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0" r:id="rId3"/>
    <p:sldId id="318" r:id="rId4"/>
    <p:sldId id="319" r:id="rId5"/>
    <p:sldId id="301" r:id="rId6"/>
    <p:sldId id="307" r:id="rId7"/>
    <p:sldId id="308" r:id="rId8"/>
    <p:sldId id="309" r:id="rId9"/>
    <p:sldId id="313" r:id="rId10"/>
    <p:sldId id="288" r:id="rId11"/>
    <p:sldId id="290" r:id="rId12"/>
    <p:sldId id="297" r:id="rId13"/>
    <p:sldId id="298" r:id="rId14"/>
    <p:sldId id="300" r:id="rId15"/>
    <p:sldId id="314" r:id="rId16"/>
    <p:sldId id="316" r:id="rId17"/>
    <p:sldId id="320" r:id="rId18"/>
    <p:sldId id="317" r:id="rId19"/>
    <p:sldId id="321" r:id="rId20"/>
    <p:sldId id="322" r:id="rId21"/>
    <p:sldId id="323" r:id="rId22"/>
    <p:sldId id="303" r:id="rId23"/>
    <p:sldId id="315" r:id="rId24"/>
    <p:sldId id="305" r:id="rId25"/>
    <p:sldId id="299" r:id="rId26"/>
    <p:sldId id="325" r:id="rId27"/>
    <p:sldId id="326" r:id="rId28"/>
    <p:sldId id="32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00FFFF"/>
    <a:srgbClr val="DB3013"/>
    <a:srgbClr val="CB3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14" autoAdjust="0"/>
  </p:normalViewPr>
  <p:slideViewPr>
    <p:cSldViewPr>
      <p:cViewPr varScale="1">
        <p:scale>
          <a:sx n="80" d="100"/>
          <a:sy n="80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B74DB-0759-4ADB-B1A0-DB1B4B2643D7}" type="datetimeFigureOut">
              <a:rPr lang="zh-CN" altLang="en-US" smtClean="0"/>
              <a:t>2016-6-29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1C85D-0762-43D2-90CE-AC52097F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9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62FE9-26BC-4483-B8F9-6C49AEEA1FF2}" type="datetimeFigureOut">
              <a:rPr lang="zh-CN" altLang="en-US" smtClean="0"/>
              <a:t>2016-6-29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174A0-EA6F-400D-A4B8-D9E89B72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29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ziyouchutuwenwu/p/4786818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csdn.net/linsongbin1/article/details/47781187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52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4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图形时间段是可以改的：</a:t>
            </a:r>
          </a:p>
          <a:p>
            <a:r>
              <a:rPr lang="zh-CN" altLang="en-US" dirty="0"/>
              <a:t>但</a:t>
            </a:r>
            <a:r>
              <a:rPr lang="en-US" altLang="zh-CN" dirty="0"/>
              <a:t>10</a:t>
            </a:r>
            <a:r>
              <a:rPr lang="zh-CN" altLang="en-US" dirty="0"/>
              <a:t>分钟内的数据是</a:t>
            </a:r>
            <a:r>
              <a:rPr lang="en-US" altLang="zh-CN" dirty="0"/>
              <a:t>5</a:t>
            </a:r>
            <a:r>
              <a:rPr lang="zh-CN" altLang="en-US" dirty="0"/>
              <a:t>秒采样一次，</a:t>
            </a:r>
            <a:r>
              <a:rPr lang="en-US" altLang="zh-CN" dirty="0"/>
              <a:t>1</a:t>
            </a:r>
            <a:r>
              <a:rPr lang="zh-CN" altLang="en-US" dirty="0"/>
              <a:t>小时的数据是</a:t>
            </a:r>
            <a:r>
              <a:rPr lang="en-US" altLang="zh-CN" dirty="0"/>
              <a:t>1</a:t>
            </a:r>
            <a:r>
              <a:rPr lang="zh-CN" altLang="en-US" dirty="0"/>
              <a:t>分钟采样一次，</a:t>
            </a:r>
            <a:r>
              <a:rPr lang="en-US" altLang="zh-CN" dirty="0"/>
              <a:t>8</a:t>
            </a:r>
            <a:r>
              <a:rPr lang="zh-CN" altLang="en-US" dirty="0"/>
              <a:t>小时的数据是</a:t>
            </a:r>
            <a:r>
              <a:rPr lang="en-US" altLang="zh-CN" dirty="0"/>
              <a:t>10</a:t>
            </a:r>
            <a:r>
              <a:rPr lang="zh-CN" altLang="en-US" dirty="0"/>
              <a:t>分钟采样一次。</a:t>
            </a:r>
          </a:p>
          <a:p>
            <a:r>
              <a:rPr lang="en-US" altLang="zh-CN" dirty="0"/>
              <a:t>https://www.rabbitmq.com/management.html</a:t>
            </a:r>
          </a:p>
          <a:p>
            <a:r>
              <a:rPr lang="en-US" altLang="zh-CN" dirty="0"/>
              <a:t>This configuration (which is the default) retains global data at a 5 second resolution (sampling happens every 5 seconds) for 10 minutes and 5 seconds, then at a 1 minute resolution for 1 hour and 1 minute, then at a 10 minute resolution for about 8 hours. It retains basic data at a 5 second resolution for 1 minute and 5 seconds, then at a 1 minute resolution for 1 hour, and detailed data only for 10 seconds.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有个好处：队列肯定是有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的，如没有，可能是程序写法有问题，如下图，我开了一个终端，理论上所有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，但看到有些为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，有些为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，那他们肯定是有问题的，在界面上发几条数据测试下，没人处理也确认其有问题。为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的是因为有个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绑定错了，导致多绑定一次。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84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可以直接在界面上发消息进行测试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，而不用打开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，相当方便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kumimoji="0" lang="zh-CN" altLang="zh-CN" sz="11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63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Kafka,RabbitMQ</a:t>
            </a:r>
            <a:r>
              <a:rPr lang="en-US" altLang="zh-CN" dirty="0"/>
              <a:t>,</a:t>
            </a:r>
          </a:p>
          <a:p>
            <a:r>
              <a:rPr lang="en-US" altLang="zh-CN" dirty="0">
                <a:hlinkClick r:id="rId3"/>
              </a:rPr>
              <a:t>http://www.cnblogs.com/ziyouchutuwenwu/p/4786818.html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http://blog.csdn.net/linsongbin1/article/details/47781187</a:t>
            </a:r>
            <a:endParaRPr lang="en-US" altLang="zh-CN" dirty="0"/>
          </a:p>
          <a:p>
            <a:r>
              <a:rPr lang="en-US" altLang="zh-CN" dirty="0"/>
              <a:t>http://www.mrhaoting.com/?p=139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9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Step I: </a:t>
            </a:r>
            <a:r>
              <a:rPr lang="zh-CN" altLang="en-US" dirty="0"/>
              <a:t>演示个活的</a:t>
            </a:r>
            <a:r>
              <a:rPr lang="en-US" altLang="zh-CN" dirty="0" err="1"/>
              <a:t>WorkQueue</a:t>
            </a:r>
            <a:r>
              <a:rPr lang="zh-CN" altLang="en-US" dirty="0"/>
              <a:t>的例子，激发思考及引起讨论！</a:t>
            </a:r>
            <a:endParaRPr lang="en-US" altLang="zh-CN" dirty="0"/>
          </a:p>
          <a:p>
            <a:r>
              <a:rPr lang="en-US" altLang="zh-CN" dirty="0"/>
              <a:t>Step II:</a:t>
            </a:r>
            <a:r>
              <a:rPr lang="zh-CN" altLang="en-US" dirty="0"/>
              <a:t>带着问题进入主题！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9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与一般理解的队列不同。</a:t>
            </a:r>
            <a:endParaRPr lang="en-US" altLang="zh-CN" baseline="0" dirty="0"/>
          </a:p>
          <a:p>
            <a:r>
              <a:rPr lang="zh-CN" altLang="en-US" baseline="0" dirty="0"/>
              <a:t>一般是：多个客户端订阅一个队列。而</a:t>
            </a:r>
            <a:r>
              <a:rPr lang="en-US" altLang="zh-CN" baseline="0" dirty="0" err="1"/>
              <a:t>RabbitMQ</a:t>
            </a:r>
            <a:r>
              <a:rPr lang="zh-CN" altLang="en-US" baseline="0" dirty="0"/>
              <a:t>是通过</a:t>
            </a:r>
            <a:r>
              <a:rPr lang="en-US" altLang="zh-CN" baseline="0" dirty="0" err="1"/>
              <a:t>fanout</a:t>
            </a:r>
            <a:r>
              <a:rPr lang="zh-CN" altLang="en-US" baseline="0" dirty="0"/>
              <a:t>实现的。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20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用来表示一个单词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用来表示任意数量（零个或多个）单词。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精确理解：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key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分割成若干部分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(Part)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匹配一个完整的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匹配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个或者多个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https://github.com/rabbitmq/rabbitmq-server/blob/master/src/rabbit_exchange_type_topic.erl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#$!@#~#^%&amp;*(*%$@#$!.^&amp;*^%#$#@$GHJFGGHDF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代码：</a:t>
            </a:r>
            <a:r>
              <a:rPr lang="en-US" altLang="zh-CN"/>
              <a:t>https://github.com/yongfa365/RabbitMQ.Demos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33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88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安装麻烦是因为有很多前置条件，官方文档写的太简单，导致前置条件没准备好，直接不成功。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1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安装麻烦是因为有很多前置条件，官方文档写的太简单，导致前置条件没准备好，直接不成功。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1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548679"/>
            <a:ext cx="8964488" cy="2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152128" cy="53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21" y="47048"/>
            <a:ext cx="1080839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99134" y="654015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版本：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V2.1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188865" y="654015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页数：</a:t>
            </a:r>
            <a:fld id="{4EF71314-DFD0-42B1-AF00-8E4954FD3A47}" type="slidenum"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4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FEDE-A7FD-4F7D-9515-D8C1E06F723C}" type="datetime1">
              <a:rPr lang="zh-CN" altLang="en-US" smtClean="0"/>
              <a:t>2016-6-29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BACC-E8C9-461F-AE0C-17AAF3AB3A8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52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wnloa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://localhost:15672/" TargetMode="External"/><Relationship Id="rId4" Type="http://schemas.openxmlformats.org/officeDocument/2006/relationships/hyperlink" Target="http://www.rabbitmq.com/install-windows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rabbitmq.mr-ping.com/" TargetMode="External"/><Relationship Id="rId7" Type="http://schemas.openxmlformats.org/officeDocument/2006/relationships/hyperlink" Target="http://www.rabbitmq.com/blog/2012/04/25/rabbitmq-performance-measurements-part-2/" TargetMode="External"/><Relationship Id="rId2" Type="http://schemas.openxmlformats.org/officeDocument/2006/relationships/hyperlink" Target="http://www.rabbitmq.com/getstarted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abbitmq.com/blog/2012/04/17/rabbitmq-performance-measurements-part-1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github.com/yongfa365/RabbitMQ.Demos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github.com/mr-ping/RabbitMQ_into_Chinese" TargetMode="External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85800" y="1916832"/>
            <a:ext cx="7772400" cy="122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柳永法</a:t>
            </a:r>
            <a:r>
              <a:rPr lang="en-US" altLang="zh-CN" sz="36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r>
              <a:rPr lang="en-US" altLang="zh-CN" sz="3600" b="1" dirty="0" err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RabbitMQ</a:t>
            </a:r>
            <a:r>
              <a:rPr lang="zh-CN" altLang="en-US" sz="36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2051720" y="3573015"/>
            <a:ext cx="4562997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2016</a:t>
            </a:r>
            <a:r>
              <a:rPr lang="zh-CN" altLang="en-US" sz="18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18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</a:t>
            </a:r>
            <a:r>
              <a:rPr lang="zh-CN" altLang="en-US" sz="18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月</a:t>
            </a:r>
            <a:r>
              <a:rPr lang="en-US" altLang="zh-CN" sz="1800" b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27</a:t>
            </a:r>
            <a:r>
              <a:rPr lang="zh-CN" altLang="en-US" sz="1800" b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</a:t>
            </a:r>
            <a:endParaRPr lang="en-US" altLang="zh-CN" sz="18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95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常用接口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9681" y="739145"/>
            <a:ext cx="8356775" cy="5786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System;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System.Collections.Generic;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namespace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RabbitMQ.Client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public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interface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IModel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IDisposable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发布消息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BasicPublish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IBasicProperties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basicProperties,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byte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[]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body);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lang="zh-CN" altLang="zh-CN" sz="1000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//消费消息</a:t>
            </a: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lang="zh-CN" altLang="zh-CN" sz="1000" dirty="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b="1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BasicConsume</a:t>
            </a: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lang="zh-CN" altLang="zh-CN" sz="1000" dirty="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queue,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dirty="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noAck,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dirty="0">
                <a:solidFill>
                  <a:srgbClr val="2B91AF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IBasicConsumer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consumer);</a:t>
            </a:r>
            <a:endParaRPr lang="en-US" altLang="zh-CN" sz="1000" dirty="0">
              <a:solidFill>
                <a:srgbClr val="000000"/>
              </a:solidFill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lang="zh-CN" altLang="en-US" sz="1000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创建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交换机</a:t>
            </a:r>
            <a:r>
              <a:rPr kumimoji="0" lang="zh-CN" altLang="en-US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，如果存在则忽略，如果参数不同则报错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ExchangeDeclare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type,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durable);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lang="zh-CN" altLang="en-US" sz="1000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创建队列，如果存在则忽略，如果参数不同则报错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QueueDeclareOk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QueueDeclare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IDictionary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&lt;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object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&gt;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arguments);</a:t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绑定</a:t>
            </a:r>
            <a:r>
              <a:rPr kumimoji="0" lang="zh-CN" altLang="en-US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交换机与队列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QueueBind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routingKey);</a:t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//QOS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，最大只保持几个在线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BasicQos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uint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prefetchSize,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ushort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prefetchCount,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global);</a:t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消息回执，收到消息并处理完后告知队列如果没收到原消息就处于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UnAck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状态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BasicAck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ulong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deliveryTag,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multiple);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lang="zh-CN" altLang="zh-CN" sz="1000" b="1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lang="zh-CN" altLang="en-US" sz="1000" b="1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更多请自行研究，此处只列出了常用的几个</a:t>
            </a:r>
            <a:endParaRPr lang="en-US" altLang="zh-CN" sz="1000" b="1" dirty="0">
              <a:solidFill>
                <a:srgbClr val="008000"/>
              </a:solidFill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58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Work Queues Demo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484" y="692696"/>
            <a:ext cx="4390500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System;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RabbitMQ.Client;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System.Text;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Send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Main(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[] args)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factory =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ConnectionFactory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 { HostName =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"localhost"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connection = factory.CreateConnection())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channel = connection.CreateModel())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//可以使用ExchangeType.Direct这个常量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channel.</a:t>
            </a:r>
            <a:r>
              <a:rPr lang="zh-CN" altLang="zh-CN" sz="9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ExchangeDeclare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(exchange: </a:t>
            </a:r>
            <a:r>
              <a:rPr lang="zh-CN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"logs"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 type: </a:t>
            </a:r>
            <a:r>
              <a:rPr lang="zh-CN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"direct"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                         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lang="zh-CN" altLang="zh-CN" sz="9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durable: </a:t>
            </a:r>
            <a:r>
              <a:rPr lang="zh-CN" altLang="zh-CN" sz="9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channel.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QueueDeclare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(queue: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"workqueue"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durable: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exclusive: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 autoDelete: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arguments: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channel.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QueueBind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(queue: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"workqueue"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exchange: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"logs"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             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routingKey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"workqueue"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props = channel.CreateBasicProperties();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props.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Persistent =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i = 0; i &lt; 10; i++)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message =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$"Message.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{i}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body =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Encoding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.UTF8.GetBytes(message);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channel.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BasicPublish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(exchange: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"logs"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                    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routingKey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"workqueue"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                     basicProperties: props,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                     body: body);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.WriteLine(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"[x] Sent {0}"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 message);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.WriteLine(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"Press [enter] to exit."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.ReadLine();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83968" y="764704"/>
            <a:ext cx="4752528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//使用方法：先开多个等着接收信息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RabbitMQ.Client;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RabbitMQ.Client.Events;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System;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System.Text;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Recevie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Main()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factory =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ConnectionFactory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 { HostName =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"localhost"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connection = factory.CreateConnection())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channel = connection.CreateModel())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//var queueName = channel.QueueDeclare().QueueName;//生成随机队列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channel.</a:t>
            </a:r>
            <a:r>
              <a:rPr lang="zh-CN" altLang="zh-CN" sz="9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QueueDeclare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(queue: </a:t>
            </a:r>
            <a:r>
              <a:rPr lang="zh-CN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"workqueue"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 durable: </a:t>
            </a:r>
            <a:r>
              <a:rPr lang="zh-CN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exclusive: </a:t>
            </a:r>
            <a:r>
              <a:rPr lang="zh-CN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 autoDelete: </a:t>
            </a:r>
            <a:r>
              <a:rPr lang="zh-CN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arguments: </a:t>
            </a:r>
            <a:r>
              <a:rPr lang="zh-CN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b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channel.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BasicQos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(prefetchSize: 0,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prefetchCount: </a:t>
            </a:r>
            <a:r>
              <a:rPr kumimoji="0" lang="en-US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 global: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.WriteLine(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"[*] Waiting for messages."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//此场景，可以同时接收5条消息，但事件是串行的一次只能处理一个。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consumer =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EventingBasicConsumer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(channel);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consumer.Received += (model, ea) =&gt;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System.Threading.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.Sleep(1000);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message =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Encoding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.UTF8.GetString(ea.Body);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.WriteLine(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"[x] Received {0}"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 message);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channel.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BasicAck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(ea.DeliveryTag, multiple: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};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channel.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BasicConsume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(queue: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"workqueue"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noAck: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                 consumer: consumer);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.WriteLine(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"Press [enter] to exit."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.ReadLine();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//挂起线程，否则直接退出了。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283968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Mix Multi Exchange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5856" y="1700808"/>
            <a:ext cx="851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type=topic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331005" y="2737599"/>
            <a:ext cx="367039" cy="292343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185204" y="2737599"/>
            <a:ext cx="376326" cy="292343"/>
          </a:xfrm>
          <a:prstGeom prst="ellipse">
            <a:avLst/>
          </a:prstGeom>
          <a:solidFill>
            <a:srgbClr val="3333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</a:t>
            </a:r>
            <a:endParaRPr lang="zh-CN" altLang="en-US" sz="1000" dirty="0"/>
          </a:p>
        </p:txBody>
      </p:sp>
      <p:cxnSp>
        <p:nvCxnSpPr>
          <p:cNvPr id="38" name="直接箭头连接符 37"/>
          <p:cNvCxnSpPr>
            <a:stCxn id="36" idx="6"/>
            <a:endCxn id="37" idx="2"/>
          </p:cNvCxnSpPr>
          <p:nvPr/>
        </p:nvCxnSpPr>
        <p:spPr>
          <a:xfrm>
            <a:off x="1698044" y="2883771"/>
            <a:ext cx="487160" cy="0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09380" y="1965218"/>
            <a:ext cx="385986" cy="260797"/>
          </a:xfrm>
          <a:prstGeom prst="ellipse">
            <a:avLst/>
          </a:prstGeom>
          <a:solidFill>
            <a:srgbClr val="3333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</a:t>
            </a:r>
            <a:endParaRPr lang="zh-CN" altLang="en-US" sz="1000" dirty="0"/>
          </a:p>
        </p:txBody>
      </p:sp>
      <p:sp>
        <p:nvSpPr>
          <p:cNvPr id="40" name="椭圆 39"/>
          <p:cNvSpPr/>
          <p:nvPr/>
        </p:nvSpPr>
        <p:spPr>
          <a:xfrm>
            <a:off x="3359420" y="3484056"/>
            <a:ext cx="385986" cy="237378"/>
          </a:xfrm>
          <a:prstGeom prst="ellipse">
            <a:avLst/>
          </a:prstGeom>
          <a:solidFill>
            <a:srgbClr val="3333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</a:t>
            </a:r>
            <a:endParaRPr lang="zh-CN" altLang="en-US" sz="1000" dirty="0"/>
          </a:p>
        </p:txBody>
      </p:sp>
      <p:cxnSp>
        <p:nvCxnSpPr>
          <p:cNvPr id="41" name="曲线连接符 40"/>
          <p:cNvCxnSpPr>
            <a:stCxn id="37" idx="5"/>
            <a:endCxn id="40" idx="2"/>
          </p:cNvCxnSpPr>
          <p:nvPr/>
        </p:nvCxnSpPr>
        <p:spPr>
          <a:xfrm rot="16200000" flipH="1">
            <a:off x="2625111" y="2868436"/>
            <a:ext cx="615616" cy="85300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37" idx="7"/>
            <a:endCxn id="39" idx="2"/>
          </p:cNvCxnSpPr>
          <p:nvPr/>
        </p:nvCxnSpPr>
        <p:spPr>
          <a:xfrm rot="5400000" flipH="1" flipV="1">
            <a:off x="2665502" y="1936534"/>
            <a:ext cx="684795" cy="100296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4687378" y="1965218"/>
            <a:ext cx="792088" cy="260797"/>
            <a:chOff x="8028384" y="4896395"/>
            <a:chExt cx="792088" cy="260797"/>
          </a:xfrm>
          <a:solidFill>
            <a:srgbClr val="FF0000"/>
          </a:solidFill>
        </p:grpSpPr>
        <p:sp>
          <p:nvSpPr>
            <p:cNvPr id="66" name="矩形 65"/>
            <p:cNvSpPr/>
            <p:nvPr/>
          </p:nvSpPr>
          <p:spPr>
            <a:xfrm>
              <a:off x="8028384" y="4896395"/>
              <a:ext cx="792088" cy="260797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8335441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8172400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8676456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8513415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/>
          <p:cNvCxnSpPr>
            <a:stCxn id="39" idx="6"/>
            <a:endCxn id="66" idx="1"/>
          </p:cNvCxnSpPr>
          <p:nvPr/>
        </p:nvCxnSpPr>
        <p:spPr>
          <a:xfrm>
            <a:off x="3895366" y="2095617"/>
            <a:ext cx="79201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70814" y="2420888"/>
            <a:ext cx="94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type=</a:t>
            </a:r>
            <a:r>
              <a:rPr lang="en-US" altLang="zh-CN" sz="1200" dirty="0" err="1">
                <a:solidFill>
                  <a:srgbClr val="FF0000"/>
                </a:solidFill>
              </a:rPr>
              <a:t>fanout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28184" y="1965103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Logging</a:t>
            </a:r>
            <a:endParaRPr lang="zh-CN" altLang="en-US" sz="1000" dirty="0"/>
          </a:p>
        </p:txBody>
      </p:sp>
      <p:grpSp>
        <p:nvGrpSpPr>
          <p:cNvPr id="59" name="组合 58"/>
          <p:cNvGrpSpPr/>
          <p:nvPr/>
        </p:nvGrpSpPr>
        <p:grpSpPr>
          <a:xfrm>
            <a:off x="4692283" y="3113971"/>
            <a:ext cx="792088" cy="260797"/>
            <a:chOff x="8028384" y="4896395"/>
            <a:chExt cx="792088" cy="260797"/>
          </a:xfrm>
          <a:solidFill>
            <a:srgbClr val="FF0000"/>
          </a:solidFill>
        </p:grpSpPr>
        <p:sp>
          <p:nvSpPr>
            <p:cNvPr id="61" name="矩形 60"/>
            <p:cNvSpPr/>
            <p:nvPr/>
          </p:nvSpPr>
          <p:spPr>
            <a:xfrm>
              <a:off x="8028384" y="4896395"/>
              <a:ext cx="792088" cy="260797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8335441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172400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676456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513415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6283647" y="3105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查税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31840" y="3140968"/>
            <a:ext cx="851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type=topic</a:t>
            </a:r>
            <a:endParaRPr lang="zh-CN" altLang="en-US" sz="12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4687694" y="3472347"/>
            <a:ext cx="792088" cy="260797"/>
            <a:chOff x="8028384" y="4896395"/>
            <a:chExt cx="792088" cy="260797"/>
          </a:xfrm>
          <a:solidFill>
            <a:srgbClr val="FF0000"/>
          </a:solidFill>
        </p:grpSpPr>
        <p:sp>
          <p:nvSpPr>
            <p:cNvPr id="54" name="矩形 53"/>
            <p:cNvSpPr/>
            <p:nvPr/>
          </p:nvSpPr>
          <p:spPr>
            <a:xfrm>
              <a:off x="8028384" y="4896395"/>
              <a:ext cx="792088" cy="260797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8335441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8172400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8676456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8513415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292061" y="346424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检测变价</a:t>
            </a:r>
          </a:p>
        </p:txBody>
      </p:sp>
      <p:cxnSp>
        <p:nvCxnSpPr>
          <p:cNvPr id="51" name="曲线连接符 50"/>
          <p:cNvCxnSpPr>
            <a:stCxn id="40" idx="7"/>
            <a:endCxn id="61" idx="1"/>
          </p:cNvCxnSpPr>
          <p:nvPr/>
        </p:nvCxnSpPr>
        <p:spPr>
          <a:xfrm rot="5400000" flipH="1" flipV="1">
            <a:off x="4053357" y="2879894"/>
            <a:ext cx="274449" cy="100340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4686654" y="3848223"/>
            <a:ext cx="792088" cy="260797"/>
            <a:chOff x="8028384" y="4896395"/>
            <a:chExt cx="792088" cy="260797"/>
          </a:xfrm>
          <a:solidFill>
            <a:srgbClr val="FF0000"/>
          </a:solidFill>
        </p:grpSpPr>
        <p:sp>
          <p:nvSpPr>
            <p:cNvPr id="74" name="矩形 73"/>
            <p:cNvSpPr/>
            <p:nvPr/>
          </p:nvSpPr>
          <p:spPr>
            <a:xfrm>
              <a:off x="8028384" y="4896395"/>
              <a:ext cx="792088" cy="260797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8335441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8172400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8676456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8513415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52"/>
          <p:cNvSpPr txBox="1"/>
          <p:nvPr/>
        </p:nvSpPr>
        <p:spPr>
          <a:xfrm>
            <a:off x="6264937" y="3840122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生成</a:t>
            </a:r>
            <a:r>
              <a:rPr lang="en-US" altLang="zh-CN" sz="1200" dirty="0"/>
              <a:t>PNR</a:t>
            </a:r>
            <a:endParaRPr lang="zh-CN" altLang="en-US" sz="1200" dirty="0"/>
          </a:p>
        </p:txBody>
      </p:sp>
      <p:sp>
        <p:nvSpPr>
          <p:cNvPr id="95" name="椭圆 94"/>
          <p:cNvSpPr/>
          <p:nvPr/>
        </p:nvSpPr>
        <p:spPr>
          <a:xfrm>
            <a:off x="5961602" y="1967132"/>
            <a:ext cx="278134" cy="256968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stCxn id="66" idx="3"/>
            <a:endCxn id="95" idx="2"/>
          </p:cNvCxnSpPr>
          <p:nvPr/>
        </p:nvCxnSpPr>
        <p:spPr>
          <a:xfrm flipV="1">
            <a:off x="5479466" y="2095616"/>
            <a:ext cx="482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>
            <a:off x="3745406" y="3602745"/>
            <a:ext cx="94228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40" idx="5"/>
            <a:endCxn id="74" idx="1"/>
          </p:cNvCxnSpPr>
          <p:nvPr/>
        </p:nvCxnSpPr>
        <p:spPr>
          <a:xfrm rot="16200000" flipH="1">
            <a:off x="4041792" y="3333759"/>
            <a:ext cx="291951" cy="9977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6014611" y="3474261"/>
            <a:ext cx="278134" cy="256968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997776" y="3850137"/>
            <a:ext cx="278134" cy="256968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007235" y="3115885"/>
            <a:ext cx="278134" cy="256968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5484371" y="3244369"/>
            <a:ext cx="522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479782" y="3602745"/>
            <a:ext cx="5348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5478742" y="3978621"/>
            <a:ext cx="519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1560" y="5517232"/>
            <a:ext cx="785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并不是所有的队列都要记日志，要记日志的队列也不是所有时间都要记。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所以默认情况下，不应该定义</a:t>
            </a:r>
            <a:r>
              <a:rPr lang="en-US" altLang="zh-CN" dirty="0"/>
              <a:t>log</a:t>
            </a:r>
            <a:r>
              <a:rPr lang="zh-CN" altLang="en-US" dirty="0"/>
              <a:t>交换机与</a:t>
            </a:r>
            <a:r>
              <a:rPr lang="en-US" altLang="zh-CN" dirty="0"/>
              <a:t>log</a:t>
            </a:r>
            <a:r>
              <a:rPr lang="zh-CN" altLang="en-US" dirty="0"/>
              <a:t>队列之间的绑定。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而是在有需要时手动在</a:t>
            </a:r>
            <a:r>
              <a:rPr lang="en-US" altLang="zh-CN" dirty="0"/>
              <a:t>UI</a:t>
            </a:r>
            <a:r>
              <a:rPr lang="zh-CN" altLang="en-US" dirty="0"/>
              <a:t>上绑定，不需要时再手动删除。</a:t>
            </a:r>
          </a:p>
        </p:txBody>
      </p:sp>
    </p:spTree>
    <p:extLst>
      <p:ext uri="{BB962C8B-B14F-4D97-AF65-F5344CB8AC3E}">
        <p14:creationId xmlns:p14="http://schemas.microsoft.com/office/powerpoint/2010/main" val="182194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Mix Multi Exchange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8560" y="772100"/>
            <a:ext cx="8351912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channel.ExchangeDeclare(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ExchangeType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Fanout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channel.ExchangeDeclare(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"PBS.Exchange.4Log"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ExchangeType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Topic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channel.ExchangeDeclare(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"PBS.Exchange.4Business"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ExchangeType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.Direct,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channel.ExchangeBind(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"PBS.Exchange.4Log"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""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channel.ExchangeBind(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"PBS.Exchange.4Business"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""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"PBS.Queue.Log"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"PBS.Queue.Business.SearchTax"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"PBS.Queue.Business.CheckChange"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"PBS.Queue.Business.GenPnr"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channel.QueueBind(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"PBS.Queue.Log"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"PBS.Exchange.4Log"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"#"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channel.QueueBind(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"PBS.Queue.Business.SearchTax"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"PBS.Exchange.4Business"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"PBS.Queue.Business.SearchTax"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channel.QueueBind(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"PBS.Queue.Business.CheckChange"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"PBS.Exchange.4Business"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"PBS.Queue.Business.CheckChange"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channel.QueueBind(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"PBS.Queue.Business.GenPnr"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"PBS.Exchange.4Business"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"PBS.Queue.Business.GenPnr"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channel.CreateBasicProperties();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properties.Persistent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properties.DeliveryMode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2;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.UTF8.GetBytes(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查税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+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DateTime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.Now);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channel.BasicPublish(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"PBS.Queue.Business.SearchTax"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PBS.Queue.Business.SearchTax"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.UTF8.GetBytes(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检测变价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+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DateTime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.Now);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channel.BasicPublish(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"PBS.Queue.Business.CheckChange"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PBS.Queue.Business.CheckChange"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.UTF8.GetBytes(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生成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PNR"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+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DateTime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.Now);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channel.BasicPublish(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"PBS.Queue.Business.GenPnr"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PBS.Queue.Business.GenPnr"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24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Mix Multi Exchange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55721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609850"/>
            <a:ext cx="79438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25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/>
        </p:nvSpPr>
        <p:spPr>
          <a:xfrm>
            <a:off x="539552" y="2780928"/>
            <a:ext cx="7772400" cy="122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其它资料</a:t>
            </a:r>
            <a:endParaRPr lang="en-US" altLang="zh-CN" sz="36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02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Install windows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76" name="TextBox 1075"/>
          <p:cNvSpPr txBox="1"/>
          <p:nvPr/>
        </p:nvSpPr>
        <p:spPr>
          <a:xfrm>
            <a:off x="539552" y="1052736"/>
            <a:ext cx="78488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/>
              <a:t>windows</a:t>
            </a:r>
            <a:r>
              <a:rPr lang="zh-CN" altLang="en-US" sz="1200" dirty="0"/>
              <a:t>上安装：</a:t>
            </a:r>
          </a:p>
          <a:p>
            <a:endParaRPr lang="zh-CN" altLang="en-US" sz="1200" dirty="0"/>
          </a:p>
          <a:p>
            <a:r>
              <a:rPr lang="zh-CN" altLang="en-US" sz="1200" dirty="0"/>
              <a:t>下载并安装 </a:t>
            </a:r>
            <a:r>
              <a:rPr lang="en-US" altLang="zh-CN" sz="1200" dirty="0" err="1"/>
              <a:t>erlang</a:t>
            </a:r>
            <a:r>
              <a:rPr lang="zh-CN" altLang="en-US" sz="1200" dirty="0"/>
              <a:t>运行时，近</a:t>
            </a:r>
            <a:r>
              <a:rPr lang="en-US" altLang="zh-CN" sz="1200" dirty="0"/>
              <a:t>100M:</a:t>
            </a:r>
          </a:p>
          <a:p>
            <a:r>
              <a:rPr lang="en-US" altLang="zh-CN" sz="1200" dirty="0">
                <a:hlinkClick r:id="rId3"/>
              </a:rPr>
              <a:t>http://www.erlang.org/downloads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下载并安装</a:t>
            </a:r>
            <a:r>
              <a:rPr lang="en-US" altLang="zh-CN" sz="1200" dirty="0" err="1"/>
              <a:t>rabbitmq</a:t>
            </a:r>
            <a:r>
              <a:rPr lang="zh-CN" altLang="en-US" sz="1200" dirty="0"/>
              <a:t>，近</a:t>
            </a:r>
            <a:r>
              <a:rPr lang="en-US" altLang="zh-CN" sz="1200" dirty="0"/>
              <a:t>5M,</a:t>
            </a:r>
          </a:p>
          <a:p>
            <a:r>
              <a:rPr lang="en-US" altLang="zh-CN" sz="1200" dirty="0">
                <a:hlinkClick r:id="rId4"/>
              </a:rPr>
              <a:t>http://www.rabbitmq.com/install-windows.html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以上两个都可以在这里找到：</a:t>
            </a:r>
            <a:endParaRPr lang="en-US" altLang="zh-CN" sz="1200" dirty="0"/>
          </a:p>
          <a:p>
            <a:r>
              <a:rPr lang="en-US" altLang="zh-CN" sz="1200" dirty="0"/>
              <a:t>\\172.18.21.12\</a:t>
            </a:r>
            <a:r>
              <a:rPr lang="zh-CN" altLang="en-US" sz="1200" dirty="0"/>
              <a:t>技术开发部</a:t>
            </a:r>
            <a:r>
              <a:rPr lang="en-US" altLang="zh-CN" sz="1200" dirty="0"/>
              <a:t>\</a:t>
            </a:r>
            <a:r>
              <a:rPr lang="zh-CN" altLang="en-US" sz="1200" dirty="0"/>
              <a:t>转运站</a:t>
            </a:r>
            <a:r>
              <a:rPr lang="en-US" altLang="zh-CN" sz="1200" dirty="0"/>
              <a:t>\Software\</a:t>
            </a:r>
            <a:r>
              <a:rPr lang="en-US" altLang="zh-CN" sz="1200" dirty="0" err="1"/>
              <a:t>RabbitMQ</a:t>
            </a:r>
            <a:endParaRPr lang="en-US" altLang="zh-CN" sz="1200" dirty="0"/>
          </a:p>
          <a:p>
            <a:r>
              <a:rPr lang="en-US" altLang="zh-CN" sz="1200" dirty="0"/>
              <a:t/>
            </a:r>
            <a:br>
              <a:rPr lang="en-US" altLang="zh-CN" sz="1200" dirty="0"/>
            </a:br>
            <a:endParaRPr lang="en-US" altLang="zh-CN" sz="1200" dirty="0"/>
          </a:p>
          <a:p>
            <a:r>
              <a:rPr lang="zh-CN" altLang="en-US" sz="1200" dirty="0"/>
              <a:t>装好后</a:t>
            </a:r>
            <a:r>
              <a:rPr lang="en-US" altLang="zh-CN" sz="1200" dirty="0"/>
              <a:t>:</a:t>
            </a:r>
          </a:p>
          <a:p>
            <a:r>
              <a:rPr lang="zh-CN" altLang="en-US" sz="1200" dirty="0"/>
              <a:t>在菜单里可以看到，</a:t>
            </a:r>
            <a:r>
              <a:rPr lang="en-US" altLang="zh-CN" sz="1200" dirty="0" err="1"/>
              <a:t>reinstall,start,stop</a:t>
            </a:r>
            <a:r>
              <a:rPr lang="zh-CN" altLang="en-US" sz="1200" dirty="0"/>
              <a:t>，有个菜单点击后进入</a:t>
            </a:r>
            <a:r>
              <a:rPr lang="en-US" altLang="zh-CN" sz="1200" dirty="0" err="1"/>
              <a:t>cmd</a:t>
            </a:r>
            <a:r>
              <a:rPr lang="zh-CN" altLang="en-US" sz="1200" dirty="0"/>
              <a:t>，可以执行命令。</a:t>
            </a:r>
          </a:p>
          <a:p>
            <a:r>
              <a:rPr lang="zh-CN" altLang="en-US" sz="1200" dirty="0"/>
              <a:t>如：启动插件</a:t>
            </a:r>
            <a:r>
              <a:rPr lang="en-US" altLang="zh-CN" sz="1200" dirty="0"/>
              <a:t>UI: </a:t>
            </a:r>
            <a:r>
              <a:rPr lang="en-US" altLang="zh-CN" sz="1200" dirty="0" err="1"/>
              <a:t>rabbitmq</a:t>
            </a:r>
            <a:r>
              <a:rPr lang="en-US" altLang="zh-CN" sz="1200" dirty="0"/>
              <a:t>-plugins enable </a:t>
            </a:r>
            <a:r>
              <a:rPr lang="en-US" altLang="zh-CN" sz="1200" dirty="0" err="1"/>
              <a:t>rabbitmq_management</a:t>
            </a:r>
            <a:endParaRPr lang="en-US" altLang="zh-CN" sz="1200" dirty="0"/>
          </a:p>
          <a:p>
            <a:r>
              <a:rPr lang="zh-CN" altLang="en-US" sz="1200" dirty="0"/>
              <a:t>然后就可以用</a:t>
            </a:r>
            <a:r>
              <a:rPr lang="en-US" altLang="zh-CN" sz="1200" dirty="0">
                <a:hlinkClick r:id="rId5"/>
              </a:rPr>
              <a:t>http://localhost:15672/</a:t>
            </a:r>
            <a:r>
              <a:rPr lang="zh-CN" altLang="en-US" sz="1200" dirty="0"/>
              <a:t>访问了。</a:t>
            </a:r>
          </a:p>
          <a:p>
            <a:endParaRPr lang="zh-CN" altLang="en-US" sz="1200" dirty="0"/>
          </a:p>
        </p:txBody>
      </p:sp>
      <p:pic>
        <p:nvPicPr>
          <p:cNvPr id="1077" name="Picture 16" descr="C:\Users\yfliu\AppData\Local\YNote\data\64049027@163.com\89296b95d7344768ada115e2cdf6377c\clipboar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65" y="4365104"/>
            <a:ext cx="31623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335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Install Linux </a:t>
            </a:r>
            <a:r>
              <a:rPr lang="en-US" altLang="zh-CN" sz="2400" b="1" dirty="0" err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CentOS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76" name="TextBox 1075"/>
          <p:cNvSpPr txBox="1"/>
          <p:nvPr/>
        </p:nvSpPr>
        <p:spPr>
          <a:xfrm>
            <a:off x="539552" y="764704"/>
            <a:ext cx="78488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官方教程：</a:t>
            </a:r>
            <a:r>
              <a:rPr lang="en-US" altLang="zh-CN" sz="1200" b="1" dirty="0"/>
              <a:t>http://www.rabbitmq.com/install-rpm.html   </a:t>
            </a:r>
          </a:p>
          <a:p>
            <a:r>
              <a:rPr lang="zh-CN" altLang="en-US" sz="1200" dirty="0"/>
              <a:t>第二种最简单，官方从</a:t>
            </a:r>
            <a:r>
              <a:rPr lang="en-US" altLang="zh-CN" sz="1200" dirty="0" err="1"/>
              <a:t>erlang</a:t>
            </a:r>
            <a:r>
              <a:rPr lang="zh-CN" altLang="en-US" sz="1200" dirty="0"/>
              <a:t>里提取了</a:t>
            </a:r>
            <a:r>
              <a:rPr lang="en-US" altLang="zh-CN" sz="1200" dirty="0" err="1"/>
              <a:t>RabbitMQ</a:t>
            </a:r>
            <a:r>
              <a:rPr lang="zh-CN" altLang="en-US" sz="1200" dirty="0"/>
              <a:t>需要的组件，可能较旧，但安装起来是最简单的。</a:t>
            </a:r>
          </a:p>
          <a:p>
            <a:r>
              <a:rPr lang="en-US" altLang="zh-CN" sz="1200" dirty="0"/>
              <a:t>yum install -y http://www.rabbitmq.com/releases/erlang/erlang-18.2-1.el7.centos.x86_64.rpm</a:t>
            </a:r>
          </a:p>
          <a:p>
            <a:r>
              <a:rPr lang="en-US" altLang="zh-CN" sz="1200" dirty="0"/>
              <a:t>rpm --import https://www.rabbitmq.com/rabbitmq-signing-key-public.asc</a:t>
            </a:r>
          </a:p>
          <a:p>
            <a:r>
              <a:rPr lang="en-US" altLang="zh-CN" sz="1200" dirty="0"/>
              <a:t>yum install -y http://www.rabbitmq.com/releases/rabbitmq-server/v3.6.1/rabbitmq-server-3.6.1-1.noarch.rpm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systemctl</a:t>
            </a:r>
            <a:r>
              <a:rPr lang="en-US" altLang="zh-CN" sz="1200" dirty="0"/>
              <a:t> start </a:t>
            </a:r>
            <a:r>
              <a:rPr lang="en-US" altLang="zh-CN" sz="1200" dirty="0" err="1"/>
              <a:t>rabbitmq</a:t>
            </a:r>
            <a:r>
              <a:rPr lang="en-US" altLang="zh-CN" sz="1200" dirty="0"/>
              <a:t>-server</a:t>
            </a:r>
          </a:p>
          <a:p>
            <a:r>
              <a:rPr lang="en-US" altLang="zh-CN" sz="1200" dirty="0" err="1"/>
              <a:t>rabbitmq</a:t>
            </a:r>
            <a:r>
              <a:rPr lang="en-US" altLang="zh-CN" sz="1200" dirty="0"/>
              <a:t>-plugins enable </a:t>
            </a:r>
            <a:r>
              <a:rPr lang="en-US" altLang="zh-CN" sz="1200" dirty="0" err="1"/>
              <a:t>rabbitmq_management</a:t>
            </a:r>
            <a:endParaRPr lang="en-US" altLang="zh-CN" sz="1200" dirty="0"/>
          </a:p>
          <a:p>
            <a:r>
              <a:rPr lang="en-US" altLang="zh-CN" sz="1200" dirty="0" err="1"/>
              <a:t>systemctl</a:t>
            </a:r>
            <a:r>
              <a:rPr lang="en-US" altLang="zh-CN" sz="1200" dirty="0"/>
              <a:t> restart </a:t>
            </a:r>
            <a:r>
              <a:rPr lang="en-US" altLang="zh-CN" sz="1200" dirty="0" err="1"/>
              <a:t>rabbitmq</a:t>
            </a:r>
            <a:r>
              <a:rPr lang="en-US" altLang="zh-CN" sz="1200" dirty="0"/>
              <a:t>-server</a:t>
            </a:r>
          </a:p>
          <a:p>
            <a:endParaRPr lang="en-US" altLang="zh-CN" sz="1200" dirty="0"/>
          </a:p>
          <a:p>
            <a:r>
              <a:rPr lang="zh-CN" altLang="en-US" sz="1200" b="1" dirty="0"/>
              <a:t>遇到的相关问题</a:t>
            </a:r>
          </a:p>
          <a:p>
            <a:endParaRPr lang="zh-CN" altLang="en-US" sz="1200" dirty="0"/>
          </a:p>
          <a:p>
            <a:r>
              <a:rPr lang="en-US" altLang="zh-CN" sz="1200" dirty="0"/>
              <a:t>1.</a:t>
            </a:r>
            <a:r>
              <a:rPr lang="zh-CN" altLang="en-US" sz="1200" dirty="0"/>
              <a:t>无法访问管理地址 </a:t>
            </a:r>
            <a:r>
              <a:rPr lang="en-US" altLang="zh-CN" sz="1200" dirty="0"/>
              <a:t>http://server:15672/   , </a:t>
            </a:r>
            <a:r>
              <a:rPr lang="zh-CN" altLang="en-US" sz="1200" dirty="0"/>
              <a:t>原因是没有</a:t>
            </a:r>
            <a:r>
              <a:rPr lang="en-US" altLang="zh-CN" sz="1200" dirty="0" err="1"/>
              <a:t>httpd</a:t>
            </a:r>
            <a:r>
              <a:rPr lang="zh-CN" altLang="en-US" sz="1200" dirty="0"/>
              <a:t>，并且相应端口没有开启 </a:t>
            </a:r>
          </a:p>
          <a:p>
            <a:r>
              <a:rPr lang="en-US" altLang="zh-CN" sz="1200" dirty="0"/>
              <a:t>centos 7</a:t>
            </a:r>
            <a:r>
              <a:rPr lang="zh-CN" altLang="en-US" sz="1200" dirty="0"/>
              <a:t>最小安装默认没有</a:t>
            </a:r>
            <a:r>
              <a:rPr lang="zh-CN" altLang="en-US" sz="1200" b="1" dirty="0"/>
              <a:t>安装</a:t>
            </a:r>
            <a:r>
              <a:rPr lang="en-US" altLang="zh-CN" sz="1200" b="1" dirty="0" err="1"/>
              <a:t>httpd</a:t>
            </a:r>
            <a:r>
              <a:rPr lang="en-US" altLang="zh-CN" sz="1200" dirty="0"/>
              <a:t>, </a:t>
            </a:r>
            <a:r>
              <a:rPr lang="zh-CN" altLang="en-US" sz="1200" dirty="0"/>
              <a:t>使用以下命令安装并启用相应端口：</a:t>
            </a:r>
          </a:p>
          <a:p>
            <a:r>
              <a:rPr lang="en-US" altLang="zh-CN" sz="1200" dirty="0"/>
              <a:t>yum install -y </a:t>
            </a:r>
            <a:r>
              <a:rPr lang="en-US" altLang="zh-CN" sz="1200" dirty="0" err="1"/>
              <a:t>httpd</a:t>
            </a:r>
            <a:endParaRPr lang="en-US" altLang="zh-CN" sz="1200" dirty="0"/>
          </a:p>
          <a:p>
            <a:r>
              <a:rPr lang="en-US" altLang="zh-CN" sz="1200" dirty="0"/>
              <a:t>firewall-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 --add-port=15672/</a:t>
            </a:r>
            <a:r>
              <a:rPr lang="en-US" altLang="zh-CN" sz="1200" dirty="0" err="1"/>
              <a:t>tcp</a:t>
            </a:r>
            <a:endParaRPr lang="en-US" altLang="zh-CN" sz="1200" dirty="0"/>
          </a:p>
          <a:p>
            <a:r>
              <a:rPr lang="en-US" altLang="zh-CN" sz="1200" dirty="0"/>
              <a:t>firewall-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 --add-port=5671/</a:t>
            </a:r>
            <a:r>
              <a:rPr lang="en-US" altLang="zh-CN" sz="1200" dirty="0" err="1"/>
              <a:t>tcp</a:t>
            </a:r>
            <a:endParaRPr lang="en-US" altLang="zh-CN" sz="1200" dirty="0"/>
          </a:p>
          <a:p>
            <a:r>
              <a:rPr lang="en-US" altLang="zh-CN" sz="1200" dirty="0"/>
              <a:t>firewall-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 --add-port=5672/</a:t>
            </a:r>
            <a:r>
              <a:rPr lang="en-US" altLang="zh-CN" sz="1200" dirty="0" err="1"/>
              <a:t>tcp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管理地址可以访问以后，</a:t>
            </a:r>
            <a:r>
              <a:rPr lang="zh-CN" altLang="en-US" sz="1200" b="1" dirty="0"/>
              <a:t>用户无法登录</a:t>
            </a:r>
          </a:p>
          <a:p>
            <a:r>
              <a:rPr lang="zh-CN" altLang="en-US" sz="1200" dirty="0"/>
              <a:t>使用命令在</a:t>
            </a:r>
            <a:r>
              <a:rPr lang="en-US" altLang="zh-CN" sz="1200" dirty="0"/>
              <a:t>Server</a:t>
            </a:r>
            <a:r>
              <a:rPr lang="zh-CN" altLang="en-US" sz="1200" dirty="0"/>
              <a:t>访问：</a:t>
            </a:r>
          </a:p>
          <a:p>
            <a:r>
              <a:rPr lang="en-US" altLang="zh-CN" sz="1200" dirty="0"/>
              <a:t>curl -u  </a:t>
            </a:r>
            <a:r>
              <a:rPr lang="en-US" altLang="zh-CN" sz="1200" dirty="0" err="1"/>
              <a:t>guest:guest</a:t>
            </a:r>
            <a:r>
              <a:rPr lang="en-US" altLang="zh-CN" sz="1200" dirty="0"/>
              <a:t>   http://ipaddress:15672/api/permissions   </a:t>
            </a:r>
          </a:p>
          <a:p>
            <a:r>
              <a:rPr lang="zh-CN" altLang="en-US" sz="1200" dirty="0"/>
              <a:t>提示： </a:t>
            </a:r>
            <a:r>
              <a:rPr lang="en-US" altLang="zh-CN" sz="1200" dirty="0"/>
              <a:t>User can only log in via </a:t>
            </a:r>
            <a:r>
              <a:rPr lang="en-US" altLang="zh-CN" sz="1200" dirty="0" err="1"/>
              <a:t>localhost</a:t>
            </a:r>
            <a:r>
              <a:rPr lang="zh-CN" altLang="en-US" sz="1200" dirty="0"/>
              <a:t>，用下面的命令添加一个管理用户，并赋于权限</a:t>
            </a:r>
          </a:p>
          <a:p>
            <a:r>
              <a:rPr lang="en-US" altLang="zh-CN" sz="1200" dirty="0" err="1"/>
              <a:t>rabbitmqctl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add_user</a:t>
            </a:r>
            <a:r>
              <a:rPr lang="en-US" altLang="zh-CN" sz="1200" dirty="0"/>
              <a:t>  admin </a:t>
            </a:r>
            <a:r>
              <a:rPr lang="en-US" altLang="zh-CN" sz="1200" dirty="0" err="1"/>
              <a:t>admin</a:t>
            </a:r>
            <a:endParaRPr lang="en-US" altLang="zh-CN" sz="1200" dirty="0"/>
          </a:p>
          <a:p>
            <a:r>
              <a:rPr lang="en-US" altLang="zh-CN" sz="1200" dirty="0" err="1"/>
              <a:t>rabbitmqctl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set_permissions</a:t>
            </a:r>
            <a:r>
              <a:rPr lang="en-US" altLang="zh-CN" sz="1200" dirty="0"/>
              <a:t> -p / admin ".*" ".*" ".*"</a:t>
            </a:r>
          </a:p>
          <a:p>
            <a:r>
              <a:rPr lang="en-US" altLang="zh-CN" sz="1200" dirty="0" err="1"/>
              <a:t>rabbitmqctl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set_user_tags</a:t>
            </a:r>
            <a:r>
              <a:rPr lang="en-US" altLang="zh-CN" sz="1200" dirty="0"/>
              <a:t> admin administrator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9574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" y="0"/>
            <a:ext cx="8978894" cy="635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C:\Users\Administrator\AppData\Local\YNote\data\64049027@163.com\f2ce347312d8408e91fad35bde67194d\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5229200"/>
            <a:ext cx="9036496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467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098" name="Picture 2" descr="C:\Users\Administrator\AppData\Local\YNote\data\64049027@163.com\4b49622d04f24095b51de824a79e0474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764704"/>
            <a:ext cx="9020175" cy="5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8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/>
        </p:nvSpPr>
        <p:spPr>
          <a:xfrm>
            <a:off x="539552" y="2780928"/>
            <a:ext cx="7772400" cy="122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概念及原理介绍</a:t>
            </a:r>
          </a:p>
        </p:txBody>
      </p:sp>
    </p:spTree>
    <p:extLst>
      <p:ext uri="{BB962C8B-B14F-4D97-AF65-F5344CB8AC3E}">
        <p14:creationId xmlns:p14="http://schemas.microsoft.com/office/powerpoint/2010/main" val="3248410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122" name="Picture 2" descr="C:\Users\Administrator\AppData\Local\YNote\data\64049027@163.com\75b4849a076448c08218662b64daea2f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73" y="1628800"/>
            <a:ext cx="874049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208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6146" name="Picture 2" descr="C:\Users\Administrator\AppData\Local\YNote\data\64049027@163.com\35c50b65374b4179876c31f0e54ecaaf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1247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91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889844"/>
            <a:ext cx="734481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官方文档：</a:t>
            </a:r>
          </a:p>
          <a:p>
            <a:r>
              <a:rPr lang="en-US" altLang="zh-CN" sz="1000" dirty="0">
                <a:hlinkClick r:id="rId2"/>
              </a:rPr>
              <a:t>http://www.rabbitmq.com/getstarted.html</a:t>
            </a:r>
            <a:endParaRPr lang="en-US" altLang="zh-CN" sz="1000" dirty="0"/>
          </a:p>
          <a:p>
            <a:r>
              <a:rPr lang="en-US" altLang="zh-CN" sz="1000" dirty="0"/>
              <a:t/>
            </a:r>
            <a:br>
              <a:rPr lang="en-US" altLang="zh-CN" sz="1000" dirty="0"/>
            </a:br>
            <a:endParaRPr lang="en-US" altLang="zh-CN" sz="1000" dirty="0"/>
          </a:p>
          <a:p>
            <a:r>
              <a:rPr lang="en-US" altLang="zh-CN" sz="1000" dirty="0" err="1"/>
              <a:t>GitHub</a:t>
            </a:r>
            <a:r>
              <a:rPr lang="zh-CN" altLang="en-US" sz="1000" dirty="0"/>
              <a:t>民间翻译：</a:t>
            </a:r>
          </a:p>
          <a:p>
            <a:r>
              <a:rPr lang="en-US" altLang="zh-CN" sz="1000" dirty="0">
                <a:hlinkClick r:id="rId3"/>
              </a:rPr>
              <a:t>http://rabbitmq.mr-ping.com/</a:t>
            </a:r>
            <a:endParaRPr lang="en-US" altLang="zh-CN" sz="1000" dirty="0"/>
          </a:p>
          <a:p>
            <a:r>
              <a:rPr lang="en-US" altLang="zh-CN" sz="1000" dirty="0">
                <a:hlinkClick r:id="rId4"/>
              </a:rPr>
              <a:t>https://github.com/mr-ping/RabbitMQ_into_Chinese</a:t>
            </a:r>
            <a:endParaRPr lang="en-US" altLang="zh-CN" sz="1000" dirty="0"/>
          </a:p>
          <a:p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Demo:</a:t>
            </a:r>
          </a:p>
          <a:p>
            <a:r>
              <a:rPr lang="en-US" altLang="zh-CN" sz="1000" dirty="0">
                <a:hlinkClick r:id="rId5"/>
              </a:rPr>
              <a:t>https://github.com/yongfa365/RabbitMQ.Demos</a:t>
            </a:r>
            <a:endParaRPr lang="en-US" altLang="zh-CN" sz="1000" dirty="0"/>
          </a:p>
          <a:p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zh-CN" altLang="en-US" sz="1000" dirty="0"/>
              <a:t>官方性能：</a:t>
            </a:r>
            <a:endParaRPr lang="en-US" altLang="zh-CN" sz="1000" dirty="0"/>
          </a:p>
          <a:p>
            <a:r>
              <a:rPr lang="en-US" altLang="zh-CN" sz="1000" dirty="0">
                <a:hlinkClick r:id="rId6"/>
              </a:rPr>
              <a:t>http://www.rabbitmq.com/blog/2012/04/17/rabbitmq-performance-measurements-part-1/</a:t>
            </a:r>
            <a:endParaRPr lang="en-US" altLang="zh-CN" sz="1000" dirty="0"/>
          </a:p>
          <a:p>
            <a:r>
              <a:rPr lang="en-US" altLang="zh-CN" sz="1000" dirty="0">
                <a:hlinkClick r:id="rId7"/>
              </a:rPr>
              <a:t>http://www.rabbitmq.com/blog/2012/04/25/rabbitmq-performance-measurements-part-2/</a:t>
            </a:r>
            <a:endParaRPr lang="en-US" altLang="zh-CN" sz="1000" dirty="0"/>
          </a:p>
          <a:p>
            <a:endParaRPr lang="en-US" altLang="zh-C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085184"/>
            <a:ext cx="14859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3569123"/>
            <a:ext cx="14287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95" y="3620763"/>
            <a:ext cx="14859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178" y="5008080"/>
            <a:ext cx="15049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492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应用场景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1052736"/>
            <a:ext cx="734481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生成订单</a:t>
            </a:r>
            <a:r>
              <a:rPr lang="en-US" altLang="zh-CN" sz="1200" dirty="0"/>
              <a:t>.</a:t>
            </a:r>
            <a:r>
              <a:rPr lang="zh-CN" altLang="en-US" sz="1200" dirty="0"/>
              <a:t>发邮件，发</a:t>
            </a:r>
            <a:r>
              <a:rPr lang="en-US" altLang="zh-CN" sz="1200" dirty="0"/>
              <a:t>SMS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err="1"/>
              <a:t>Information.get</a:t>
            </a:r>
            <a:r>
              <a:rPr lang="en-US" altLang="zh-CN" sz="1200" dirty="0"/>
              <a:t> </a:t>
            </a:r>
            <a:r>
              <a:rPr lang="zh-CN" altLang="en-US" sz="1200" dirty="0"/>
              <a:t>里的查税、检测变价，及</a:t>
            </a:r>
            <a:r>
              <a:rPr lang="en-US" altLang="zh-CN" sz="1200" dirty="0" err="1"/>
              <a:t>Confirm.Post</a:t>
            </a:r>
            <a:r>
              <a:rPr lang="zh-CN" altLang="en-US" sz="1200" dirty="0"/>
              <a:t>里的生成</a:t>
            </a:r>
            <a:r>
              <a:rPr lang="en-US" altLang="zh-CN" sz="1200" dirty="0"/>
              <a:t>PNR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同步订单状态，</a:t>
            </a:r>
            <a:r>
              <a:rPr lang="en-US" altLang="zh-CN" sz="1200" dirty="0"/>
              <a:t>PBS</a:t>
            </a:r>
            <a:r>
              <a:rPr lang="zh-CN" altLang="en-US" sz="1200" dirty="0"/>
              <a:t>与其子系统或周边系统订单状态同步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ACC</a:t>
            </a:r>
            <a:r>
              <a:rPr lang="zh-CN" altLang="en-US" sz="1200" dirty="0"/>
              <a:t>收款后通知业务系统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所有调用别的系统但不需要立即有结果的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写业务</a:t>
            </a:r>
            <a:r>
              <a:rPr lang="en-US" altLang="zh-CN" sz="1200" dirty="0"/>
              <a:t>Log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针对某个产品跑</a:t>
            </a:r>
            <a:r>
              <a:rPr lang="en-US" altLang="zh-CN" sz="1200" dirty="0"/>
              <a:t>Task2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Task2</a:t>
            </a:r>
            <a:r>
              <a:rPr lang="zh-CN" altLang="en-US" sz="1200" dirty="0"/>
              <a:t>结果或直接预订时结果写</a:t>
            </a:r>
            <a:r>
              <a:rPr lang="en-US" altLang="zh-CN" sz="1200" dirty="0"/>
              <a:t>DB</a:t>
            </a:r>
            <a:r>
              <a:rPr lang="zh-CN" altLang="en-US" sz="1200" dirty="0"/>
              <a:t>或</a:t>
            </a:r>
            <a:r>
              <a:rPr lang="en-US" altLang="zh-CN" sz="1200" dirty="0"/>
              <a:t>DB</a:t>
            </a:r>
            <a:r>
              <a:rPr lang="zh-CN" altLang="en-US" sz="1200" dirty="0"/>
              <a:t>写到</a:t>
            </a:r>
            <a:r>
              <a:rPr lang="en-US" altLang="zh-CN" sz="1200" dirty="0" err="1"/>
              <a:t>Redis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4034139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注意事项</a:t>
            </a:r>
          </a:p>
        </p:txBody>
      </p:sp>
      <p:sp>
        <p:nvSpPr>
          <p:cNvPr id="2" name="矩形 1"/>
          <p:cNvSpPr/>
          <p:nvPr/>
        </p:nvSpPr>
        <p:spPr>
          <a:xfrm>
            <a:off x="107504" y="908720"/>
            <a:ext cx="878497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生产者、消费者 都可以定义 交换机、队列、绑定；</a:t>
            </a:r>
            <a:r>
              <a:rPr lang="zh-CN" altLang="en-US" sz="1200" b="1" dirty="0"/>
              <a:t>用不同的参数</a:t>
            </a:r>
            <a:r>
              <a:rPr lang="zh-CN" altLang="en-US" sz="1200" dirty="0"/>
              <a:t>定义一个已经存在的交换机或队列会报错；程序 更改绑定规则前要删除旧的，否则它会一直存在，直到交换机与队列都删了。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默认条件下，交换机，队列，消息，都是没有设置为持久化的，在</a:t>
            </a:r>
            <a:r>
              <a:rPr lang="en-US" altLang="zh-CN" sz="1200" dirty="0"/>
              <a:t>Server</a:t>
            </a:r>
            <a:r>
              <a:rPr lang="zh-CN" altLang="en-US" sz="1200" dirty="0"/>
              <a:t>重启后都会消失；当：交换机、队列、消息，这三个都设置为持久化时，消息才能真正的持久化。</a:t>
            </a:r>
            <a:r>
              <a:rPr lang="en-US" altLang="zh-CN" sz="1200" dirty="0"/>
              <a:t>Server</a:t>
            </a:r>
            <a:r>
              <a:rPr lang="zh-CN" altLang="en-US" sz="1200" dirty="0"/>
              <a:t>重启后数据依然在。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使用事件绑定方式处理消息时，消息是会一次全收过来，但事件绑定是一个一个处理的，可以将</a:t>
            </a:r>
            <a:r>
              <a:rPr lang="en-US" altLang="zh-CN" sz="1200" dirty="0" err="1"/>
              <a:t>EventingBasicConsumer</a:t>
            </a:r>
            <a:r>
              <a:rPr lang="zh-CN" altLang="en-US" sz="1200" dirty="0"/>
              <a:t>换成</a:t>
            </a:r>
            <a:r>
              <a:rPr lang="en-US" altLang="zh-CN" sz="1200" dirty="0"/>
              <a:t> </a:t>
            </a:r>
            <a:r>
              <a:rPr lang="en-US" altLang="zh-CN" sz="1200" dirty="0" err="1"/>
              <a:t>QueueingBasicConsumer</a:t>
            </a:r>
            <a:r>
              <a:rPr lang="zh-CN" altLang="en-US" sz="1200" dirty="0"/>
              <a:t>并自己处理这个队列的结果来批量操作</a:t>
            </a:r>
            <a:r>
              <a:rPr lang="en-US" altLang="zh-CN" sz="1200" dirty="0"/>
              <a:t>(</a:t>
            </a:r>
            <a:r>
              <a:rPr lang="zh-CN" altLang="en-US" sz="1200" dirty="0"/>
              <a:t>并非</a:t>
            </a:r>
            <a:r>
              <a:rPr lang="en-US" altLang="zh-CN" sz="1200" dirty="0" err="1"/>
              <a:t>.net</a:t>
            </a:r>
            <a:r>
              <a:rPr lang="zh-CN" altLang="en-US" sz="1200" dirty="0"/>
              <a:t>的并行队列</a:t>
            </a:r>
            <a:r>
              <a:rPr lang="en-US" altLang="zh-CN" sz="1200" dirty="0"/>
              <a:t>)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err="1"/>
              <a:t>BasicQos</a:t>
            </a:r>
            <a:r>
              <a:rPr lang="zh-CN" altLang="en-US" sz="1200" dirty="0"/>
              <a:t>意思是：同时最多处理</a:t>
            </a:r>
            <a:r>
              <a:rPr lang="en-US" altLang="zh-CN" sz="1200" dirty="0"/>
              <a:t>N</a:t>
            </a:r>
            <a:r>
              <a:rPr lang="zh-CN" altLang="en-US" sz="1200" dirty="0"/>
              <a:t>个，一个处理完后发</a:t>
            </a:r>
            <a:r>
              <a:rPr lang="en-US" altLang="zh-CN" sz="1200" dirty="0" err="1"/>
              <a:t>Ack</a:t>
            </a:r>
            <a:r>
              <a:rPr lang="zh-CN" altLang="en-US" sz="1200" dirty="0"/>
              <a:t>后服务器会再发一个消息，而不是所有处理完服务器再发固定</a:t>
            </a:r>
            <a:r>
              <a:rPr lang="en-US" altLang="zh-CN" sz="1200" dirty="0"/>
              <a:t>N</a:t>
            </a:r>
            <a:r>
              <a:rPr lang="zh-CN" altLang="en-US" sz="1200" dirty="0"/>
              <a:t>个。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系统自带的</a:t>
            </a:r>
            <a:r>
              <a:rPr lang="en-US" altLang="zh-CN" sz="1200" dirty="0"/>
              <a:t>Trace</a:t>
            </a:r>
            <a:r>
              <a:rPr lang="zh-CN" altLang="en-US" sz="1200" dirty="0"/>
              <a:t>插件：只会一直不停的写没有滚动机制，也不会按不同日期写不同文件，所以不适合长期使用，官方也是建议在排查问题时或者</a:t>
            </a:r>
            <a:r>
              <a:rPr lang="en-US" altLang="zh-CN" sz="1200" dirty="0" err="1"/>
              <a:t>dev,test</a:t>
            </a:r>
            <a:r>
              <a:rPr lang="zh-CN" altLang="en-US" sz="1200" dirty="0"/>
              <a:t>环境用，生产不建议用，因可能还有性能问题，解决方案是使用交换机绑定交换机的方式，程序写代码处理。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官方的性能不代表我们实际使用场景的性能，如：每条数据量大小不同，测试结果肯定不同。测试时应该直接在本地测试，以避免网卡速度导致的测试不准。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实际使用时，消费者想要高效处理任务，需要设置最小线程数，如：</a:t>
            </a:r>
            <a:r>
              <a:rPr lang="en-US" altLang="zh-CN" sz="1200" dirty="0" err="1"/>
              <a:t>cpu</a:t>
            </a:r>
            <a:r>
              <a:rPr lang="zh-CN" altLang="en-US" sz="1200" dirty="0"/>
              <a:t>核数</a:t>
            </a:r>
            <a:r>
              <a:rPr lang="en-US" altLang="zh-CN" sz="1200" dirty="0"/>
              <a:t>*50</a:t>
            </a:r>
            <a:r>
              <a:rPr lang="zh-CN" altLang="en-US" sz="1200" dirty="0"/>
              <a:t>，以便有消息来后能立即处理，而不是等</a:t>
            </a:r>
            <a:r>
              <a:rPr lang="en-US" altLang="zh-CN" sz="1200" dirty="0" err="1"/>
              <a:t>.net</a:t>
            </a:r>
            <a:r>
              <a:rPr lang="zh-CN" altLang="en-US" sz="1200" dirty="0"/>
              <a:t>慢慢开线程，但考虑到系统最大处理能力，所以此参数要能配置。同时在一台机器处理不了时，要能直接</a:t>
            </a:r>
            <a:r>
              <a:rPr lang="en-US" altLang="zh-CN" sz="1200" dirty="0"/>
              <a:t>copy</a:t>
            </a:r>
            <a:r>
              <a:rPr lang="zh-CN" altLang="en-US" sz="1200" dirty="0"/>
              <a:t>代码到别的负载轻的机器上运行，所以此</a:t>
            </a:r>
            <a:r>
              <a:rPr lang="en-US" altLang="zh-CN" sz="1200" dirty="0"/>
              <a:t>Client</a:t>
            </a:r>
            <a:r>
              <a:rPr lang="zh-CN" altLang="en-US" sz="1200" dirty="0"/>
              <a:t>要能当</a:t>
            </a:r>
            <a:r>
              <a:rPr lang="en-US" altLang="zh-CN" sz="1200" dirty="0"/>
              <a:t>windows service</a:t>
            </a:r>
            <a:r>
              <a:rPr lang="zh-CN" altLang="en-US" sz="1200" dirty="0"/>
              <a:t>长期值守，也要能当</a:t>
            </a:r>
            <a:r>
              <a:rPr lang="en-US" altLang="zh-CN" sz="1200" dirty="0" err="1"/>
              <a:t>winform</a:t>
            </a:r>
            <a:r>
              <a:rPr lang="zh-CN" altLang="en-US" sz="1200" dirty="0"/>
              <a:t>需要时</a:t>
            </a:r>
            <a:r>
              <a:rPr lang="en-US" altLang="zh-CN" sz="1200" dirty="0"/>
              <a:t>copy</a:t>
            </a:r>
            <a:r>
              <a:rPr lang="zh-CN" altLang="en-US" sz="1200" dirty="0"/>
              <a:t>运行。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因为有界面可以维护，上面有删除交换机、队列的操作，而实际使用时判断完这些后就只是不停的使用</a:t>
            </a:r>
            <a:r>
              <a:rPr lang="en-US" altLang="zh-CN" sz="1200" dirty="0"/>
              <a:t>channel,</a:t>
            </a:r>
            <a:r>
              <a:rPr lang="zh-CN" altLang="en-US" sz="1200" dirty="0"/>
              <a:t>而不关注他们了，如果此时被人在</a:t>
            </a:r>
            <a:r>
              <a:rPr lang="en-US" altLang="zh-CN" sz="1200" dirty="0"/>
              <a:t>UI</a:t>
            </a:r>
            <a:r>
              <a:rPr lang="zh-CN" altLang="en-US" sz="1200" dirty="0"/>
              <a:t>上删除了，那处理肯定会有问题。所以程序要考虑容错机制及重建机制。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如果要换队列名称而生产队列可能又工作繁忙，那换了后队列一直存在可能会导致内存浪费。要及时删除。或者程序上关注。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官方建议</a:t>
            </a:r>
            <a:r>
              <a:rPr lang="en-US" altLang="zh-CN" sz="1200" dirty="0"/>
              <a:t>connection</a:t>
            </a:r>
            <a:r>
              <a:rPr lang="zh-CN" altLang="en-US" sz="1200" dirty="0"/>
              <a:t>重用，但</a:t>
            </a:r>
            <a:r>
              <a:rPr lang="en-US" altLang="zh-CN" sz="1200" dirty="0"/>
              <a:t>channel </a:t>
            </a:r>
            <a:r>
              <a:rPr lang="zh-CN" altLang="en-US" sz="1200" dirty="0"/>
              <a:t>不能重用。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99687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3" y="751132"/>
            <a:ext cx="8676455" cy="584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 noChangeArrowheads="1"/>
          </p:cNvSpPr>
          <p:nvPr/>
        </p:nvSpPr>
        <p:spPr>
          <a:xfrm>
            <a:off x="403920" y="188640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性</a:t>
            </a:r>
            <a:r>
              <a:rPr lang="zh-CN" altLang="en-US" sz="2400" b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能日志依然要记录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240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55182"/>
            <a:ext cx="8676456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 noChangeArrowheads="1"/>
          </p:cNvSpPr>
          <p:nvPr/>
        </p:nvSpPr>
        <p:spPr>
          <a:xfrm>
            <a:off x="403920" y="188640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性</a:t>
            </a:r>
            <a:r>
              <a:rPr lang="zh-CN" altLang="en-US" sz="2400" b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能日志依然要记录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685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59" y="1071562"/>
            <a:ext cx="8676456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 noChangeArrowheads="1"/>
          </p:cNvSpPr>
          <p:nvPr/>
        </p:nvSpPr>
        <p:spPr>
          <a:xfrm>
            <a:off x="403920" y="188640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错误日志要记录队列及</a:t>
            </a:r>
            <a:r>
              <a:rPr lang="en-US" altLang="zh-CN" sz="2400" b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RoutingKey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388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3848" y="2780928"/>
            <a:ext cx="20810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/>
              <a:t>End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33712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常见队列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46293"/>
              </p:ext>
            </p:extLst>
          </p:nvPr>
        </p:nvGraphicFramePr>
        <p:xfrm>
          <a:off x="611560" y="980728"/>
          <a:ext cx="8064896" cy="10629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104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95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21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Star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Fork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>
                          <a:effectLst/>
                        </a:rPr>
                        <a:t>贡献者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Commit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Release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Language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Url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RabbitMQ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14800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erlang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https://github.com/rabbitmq/rabbitmq-server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Kafka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2800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Java+Scala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https://github.com/apache/kafka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ZeroMQ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Python</a:t>
                      </a:r>
                      <a:r>
                        <a:rPr lang="zh-CN" altLang="en-US" sz="1100" u="none" strike="noStrike">
                          <a:effectLst/>
                        </a:rPr>
                        <a:t>及各语言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https://github.com/zeromq/pyzmq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ActiveMQ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https://github.com/apache/activemq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5000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https://github.com/antirez/disque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4098" name="Picture 2" descr="C:\Users\yfliu\AppData\Local\YNote\data\64049027@163.com\2422164b3f0244a58602e37d5fc94e4e\04a63e10-0921-3819-b193-f5b55f6b21e2.jp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204864"/>
            <a:ext cx="591502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52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队列、</a:t>
            </a:r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Pub/Sub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411760" y="2893382"/>
            <a:ext cx="432000" cy="360000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36" idx="6"/>
            <a:endCxn id="61" idx="1"/>
          </p:cNvCxnSpPr>
          <p:nvPr/>
        </p:nvCxnSpPr>
        <p:spPr>
          <a:xfrm>
            <a:off x="2843760" y="3073382"/>
            <a:ext cx="926254" cy="1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3770014" y="2865245"/>
            <a:ext cx="1234033" cy="416275"/>
            <a:chOff x="8028384" y="4896395"/>
            <a:chExt cx="792088" cy="260797"/>
          </a:xfrm>
          <a:solidFill>
            <a:srgbClr val="FF0000"/>
          </a:solidFill>
        </p:grpSpPr>
        <p:sp>
          <p:nvSpPr>
            <p:cNvPr id="61" name="矩形 60"/>
            <p:cNvSpPr/>
            <p:nvPr/>
          </p:nvSpPr>
          <p:spPr>
            <a:xfrm>
              <a:off x="8028384" y="4896395"/>
              <a:ext cx="792088" cy="260797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8335441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172400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676456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513415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椭圆 99"/>
          <p:cNvSpPr/>
          <p:nvPr/>
        </p:nvSpPr>
        <p:spPr>
          <a:xfrm>
            <a:off x="6156216" y="2096872"/>
            <a:ext cx="432000" cy="360000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61" idx="3"/>
            <a:endCxn id="100" idx="2"/>
          </p:cNvCxnSpPr>
          <p:nvPr/>
        </p:nvCxnSpPr>
        <p:spPr>
          <a:xfrm flipV="1">
            <a:off x="5004047" y="2276872"/>
            <a:ext cx="1152169" cy="79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6156216" y="2893382"/>
            <a:ext cx="432000" cy="360000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6156216" y="3689892"/>
            <a:ext cx="432000" cy="360000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61" idx="3"/>
            <a:endCxn id="71" idx="2"/>
          </p:cNvCxnSpPr>
          <p:nvPr/>
        </p:nvCxnSpPr>
        <p:spPr>
          <a:xfrm flipV="1">
            <a:off x="5004047" y="3073382"/>
            <a:ext cx="11521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1" idx="3"/>
            <a:endCxn id="79" idx="2"/>
          </p:cNvCxnSpPr>
          <p:nvPr/>
        </p:nvCxnSpPr>
        <p:spPr>
          <a:xfrm>
            <a:off x="5004047" y="3073383"/>
            <a:ext cx="1152169" cy="79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442530"/>
              </p:ext>
            </p:extLst>
          </p:nvPr>
        </p:nvGraphicFramePr>
        <p:xfrm>
          <a:off x="3532434" y="5742535"/>
          <a:ext cx="14716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包装程序外壳对象" showAsIcon="1" r:id="rId4" imgW="1472400" imgH="711360" progId="Package">
                  <p:embed/>
                </p:oleObj>
              </mc:Choice>
              <mc:Fallback>
                <p:oleObj name="包装程序外壳对象" showAsIcon="1" r:id="rId4" imgW="14724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2434" y="5742535"/>
                        <a:ext cx="147161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99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Summary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http://www.rabbitmq.com/img/tutorials/python-one-over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2" y="908720"/>
            <a:ext cx="27432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rabbitmq.com/img/tutorials/prefetch-cou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93" y="931615"/>
            <a:ext cx="373380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rabbitmq.com/img/tutorials/python-fo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466" y="2400697"/>
            <a:ext cx="4000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rabbitmq.com/img/tutorials/python-fi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25144"/>
            <a:ext cx="40100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4581897" y="4695595"/>
            <a:ext cx="4022551" cy="1687787"/>
            <a:chOff x="4581897" y="4695595"/>
            <a:chExt cx="4022551" cy="1687787"/>
          </a:xfrm>
        </p:grpSpPr>
        <p:sp>
          <p:nvSpPr>
            <p:cNvPr id="104" name="TextBox 103"/>
            <p:cNvSpPr txBox="1"/>
            <p:nvPr/>
          </p:nvSpPr>
          <p:spPr>
            <a:xfrm>
              <a:off x="6105142" y="4695595"/>
              <a:ext cx="851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type=topic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581897" y="5369668"/>
              <a:ext cx="422151" cy="292343"/>
            </a:xfrm>
            <a:prstGeom prst="ellipse">
              <a:avLst/>
            </a:prstGeom>
            <a:solidFill>
              <a:srgbClr val="00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436096" y="5369668"/>
              <a:ext cx="449213" cy="292344"/>
            </a:xfrm>
            <a:prstGeom prst="ellipse">
              <a:avLst/>
            </a:prstGeom>
            <a:solidFill>
              <a:srgbClr val="3333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X</a:t>
              </a:r>
              <a:endParaRPr lang="zh-CN" altLang="en-US" sz="1000" dirty="0"/>
            </a:p>
          </p:txBody>
        </p:sp>
        <p:cxnSp>
          <p:nvCxnSpPr>
            <p:cNvPr id="12" name="直接箭头连接符 11"/>
            <p:cNvCxnSpPr>
              <a:stCxn id="4" idx="6"/>
              <a:endCxn id="26" idx="2"/>
            </p:cNvCxnSpPr>
            <p:nvPr/>
          </p:nvCxnSpPr>
          <p:spPr>
            <a:xfrm>
              <a:off x="5004048" y="5515840"/>
              <a:ext cx="432048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6346254" y="4941931"/>
              <a:ext cx="385986" cy="260797"/>
            </a:xfrm>
            <a:prstGeom prst="ellipse">
              <a:avLst/>
            </a:prstGeom>
            <a:solidFill>
              <a:srgbClr val="3333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X</a:t>
              </a:r>
              <a:endParaRPr lang="zh-CN" altLang="en-US" sz="10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6372200" y="5949280"/>
              <a:ext cx="385986" cy="237378"/>
            </a:xfrm>
            <a:prstGeom prst="ellipse">
              <a:avLst/>
            </a:prstGeom>
            <a:solidFill>
              <a:srgbClr val="3333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X</a:t>
              </a:r>
              <a:endParaRPr lang="zh-CN" altLang="en-US" sz="1000" dirty="0"/>
            </a:p>
          </p:txBody>
        </p:sp>
        <p:cxnSp>
          <p:nvCxnSpPr>
            <p:cNvPr id="35" name="曲线连接符 34"/>
            <p:cNvCxnSpPr>
              <a:stCxn id="26" idx="5"/>
              <a:endCxn id="32" idx="2"/>
            </p:cNvCxnSpPr>
            <p:nvPr/>
          </p:nvCxnSpPr>
          <p:spPr>
            <a:xfrm rot="16200000" flipH="1">
              <a:off x="5871476" y="5567245"/>
              <a:ext cx="448770" cy="55267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曲线连接符 37"/>
            <p:cNvCxnSpPr>
              <a:stCxn id="26" idx="7"/>
              <a:endCxn id="30" idx="2"/>
            </p:cNvCxnSpPr>
            <p:nvPr/>
          </p:nvCxnSpPr>
          <p:spPr>
            <a:xfrm rot="5400000" flipH="1" flipV="1">
              <a:off x="5912813" y="4979041"/>
              <a:ext cx="340151" cy="526731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7092280" y="4941931"/>
              <a:ext cx="792088" cy="260797"/>
              <a:chOff x="8028384" y="4896395"/>
              <a:chExt cx="792088" cy="260797"/>
            </a:xfrm>
            <a:solidFill>
              <a:srgbClr val="FF0000"/>
            </a:solidFill>
          </p:grpSpPr>
          <p:sp>
            <p:nvSpPr>
              <p:cNvPr id="40" name="矩形 39"/>
              <p:cNvSpPr/>
              <p:nvPr/>
            </p:nvSpPr>
            <p:spPr>
              <a:xfrm>
                <a:off x="8028384" y="4896395"/>
                <a:ext cx="792088" cy="260797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8335441" y="4896395"/>
                <a:ext cx="0" cy="2607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8172400" y="4896395"/>
                <a:ext cx="0" cy="2607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8676456" y="4896395"/>
                <a:ext cx="0" cy="2607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8513415" y="4896395"/>
                <a:ext cx="0" cy="2607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箭头连接符 43"/>
            <p:cNvCxnSpPr>
              <a:stCxn id="30" idx="6"/>
              <a:endCxn id="40" idx="1"/>
            </p:cNvCxnSpPr>
            <p:nvPr/>
          </p:nvCxnSpPr>
          <p:spPr>
            <a:xfrm>
              <a:off x="6732240" y="5072330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9" name="TextBox 1058"/>
            <p:cNvSpPr txBox="1"/>
            <p:nvPr/>
          </p:nvSpPr>
          <p:spPr>
            <a:xfrm>
              <a:off x="5221706" y="5127103"/>
              <a:ext cx="9494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type=</a:t>
              </a:r>
              <a:r>
                <a:rPr lang="en-US" altLang="zh-CN" sz="1200" dirty="0" err="1">
                  <a:solidFill>
                    <a:srgbClr val="FF0000"/>
                  </a:solidFill>
                </a:rPr>
                <a:t>fanout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884368" y="4941816"/>
              <a:ext cx="5854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Logging</a:t>
              </a:r>
              <a:endParaRPr lang="zh-CN" altLang="en-US" sz="1000" dirty="0"/>
            </a:p>
          </p:txBody>
        </p:sp>
        <p:grpSp>
          <p:nvGrpSpPr>
            <p:cNvPr id="1065" name="组合 1064"/>
            <p:cNvGrpSpPr/>
            <p:nvPr/>
          </p:nvGrpSpPr>
          <p:grpSpPr>
            <a:xfrm>
              <a:off x="7164288" y="5661248"/>
              <a:ext cx="1440160" cy="260797"/>
              <a:chOff x="7164288" y="5832499"/>
              <a:chExt cx="1440160" cy="260797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7164288" y="5832499"/>
                <a:ext cx="792088" cy="260797"/>
                <a:chOff x="8028384" y="4896395"/>
                <a:chExt cx="792088" cy="260797"/>
              </a:xfrm>
              <a:solidFill>
                <a:srgbClr val="FF0000"/>
              </a:solidFill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8028384" y="4896395"/>
                  <a:ext cx="792088" cy="260797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57" name="直接连接符 56"/>
                <p:cNvCxnSpPr/>
                <p:nvPr/>
              </p:nvCxnSpPr>
              <p:spPr>
                <a:xfrm>
                  <a:off x="8335441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8172400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>
                  <a:off x="8676456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>
                  <a:off x="8513415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7906821" y="5847075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Business1</a:t>
                </a:r>
                <a:endParaRPr lang="zh-CN" altLang="en-US" sz="1000" dirty="0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6177048" y="5703059"/>
              <a:ext cx="899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type=direct</a:t>
              </a:r>
              <a:endParaRPr lang="zh-CN" altLang="en-US" sz="1200" dirty="0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7159699" y="6122585"/>
              <a:ext cx="1440160" cy="260797"/>
              <a:chOff x="7164288" y="5832499"/>
              <a:chExt cx="1440160" cy="260797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7164288" y="5832499"/>
                <a:ext cx="792088" cy="260797"/>
                <a:chOff x="8028384" y="4896395"/>
                <a:chExt cx="792088" cy="260797"/>
              </a:xfrm>
              <a:solidFill>
                <a:srgbClr val="FF0000"/>
              </a:solidFill>
            </p:grpSpPr>
            <p:sp>
              <p:nvSpPr>
                <p:cNvPr id="115" name="矩形 114"/>
                <p:cNvSpPr/>
                <p:nvPr/>
              </p:nvSpPr>
              <p:spPr>
                <a:xfrm>
                  <a:off x="8028384" y="4896395"/>
                  <a:ext cx="792088" cy="260797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8335441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8172400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8676456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>
                  <a:off x="8513415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TextBox 113"/>
              <p:cNvSpPr txBox="1"/>
              <p:nvPr/>
            </p:nvSpPr>
            <p:spPr>
              <a:xfrm>
                <a:off x="7906821" y="5847075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Business2</a:t>
                </a:r>
                <a:endParaRPr lang="zh-CN" altLang="en-US" sz="1000" dirty="0"/>
              </a:p>
            </p:txBody>
          </p:sp>
        </p:grpSp>
        <p:cxnSp>
          <p:nvCxnSpPr>
            <p:cNvPr id="1067" name="曲线连接符 1066"/>
            <p:cNvCxnSpPr>
              <a:stCxn id="32" idx="5"/>
              <a:endCxn id="115" idx="1"/>
            </p:cNvCxnSpPr>
            <p:nvPr/>
          </p:nvCxnSpPr>
          <p:spPr>
            <a:xfrm rot="16200000" flipH="1">
              <a:off x="6880135" y="5973419"/>
              <a:ext cx="101089" cy="458039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曲线连接符 1071"/>
            <p:cNvCxnSpPr>
              <a:stCxn id="32" idx="7"/>
              <a:endCxn id="56" idx="1"/>
            </p:cNvCxnSpPr>
            <p:nvPr/>
          </p:nvCxnSpPr>
          <p:spPr>
            <a:xfrm rot="5400000" flipH="1" flipV="1">
              <a:off x="6836776" y="5656531"/>
              <a:ext cx="192396" cy="462628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155600" y="2420888"/>
            <a:ext cx="3133725" cy="1524001"/>
            <a:chOff x="155600" y="2420888"/>
            <a:chExt cx="3133725" cy="1524001"/>
          </a:xfrm>
        </p:grpSpPr>
        <p:pic>
          <p:nvPicPr>
            <p:cNvPr id="1032" name="Picture 8" descr="http://www.rabbitmq.com/img/tutorials/python-three-overall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600" y="2420888"/>
              <a:ext cx="3133725" cy="15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104"/>
            <p:cNvSpPr txBox="1"/>
            <p:nvPr/>
          </p:nvSpPr>
          <p:spPr>
            <a:xfrm>
              <a:off x="755576" y="2911558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type=</a:t>
              </a:r>
              <a:r>
                <a:rPr lang="en-US" altLang="zh-CN" sz="1000" dirty="0" err="1"/>
                <a:t>fanout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317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Direct Exchange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Picture 2" descr="RabbitMQ系列二（构建消息队列） - 网易杭研后台技术中心 - 网易杭研后台技术中心的博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1361397"/>
            <a:ext cx="34480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http://www.rabbitmq.com/img/tutorials/python-fo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4" y="2420888"/>
            <a:ext cx="4000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35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err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Fanout</a:t>
            </a:r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Exchange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8" name="Picture 4" descr="RabbitMQ系列二（构建消息队列） - 网易杭研后台技术中心 - 网易杭研后台技术中心的博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056" y="1484784"/>
            <a:ext cx="31623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99592" y="2420888"/>
            <a:ext cx="3133725" cy="1524001"/>
            <a:chOff x="155600" y="2420888"/>
            <a:chExt cx="3133725" cy="1524001"/>
          </a:xfrm>
        </p:grpSpPr>
        <p:pic>
          <p:nvPicPr>
            <p:cNvPr id="8" name="Picture 8" descr="http://www.rabbitmq.com/img/tutorials/python-three-overal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600" y="2420888"/>
              <a:ext cx="3133725" cy="15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104"/>
            <p:cNvSpPr txBox="1"/>
            <p:nvPr/>
          </p:nvSpPr>
          <p:spPr>
            <a:xfrm>
              <a:off x="755576" y="2911558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type=</a:t>
              </a:r>
              <a:r>
                <a:rPr lang="en-US" altLang="zh-CN" sz="1000" dirty="0" err="1"/>
                <a:t>fanout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559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Topic Exchange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Picture 6" descr="RabbitMQ系列二（构建消息队列） - 网易杭研后台技术中心 - 网易杭研后台技术中心的博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072" y="1412775"/>
            <a:ext cx="30956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www.rabbitmq.com/img/tutorials/python-fi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41742"/>
            <a:ext cx="40100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0727" y="4797152"/>
            <a:ext cx="4689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.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用来将</a:t>
            </a:r>
            <a:r>
              <a:rPr lang="en-US" altLang="zh-CN" dirty="0"/>
              <a:t>routing key </a:t>
            </a:r>
            <a:r>
              <a:rPr lang="zh-CN" altLang="en-US" dirty="0"/>
              <a:t>分割成若干部分</a:t>
            </a:r>
            <a:r>
              <a:rPr lang="en-US" altLang="zh-CN" dirty="0"/>
              <a:t>(Part)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*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匹配一个完整的</a:t>
            </a:r>
            <a:r>
              <a:rPr lang="en-US" altLang="zh-CN" dirty="0"/>
              <a:t>Part 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#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匹配</a:t>
            </a:r>
            <a:r>
              <a:rPr lang="en-US" altLang="zh-CN" dirty="0"/>
              <a:t>0</a:t>
            </a:r>
            <a:r>
              <a:rPr lang="zh-CN" altLang="en-US" dirty="0"/>
              <a:t>个或者多个</a:t>
            </a:r>
            <a:r>
              <a:rPr lang="en-US" altLang="zh-CN" dirty="0"/>
              <a:t>Part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09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/>
        </p:nvSpPr>
        <p:spPr>
          <a:xfrm>
            <a:off x="539552" y="2780928"/>
            <a:ext cx="7772400" cy="122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代码级详解</a:t>
            </a:r>
          </a:p>
        </p:txBody>
      </p:sp>
    </p:spTree>
    <p:extLst>
      <p:ext uri="{BB962C8B-B14F-4D97-AF65-F5344CB8AC3E}">
        <p14:creationId xmlns:p14="http://schemas.microsoft.com/office/powerpoint/2010/main" val="287934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2052</Words>
  <Application>Microsoft Office PowerPoint</Application>
  <PresentationFormat>全屏显示(4:3)</PresentationFormat>
  <Paragraphs>259</Paragraphs>
  <Slides>28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主题​​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2016-03-27T16:05:42Z</dcterms:created>
  <dcterms:modified xsi:type="dcterms:W3CDTF">2016-06-29T11:52:26Z</dcterms:modified>
</cp:coreProperties>
</file>