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97" r:id="rId2"/>
    <p:sldId id="298" r:id="rId3"/>
    <p:sldId id="353" r:id="rId4"/>
    <p:sldId id="327" r:id="rId5"/>
    <p:sldId id="328" r:id="rId6"/>
    <p:sldId id="330" r:id="rId7"/>
    <p:sldId id="352" r:id="rId8"/>
    <p:sldId id="331" r:id="rId9"/>
    <p:sldId id="332" r:id="rId10"/>
    <p:sldId id="354" r:id="rId11"/>
    <p:sldId id="334" r:id="rId12"/>
    <p:sldId id="340" r:id="rId13"/>
    <p:sldId id="344" r:id="rId14"/>
    <p:sldId id="335" r:id="rId15"/>
    <p:sldId id="336" r:id="rId16"/>
    <p:sldId id="337" r:id="rId17"/>
    <p:sldId id="342" r:id="rId18"/>
    <p:sldId id="343" r:id="rId19"/>
    <p:sldId id="345" r:id="rId20"/>
    <p:sldId id="346" r:id="rId21"/>
    <p:sldId id="347" r:id="rId22"/>
    <p:sldId id="348" r:id="rId23"/>
    <p:sldId id="349" r:id="rId24"/>
    <p:sldId id="350" r:id="rId25"/>
    <p:sldId id="35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dler, Bivin Philip" initials="SBP" lastIdx="1" clrIdx="0"/>
  <p:cmAuthor id="1" name="Microsoft Office User" initials="Office" lastIdx="2" clrIdx="1"/>
  <p:cmAuthor id="2" name="Microsoft Office User" initials="Office [2]" lastIdx="1"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2410"/>
  </p:normalViewPr>
  <p:slideViewPr>
    <p:cSldViewPr snapToGrid="0">
      <p:cViewPr varScale="1">
        <p:scale>
          <a:sx n="121" d="100"/>
          <a:sy n="121" d="100"/>
        </p:scale>
        <p:origin x="1584"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27695-685F-49FD-9893-C53B7BBCDE76}" type="datetimeFigureOut">
              <a:rPr lang="en-US" smtClean="0"/>
              <a:t>1/9/20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E32AD-9AF3-4101-B38C-45B71FAEDE25}" type="slidenum">
              <a:rPr lang="en-US" smtClean="0"/>
              <a:t>‹#›</a:t>
            </a:fld>
            <a:endParaRPr lang="en-US" dirty="0"/>
          </a:p>
        </p:txBody>
      </p:sp>
    </p:spTree>
    <p:extLst>
      <p:ext uri="{BB962C8B-B14F-4D97-AF65-F5344CB8AC3E}">
        <p14:creationId xmlns:p14="http://schemas.microsoft.com/office/powerpoint/2010/main" val="243963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9"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6839AA6-FA43-43D2-AC30-6B73533D2B62}" type="slidenum">
              <a:rPr lang="en-US" altLang="en-US" smtClean="0"/>
              <a:pPr>
                <a:defRPr/>
              </a:pPr>
              <a:t>‹#›</a:t>
            </a:fld>
            <a:endParaRPr lang="en-US"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2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545E8C77-F075-4443-BDC3-6B8771408209}" type="slidenum">
              <a:rPr lang="en-US" altLang="en-US" smtClean="0"/>
              <a:pPr>
                <a:defRPr/>
              </a:pPr>
              <a:t>‹#›</a:t>
            </a:fld>
            <a:endParaRPr lang="en-US" altLang="en-US" dirty="0"/>
          </a:p>
        </p:txBody>
      </p:sp>
    </p:spTree>
    <p:extLst>
      <p:ext uri="{BB962C8B-B14F-4D97-AF65-F5344CB8AC3E}">
        <p14:creationId xmlns:p14="http://schemas.microsoft.com/office/powerpoint/2010/main" val="3337065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6" y="414781"/>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9341D47-0F9B-42AA-9502-8CC4830DFCA6}" type="slidenum">
              <a:rPr lang="en-US" altLang="en-US" smtClean="0"/>
              <a:pPr>
                <a:defRPr/>
              </a:pPr>
              <a:t>‹#›</a:t>
            </a:fld>
            <a:endParaRPr lang="en-US" altLang="en-US" dirty="0"/>
          </a:p>
        </p:txBody>
      </p:sp>
    </p:spTree>
    <p:extLst>
      <p:ext uri="{BB962C8B-B14F-4D97-AF65-F5344CB8AC3E}">
        <p14:creationId xmlns:p14="http://schemas.microsoft.com/office/powerpoint/2010/main" val="3118103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85BC5B7D-D6B0-4550-9BAF-D21F2647AC79}" type="slidenum">
              <a:rPr lang="en-US" altLang="en-US" smtClean="0"/>
              <a:pPr>
                <a:defRPr/>
              </a:pPr>
              <a:t>‹#›</a:t>
            </a:fld>
            <a:endParaRPr lang="en-US" altLang="en-US" dirty="0"/>
          </a:p>
        </p:txBody>
      </p:sp>
    </p:spTree>
    <p:extLst>
      <p:ext uri="{BB962C8B-B14F-4D97-AF65-F5344CB8AC3E}">
        <p14:creationId xmlns:p14="http://schemas.microsoft.com/office/powerpoint/2010/main" val="36855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E79BFEE-52BD-4BE0-94C7-06B01ACF3A93}" type="slidenum">
              <a:rPr lang="en-US" altLang="en-US" smtClean="0"/>
              <a:pPr>
                <a:defRPr/>
              </a:pPr>
              <a:t>‹#›</a:t>
            </a:fld>
            <a:endParaRPr lang="en-US" alt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79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5F45BE4-C238-4599-8AA5-D020FA182302}" type="slidenum">
              <a:rPr lang="en-US" altLang="en-US" smtClean="0"/>
              <a:pPr>
                <a:defRPr/>
              </a:pPr>
              <a:t>‹#›</a:t>
            </a:fld>
            <a:endParaRPr lang="en-US" altLang="en-US" dirty="0"/>
          </a:p>
        </p:txBody>
      </p:sp>
    </p:spTree>
    <p:extLst>
      <p:ext uri="{BB962C8B-B14F-4D97-AF65-F5344CB8AC3E}">
        <p14:creationId xmlns:p14="http://schemas.microsoft.com/office/powerpoint/2010/main" val="100534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6"/>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0AAED8DA-D847-4B2C-9265-8C39346120A6}" type="slidenum">
              <a:rPr lang="en-US" altLang="en-US" smtClean="0"/>
              <a:pPr>
                <a:defRPr/>
              </a:pPr>
              <a:t>‹#›</a:t>
            </a:fld>
            <a:endParaRPr lang="en-US" altLang="en-US" dirty="0"/>
          </a:p>
        </p:txBody>
      </p:sp>
    </p:spTree>
    <p:extLst>
      <p:ext uri="{BB962C8B-B14F-4D97-AF65-F5344CB8AC3E}">
        <p14:creationId xmlns:p14="http://schemas.microsoft.com/office/powerpoint/2010/main" val="274944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8C6F5F2-34A5-495D-BDE3-DD41883751DD}" type="slidenum">
              <a:rPr lang="en-US" altLang="en-US" smtClean="0"/>
              <a:pPr>
                <a:defRPr/>
              </a:pPr>
              <a:t>‹#›</a:t>
            </a:fld>
            <a:endParaRPr lang="en-US" altLang="en-US" dirty="0"/>
          </a:p>
        </p:txBody>
      </p:sp>
    </p:spTree>
    <p:extLst>
      <p:ext uri="{BB962C8B-B14F-4D97-AF65-F5344CB8AC3E}">
        <p14:creationId xmlns:p14="http://schemas.microsoft.com/office/powerpoint/2010/main" val="14211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3"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4"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dirty="0"/>
          </a:p>
        </p:txBody>
      </p:sp>
      <p:sp>
        <p:nvSpPr>
          <p:cNvPr id="9" name="Slide Number Placeholder 8"/>
          <p:cNvSpPr>
            <a:spLocks noGrp="1"/>
          </p:cNvSpPr>
          <p:nvPr>
            <p:ph type="sldNum" sz="quarter" idx="12"/>
          </p:nvPr>
        </p:nvSpPr>
        <p:spPr/>
        <p:txBody>
          <a:bodyPr/>
          <a:lstStyle/>
          <a:p>
            <a:pPr>
              <a:defRPr/>
            </a:pPr>
            <a:fld id="{B722E670-A92B-4E87-8BC8-605B555D5E8A}" type="slidenum">
              <a:rPr lang="en-US" altLang="en-US" smtClean="0"/>
              <a:pPr>
                <a:defRPr/>
              </a:pPr>
              <a:t>‹#›</a:t>
            </a:fld>
            <a:endParaRPr lang="en-US" altLang="en-US" dirty="0"/>
          </a:p>
        </p:txBody>
      </p:sp>
    </p:spTree>
    <p:extLst>
      <p:ext uri="{BB962C8B-B14F-4D97-AF65-F5344CB8AC3E}">
        <p14:creationId xmlns:p14="http://schemas.microsoft.com/office/powerpoint/2010/main" val="1360819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4" y="0"/>
            <a:ext cx="48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1"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9"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1"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6" y="6459789"/>
            <a:ext cx="1963883" cy="365125"/>
          </a:xfrm>
        </p:spPr>
        <p:txBody>
          <a:bodyPr/>
          <a:lstStyle>
            <a:lvl1pPr algn="l">
              <a:defRPr/>
            </a:lvl1pPr>
          </a:lstStyle>
          <a:p>
            <a:pPr>
              <a:defRPr/>
            </a:pPr>
            <a:endParaRPr lang="en-US" dirty="0"/>
          </a:p>
        </p:txBody>
      </p:sp>
      <p:sp>
        <p:nvSpPr>
          <p:cNvPr id="6" name="Footer Placeholder 5"/>
          <p:cNvSpPr>
            <a:spLocks noGrp="1"/>
          </p:cNvSpPr>
          <p:nvPr>
            <p:ph type="ftr" sz="quarter" idx="11"/>
          </p:nvPr>
        </p:nvSpPr>
        <p:spPr>
          <a:xfrm>
            <a:off x="3600450" y="6459789"/>
            <a:ext cx="3486151" cy="365125"/>
          </a:xfrm>
        </p:spPr>
        <p:txBody>
          <a:bodyPr/>
          <a:lstStyle>
            <a:lvl1pPr algn="l">
              <a:defRPr>
                <a:solidFill>
                  <a:schemeClr val="tx2"/>
                </a:solidFill>
              </a:defRPr>
            </a:lvl1pPr>
          </a:lstStyle>
          <a:p>
            <a:pPr>
              <a:defRPr/>
            </a:pPr>
            <a:endParaRPr lang="en-US" dirty="0">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59224478-803B-426A-9453-CAB0C9990173}" type="slidenum">
              <a:rPr lang="en-US" altLang="en-US" smtClean="0">
                <a:solidFill>
                  <a:srgbClr val="637052"/>
                </a:solidFill>
              </a:rPr>
              <a:pPr>
                <a:defRPr/>
              </a:pPr>
              <a:t>‹#›</a:t>
            </a:fld>
            <a:endParaRPr lang="en-US" altLang="en-US" dirty="0">
              <a:solidFill>
                <a:srgbClr val="637052"/>
              </a:solidFill>
            </a:endParaRPr>
          </a:p>
        </p:txBody>
      </p:sp>
    </p:spTree>
    <p:extLst>
      <p:ext uri="{BB962C8B-B14F-4D97-AF65-F5344CB8AC3E}">
        <p14:creationId xmlns:p14="http://schemas.microsoft.com/office/powerpoint/2010/main" val="1847505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3" y="0"/>
            <a:ext cx="9143990"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822958"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CC8B780-A6CD-48FC-BB36-3871CDE65583}" type="slidenum">
              <a:rPr lang="en-US" altLang="en-US" smtClean="0"/>
              <a:pPr>
                <a:defRPr/>
              </a:pPr>
              <a:t>‹#›</a:t>
            </a:fld>
            <a:endParaRPr lang="en-US" altLang="en-US" dirty="0"/>
          </a:p>
        </p:txBody>
      </p:sp>
    </p:spTree>
    <p:extLst>
      <p:ext uri="{BB962C8B-B14F-4D97-AF65-F5344CB8AC3E}">
        <p14:creationId xmlns:p14="http://schemas.microsoft.com/office/powerpoint/2010/main" val="1716243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9144002"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6334318"/>
            <a:ext cx="9144002"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6"/>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2"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3" y="6459789"/>
            <a:ext cx="1854203" cy="365125"/>
          </a:xfrm>
          <a:prstGeom prst="rect">
            <a:avLst/>
          </a:prstGeom>
        </p:spPr>
        <p:txBody>
          <a:bodyPr vert="horz" lIns="91440" tIns="45720" rIns="91440" bIns="45720" rtlCol="0" anchor="ctr"/>
          <a:lstStyle>
            <a:lvl1pPr algn="l">
              <a:defRPr sz="900">
                <a:solidFill>
                  <a:srgbClr val="FFFFFF"/>
                </a:solidFill>
              </a:defRPr>
            </a:lvl1pPr>
          </a:lstStyle>
          <a:p>
            <a:pPr eaLnBrk="0" fontAlgn="base" hangingPunct="0">
              <a:spcBef>
                <a:spcPct val="0"/>
              </a:spcBef>
              <a:spcAft>
                <a:spcPct val="0"/>
              </a:spcAft>
              <a:defRPr/>
            </a:pPr>
            <a:endParaRPr lang="en-US" dirty="0">
              <a:latin typeface="Arial" charset="0"/>
              <a:ea typeface="MS PGothic" pitchFamily="34" charset="-128"/>
            </a:endParaRPr>
          </a:p>
        </p:txBody>
      </p:sp>
      <p:sp>
        <p:nvSpPr>
          <p:cNvPr id="5" name="Footer Placeholder 4"/>
          <p:cNvSpPr>
            <a:spLocks noGrp="1"/>
          </p:cNvSpPr>
          <p:nvPr>
            <p:ph type="ftr" sz="quarter" idx="3"/>
          </p:nvPr>
        </p:nvSpPr>
        <p:spPr>
          <a:xfrm>
            <a:off x="2764640" y="6459789"/>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eaLnBrk="0" fontAlgn="base" hangingPunct="0">
              <a:spcBef>
                <a:spcPct val="0"/>
              </a:spcBef>
              <a:spcAft>
                <a:spcPct val="0"/>
              </a:spcAft>
              <a:defRPr/>
            </a:pPr>
            <a:endParaRPr lang="en-US" dirty="0">
              <a:latin typeface="Arial" charset="0"/>
              <a:ea typeface="MS PGothic" pitchFamily="34" charset="-128"/>
            </a:endParaRPr>
          </a:p>
        </p:txBody>
      </p:sp>
      <p:sp>
        <p:nvSpPr>
          <p:cNvPr id="6" name="Slide Number Placeholder 5"/>
          <p:cNvSpPr>
            <a:spLocks noGrp="1"/>
          </p:cNvSpPr>
          <p:nvPr>
            <p:ph type="sldNum" sz="quarter" idx="4"/>
          </p:nvPr>
        </p:nvSpPr>
        <p:spPr>
          <a:xfrm>
            <a:off x="7425345" y="6459789"/>
            <a:ext cx="984019" cy="365125"/>
          </a:xfrm>
          <a:prstGeom prst="rect">
            <a:avLst/>
          </a:prstGeom>
        </p:spPr>
        <p:txBody>
          <a:bodyPr vert="horz" lIns="91440" tIns="45720" rIns="91440" bIns="45720" rtlCol="0" anchor="ctr"/>
          <a:lstStyle>
            <a:lvl1pPr algn="r">
              <a:defRPr sz="1050">
                <a:solidFill>
                  <a:srgbClr val="FFFFFF"/>
                </a:solidFill>
              </a:defRPr>
            </a:lvl1pPr>
          </a:lstStyle>
          <a:p>
            <a:pPr eaLnBrk="0" fontAlgn="base" hangingPunct="0">
              <a:spcBef>
                <a:spcPct val="0"/>
              </a:spcBef>
              <a:spcAft>
                <a:spcPct val="0"/>
              </a:spcAft>
              <a:defRPr/>
            </a:pPr>
            <a:fld id="{57EF1939-3C87-43DB-A89B-601AEEBEAEDF}" type="slidenum">
              <a:rPr lang="en-US" altLang="en-US" smtClean="0">
                <a:latin typeface="Arial" charset="0"/>
                <a:ea typeface="MS PGothic" pitchFamily="34" charset="-128"/>
              </a:rPr>
              <a:pPr eaLnBrk="0" fontAlgn="base" hangingPunct="0">
                <a:spcBef>
                  <a:spcPct val="0"/>
                </a:spcBef>
                <a:spcAft>
                  <a:spcPct val="0"/>
                </a:spcAft>
                <a:defRPr/>
              </a:pPr>
              <a:t>‹#›</a:t>
            </a:fld>
            <a:endParaRPr lang="en-US" altLang="en-US" dirty="0">
              <a:latin typeface="Arial" charset="0"/>
              <a:ea typeface="MS PGothic" pitchFamily="34" charset="-128"/>
            </a:endParaRPr>
          </a:p>
        </p:txBody>
      </p:sp>
      <p:cxnSp>
        <p:nvCxnSpPr>
          <p:cNvPr id="10" name="Straight Connector 9"/>
          <p:cNvCxnSpPr/>
          <p:nvPr/>
        </p:nvCxnSpPr>
        <p:spPr>
          <a:xfrm>
            <a:off x="895150"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345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studentsupport@datascience.smu.ed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smu.edu/StudentAffairs/StudentLife/StudentHandbook/HonorCode"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hyperlink" Target="https://www.easycalculation.com/statistics/learn-regression.ph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damid.oda.sas.com/SASODAControlCenter/enroll.html?enroll=5f1daeec-a5d2-4f99-9ad8-3fd9ee885879" TargetMode="External"/><Relationship Id="rId2" Type="http://schemas.openxmlformats.org/officeDocument/2006/relationships/hyperlink" Target="http://www.statisticalsleuth.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DS 6371: Statistical Foundations for Data Science </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4795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A6CC-31ED-5F48-9486-76E6013B9B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A61B08-BA35-8649-93DA-85FAA582FEBA}"/>
              </a:ext>
            </a:extLst>
          </p:cNvPr>
          <p:cNvSpPr>
            <a:spLocks noGrp="1"/>
          </p:cNvSpPr>
          <p:nvPr>
            <p:ph idx="1"/>
          </p:nvPr>
        </p:nvSpPr>
        <p:spPr/>
        <p:txBody>
          <a:bodyPr>
            <a:normAutofit fontScale="70000" lnSpcReduction="20000"/>
          </a:bodyPr>
          <a:lstStyle/>
          <a:p>
            <a:r>
              <a:rPr lang="en-US" b="1" dirty="0"/>
              <a:t>Participation and BLTs (20%) cont.: </a:t>
            </a:r>
          </a:p>
          <a:p>
            <a:r>
              <a:rPr lang="en-US" dirty="0"/>
              <a:t>The For Live Session Assignment is a set of questions and activates that the student is to work on and provide a response to </a:t>
            </a:r>
            <a:r>
              <a:rPr lang="en-US" i="1" dirty="0"/>
              <a:t>before</a:t>
            </a:r>
            <a:r>
              <a:rPr lang="en-US" dirty="0"/>
              <a:t> live session.  </a:t>
            </a:r>
          </a:p>
          <a:p>
            <a:pPr lvl="0"/>
            <a:r>
              <a:rPr lang="en-US" b="1" dirty="0"/>
              <a:t>The For Live Session Assignment is due 24 hours before live session</a:t>
            </a:r>
            <a:r>
              <a:rPr lang="en-US" dirty="0"/>
              <a:t>.</a:t>
            </a:r>
          </a:p>
          <a:p>
            <a:pPr lvl="0"/>
            <a:r>
              <a:rPr lang="en-US" dirty="0"/>
              <a:t>It is important to note that the goal of the activities is to become familiar with the methods, ideas and implementation involved in that activity so that we can efficiently iron out all the details in live session.  </a:t>
            </a:r>
          </a:p>
          <a:p>
            <a:pPr lvl="0"/>
            <a:r>
              <a:rPr lang="en-US" dirty="0"/>
              <a:t>Analogy: You are building the pieces of puzzle in the For Live Session Assignment and we are putting them together to see the big picture in live session. </a:t>
            </a:r>
          </a:p>
          <a:p>
            <a:pPr lvl="0"/>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pPr lvl="0"/>
            <a:r>
              <a:rPr lang="en-US" dirty="0"/>
              <a:t>If you max out the indicated time without finishing the activity and you don’t have more time to finish, simply write up what you have learned by that time and record any questions you might have and we will address those in live session!  </a:t>
            </a:r>
          </a:p>
          <a:p>
            <a:pPr lvl="0"/>
            <a:r>
              <a:rPr lang="en-US" dirty="0"/>
              <a:t>We want to develop the questions before live session so that we can use the live session time to effectively answer any questions and master the material!</a:t>
            </a:r>
          </a:p>
          <a:p>
            <a:endParaRPr lang="en-US" dirty="0"/>
          </a:p>
        </p:txBody>
      </p:sp>
    </p:spTree>
    <p:extLst>
      <p:ext uri="{BB962C8B-B14F-4D97-AF65-F5344CB8AC3E}">
        <p14:creationId xmlns:p14="http://schemas.microsoft.com/office/powerpoint/2010/main" val="19465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normAutofit/>
          </a:bodyPr>
          <a:lstStyle/>
          <a:p>
            <a:pPr marL="0" indent="0">
              <a:buNone/>
            </a:pPr>
            <a:r>
              <a:rPr lang="en-US" b="1" dirty="0"/>
              <a:t>Midterm Exam (25%):</a:t>
            </a:r>
            <a:r>
              <a:rPr lang="en-US" dirty="0"/>
              <a:t> There will be a midterm exam at week 7 of the course. It will cover concept and hand-calculation questions as well as a data analysis question(s).  The exam will be held online on </a:t>
            </a:r>
            <a:r>
              <a:rPr lang="en-US" b="1" dirty="0">
                <a:highlight>
                  <a:srgbClr val="FFFF00"/>
                </a:highlight>
              </a:rPr>
              <a:t>Saturday, February 22, 2020 from 11am to 2pm Central Standard Time</a:t>
            </a:r>
            <a:r>
              <a:rPr lang="en-US" dirty="0">
                <a:highlight>
                  <a:srgbClr val="FFFF00"/>
                </a:highlight>
              </a:rPr>
              <a:t> </a:t>
            </a:r>
            <a:r>
              <a:rPr lang="en-US" dirty="0"/>
              <a:t>from </a:t>
            </a:r>
            <a:r>
              <a:rPr lang="en-US" b="1" dirty="0"/>
              <a:t>11am to 2pm </a:t>
            </a:r>
            <a:r>
              <a:rPr lang="en-US" dirty="0"/>
              <a:t>Central.  </a:t>
            </a:r>
          </a:p>
          <a:p>
            <a:pPr marL="0" indent="0">
              <a:buNone/>
            </a:pPr>
            <a:r>
              <a:rPr lang="en-US" dirty="0"/>
              <a:t>We will have a review for the Unit 7 Live Session.</a:t>
            </a:r>
          </a:p>
          <a:p>
            <a:pPr marL="0" indent="0">
              <a:buNone/>
            </a:pPr>
            <a:r>
              <a:rPr lang="en-US" b="1" dirty="0"/>
              <a:t>Final Exam (25%):</a:t>
            </a:r>
            <a:r>
              <a:rPr lang="en-US" dirty="0"/>
              <a:t> A final exam will be given the last week of the course. It will be comprehensive, containing concept and hand-calculation questions, as well as a data analysis question(s).  It is a cumulative exam and is similar in format to the midterm.  This test will be from </a:t>
            </a:r>
            <a:r>
              <a:rPr lang="en-US" b="1" dirty="0">
                <a:highlight>
                  <a:srgbClr val="FFFF00"/>
                </a:highlight>
              </a:rPr>
              <a:t>Saturday, April 18, 2020 from 11am to 2pm Central Standard Time</a:t>
            </a:r>
            <a:r>
              <a:rPr lang="en-US" dirty="0">
                <a:highlight>
                  <a:srgbClr val="FFFF00"/>
                </a:highlight>
              </a:rPr>
              <a:t> </a:t>
            </a:r>
            <a:r>
              <a:rPr lang="en-US" dirty="0"/>
              <a:t>. </a:t>
            </a:r>
          </a:p>
          <a:p>
            <a:pPr marL="0" indent="0">
              <a:buNone/>
            </a:pPr>
            <a:r>
              <a:rPr lang="en-US" dirty="0"/>
              <a:t>We will have a review for the Unit 15 Live Session.</a:t>
            </a:r>
          </a:p>
        </p:txBody>
      </p:sp>
    </p:spTree>
    <p:extLst>
      <p:ext uri="{BB962C8B-B14F-4D97-AF65-F5344CB8AC3E}">
        <p14:creationId xmlns:p14="http://schemas.microsoft.com/office/powerpoint/2010/main" val="11724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p:txBody>
          <a:bodyPr>
            <a:normAutofit/>
          </a:bodyPr>
          <a:lstStyle/>
          <a:p>
            <a:pPr marL="0" indent="0">
              <a:buNone/>
            </a:pPr>
            <a:r>
              <a:rPr lang="en-US" b="1" dirty="0"/>
              <a:t>Exams continued.</a:t>
            </a:r>
          </a:p>
          <a:p>
            <a:pPr marL="0" indent="0">
              <a:buNone/>
            </a:pPr>
            <a:r>
              <a:rPr lang="en-US" dirty="0"/>
              <a:t>Put your name on every page of the document, if applicable.</a:t>
            </a:r>
          </a:p>
          <a:p>
            <a:pPr marL="0" indent="0">
              <a:buNone/>
            </a:pPr>
            <a:r>
              <a:rPr lang="en-US" dirty="0"/>
              <a:t>Exams are open book and open note.</a:t>
            </a:r>
          </a:p>
          <a:p>
            <a:r>
              <a:rPr lang="en-US" dirty="0"/>
              <a:t>Exams are strictly individual.</a:t>
            </a:r>
          </a:p>
          <a:p>
            <a:pPr lvl="1"/>
            <a:r>
              <a:rPr lang="en-US" dirty="0"/>
              <a:t>Any collaboration on the exam or discussion of course material during the time an exam is available is considered cheating / violation of the Honor Code. </a:t>
            </a:r>
          </a:p>
          <a:p>
            <a:r>
              <a:rPr lang="en-US" dirty="0"/>
              <a:t>If you cannot make the scheduled time for the midterm or final, please email me as soon as possible!</a:t>
            </a:r>
          </a:p>
        </p:txBody>
      </p:sp>
    </p:spTree>
    <p:extLst>
      <p:ext uri="{BB962C8B-B14F-4D97-AF65-F5344CB8AC3E}">
        <p14:creationId xmlns:p14="http://schemas.microsoft.com/office/powerpoint/2010/main" val="998867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80060" y="1737363"/>
            <a:ext cx="8229600" cy="4754563"/>
          </a:xfrm>
        </p:spPr>
        <p:txBody>
          <a:bodyPr>
            <a:normAutofit/>
          </a:bodyPr>
          <a:lstStyle/>
          <a:p>
            <a:pPr>
              <a:lnSpc>
                <a:spcPct val="130000"/>
              </a:lnSpc>
              <a:spcBef>
                <a:spcPts val="0"/>
              </a:spcBef>
              <a:spcAft>
                <a:spcPts val="600"/>
              </a:spcAft>
            </a:pPr>
            <a:r>
              <a:rPr lang="en-US" b="1" dirty="0"/>
              <a:t>Graduate Student Grading Policy:</a:t>
            </a:r>
            <a:r>
              <a:rPr lang="en-US" dirty="0"/>
              <a:t> Graduate Students must receive a C or better in a course in order to pass the course. If a student must retake a course, then the second grade and the first grade are averaged for the purposes of the overall GPA. Failure to maintain a GPA of 3.0 or better will result in dismissal from the program.</a:t>
            </a:r>
            <a:endParaRPr lang="en-US" b="1" dirty="0"/>
          </a:p>
          <a:p>
            <a:pPr>
              <a:lnSpc>
                <a:spcPct val="130000"/>
              </a:lnSpc>
              <a:spcBef>
                <a:spcPts val="0"/>
              </a:spcBef>
              <a:spcAft>
                <a:spcPts val="600"/>
              </a:spcAft>
            </a:pPr>
            <a:r>
              <a:rPr lang="en-US" b="1" dirty="0"/>
              <a:t>Incompletes</a:t>
            </a:r>
            <a:r>
              <a:rPr lang="en-US" dirty="0"/>
              <a:t> will only be given in the case of extraordinary circumstances that prevent you from finishing the semester. You must have completed at least 50% of the course with a passing grade to be eligible for an incomplete.</a:t>
            </a:r>
          </a:p>
          <a:p>
            <a:pPr lvl="1">
              <a:lnSpc>
                <a:spcPct val="130000"/>
              </a:lnSpc>
              <a:spcBef>
                <a:spcPts val="0"/>
              </a:spcBef>
              <a:spcAft>
                <a:spcPts val="600"/>
              </a:spcAft>
            </a:pPr>
            <a:r>
              <a:rPr lang="en-US" i="1" dirty="0"/>
              <a:t>If a situation arises that may/will prevent you from completing the semester, email me as soon as possible so we can discuss options!</a:t>
            </a:r>
          </a:p>
        </p:txBody>
      </p:sp>
    </p:spTree>
    <p:extLst>
      <p:ext uri="{BB962C8B-B14F-4D97-AF65-F5344CB8AC3E}">
        <p14:creationId xmlns:p14="http://schemas.microsoft.com/office/powerpoint/2010/main" val="683759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Schedule</a:t>
            </a:r>
          </a:p>
        </p:txBody>
      </p:sp>
      <p:sp>
        <p:nvSpPr>
          <p:cNvPr id="3" name="Content Placeholder 2"/>
          <p:cNvSpPr>
            <a:spLocks noGrp="1"/>
          </p:cNvSpPr>
          <p:nvPr>
            <p:ph idx="1"/>
          </p:nvPr>
        </p:nvSpPr>
        <p:spPr/>
        <p:txBody>
          <a:bodyPr>
            <a:normAutofit/>
          </a:bodyPr>
          <a:lstStyle/>
          <a:p>
            <a:r>
              <a:rPr lang="en-US" dirty="0"/>
              <a:t>Weekly (in this order)</a:t>
            </a:r>
          </a:p>
          <a:p>
            <a:pPr lvl="1"/>
            <a:r>
              <a:rPr lang="en-US" dirty="0"/>
              <a:t>Asynchronous Coursework (textbook, videos/BLTs)</a:t>
            </a:r>
          </a:p>
          <a:p>
            <a:pPr lvl="1"/>
            <a:r>
              <a:rPr lang="en-US" dirty="0"/>
              <a:t>For Live Session</a:t>
            </a:r>
          </a:p>
          <a:p>
            <a:pPr lvl="1"/>
            <a:r>
              <a:rPr lang="en-US" dirty="0"/>
              <a:t>Live Session</a:t>
            </a:r>
          </a:p>
          <a:p>
            <a:pPr lvl="1"/>
            <a:r>
              <a:rPr lang="en-US" dirty="0"/>
              <a:t>Homework</a:t>
            </a:r>
          </a:p>
          <a:p>
            <a:endParaRPr lang="en-US" dirty="0"/>
          </a:p>
        </p:txBody>
      </p:sp>
    </p:spTree>
    <p:extLst>
      <p:ext uri="{BB962C8B-B14F-4D97-AF65-F5344CB8AC3E}">
        <p14:creationId xmlns:p14="http://schemas.microsoft.com/office/powerpoint/2010/main" val="1811925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Schedule</a:t>
            </a:r>
          </a:p>
        </p:txBody>
      </p:sp>
      <p:sp>
        <p:nvSpPr>
          <p:cNvPr id="3" name="Content Placeholder 2"/>
          <p:cNvSpPr>
            <a:spLocks noGrp="1"/>
          </p:cNvSpPr>
          <p:nvPr>
            <p:ph idx="1"/>
          </p:nvPr>
        </p:nvSpPr>
        <p:spPr>
          <a:xfrm>
            <a:off x="389466" y="1737363"/>
            <a:ext cx="8229600" cy="4800600"/>
          </a:xfrm>
        </p:spPr>
        <p:txBody>
          <a:bodyPr>
            <a:normAutofit/>
          </a:bodyPr>
          <a:lstStyle/>
          <a:p>
            <a:endParaRPr lang="en-US" dirty="0"/>
          </a:p>
          <a:p>
            <a:r>
              <a:rPr lang="en-US" dirty="0"/>
              <a:t>Before the Live Session</a:t>
            </a:r>
          </a:p>
          <a:p>
            <a:pPr lvl="1"/>
            <a:r>
              <a:rPr lang="en-US" dirty="0"/>
              <a:t>Watch all videos, complete all BLTs</a:t>
            </a:r>
          </a:p>
          <a:p>
            <a:pPr lvl="1"/>
            <a:r>
              <a:rPr lang="en-US" dirty="0"/>
              <a:t>Complete and submit the Quiz by </a:t>
            </a:r>
            <a:r>
              <a:rPr lang="en-US" b="1" dirty="0"/>
              <a:t>11:59PM</a:t>
            </a:r>
            <a:r>
              <a:rPr lang="en-US" dirty="0"/>
              <a:t> (CST) the night </a:t>
            </a:r>
            <a:r>
              <a:rPr lang="en-US" b="1" dirty="0"/>
              <a:t>before</a:t>
            </a:r>
            <a:r>
              <a:rPr lang="en-US" dirty="0"/>
              <a:t> the Live Session</a:t>
            </a:r>
          </a:p>
          <a:p>
            <a:pPr lvl="2"/>
            <a:r>
              <a:rPr lang="en-US" dirty="0"/>
              <a:t>Quizzes are </a:t>
            </a:r>
            <a:r>
              <a:rPr lang="en-US" b="1" dirty="0"/>
              <a:t>open book and open note </a:t>
            </a:r>
            <a:r>
              <a:rPr lang="en-US" dirty="0"/>
              <a:t>but should not be discussed with classmates until you have both completed and submitted the quiz.</a:t>
            </a:r>
          </a:p>
          <a:p>
            <a:pPr lvl="2"/>
            <a:r>
              <a:rPr lang="en-US" dirty="0"/>
              <a:t>Some of the quizzes mistakenly say that there is a time limit, but </a:t>
            </a:r>
            <a:r>
              <a:rPr lang="en-US" b="1" dirty="0"/>
              <a:t>all have unlimited time </a:t>
            </a:r>
            <a:r>
              <a:rPr lang="en-US" dirty="0"/>
              <a:t>and just need to be turned in before the deadline.</a:t>
            </a:r>
          </a:p>
          <a:p>
            <a:pPr lvl="2"/>
            <a:r>
              <a:rPr lang="en-US" dirty="0"/>
              <a:t>Some mistakenly say they are due at 8PM, but they are </a:t>
            </a:r>
            <a:r>
              <a:rPr lang="en-US" b="1" dirty="0"/>
              <a:t>all due at 11:59PM</a:t>
            </a:r>
            <a:r>
              <a:rPr lang="en-US" dirty="0"/>
              <a:t>.</a:t>
            </a:r>
          </a:p>
          <a:p>
            <a:pPr lvl="1"/>
            <a:r>
              <a:rPr lang="en-US" dirty="0"/>
              <a:t>Complete the For Live Session Assignment</a:t>
            </a:r>
          </a:p>
          <a:p>
            <a:pPr lvl="2"/>
            <a:r>
              <a:rPr lang="en-US" dirty="0"/>
              <a:t>Complete on a PowerPoint</a:t>
            </a:r>
          </a:p>
          <a:p>
            <a:pPr lvl="2"/>
            <a:r>
              <a:rPr lang="en-US" dirty="0"/>
              <a:t>Submit to 2DS 24 hours before live session.</a:t>
            </a:r>
          </a:p>
          <a:p>
            <a:pPr lvl="2"/>
            <a:r>
              <a:rPr lang="en-US" dirty="0"/>
              <a:t>Make sure and remember that the last slide is a summary of your takeaways and any questions you have. </a:t>
            </a:r>
          </a:p>
          <a:p>
            <a:pPr lvl="2"/>
            <a:endParaRPr lang="en-US" dirty="0"/>
          </a:p>
          <a:p>
            <a:pPr lvl="1"/>
            <a:endParaRPr lang="en-US" dirty="0"/>
          </a:p>
        </p:txBody>
      </p:sp>
    </p:spTree>
    <p:extLst>
      <p:ext uri="{BB962C8B-B14F-4D97-AF65-F5344CB8AC3E}">
        <p14:creationId xmlns:p14="http://schemas.microsoft.com/office/powerpoint/2010/main" val="107672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Weekly Schedule</a:t>
            </a:r>
          </a:p>
        </p:txBody>
      </p:sp>
      <p:sp>
        <p:nvSpPr>
          <p:cNvPr id="3" name="Content Placeholder 2"/>
          <p:cNvSpPr>
            <a:spLocks noGrp="1"/>
          </p:cNvSpPr>
          <p:nvPr>
            <p:ph idx="1"/>
          </p:nvPr>
        </p:nvSpPr>
        <p:spPr/>
        <p:txBody>
          <a:bodyPr>
            <a:normAutofit fontScale="92500" lnSpcReduction="10000"/>
          </a:bodyPr>
          <a:lstStyle/>
          <a:p>
            <a:r>
              <a:rPr lang="en-US" sz="2400" dirty="0"/>
              <a:t>After the Live Session</a:t>
            </a:r>
          </a:p>
          <a:p>
            <a:pPr lvl="1"/>
            <a:r>
              <a:rPr lang="en-US" sz="2000" dirty="0"/>
              <a:t>Complete and submit the Post-Live Session Homework</a:t>
            </a:r>
          </a:p>
          <a:p>
            <a:pPr lvl="2"/>
            <a:r>
              <a:rPr lang="en-US" sz="1600" dirty="0"/>
              <a:t>Answers to many of the homework questions will have covered in Live Session.  If you answered correctly in the For Live Session Questions simply copy you answer to the HW.   If you need to adapt your answer a bit given the discussion in Live Session, simply make the adjustments to you answer(s) and copy them over to your final homework submission.  Our TA will grade the </a:t>
            </a:r>
            <a:r>
              <a:rPr lang="en-US" sz="1600" dirty="0" err="1"/>
              <a:t>homeworks</a:t>
            </a:r>
            <a:r>
              <a:rPr lang="en-US" sz="1600" dirty="0"/>
              <a:t> and provide some feedback and a solution.  </a:t>
            </a:r>
          </a:p>
          <a:p>
            <a:pPr lvl="2"/>
            <a:r>
              <a:rPr lang="en-US" sz="1800" dirty="0"/>
              <a:t>Due at 11:59PM (CST) the Sunday </a:t>
            </a:r>
            <a:r>
              <a:rPr lang="en-US" sz="1800" b="1" dirty="0"/>
              <a:t>after</a:t>
            </a:r>
            <a:r>
              <a:rPr lang="en-US" sz="1800" dirty="0"/>
              <a:t> the corresponding Live Session</a:t>
            </a:r>
          </a:p>
          <a:p>
            <a:pPr lvl="3"/>
            <a:r>
              <a:rPr lang="en-US" sz="1800" dirty="0"/>
              <a:t>For example, Homework 1 is due 11:59PM Sunday, </a:t>
            </a:r>
            <a:r>
              <a:rPr lang="en-US" sz="1800" b="1" dirty="0">
                <a:highlight>
                  <a:srgbClr val="FFFF00"/>
                </a:highlight>
              </a:rPr>
              <a:t>January 12</a:t>
            </a:r>
            <a:r>
              <a:rPr lang="en-US" sz="1800" b="1" baseline="30000" dirty="0">
                <a:highlight>
                  <a:srgbClr val="FFFF00"/>
                </a:highlight>
              </a:rPr>
              <a:t>th</a:t>
            </a:r>
            <a:r>
              <a:rPr lang="en-US" sz="1800" b="1" dirty="0">
                <a:highlight>
                  <a:srgbClr val="FFFF00"/>
                </a:highlight>
              </a:rPr>
              <a:t>. </a:t>
            </a:r>
            <a:endParaRPr lang="en-US" sz="1800" dirty="0"/>
          </a:p>
          <a:p>
            <a:pPr lvl="3"/>
            <a:r>
              <a:rPr lang="en-US" sz="1800" dirty="0"/>
              <a:t>If you already turned in Homework 1, but want to make some changes and resubmit it, email the TA (and cc me).</a:t>
            </a:r>
          </a:p>
          <a:p>
            <a:pPr lvl="3"/>
            <a:r>
              <a:rPr lang="en-US" sz="1800" dirty="0"/>
              <a:t>You can talk with other students about these assignments.</a:t>
            </a:r>
          </a:p>
          <a:p>
            <a:pPr lvl="3"/>
            <a:r>
              <a:rPr lang="en-US" sz="1800" dirty="0"/>
              <a:t>You can discuss ideas and help each other with code (though you should never send another student an entire assignment worth of code), but </a:t>
            </a:r>
            <a:r>
              <a:rPr lang="en-US" sz="1800" b="1" dirty="0"/>
              <a:t>the write up must be your own.</a:t>
            </a:r>
          </a:p>
          <a:p>
            <a:pPr lvl="2"/>
            <a:endParaRPr lang="en-US" dirty="0"/>
          </a:p>
          <a:p>
            <a:pPr lvl="3"/>
            <a:endParaRPr lang="en-US" b="1" dirty="0"/>
          </a:p>
        </p:txBody>
      </p:sp>
    </p:spTree>
    <p:extLst>
      <p:ext uri="{BB962C8B-B14F-4D97-AF65-F5344CB8AC3E}">
        <p14:creationId xmlns:p14="http://schemas.microsoft.com/office/powerpoint/2010/main" val="1450352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with Course Material</a:t>
            </a:r>
          </a:p>
        </p:txBody>
      </p:sp>
      <p:sp>
        <p:nvSpPr>
          <p:cNvPr id="3" name="Content Placeholder 2"/>
          <p:cNvSpPr>
            <a:spLocks noGrp="1"/>
          </p:cNvSpPr>
          <p:nvPr>
            <p:ph idx="1"/>
          </p:nvPr>
        </p:nvSpPr>
        <p:spPr/>
        <p:txBody>
          <a:bodyPr>
            <a:normAutofit/>
          </a:bodyPr>
          <a:lstStyle/>
          <a:p>
            <a:r>
              <a:rPr lang="en-US" b="1" dirty="0"/>
              <a:t>First</a:t>
            </a:r>
            <a:r>
              <a:rPr lang="en-US" dirty="0"/>
              <a:t>: try to find the answer on your own through the book, google searches, etc. The internet has a wealth of information from SAS and R experts.</a:t>
            </a:r>
          </a:p>
          <a:p>
            <a:r>
              <a:rPr lang="en-US" b="1" dirty="0"/>
              <a:t>Second</a:t>
            </a:r>
            <a:r>
              <a:rPr lang="en-US" dirty="0"/>
              <a:t>: ask your classmates. Ask a specific student or post on the weekly discussion board or on the wall.</a:t>
            </a:r>
          </a:p>
          <a:p>
            <a:r>
              <a:rPr lang="en-US" b="1" dirty="0"/>
              <a:t>Third</a:t>
            </a:r>
            <a:r>
              <a:rPr lang="en-US" dirty="0"/>
              <a:t>: attend office hours if possible.</a:t>
            </a:r>
          </a:p>
          <a:p>
            <a:r>
              <a:rPr lang="en-US" b="1" dirty="0"/>
              <a:t>Fourth</a:t>
            </a:r>
            <a:r>
              <a:rPr lang="en-US" dirty="0"/>
              <a:t>: email the TA and myself for help. It is best to email both of us (on one email) as we may be available to respond at different times, although specific homework questions should go to the TA.</a:t>
            </a:r>
          </a:p>
        </p:txBody>
      </p:sp>
    </p:spTree>
    <p:extLst>
      <p:ext uri="{BB962C8B-B14F-4D97-AF65-F5344CB8AC3E}">
        <p14:creationId xmlns:p14="http://schemas.microsoft.com/office/powerpoint/2010/main" val="17660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Help with 2DS</a:t>
            </a:r>
          </a:p>
        </p:txBody>
      </p:sp>
      <p:sp>
        <p:nvSpPr>
          <p:cNvPr id="3" name="Content Placeholder 2"/>
          <p:cNvSpPr>
            <a:spLocks noGrp="1"/>
          </p:cNvSpPr>
          <p:nvPr>
            <p:ph idx="1"/>
          </p:nvPr>
        </p:nvSpPr>
        <p:spPr/>
        <p:txBody>
          <a:bodyPr>
            <a:normAutofit/>
          </a:bodyPr>
          <a:lstStyle/>
          <a:p>
            <a:r>
              <a:rPr lang="en-US" dirty="0"/>
              <a:t>Contact Student Support:</a:t>
            </a:r>
          </a:p>
          <a:p>
            <a:pPr lvl="1"/>
            <a:r>
              <a:rPr lang="en-US" dirty="0">
                <a:hlinkClick r:id="rId2"/>
              </a:rPr>
              <a:t>studentsupport@datascience.smu.edu</a:t>
            </a:r>
            <a:endParaRPr lang="en-US" dirty="0"/>
          </a:p>
          <a:p>
            <a:pPr lvl="1"/>
            <a:r>
              <a:rPr lang="en-US" dirty="0"/>
              <a:t>(844) 768-5637</a:t>
            </a:r>
          </a:p>
          <a:p>
            <a:r>
              <a:rPr lang="en-US" dirty="0"/>
              <a:t>Examples:</a:t>
            </a:r>
          </a:p>
          <a:p>
            <a:pPr lvl="1"/>
            <a:r>
              <a:rPr lang="en-US" dirty="0"/>
              <a:t>Can’t view asynchronous content</a:t>
            </a:r>
          </a:p>
          <a:p>
            <a:pPr lvl="1"/>
            <a:r>
              <a:rPr lang="en-US" dirty="0"/>
              <a:t>Quiz or Homework won’t submit</a:t>
            </a:r>
          </a:p>
          <a:p>
            <a:pPr lvl="1"/>
            <a:r>
              <a:rPr lang="en-US" dirty="0"/>
              <a:t>Homework submitted but without attachment</a:t>
            </a:r>
          </a:p>
          <a:p>
            <a:pPr lvl="2"/>
            <a:r>
              <a:rPr lang="en-US" dirty="0"/>
              <a:t>Email the TA and cc me as well if this happens!</a:t>
            </a:r>
          </a:p>
          <a:p>
            <a:pPr lvl="1"/>
            <a:r>
              <a:rPr lang="en-US" dirty="0"/>
              <a:t>Can’t view Live Session recording</a:t>
            </a:r>
          </a:p>
        </p:txBody>
      </p:sp>
    </p:spTree>
    <p:extLst>
      <p:ext uri="{BB962C8B-B14F-4D97-AF65-F5344CB8AC3E}">
        <p14:creationId xmlns:p14="http://schemas.microsoft.com/office/powerpoint/2010/main" val="2281367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Honor Code</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07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655" y="2752461"/>
            <a:ext cx="7886700" cy="994172"/>
          </a:xfrm>
        </p:spPr>
        <p:txBody>
          <a:bodyPr>
            <a:normAutofit fontScale="90000"/>
          </a:bodyPr>
          <a:lstStyle/>
          <a:p>
            <a:pPr algn="ctr"/>
            <a:r>
              <a:rPr lang="en-US" dirty="0"/>
              <a:t>INTRODUCTIONS</a:t>
            </a:r>
            <a:br>
              <a:rPr lang="en-US" dirty="0"/>
            </a:br>
            <a:br>
              <a:rPr lang="en-US" dirty="0"/>
            </a:br>
            <a:r>
              <a:rPr lang="en-US" sz="2700" dirty="0"/>
              <a:t>Feel free to post a short bio on </a:t>
            </a:r>
            <a:r>
              <a:rPr lang="en-US" sz="2700"/>
              <a:t>the discussion </a:t>
            </a:r>
            <a:r>
              <a:rPr lang="en-US" sz="2700" dirty="0"/>
              <a:t>board</a:t>
            </a:r>
          </a:p>
        </p:txBody>
      </p:sp>
    </p:spTree>
    <p:extLst>
      <p:ext uri="{BB962C8B-B14F-4D97-AF65-F5344CB8AC3E}">
        <p14:creationId xmlns:p14="http://schemas.microsoft.com/office/powerpoint/2010/main" val="12762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Honor Code</a:t>
            </a:r>
          </a:p>
        </p:txBody>
      </p:sp>
      <p:sp>
        <p:nvSpPr>
          <p:cNvPr id="3" name="Content Placeholder 2"/>
          <p:cNvSpPr>
            <a:spLocks noGrp="1"/>
          </p:cNvSpPr>
          <p:nvPr>
            <p:ph idx="1"/>
          </p:nvPr>
        </p:nvSpPr>
        <p:spPr/>
        <p:txBody>
          <a:bodyPr>
            <a:normAutofit/>
          </a:bodyPr>
          <a:lstStyle/>
          <a:p>
            <a:r>
              <a:rPr lang="en-US" dirty="0"/>
              <a:t>When you signed your letter of intent to enroll in the program, you initialed the following statement:</a:t>
            </a:r>
          </a:p>
          <a:p>
            <a:r>
              <a:rPr lang="en-US" dirty="0"/>
              <a:t>“I have read and agree to abide by the SMU Honor Code available online at: </a:t>
            </a:r>
            <a:r>
              <a:rPr lang="en-US" dirty="0">
                <a:hlinkClick r:id="rId2"/>
              </a:rPr>
              <a:t>http://www.smu.edu/StudentAffairs/StudentLife/StudentHandbook/HonorCode</a:t>
            </a:r>
            <a:r>
              <a:rPr lang="en-US" dirty="0"/>
              <a:t>”</a:t>
            </a:r>
          </a:p>
          <a:p>
            <a:r>
              <a:rPr lang="en-US" dirty="0"/>
              <a:t>Please know that the Honor Code is taken very seriously.</a:t>
            </a:r>
          </a:p>
        </p:txBody>
      </p:sp>
    </p:spTree>
    <p:extLst>
      <p:ext uri="{BB962C8B-B14F-4D97-AF65-F5344CB8AC3E}">
        <p14:creationId xmlns:p14="http://schemas.microsoft.com/office/powerpoint/2010/main" val="86986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Honor Code Violations*</a:t>
            </a:r>
          </a:p>
        </p:txBody>
      </p:sp>
      <p:sp>
        <p:nvSpPr>
          <p:cNvPr id="3" name="Content Placeholder 2"/>
          <p:cNvSpPr>
            <a:spLocks noGrp="1"/>
          </p:cNvSpPr>
          <p:nvPr>
            <p:ph idx="1"/>
          </p:nvPr>
        </p:nvSpPr>
        <p:spPr/>
        <p:txBody>
          <a:bodyPr/>
          <a:lstStyle/>
          <a:p>
            <a:r>
              <a:rPr lang="en-US" dirty="0"/>
              <a:t>Academic Sabotage</a:t>
            </a:r>
          </a:p>
          <a:p>
            <a:r>
              <a:rPr lang="en-US" dirty="0"/>
              <a:t>Cheating</a:t>
            </a:r>
          </a:p>
          <a:p>
            <a:r>
              <a:rPr lang="en-US" dirty="0"/>
              <a:t>Fabrication</a:t>
            </a:r>
          </a:p>
          <a:p>
            <a:r>
              <a:rPr lang="en-US" dirty="0"/>
              <a:t>Facilitating academic dishonesty</a:t>
            </a:r>
          </a:p>
          <a:p>
            <a:r>
              <a:rPr lang="en-US" dirty="0"/>
              <a:t>Plagiarism</a:t>
            </a:r>
          </a:p>
          <a:p>
            <a:r>
              <a:rPr lang="en-US" dirty="0"/>
              <a:t>Copying solutions from prior semesters or from prior students</a:t>
            </a:r>
          </a:p>
          <a:p>
            <a:pPr marL="0" indent="0">
              <a:buNone/>
            </a:pPr>
            <a:endParaRPr lang="en-US" dirty="0"/>
          </a:p>
        </p:txBody>
      </p:sp>
      <p:sp>
        <p:nvSpPr>
          <p:cNvPr id="4" name="TextBox 3"/>
          <p:cNvSpPr txBox="1"/>
          <p:nvPr/>
        </p:nvSpPr>
        <p:spPr>
          <a:xfrm>
            <a:off x="609600" y="5791200"/>
            <a:ext cx="7924800" cy="369332"/>
          </a:xfrm>
          <a:prstGeom prst="rect">
            <a:avLst/>
          </a:prstGeom>
          <a:noFill/>
        </p:spPr>
        <p:txBody>
          <a:bodyPr wrap="square" rtlCol="0">
            <a:spAutoFit/>
          </a:bodyPr>
          <a:lstStyle/>
          <a:p>
            <a:r>
              <a:rPr lang="en-US" dirty="0"/>
              <a:t>*http://www.smu.edu/StudentAffairs/StudentLife/StudentHandbook/HonorCode</a:t>
            </a:r>
          </a:p>
        </p:txBody>
      </p:sp>
    </p:spTree>
    <p:extLst>
      <p:ext uri="{BB962C8B-B14F-4D97-AF65-F5344CB8AC3E}">
        <p14:creationId xmlns:p14="http://schemas.microsoft.com/office/powerpoint/2010/main" val="177969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Collaborative Work</a:t>
            </a:r>
          </a:p>
        </p:txBody>
      </p:sp>
      <p:sp>
        <p:nvSpPr>
          <p:cNvPr id="3" name="Content Placeholder 2"/>
          <p:cNvSpPr>
            <a:spLocks noGrp="1"/>
          </p:cNvSpPr>
          <p:nvPr>
            <p:ph idx="1"/>
          </p:nvPr>
        </p:nvSpPr>
        <p:spPr>
          <a:xfrm>
            <a:off x="603955" y="1857022"/>
            <a:ext cx="8229600" cy="4754563"/>
          </a:xfrm>
        </p:spPr>
        <p:txBody>
          <a:bodyPr>
            <a:normAutofit/>
          </a:bodyPr>
          <a:lstStyle/>
          <a:p>
            <a:r>
              <a:rPr lang="en-US" dirty="0"/>
              <a:t>Data science is a collaborative subject.</a:t>
            </a:r>
          </a:p>
          <a:p>
            <a:r>
              <a:rPr lang="en-US" dirty="0"/>
              <a:t>Most professors encourage collaborative work except when explicitly prohibited (usually on quizzes &amp; exams).</a:t>
            </a:r>
          </a:p>
          <a:p>
            <a:r>
              <a:rPr lang="en-US" dirty="0"/>
              <a:t>Collaboration means helping one other, not copying answers from one another.</a:t>
            </a:r>
          </a:p>
          <a:p>
            <a:r>
              <a:rPr lang="en-US" dirty="0"/>
              <a:t>Students who turn in exactly the same answers to the same homework will share the grade assigned.</a:t>
            </a:r>
          </a:p>
          <a:p>
            <a:pPr lvl="1"/>
            <a:r>
              <a:rPr lang="en-US" dirty="0"/>
              <a:t>If two students have the same answers, and the grade on the assignment is a 90, then each student will receive a 45.</a:t>
            </a:r>
          </a:p>
          <a:p>
            <a:r>
              <a:rPr lang="en-US" dirty="0"/>
              <a:t>Some instructors may impose stricter penalties.</a:t>
            </a:r>
          </a:p>
        </p:txBody>
      </p:sp>
    </p:spTree>
    <p:extLst>
      <p:ext uri="{BB962C8B-B14F-4D97-AF65-F5344CB8AC3E}">
        <p14:creationId xmlns:p14="http://schemas.microsoft.com/office/powerpoint/2010/main" val="311712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Collaborative Work</a:t>
            </a:r>
          </a:p>
        </p:txBody>
      </p:sp>
      <p:sp>
        <p:nvSpPr>
          <p:cNvPr id="5" name="Text Placeholder 4"/>
          <p:cNvSpPr>
            <a:spLocks noGrp="1"/>
          </p:cNvSpPr>
          <p:nvPr>
            <p:ph type="body" idx="1"/>
          </p:nvPr>
        </p:nvSpPr>
        <p:spPr/>
        <p:txBody>
          <a:bodyPr/>
          <a:lstStyle/>
          <a:p>
            <a:r>
              <a:rPr lang="en-US" dirty="0"/>
              <a:t>Okay</a:t>
            </a:r>
          </a:p>
        </p:txBody>
      </p:sp>
      <p:sp>
        <p:nvSpPr>
          <p:cNvPr id="6" name="Content Placeholder 5"/>
          <p:cNvSpPr>
            <a:spLocks noGrp="1"/>
          </p:cNvSpPr>
          <p:nvPr>
            <p:ph sz="half" idx="2"/>
          </p:nvPr>
        </p:nvSpPr>
        <p:spPr>
          <a:xfrm>
            <a:off x="486092" y="2578452"/>
            <a:ext cx="4040188" cy="4225924"/>
          </a:xfrm>
        </p:spPr>
        <p:txBody>
          <a:bodyPr>
            <a:normAutofit/>
          </a:bodyPr>
          <a:lstStyle/>
          <a:p>
            <a:r>
              <a:rPr lang="en-US" dirty="0"/>
              <a:t>Discussing problems (or even solutions) with other students</a:t>
            </a:r>
          </a:p>
          <a:p>
            <a:endParaRPr lang="en-US" dirty="0"/>
          </a:p>
          <a:p>
            <a:r>
              <a:rPr lang="en-US" dirty="0"/>
              <a:t>Telling another student how you did something in SAS/R (which PROC/function and how to use it, etc.) or sending “snippets” of code (i.e. an example of how to use a PROC) to help them out.</a:t>
            </a:r>
          </a:p>
          <a:p>
            <a:endParaRPr lang="en-US" dirty="0"/>
          </a:p>
          <a:p>
            <a:endParaRPr lang="en-US" dirty="0"/>
          </a:p>
        </p:txBody>
      </p:sp>
      <p:sp>
        <p:nvSpPr>
          <p:cNvPr id="7" name="Text Placeholder 6"/>
          <p:cNvSpPr>
            <a:spLocks noGrp="1"/>
          </p:cNvSpPr>
          <p:nvPr>
            <p:ph type="body" sz="quarter" idx="3"/>
          </p:nvPr>
        </p:nvSpPr>
        <p:spPr/>
        <p:txBody>
          <a:bodyPr/>
          <a:lstStyle/>
          <a:p>
            <a:r>
              <a:rPr lang="en-US" dirty="0"/>
              <a:t>Not okay</a:t>
            </a:r>
          </a:p>
        </p:txBody>
      </p:sp>
      <p:sp>
        <p:nvSpPr>
          <p:cNvPr id="8" name="Content Placeholder 7"/>
          <p:cNvSpPr>
            <a:spLocks noGrp="1"/>
          </p:cNvSpPr>
          <p:nvPr>
            <p:ph sz="quarter" idx="4"/>
          </p:nvPr>
        </p:nvSpPr>
        <p:spPr>
          <a:xfrm>
            <a:off x="4663440" y="2578451"/>
            <a:ext cx="4041775" cy="4225925"/>
          </a:xfrm>
        </p:spPr>
        <p:txBody>
          <a:bodyPr>
            <a:normAutofit/>
          </a:bodyPr>
          <a:lstStyle/>
          <a:p>
            <a:r>
              <a:rPr lang="en-US" dirty="0"/>
              <a:t>Sending your answers to a student or receiving them from another student</a:t>
            </a:r>
          </a:p>
          <a:p>
            <a:r>
              <a:rPr lang="en-US" dirty="0"/>
              <a:t>Sharing anything, including ideas, when expressly forbidden, such as on exams</a:t>
            </a:r>
          </a:p>
          <a:p>
            <a:r>
              <a:rPr lang="en-US" dirty="0"/>
              <a:t>Passing off anyone else’s work or explanations as your own</a:t>
            </a:r>
          </a:p>
          <a:p>
            <a:r>
              <a:rPr lang="en-US" b="1" dirty="0"/>
              <a:t>Using solutions from prior semesters to inform your homework in ANY way.</a:t>
            </a:r>
          </a:p>
        </p:txBody>
      </p:sp>
    </p:spTree>
    <p:extLst>
      <p:ext uri="{BB962C8B-B14F-4D97-AF65-F5344CB8AC3E}">
        <p14:creationId xmlns:p14="http://schemas.microsoft.com/office/powerpoint/2010/main" val="918337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Plagiarism</a:t>
            </a:r>
          </a:p>
        </p:txBody>
      </p:sp>
      <p:sp>
        <p:nvSpPr>
          <p:cNvPr id="3" name="Content Placeholder 2"/>
          <p:cNvSpPr>
            <a:spLocks noGrp="1"/>
          </p:cNvSpPr>
          <p:nvPr>
            <p:ph idx="1"/>
          </p:nvPr>
        </p:nvSpPr>
        <p:spPr>
          <a:xfrm>
            <a:off x="400755" y="1737363"/>
            <a:ext cx="8229600" cy="5029200"/>
          </a:xfrm>
        </p:spPr>
        <p:txBody>
          <a:bodyPr>
            <a:normAutofit/>
          </a:bodyPr>
          <a:lstStyle/>
          <a:p>
            <a:pPr>
              <a:lnSpc>
                <a:spcPct val="130000"/>
              </a:lnSpc>
              <a:spcBef>
                <a:spcPts val="0"/>
              </a:spcBef>
              <a:spcAft>
                <a:spcPts val="600"/>
              </a:spcAft>
            </a:pPr>
            <a:r>
              <a:rPr lang="en-US" dirty="0"/>
              <a:t>Here is an example of plagiarism:</a:t>
            </a:r>
          </a:p>
          <a:p>
            <a:pPr marL="0" indent="0">
              <a:lnSpc>
                <a:spcPct val="130000"/>
              </a:lnSpc>
              <a:spcBef>
                <a:spcPts val="0"/>
              </a:spcBef>
              <a:spcAft>
                <a:spcPts val="600"/>
              </a:spcAft>
              <a:buNone/>
            </a:pPr>
            <a:r>
              <a:rPr lang="en-US" dirty="0"/>
              <a:t>A regression is a statistical analysis assessing the association between two variables. It is used to find the relationship between two variables.</a:t>
            </a:r>
          </a:p>
          <a:p>
            <a:pPr>
              <a:lnSpc>
                <a:spcPct val="130000"/>
              </a:lnSpc>
              <a:spcBef>
                <a:spcPts val="0"/>
              </a:spcBef>
              <a:spcAft>
                <a:spcPts val="600"/>
              </a:spcAft>
            </a:pPr>
            <a:r>
              <a:rPr lang="en-US" dirty="0"/>
              <a:t>The following is NOT plagiarism:</a:t>
            </a:r>
          </a:p>
          <a:p>
            <a:pPr marL="0" indent="0">
              <a:lnSpc>
                <a:spcPct val="130000"/>
              </a:lnSpc>
              <a:spcBef>
                <a:spcPts val="0"/>
              </a:spcBef>
              <a:spcAft>
                <a:spcPts val="600"/>
              </a:spcAft>
              <a:buNone/>
            </a:pPr>
            <a:r>
              <a:rPr lang="en-US" dirty="0"/>
              <a:t>“A regression is a statistical analysis assessing the association between two variables. It is used to find the relationship between two variables.” (</a:t>
            </a:r>
            <a:r>
              <a:rPr lang="en-US" dirty="0">
                <a:hlinkClick r:id="rId2"/>
              </a:rPr>
              <a:t>https://www.easycalculation.com/statistics/learn-regression.php</a:t>
            </a:r>
            <a:r>
              <a:rPr lang="en-US" dirty="0"/>
              <a:t>).</a:t>
            </a:r>
          </a:p>
          <a:p>
            <a:pPr>
              <a:lnSpc>
                <a:spcPct val="130000"/>
              </a:lnSpc>
              <a:spcBef>
                <a:spcPts val="0"/>
              </a:spcBef>
              <a:spcAft>
                <a:spcPts val="600"/>
              </a:spcAft>
            </a:pPr>
            <a:r>
              <a:rPr lang="en-US" dirty="0"/>
              <a:t>The difference is in the punctuation and the attribution.</a:t>
            </a:r>
          </a:p>
          <a:p>
            <a:pPr>
              <a:lnSpc>
                <a:spcPct val="130000"/>
              </a:lnSpc>
              <a:spcBef>
                <a:spcPts val="0"/>
              </a:spcBef>
              <a:spcAft>
                <a:spcPts val="600"/>
              </a:spcAft>
            </a:pPr>
            <a:r>
              <a:rPr lang="en-US" dirty="0"/>
              <a:t>Note that one can self-plagiarize. If you are using something that you wrote (e.g. a blog or a previously published article), please reference yourself.</a:t>
            </a:r>
          </a:p>
        </p:txBody>
      </p:sp>
    </p:spTree>
    <p:extLst>
      <p:ext uri="{BB962C8B-B14F-4D97-AF65-F5344CB8AC3E}">
        <p14:creationId xmlns:p14="http://schemas.microsoft.com/office/powerpoint/2010/main" val="642221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Consequences</a:t>
            </a:r>
          </a:p>
        </p:txBody>
      </p:sp>
      <p:sp>
        <p:nvSpPr>
          <p:cNvPr id="3" name="Content Placeholder 2"/>
          <p:cNvSpPr>
            <a:spLocks noGrp="1"/>
          </p:cNvSpPr>
          <p:nvPr>
            <p:ph idx="1"/>
          </p:nvPr>
        </p:nvSpPr>
        <p:spPr/>
        <p:txBody>
          <a:bodyPr/>
          <a:lstStyle/>
          <a:p>
            <a:r>
              <a:rPr lang="en-US" dirty="0"/>
              <a:t>Plagiarism, sabotage, fabrication, and cheating carry high penalties.</a:t>
            </a:r>
          </a:p>
          <a:p>
            <a:r>
              <a:rPr lang="en-US" dirty="0"/>
              <a:t>Instructors may choose to fail the student on the assignment, give a 0 for the assignment, fail the student for the course, and/or bring the student before the Honor Council.</a:t>
            </a:r>
          </a:p>
        </p:txBody>
      </p:sp>
    </p:spTree>
    <p:extLst>
      <p:ext uri="{BB962C8B-B14F-4D97-AF65-F5344CB8AC3E}">
        <p14:creationId xmlns:p14="http://schemas.microsoft.com/office/powerpoint/2010/main" val="1228890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Syllabus </a:t>
            </a:r>
          </a:p>
        </p:txBody>
      </p:sp>
      <p:sp>
        <p:nvSpPr>
          <p:cNvPr id="3" name="Content Placeholder 2"/>
          <p:cNvSpPr>
            <a:spLocks noGrp="1"/>
          </p:cNvSpPr>
          <p:nvPr>
            <p:ph idx="1"/>
          </p:nvPr>
        </p:nvSpPr>
        <p:spPr/>
        <p:txBody>
          <a:bodyPr/>
          <a:lstStyle/>
          <a:p>
            <a:r>
              <a:rPr lang="en-US" dirty="0"/>
              <a:t>Read the syllabus, word for word. Do not merely glance over it. </a:t>
            </a:r>
          </a:p>
          <a:p>
            <a:r>
              <a:rPr lang="en-US" dirty="0"/>
              <a:t>We will only mention some of the important points today in class.</a:t>
            </a:r>
          </a:p>
          <a:p>
            <a:endParaRPr lang="en-US" dirty="0"/>
          </a:p>
        </p:txBody>
      </p:sp>
    </p:spTree>
    <p:extLst>
      <p:ext uri="{BB962C8B-B14F-4D97-AF65-F5344CB8AC3E}">
        <p14:creationId xmlns:p14="http://schemas.microsoft.com/office/powerpoint/2010/main" val="242121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 6371: Spring 2019</a:t>
            </a:r>
          </a:p>
        </p:txBody>
      </p:sp>
      <p:sp>
        <p:nvSpPr>
          <p:cNvPr id="3" name="Content Placeholder 2"/>
          <p:cNvSpPr>
            <a:spLocks noGrp="1"/>
          </p:cNvSpPr>
          <p:nvPr>
            <p:ph idx="1"/>
          </p:nvPr>
        </p:nvSpPr>
        <p:spPr>
          <a:xfrm>
            <a:off x="457200" y="1600200"/>
            <a:ext cx="8229600" cy="4800600"/>
          </a:xfrm>
        </p:spPr>
        <p:txBody>
          <a:bodyPr>
            <a:normAutofit/>
          </a:bodyPr>
          <a:lstStyle/>
          <a:p>
            <a:endParaRPr lang="en-US" dirty="0"/>
          </a:p>
          <a:p>
            <a:r>
              <a:rPr lang="en-US" dirty="0"/>
              <a:t>Instructor: </a:t>
            </a:r>
          </a:p>
          <a:p>
            <a:pPr lvl="1"/>
            <a:r>
              <a:rPr lang="en-US" dirty="0"/>
              <a:t>Dr. </a:t>
            </a:r>
            <a:r>
              <a:rPr lang="en-US" dirty="0" err="1"/>
              <a:t>Bivin</a:t>
            </a:r>
            <a:r>
              <a:rPr lang="en-US" dirty="0"/>
              <a:t> Sadler</a:t>
            </a:r>
          </a:p>
          <a:p>
            <a:pPr lvl="1"/>
            <a:r>
              <a:rPr lang="en-US" dirty="0"/>
              <a:t>Office hours will be Sundays from 9pm to 10pm central</a:t>
            </a:r>
          </a:p>
          <a:p>
            <a:r>
              <a:rPr lang="en-US" dirty="0"/>
              <a:t>Teaching Assistant(s)/Grader(s): </a:t>
            </a:r>
          </a:p>
          <a:p>
            <a:pPr lvl="1"/>
            <a:r>
              <a:rPr lang="en-US" dirty="0"/>
              <a:t>Robert Hazell</a:t>
            </a:r>
          </a:p>
          <a:p>
            <a:pPr lvl="1"/>
            <a:r>
              <a:rPr lang="en-US" dirty="0"/>
              <a:t>Office Hour / 8pm – 9pm central Saturdays</a:t>
            </a:r>
          </a:p>
          <a:p>
            <a:pPr marL="0" indent="0" algn="r">
              <a:buNone/>
            </a:pPr>
            <a:endParaRPr lang="en-US" sz="2000" b="1" dirty="0"/>
          </a:p>
          <a:p>
            <a:pPr marL="0" indent="0" algn="r">
              <a:buNone/>
            </a:pPr>
            <a:r>
              <a:rPr lang="en-US" sz="1600" b="1" dirty="0"/>
              <a:t>*All times, here and throughout the course,</a:t>
            </a:r>
          </a:p>
          <a:p>
            <a:pPr marL="0" indent="0" algn="r">
              <a:buNone/>
            </a:pPr>
            <a:r>
              <a:rPr lang="en-US" sz="1600" b="1" dirty="0"/>
              <a:t>should be assumed to be in Central Standard Time</a:t>
            </a:r>
          </a:p>
        </p:txBody>
      </p:sp>
    </p:spTree>
    <p:extLst>
      <p:ext uri="{BB962C8B-B14F-4D97-AF65-F5344CB8AC3E}">
        <p14:creationId xmlns:p14="http://schemas.microsoft.com/office/powerpoint/2010/main" val="262178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E-mails</a:t>
            </a:r>
          </a:p>
        </p:txBody>
      </p:sp>
      <p:sp>
        <p:nvSpPr>
          <p:cNvPr id="3" name="Content Placeholder 2"/>
          <p:cNvSpPr>
            <a:spLocks noGrp="1"/>
          </p:cNvSpPr>
          <p:nvPr>
            <p:ph idx="1"/>
          </p:nvPr>
        </p:nvSpPr>
        <p:spPr/>
        <p:txBody>
          <a:bodyPr>
            <a:normAutofit/>
          </a:bodyPr>
          <a:lstStyle/>
          <a:p>
            <a:r>
              <a:rPr lang="en-US" dirty="0"/>
              <a:t>You are welcome to email the TA and/or myself with any questions you have.</a:t>
            </a:r>
          </a:p>
          <a:p>
            <a:r>
              <a:rPr lang="en-US" dirty="0"/>
              <a:t>Please first ask our TA about any homework questions (content, late assignments, etc.). Please cc me on those emails.</a:t>
            </a:r>
          </a:p>
          <a:p>
            <a:r>
              <a:rPr lang="en-US" b="1" u="sng" dirty="0"/>
              <a:t>Always</a:t>
            </a:r>
            <a:r>
              <a:rPr lang="en-US" dirty="0"/>
              <a:t> include your section (40X) or the day and time your section meets even if you don’t think it matters.</a:t>
            </a:r>
          </a:p>
          <a:p>
            <a:pPr lvl="1"/>
            <a:r>
              <a:rPr lang="en-US" dirty="0"/>
              <a:t>If we need to look up anything about your assignments or grades, we need to know which section you’re in to get that information.</a:t>
            </a:r>
          </a:p>
          <a:p>
            <a:pPr lvl="1"/>
            <a:r>
              <a:rPr lang="en-US" dirty="0"/>
              <a:t>Some due dates are different for different classes.</a:t>
            </a:r>
          </a:p>
          <a:p>
            <a:endParaRPr lang="en-US" dirty="0"/>
          </a:p>
          <a:p>
            <a:endParaRPr lang="en-US" dirty="0"/>
          </a:p>
        </p:txBody>
      </p:sp>
    </p:spTree>
    <p:extLst>
      <p:ext uri="{BB962C8B-B14F-4D97-AF65-F5344CB8AC3E}">
        <p14:creationId xmlns:p14="http://schemas.microsoft.com/office/powerpoint/2010/main" val="128273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dirty="0"/>
              <a:t>Grade Breakdown</a:t>
            </a:r>
          </a:p>
        </p:txBody>
      </p:sp>
      <p:sp>
        <p:nvSpPr>
          <p:cNvPr id="2" name="Content Placeholder 1"/>
          <p:cNvSpPr>
            <a:spLocks noGrp="1"/>
          </p:cNvSpPr>
          <p:nvPr>
            <p:ph idx="1"/>
          </p:nvPr>
        </p:nvSpPr>
        <p:spPr/>
        <p:txBody>
          <a:bodyPr>
            <a:normAutofit fontScale="85000" lnSpcReduction="20000"/>
          </a:bodyPr>
          <a:lstStyle/>
          <a:p>
            <a:pPr marL="0" indent="0">
              <a:buNone/>
            </a:pPr>
            <a:r>
              <a:rPr lang="en-US" b="1" dirty="0"/>
              <a:t>Homework (11%):</a:t>
            </a:r>
            <a:r>
              <a:rPr lang="en-US" dirty="0"/>
              <a:t> Homework will be assigned most weeks.  Some of the HW will be completed before live session and reviewed in live session. The remainder of the HW</a:t>
            </a:r>
            <a:r>
              <a:rPr lang="en-US" b="1" dirty="0"/>
              <a:t> will be due the Sunday following Live Session at 11:59PM</a:t>
            </a:r>
            <a:r>
              <a:rPr lang="en-US" dirty="0"/>
              <a:t> Central</a:t>
            </a:r>
            <a:r>
              <a:rPr lang="en-US" b="1" dirty="0"/>
              <a:t>.</a:t>
            </a:r>
            <a:r>
              <a:rPr lang="en-US" dirty="0"/>
              <a:t> It can be turned in up to 1 day late (Monday at 11:59PM), for any reason. However, late homework will be penalized at a rate of 10 points.</a:t>
            </a:r>
          </a:p>
          <a:p>
            <a:pPr marL="0" indent="0">
              <a:buNone/>
            </a:pPr>
            <a:r>
              <a:rPr lang="en-US" dirty="0"/>
              <a:t>All Homework assignments will be weighted the same.</a:t>
            </a:r>
          </a:p>
          <a:p>
            <a:pPr marL="0" indent="0">
              <a:buNone/>
            </a:pPr>
            <a:r>
              <a:rPr lang="en-US" dirty="0"/>
              <a:t>Your lowest homework (by percent) will be dropped at the end of the term. This is in lieu of extended deadlines (more than one day) for various life events that come up.</a:t>
            </a:r>
            <a:endParaRPr lang="en-US" b="1" dirty="0"/>
          </a:p>
          <a:p>
            <a:pPr marL="0" indent="0">
              <a:buNone/>
            </a:pPr>
            <a:r>
              <a:rPr lang="en-US" dirty="0"/>
              <a:t>All data sets for cases studies and exercises should be available on the 2ds website. Datasets for problems assigned out of the book can be found at the text book website:  </a:t>
            </a:r>
            <a:r>
              <a:rPr lang="en-US" u="sng" dirty="0">
                <a:hlinkClick r:id="rId2"/>
              </a:rPr>
              <a:t>www.statisticalsleuth.com</a:t>
            </a:r>
            <a:r>
              <a:rPr lang="en-US" dirty="0"/>
              <a:t>.</a:t>
            </a:r>
          </a:p>
          <a:p>
            <a:pPr marL="0" indent="0">
              <a:buNone/>
            </a:pPr>
            <a:r>
              <a:rPr lang="en-US" dirty="0"/>
              <a:t>The link to SAS on Demand for this course is </a:t>
            </a:r>
            <a:r>
              <a:rPr lang="en-US" dirty="0">
                <a:hlinkClick r:id="rId3"/>
              </a:rPr>
              <a:t>https://odamid.oda.sas.com/SASODAControlCenter/enroll.html?enroll=5f1daeec-a5d2-4f99-9ad8-3fd9ee885879</a:t>
            </a:r>
            <a:r>
              <a:rPr lang="en-US" dirty="0"/>
              <a:t>. Several data resources will be available for you to use. Keep in mind that they are updated week to week, and the data for future weeks may not be validated.</a:t>
            </a:r>
          </a:p>
          <a:p>
            <a:pPr marL="0" indent="0">
              <a:buNone/>
            </a:pPr>
            <a:endParaRPr lang="en-US" dirty="0"/>
          </a:p>
        </p:txBody>
      </p:sp>
    </p:spTree>
    <p:extLst>
      <p:ext uri="{BB962C8B-B14F-4D97-AF65-F5344CB8AC3E}">
        <p14:creationId xmlns:p14="http://schemas.microsoft.com/office/powerpoint/2010/main" val="3323475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Grade Breakdown</a:t>
            </a:r>
          </a:p>
        </p:txBody>
      </p:sp>
      <p:sp>
        <p:nvSpPr>
          <p:cNvPr id="3" name="Content Placeholder 2"/>
          <p:cNvSpPr>
            <a:spLocks noGrp="1"/>
          </p:cNvSpPr>
          <p:nvPr>
            <p:ph idx="1"/>
          </p:nvPr>
        </p:nvSpPr>
        <p:spPr>
          <a:xfrm>
            <a:off x="480060" y="2057400"/>
            <a:ext cx="8229600" cy="4800600"/>
          </a:xfrm>
        </p:spPr>
        <p:txBody>
          <a:bodyPr>
            <a:normAutofit/>
          </a:bodyPr>
          <a:lstStyle/>
          <a:p>
            <a:r>
              <a:rPr lang="en-US" dirty="0"/>
              <a:t>Homework cont’d.</a:t>
            </a:r>
          </a:p>
          <a:p>
            <a:r>
              <a:rPr lang="en-US" dirty="0"/>
              <a:t>Be sure to put your name at the top </a:t>
            </a:r>
            <a:r>
              <a:rPr lang="en-US" b="1" u="sng" dirty="0"/>
              <a:t>of every page</a:t>
            </a:r>
            <a:r>
              <a:rPr lang="en-US" dirty="0"/>
              <a:t> in the document</a:t>
            </a:r>
          </a:p>
          <a:p>
            <a:r>
              <a:rPr lang="en-US" dirty="0"/>
              <a:t>It is a good idea to include your code and always include any output (tables &amp; plots) you refer to</a:t>
            </a:r>
          </a:p>
          <a:p>
            <a:pPr lvl="1"/>
            <a:r>
              <a:rPr lang="en-US" dirty="0"/>
              <a:t>You should </a:t>
            </a:r>
            <a:r>
              <a:rPr lang="en-US" b="1" dirty="0"/>
              <a:t>not </a:t>
            </a:r>
            <a:r>
              <a:rPr lang="en-US" dirty="0"/>
              <a:t> include a printout of the data or the “datalines” part of the code.</a:t>
            </a:r>
          </a:p>
          <a:p>
            <a:pPr lvl="1"/>
            <a:r>
              <a:rPr lang="en-US" dirty="0"/>
              <a:t>You should not include tables and plots that you don’t refer to in your answer (or even code that you don’t use)</a:t>
            </a:r>
          </a:p>
          <a:p>
            <a:pPr lvl="2"/>
            <a:r>
              <a:rPr lang="en-US" sz="2400" dirty="0"/>
              <a:t>No SAS DUMPS!</a:t>
            </a:r>
          </a:p>
          <a:p>
            <a:pPr marL="384048" lvl="2" indent="0">
              <a:buNone/>
            </a:pPr>
            <a:r>
              <a:rPr lang="en-US" sz="2400" dirty="0"/>
              <a:t>Project (6%): Collaborative project in lieu of homework for weeks 13 and 14</a:t>
            </a:r>
          </a:p>
        </p:txBody>
      </p:sp>
    </p:spTree>
    <p:extLst>
      <p:ext uri="{BB962C8B-B14F-4D97-AF65-F5344CB8AC3E}">
        <p14:creationId xmlns:p14="http://schemas.microsoft.com/office/powerpoint/2010/main" val="3769024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Grade Breakdown</a:t>
            </a:r>
          </a:p>
        </p:txBody>
      </p:sp>
      <p:sp>
        <p:nvSpPr>
          <p:cNvPr id="3" name="Content Placeholder 2"/>
          <p:cNvSpPr>
            <a:spLocks noGrp="1"/>
          </p:cNvSpPr>
          <p:nvPr>
            <p:ph idx="1"/>
          </p:nvPr>
        </p:nvSpPr>
        <p:spPr>
          <a:xfrm>
            <a:off x="833119" y="1845734"/>
            <a:ext cx="7543802" cy="4023360"/>
          </a:xfrm>
        </p:spPr>
        <p:txBody>
          <a:bodyPr>
            <a:normAutofit/>
          </a:bodyPr>
          <a:lstStyle/>
          <a:p>
            <a:pPr marL="0" indent="0">
              <a:buNone/>
            </a:pPr>
            <a:r>
              <a:rPr lang="en-US" b="1" dirty="0"/>
              <a:t>Quizzes (13%): </a:t>
            </a:r>
            <a:r>
              <a:rPr lang="en-US" dirty="0"/>
              <a:t>Each week there will be a short, online quiz over the videos and readings. Answers to the quizzes can be found directly in the videos and/or readings. </a:t>
            </a:r>
            <a:r>
              <a:rPr lang="en-US" b="1" dirty="0"/>
              <a:t>Quizzes </a:t>
            </a:r>
            <a:r>
              <a:rPr lang="en-US" dirty="0"/>
              <a:t>are </a:t>
            </a:r>
            <a:r>
              <a:rPr lang="en-US" b="1" dirty="0"/>
              <a:t>due</a:t>
            </a:r>
            <a:r>
              <a:rPr lang="en-US" dirty="0"/>
              <a:t> at </a:t>
            </a:r>
            <a:r>
              <a:rPr lang="en-US" b="1" dirty="0"/>
              <a:t>11:59PM CST </a:t>
            </a:r>
            <a:r>
              <a:rPr lang="en-US" dirty="0"/>
              <a:t>the night</a:t>
            </a:r>
            <a:r>
              <a:rPr lang="en-US" b="1" dirty="0"/>
              <a:t> BEFORE</a:t>
            </a:r>
            <a:r>
              <a:rPr lang="en-US" dirty="0"/>
              <a:t> your Live Session</a:t>
            </a:r>
            <a:r>
              <a:rPr lang="en-US" b="1" dirty="0"/>
              <a:t>. </a:t>
            </a:r>
            <a:r>
              <a:rPr lang="en-US" dirty="0"/>
              <a:t>This allows time for the live session professor to review quiz answers and tailor the class to address any difficulties with that week’s material. </a:t>
            </a:r>
          </a:p>
          <a:p>
            <a:pPr marL="0" indent="0">
              <a:buNone/>
            </a:pPr>
            <a:r>
              <a:rPr lang="en-US" dirty="0"/>
              <a:t>Quizzes cannot be completed late.</a:t>
            </a:r>
          </a:p>
          <a:p>
            <a:pPr marL="0" indent="0">
              <a:buNone/>
            </a:pPr>
            <a:r>
              <a:rPr lang="en-US" dirty="0"/>
              <a:t>All Quizzes will be weighted the same.</a:t>
            </a:r>
          </a:p>
          <a:p>
            <a:pPr marL="0" indent="0">
              <a:buNone/>
            </a:pPr>
            <a:r>
              <a:rPr lang="en-US" b="1" dirty="0"/>
              <a:t>You will earn FULL credit if you complete the quiz</a:t>
            </a:r>
            <a:r>
              <a:rPr lang="en-US" dirty="0"/>
              <a:t>; regardless of your score, you will earn full credit if you complete it. Your lowest Quiz score will be dropped at the end of the term. This is in lieu of extended deadlines for various life events that come up.</a:t>
            </a:r>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901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Grade Breakdown</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Participation and BLTs (20%): </a:t>
            </a:r>
            <a:r>
              <a:rPr lang="en-US" dirty="0"/>
              <a:t>This component has three parts: viewing of asynchronous material, participation during live sessions, and participation on discussion boards and BLTs. The course is structured with both synchronous and asynchronous sessions. In order to participate fully in the synchronous sessions, you must complete ALL of the material for the asynchronous sessions each week. </a:t>
            </a:r>
          </a:p>
          <a:p>
            <a:pPr marL="0" indent="0">
              <a:buNone/>
            </a:pPr>
            <a:r>
              <a:rPr lang="en-US" dirty="0"/>
              <a:t>Participation includes attending every Live Session from start to finish (the scheduled hour and a half.)  This includes not using Video Pause excessively. You may miss 1 live session without penalty.</a:t>
            </a:r>
          </a:p>
          <a:p>
            <a:pPr marL="0" indent="0">
              <a:buNone/>
            </a:pPr>
            <a:r>
              <a:rPr lang="en-US" dirty="0"/>
              <a:t>BLTs (Bi-directional Learning Tool) are questions asked during the asynchronous videos that require an answer before going on to the next part of the video. Some of these BLTs will be graded and some will not; however, completion </a:t>
            </a:r>
            <a:r>
              <a:rPr lang="en-US" b="1" i="1" u="sng" dirty="0"/>
              <a:t>of all </a:t>
            </a:r>
            <a:r>
              <a:rPr lang="en-US" dirty="0"/>
              <a:t>of the BLTs is required.  Everyone can see each other’s answers.  This is a good place to discuss solutions with each other.</a:t>
            </a:r>
          </a:p>
          <a:p>
            <a:pPr marL="0" indent="0">
              <a:buNone/>
            </a:pPr>
            <a:r>
              <a:rPr lang="en-US" dirty="0"/>
              <a:t>While you may be prompted to post in the discussion board (such as a short bio), it is not required unless the instructor specifically mentions it in class or on the wall in 2ds. </a:t>
            </a:r>
          </a:p>
          <a:p>
            <a:pPr marL="0" indent="0">
              <a:buNone/>
            </a:pPr>
            <a:endParaRPr lang="en-US" dirty="0"/>
          </a:p>
        </p:txBody>
      </p:sp>
    </p:spTree>
    <p:extLst>
      <p:ext uri="{BB962C8B-B14F-4D97-AF65-F5344CB8AC3E}">
        <p14:creationId xmlns:p14="http://schemas.microsoft.com/office/powerpoint/2010/main" val="910419421"/>
      </p:ext>
    </p:extLst>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18029</TotalTime>
  <Words>2499</Words>
  <Application>Microsoft Macintosh PowerPoint</Application>
  <PresentationFormat>On-screen Show (4:3)</PresentationFormat>
  <Paragraphs>155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Retrospect</vt:lpstr>
      <vt:lpstr>DS 6371: Statistical Foundations for Data Science </vt:lpstr>
      <vt:lpstr>INTRODUCTIONS  Feel free to post a short bio on the discussion board</vt:lpstr>
      <vt:lpstr>Read the Syllabus </vt:lpstr>
      <vt:lpstr>DS 6371: Spring 2019</vt:lpstr>
      <vt:lpstr>E-mails</vt:lpstr>
      <vt:lpstr>Grade Breakdown</vt:lpstr>
      <vt:lpstr>Grade Breakdown</vt:lpstr>
      <vt:lpstr>Grade Breakdown</vt:lpstr>
      <vt:lpstr>Grade Breakdown</vt:lpstr>
      <vt:lpstr>PowerPoint Presentation</vt:lpstr>
      <vt:lpstr>Grade Breakdown</vt:lpstr>
      <vt:lpstr>Grade Breakdown</vt:lpstr>
      <vt:lpstr>Grading Policy</vt:lpstr>
      <vt:lpstr>Course Schedule</vt:lpstr>
      <vt:lpstr>Weekly Schedule</vt:lpstr>
      <vt:lpstr>Weekly Schedule</vt:lpstr>
      <vt:lpstr>Getting Help with Course Material</vt:lpstr>
      <vt:lpstr>Getting Help with 2DS</vt:lpstr>
      <vt:lpstr>Honor Code</vt:lpstr>
      <vt:lpstr>Honor Code</vt:lpstr>
      <vt:lpstr>Honor Code Violations*</vt:lpstr>
      <vt:lpstr>Collaborative Work</vt:lpstr>
      <vt:lpstr>Collaborative Work</vt:lpstr>
      <vt:lpstr>Plagiarism</vt:lpstr>
      <vt:lpstr>Consequences</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Sadler, Bivin Philip</dc:creator>
  <cp:lastModifiedBy>Microsoft Office User</cp:lastModifiedBy>
  <cp:revision>122</cp:revision>
  <dcterms:created xsi:type="dcterms:W3CDTF">2014-09-08T10:07:10Z</dcterms:created>
  <dcterms:modified xsi:type="dcterms:W3CDTF">2020-01-10T03:31:17Z</dcterms:modified>
</cp:coreProperties>
</file>