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77D002-C233-495E-ACDB-074849D8B324}" v="16" dt="2021-09-20T11:00:30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McGuinness" userId="e112a522-4621-4996-b019-4df276cba636" providerId="ADAL" clId="{CA77D002-C233-495E-ACDB-074849D8B324}"/>
    <pc:docChg chg="undo custSel addSld modSld">
      <pc:chgData name="Luke McGuinness" userId="e112a522-4621-4996-b019-4df276cba636" providerId="ADAL" clId="{CA77D002-C233-495E-ACDB-074849D8B324}" dt="2021-09-21T12:13:14.387" v="514" actId="20577"/>
      <pc:docMkLst>
        <pc:docMk/>
      </pc:docMkLst>
      <pc:sldChg chg="modSp mod">
        <pc:chgData name="Luke McGuinness" userId="e112a522-4621-4996-b019-4df276cba636" providerId="ADAL" clId="{CA77D002-C233-495E-ACDB-074849D8B324}" dt="2021-09-20T11:04:11.169" v="480" actId="20577"/>
        <pc:sldMkLst>
          <pc:docMk/>
          <pc:sldMk cId="2166784770" sldId="256"/>
        </pc:sldMkLst>
        <pc:spChg chg="mod">
          <ac:chgData name="Luke McGuinness" userId="e112a522-4621-4996-b019-4df276cba636" providerId="ADAL" clId="{CA77D002-C233-495E-ACDB-074849D8B324}" dt="2021-09-20T10:55:17.146" v="24" actId="20577"/>
          <ac:spMkLst>
            <pc:docMk/>
            <pc:sldMk cId="2166784770" sldId="256"/>
            <ac:spMk id="2" creationId="{2AC18F9A-E43F-4058-AD28-9C7D8C36AED0}"/>
          </ac:spMkLst>
        </pc:spChg>
        <pc:spChg chg="mod">
          <ac:chgData name="Luke McGuinness" userId="e112a522-4621-4996-b019-4df276cba636" providerId="ADAL" clId="{CA77D002-C233-495E-ACDB-074849D8B324}" dt="2021-09-20T11:04:11.169" v="480" actId="20577"/>
          <ac:spMkLst>
            <pc:docMk/>
            <pc:sldMk cId="2166784770" sldId="256"/>
            <ac:spMk id="3" creationId="{FAE3B730-1540-4838-980F-11B31F1B4EFF}"/>
          </ac:spMkLst>
        </pc:spChg>
      </pc:sldChg>
      <pc:sldChg chg="addSp modSp new mod">
        <pc:chgData name="Luke McGuinness" userId="e112a522-4621-4996-b019-4df276cba636" providerId="ADAL" clId="{CA77D002-C233-495E-ACDB-074849D8B324}" dt="2021-09-20T11:02:12.379" v="268" actId="14100"/>
        <pc:sldMkLst>
          <pc:docMk/>
          <pc:sldMk cId="371659138" sldId="257"/>
        </pc:sldMkLst>
        <pc:spChg chg="mod">
          <ac:chgData name="Luke McGuinness" userId="e112a522-4621-4996-b019-4df276cba636" providerId="ADAL" clId="{CA77D002-C233-495E-ACDB-074849D8B324}" dt="2021-09-20T11:02:12.379" v="268" actId="14100"/>
          <ac:spMkLst>
            <pc:docMk/>
            <pc:sldMk cId="371659138" sldId="257"/>
            <ac:spMk id="2" creationId="{1958741A-4978-4A08-A41A-B7D430B3E0DF}"/>
          </ac:spMkLst>
        </pc:spChg>
        <pc:graphicFrameChg chg="add mod modGraphic">
          <ac:chgData name="Luke McGuinness" userId="e112a522-4621-4996-b019-4df276cba636" providerId="ADAL" clId="{CA77D002-C233-495E-ACDB-074849D8B324}" dt="2021-09-20T10:59:06.941" v="129" actId="2084"/>
          <ac:graphicFrameMkLst>
            <pc:docMk/>
            <pc:sldMk cId="371659138" sldId="257"/>
            <ac:graphicFrameMk id="5" creationId="{FF5E7751-5B35-4FB8-85FA-7C4B474D34B2}"/>
          </ac:graphicFrameMkLst>
        </pc:graphicFrameChg>
        <pc:picChg chg="add mod">
          <ac:chgData name="Luke McGuinness" userId="e112a522-4621-4996-b019-4df276cba636" providerId="ADAL" clId="{CA77D002-C233-495E-ACDB-074849D8B324}" dt="2021-09-20T10:56:55.764" v="109" actId="27614"/>
          <ac:picMkLst>
            <pc:docMk/>
            <pc:sldMk cId="371659138" sldId="257"/>
            <ac:picMk id="4" creationId="{E6BEBC76-5AD7-492B-9D68-3D20FE29FC93}"/>
          </ac:picMkLst>
        </pc:picChg>
      </pc:sldChg>
      <pc:sldChg chg="addSp delSp modSp add mod">
        <pc:chgData name="Luke McGuinness" userId="e112a522-4621-4996-b019-4df276cba636" providerId="ADAL" clId="{CA77D002-C233-495E-ACDB-074849D8B324}" dt="2021-09-20T11:02:17.591" v="269" actId="14100"/>
        <pc:sldMkLst>
          <pc:docMk/>
          <pc:sldMk cId="2845235011" sldId="258"/>
        </pc:sldMkLst>
        <pc:spChg chg="mod">
          <ac:chgData name="Luke McGuinness" userId="e112a522-4621-4996-b019-4df276cba636" providerId="ADAL" clId="{CA77D002-C233-495E-ACDB-074849D8B324}" dt="2021-09-20T11:02:17.591" v="269" actId="14100"/>
          <ac:spMkLst>
            <pc:docMk/>
            <pc:sldMk cId="2845235011" sldId="258"/>
            <ac:spMk id="2" creationId="{1958741A-4978-4A08-A41A-B7D430B3E0DF}"/>
          </ac:spMkLst>
        </pc:spChg>
        <pc:graphicFrameChg chg="add mod">
          <ac:chgData name="Luke McGuinness" userId="e112a522-4621-4996-b019-4df276cba636" providerId="ADAL" clId="{CA77D002-C233-495E-ACDB-074849D8B324}" dt="2021-09-20T10:59:11.699" v="130"/>
          <ac:graphicFrameMkLst>
            <pc:docMk/>
            <pc:sldMk cId="2845235011" sldId="258"/>
            <ac:graphicFrameMk id="7" creationId="{4DC7ABCE-4AC2-4AA8-AB4E-70D399C5451B}"/>
          </ac:graphicFrameMkLst>
        </pc:graphicFrameChg>
        <pc:picChg chg="add del mod">
          <ac:chgData name="Luke McGuinness" userId="e112a522-4621-4996-b019-4df276cba636" providerId="ADAL" clId="{CA77D002-C233-495E-ACDB-074849D8B324}" dt="2021-09-20T10:56:32.283" v="64" actId="478"/>
          <ac:picMkLst>
            <pc:docMk/>
            <pc:sldMk cId="2845235011" sldId="258"/>
            <ac:picMk id="4" creationId="{7A091219-27A8-48B0-AE9E-3EE249B62EA7}"/>
          </ac:picMkLst>
        </pc:picChg>
        <pc:picChg chg="add mod">
          <ac:chgData name="Luke McGuinness" userId="e112a522-4621-4996-b019-4df276cba636" providerId="ADAL" clId="{CA77D002-C233-495E-ACDB-074849D8B324}" dt="2021-09-20T10:56:37.947" v="69" actId="27614"/>
          <ac:picMkLst>
            <pc:docMk/>
            <pc:sldMk cId="2845235011" sldId="258"/>
            <ac:picMk id="6" creationId="{71F15E67-ADF7-4F28-9512-CC8DD81D064E}"/>
          </ac:picMkLst>
        </pc:picChg>
      </pc:sldChg>
      <pc:sldChg chg="addSp modSp add mod">
        <pc:chgData name="Luke McGuinness" userId="e112a522-4621-4996-b019-4df276cba636" providerId="ADAL" clId="{CA77D002-C233-495E-ACDB-074849D8B324}" dt="2021-09-20T11:02:20.845" v="270" actId="14100"/>
        <pc:sldMkLst>
          <pc:docMk/>
          <pc:sldMk cId="34529592" sldId="259"/>
        </pc:sldMkLst>
        <pc:spChg chg="mod">
          <ac:chgData name="Luke McGuinness" userId="e112a522-4621-4996-b019-4df276cba636" providerId="ADAL" clId="{CA77D002-C233-495E-ACDB-074849D8B324}" dt="2021-09-20T11:02:20.845" v="270" actId="14100"/>
          <ac:spMkLst>
            <pc:docMk/>
            <pc:sldMk cId="34529592" sldId="259"/>
            <ac:spMk id="2" creationId="{1958741A-4978-4A08-A41A-B7D430B3E0DF}"/>
          </ac:spMkLst>
        </pc:spChg>
        <pc:graphicFrameChg chg="add mod">
          <ac:chgData name="Luke McGuinness" userId="e112a522-4621-4996-b019-4df276cba636" providerId="ADAL" clId="{CA77D002-C233-495E-ACDB-074849D8B324}" dt="2021-09-20T10:59:12.822" v="131"/>
          <ac:graphicFrameMkLst>
            <pc:docMk/>
            <pc:sldMk cId="34529592" sldId="259"/>
            <ac:graphicFrameMk id="5" creationId="{E90C473B-6256-4AF5-9AA5-56745CB4A55D}"/>
          </ac:graphicFrameMkLst>
        </pc:graphicFrameChg>
        <pc:picChg chg="add mod">
          <ac:chgData name="Luke McGuinness" userId="e112a522-4621-4996-b019-4df276cba636" providerId="ADAL" clId="{CA77D002-C233-495E-ACDB-074849D8B324}" dt="2021-09-20T10:56:48.931" v="94" actId="27614"/>
          <ac:picMkLst>
            <pc:docMk/>
            <pc:sldMk cId="34529592" sldId="259"/>
            <ac:picMk id="4" creationId="{4A507682-5763-454F-A353-1FE55E86686A}"/>
          </ac:picMkLst>
        </pc:picChg>
      </pc:sldChg>
      <pc:sldChg chg="addSp delSp modSp new mod">
        <pc:chgData name="Luke McGuinness" userId="e112a522-4621-4996-b019-4df276cba636" providerId="ADAL" clId="{CA77D002-C233-495E-ACDB-074849D8B324}" dt="2021-09-21T12:13:14.387" v="514" actId="20577"/>
        <pc:sldMkLst>
          <pc:docMk/>
          <pc:sldMk cId="897798445" sldId="260"/>
        </pc:sldMkLst>
        <pc:spChg chg="mod">
          <ac:chgData name="Luke McGuinness" userId="e112a522-4621-4996-b019-4df276cba636" providerId="ADAL" clId="{CA77D002-C233-495E-ACDB-074849D8B324}" dt="2021-09-20T11:01:54.127" v="267" actId="20577"/>
          <ac:spMkLst>
            <pc:docMk/>
            <pc:sldMk cId="897798445" sldId="260"/>
            <ac:spMk id="2" creationId="{BE391680-938F-41C8-B5EF-B55E408832A1}"/>
          </ac:spMkLst>
        </pc:spChg>
        <pc:spChg chg="add del mod">
          <ac:chgData name="Luke McGuinness" userId="e112a522-4621-4996-b019-4df276cba636" providerId="ADAL" clId="{CA77D002-C233-495E-ACDB-074849D8B324}" dt="2021-09-21T12:13:14.387" v="514" actId="20577"/>
          <ac:spMkLst>
            <pc:docMk/>
            <pc:sldMk cId="897798445" sldId="260"/>
            <ac:spMk id="3" creationId="{6EE8301E-90BB-4BA1-A76E-680C5C4D9782}"/>
          </ac:spMkLst>
        </pc:spChg>
        <pc:picChg chg="add del mod">
          <ac:chgData name="Luke McGuinness" userId="e112a522-4621-4996-b019-4df276cba636" providerId="ADAL" clId="{CA77D002-C233-495E-ACDB-074849D8B324}" dt="2021-09-20T11:00:12.656" v="183"/>
          <ac:picMkLst>
            <pc:docMk/>
            <pc:sldMk cId="897798445" sldId="260"/>
            <ac:picMk id="5" creationId="{3EF21499-DA40-4F98-8BEB-710CA74464EB}"/>
          </ac:picMkLst>
        </pc:picChg>
        <pc:picChg chg="add del mod">
          <ac:chgData name="Luke McGuinness" userId="e112a522-4621-4996-b019-4df276cba636" providerId="ADAL" clId="{CA77D002-C233-495E-ACDB-074849D8B324}" dt="2021-09-20T11:00:18.793" v="190"/>
          <ac:picMkLst>
            <pc:docMk/>
            <pc:sldMk cId="897798445" sldId="260"/>
            <ac:picMk id="7" creationId="{2A582631-8939-442F-9224-E68723272BEA}"/>
          </ac:picMkLst>
        </pc:picChg>
        <pc:picChg chg="add del mod">
          <ac:chgData name="Luke McGuinness" userId="e112a522-4621-4996-b019-4df276cba636" providerId="ADAL" clId="{CA77D002-C233-495E-ACDB-074849D8B324}" dt="2021-09-20T11:00:26.051" v="195"/>
          <ac:picMkLst>
            <pc:docMk/>
            <pc:sldMk cId="897798445" sldId="260"/>
            <ac:picMk id="9" creationId="{DBCFD806-6472-4F87-90A1-18F4456A3434}"/>
          </ac:picMkLst>
        </pc:picChg>
        <pc:picChg chg="add mod modCrop">
          <ac:chgData name="Luke McGuinness" userId="e112a522-4621-4996-b019-4df276cba636" providerId="ADAL" clId="{CA77D002-C233-495E-ACDB-074849D8B324}" dt="2021-09-21T12:13:08.451" v="498" actId="1038"/>
          <ac:picMkLst>
            <pc:docMk/>
            <pc:sldMk cId="897798445" sldId="260"/>
            <ac:picMk id="11" creationId="{0DDE1E26-74B1-42CF-A168-9709B7AA8001}"/>
          </ac:picMkLst>
        </pc:picChg>
      </pc:sldChg>
      <pc:sldChg chg="modSp new mod">
        <pc:chgData name="Luke McGuinness" userId="e112a522-4621-4996-b019-4df276cba636" providerId="ADAL" clId="{CA77D002-C233-495E-ACDB-074849D8B324}" dt="2021-09-20T10:59:54.883" v="178" actId="20577"/>
        <pc:sldMkLst>
          <pc:docMk/>
          <pc:sldMk cId="2419142974" sldId="261"/>
        </pc:sldMkLst>
        <pc:spChg chg="mod">
          <ac:chgData name="Luke McGuinness" userId="e112a522-4621-4996-b019-4df276cba636" providerId="ADAL" clId="{CA77D002-C233-495E-ACDB-074849D8B324}" dt="2021-09-20T10:59:39.806" v="161" actId="20577"/>
          <ac:spMkLst>
            <pc:docMk/>
            <pc:sldMk cId="2419142974" sldId="261"/>
            <ac:spMk id="2" creationId="{DDC98468-B66A-47B3-9455-72DEBD58DB38}"/>
          </ac:spMkLst>
        </pc:spChg>
        <pc:spChg chg="mod">
          <ac:chgData name="Luke McGuinness" userId="e112a522-4621-4996-b019-4df276cba636" providerId="ADAL" clId="{CA77D002-C233-495E-ACDB-074849D8B324}" dt="2021-09-20T10:59:54.883" v="178" actId="20577"/>
          <ac:spMkLst>
            <pc:docMk/>
            <pc:sldMk cId="2419142974" sldId="261"/>
            <ac:spMk id="3" creationId="{7EB276C6-3048-4E5B-85E8-C51778DE8A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0B59-6354-4BA9-ADEC-CB9CC7F44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FD4C9-810D-4543-996E-997FB880E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8211-A78A-4EBE-B730-8C36CD04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E605-A517-4900-9A9E-763BFA58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9DAC3-1E9E-4958-A705-5E062258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5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2951-E326-44B4-A02E-A82D0120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FE76D-CD2F-4BC9-8AC7-31D93C181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6DF3-CED3-4750-9670-3DB8C663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BA19-C689-42FA-94AB-6CE76D3D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1EE6-23B8-4E4D-A2C6-E8BE33E1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86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D80C2-2C15-4940-AEC6-984BB4A41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344BC-5BB7-4A29-8D58-69B8F0C75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FBC5-E466-434C-9EA4-7629D22C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B50B-3C42-43EA-BF06-C2192557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40D8-2B98-40EF-9A8C-F0DA1C4E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83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E2A6-7B33-4244-96C3-BFD97C95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DE25-671A-46DE-A69E-5330C0BB2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9EAD-6B01-4ABA-8E81-328EE9C5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32CEF-1C18-4517-AC3E-0924840F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D0F67-583F-491F-A817-6C27E5C1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64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2F43-2A43-4137-AE13-1556DCD7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B74B4-CC3D-45FA-8211-19F1E255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06039-631C-466E-A80F-8435B2DD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3918-2A04-4D1C-91C5-BB55BB02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87FE4-BD0D-4BA3-B57E-E505B83E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35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952E-EEA9-461D-9A55-48034288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3E72-8C31-4563-908D-9F6B73B08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557B0-F6FA-4296-A503-AB8514A9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24C39-C6C1-414F-98DC-0594E9AC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83B95-6D6E-4553-A4E6-02EDA2CC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C115E-2DF9-40DB-B3C6-F061350D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B35-F235-4ECA-BA8E-571805CE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14DE-E0D8-4FF6-916B-0524CF1F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0D019-B1E2-46FF-A8D6-D5C76502C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B5C00-96FB-4AD5-810D-69873DC6B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C9679-6930-4F94-8447-8B020872B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4D6C0-5E00-4B21-9F3D-A51355CD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0A24-8C23-4BF6-9F03-3CAEA8AD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3A00E-E334-4A95-80CF-8F83F330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0B80-5A53-433F-BF11-782A843A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2CD0E-17B8-4940-9931-ACE7D00A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A268D-E456-4836-BB2F-8C28F2E9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504DD-CDB2-4F01-8E5E-7AB1BE5D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9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A2FEF-377D-4B69-A563-93B326E4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4762F-69BD-42E6-B474-C975B779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F3F6A-20B1-4332-8CD1-DDBE44C2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0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259F-42F5-41FB-BB04-ABCA2D0B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AE85-C892-47A6-AEAD-3ABD0574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B4CD1-0CD8-4A6F-9B56-FABE71EC8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D09CF-1222-4DFE-8778-2A51F9E7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9CEA-92E1-46E0-A1D7-19759004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87137-6FD9-4464-9771-25A331BE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1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8C5B-0673-4058-9371-B12FDF9C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7B2FF-AD1C-4E36-BAB9-CD8852357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CEA02-0EF2-4BA5-9AAB-DF531DE7C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EF5B8-0DC8-4D56-9CD0-9F64BBCB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C9540-8D67-45DC-8E1D-4215B389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FBB9F-A36C-4216-BA86-21DEEB31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0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C300F-2920-4CA6-A9E5-37C30C8B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4780-CD14-413C-BC94-1091AAF3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8E0A2-DCE0-4C30-A477-A4CBE95D9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DDC31-7854-46A5-A67A-4B5F000B6CDE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E54CA-A719-4669-98A9-17C5B4FE9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31901-F196-4C47-BE6F-FA2C337F9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6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8F9A-E43F-4058-AD28-9C7D8C36A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Triangulation Panel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3B730-1540-4838-980F-11B31F1B4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21 Sept 2021</a:t>
            </a:r>
          </a:p>
          <a:p>
            <a:r>
              <a:rPr lang="en-GB" dirty="0"/>
              <a:t>Attendees: Debbie Lawlor, Kate Tilling, Julian Higgins, Yoav Ben-Shlomo, Liz Coulthard, George Davey-Smith, Luke McGuinness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78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1680-938F-41C8-B5EF-B55E4088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evidence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301E-90BB-4BA1-A76E-680C5C4D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74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Three elements</a:t>
            </a:r>
          </a:p>
          <a:p>
            <a:r>
              <a:rPr lang="en-GB" dirty="0"/>
              <a:t>Comprehensive systematic review (search conducted in July 2019)</a:t>
            </a:r>
          </a:p>
          <a:p>
            <a:r>
              <a:rPr lang="en-GB" dirty="0"/>
              <a:t>Analysis of statin use in CPRD participants</a:t>
            </a:r>
          </a:p>
          <a:p>
            <a:r>
              <a:rPr lang="en-GB" dirty="0"/>
              <a:t>Analysis of lipids levels across three previously unanalysed cohorts, obtained via the </a:t>
            </a:r>
            <a:r>
              <a:rPr lang="en-GB"/>
              <a:t>Dementia Platform UK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DDE1E26-74B1-42CF-A168-9709B7AA8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5" r="19615"/>
          <a:stretch/>
        </p:blipFill>
        <p:spPr>
          <a:xfrm>
            <a:off x="7601634" y="1690688"/>
            <a:ext cx="4100512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9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741A-4978-4A08-A41A-B7D430B3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" y="1"/>
            <a:ext cx="12070105" cy="1690688"/>
          </a:xfrm>
        </p:spPr>
        <p:txBody>
          <a:bodyPr/>
          <a:lstStyle/>
          <a:p>
            <a:pPr algn="ctr"/>
            <a:r>
              <a:rPr lang="en-GB" dirty="0"/>
              <a:t>All – cause dementia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E6BEBC76-5AD7-492B-9D68-3D20FE29F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" y="1740404"/>
            <a:ext cx="12070105" cy="337719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E7751-5B35-4FB8-85FA-7C4B474D3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96093"/>
              </p:ext>
            </p:extLst>
          </p:nvPr>
        </p:nvGraphicFramePr>
        <p:xfrm>
          <a:off x="60947" y="5167311"/>
          <a:ext cx="12070104" cy="132556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81202">
                  <a:extLst>
                    <a:ext uri="{9D8B030D-6E8A-4147-A177-3AD203B41FA5}">
                      <a16:colId xmlns:a16="http://schemas.microsoft.com/office/drawing/2014/main" val="630441162"/>
                    </a:ext>
                  </a:extLst>
                </a:gridCol>
                <a:gridCol w="9988902">
                  <a:extLst>
                    <a:ext uri="{9D8B030D-6E8A-4147-A177-3AD203B41FA5}">
                      <a16:colId xmlns:a16="http://schemas.microsoft.com/office/drawing/2014/main" val="1140438636"/>
                    </a:ext>
                  </a:extLst>
                </a:gridCol>
              </a:tblGrid>
              <a:tr h="260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Study design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Common sources of bias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046468"/>
                  </a:ext>
                </a:extLst>
              </a:tr>
              <a:tr h="53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Cohort - Statins (NRSI)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Insufficient adjustment for/low validity of confounders; Immortal time bias; Missing outcome data; Non-differential misclassification of outcome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00661"/>
                  </a:ext>
                </a:extLst>
              </a:tr>
              <a:tr h="53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Cohort – Lipids (NRSE)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Insufficient adjustment for/low validity of confounders; Missing outcome data; Non-differential misclassification of outcome; Selection of the reported result (key example is different methods of categorizing lipid levels)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556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5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741A-4978-4A08-A41A-B7D430B3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" y="1"/>
            <a:ext cx="12070105" cy="1690688"/>
          </a:xfrm>
        </p:spPr>
        <p:txBody>
          <a:bodyPr/>
          <a:lstStyle/>
          <a:p>
            <a:pPr algn="ctr"/>
            <a:r>
              <a:rPr lang="en-GB" dirty="0"/>
              <a:t>Alzheimer’s Disease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1F15E67-ADF7-4F28-9512-CC8DD81D0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" y="1740404"/>
            <a:ext cx="12070105" cy="337719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C7ABCE-4AC2-4AA8-AB4E-70D399C54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1747"/>
              </p:ext>
            </p:extLst>
          </p:nvPr>
        </p:nvGraphicFramePr>
        <p:xfrm>
          <a:off x="60947" y="5167311"/>
          <a:ext cx="12070104" cy="132556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81202">
                  <a:extLst>
                    <a:ext uri="{9D8B030D-6E8A-4147-A177-3AD203B41FA5}">
                      <a16:colId xmlns:a16="http://schemas.microsoft.com/office/drawing/2014/main" val="630441162"/>
                    </a:ext>
                  </a:extLst>
                </a:gridCol>
                <a:gridCol w="9988902">
                  <a:extLst>
                    <a:ext uri="{9D8B030D-6E8A-4147-A177-3AD203B41FA5}">
                      <a16:colId xmlns:a16="http://schemas.microsoft.com/office/drawing/2014/main" val="1140438636"/>
                    </a:ext>
                  </a:extLst>
                </a:gridCol>
              </a:tblGrid>
              <a:tr h="260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Study design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Common sources of bias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046468"/>
                  </a:ext>
                </a:extLst>
              </a:tr>
              <a:tr h="53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Cohort - Statins (NRSI)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Insufficient adjustment for/low validity of confounders; Immortal time bias; Missing outcome data; Non-differential misclassification of outcome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00661"/>
                  </a:ext>
                </a:extLst>
              </a:tr>
              <a:tr h="53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Cohort – Lipids (NRSE)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Insufficient adjustment for/low validity of confounders; Missing outcome data; Non-differential misclassification of outcome; Selection of the reported result (key example is different methods of categorizing lipid levels)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556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23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741A-4978-4A08-A41A-B7D430B3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08" y="1"/>
            <a:ext cx="11795784" cy="1690688"/>
          </a:xfrm>
        </p:spPr>
        <p:txBody>
          <a:bodyPr/>
          <a:lstStyle/>
          <a:p>
            <a:pPr algn="ctr"/>
            <a:r>
              <a:rPr lang="en-GB" dirty="0"/>
              <a:t>Vascular dementia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4A507682-5763-454F-A353-1FE55E86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8" y="2101593"/>
            <a:ext cx="11795784" cy="265481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0C473B-6256-4AF5-9AA5-56745CB4A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1747"/>
              </p:ext>
            </p:extLst>
          </p:nvPr>
        </p:nvGraphicFramePr>
        <p:xfrm>
          <a:off x="60947" y="5167311"/>
          <a:ext cx="12070104" cy="132556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81202">
                  <a:extLst>
                    <a:ext uri="{9D8B030D-6E8A-4147-A177-3AD203B41FA5}">
                      <a16:colId xmlns:a16="http://schemas.microsoft.com/office/drawing/2014/main" val="630441162"/>
                    </a:ext>
                  </a:extLst>
                </a:gridCol>
                <a:gridCol w="9988902">
                  <a:extLst>
                    <a:ext uri="{9D8B030D-6E8A-4147-A177-3AD203B41FA5}">
                      <a16:colId xmlns:a16="http://schemas.microsoft.com/office/drawing/2014/main" val="1140438636"/>
                    </a:ext>
                  </a:extLst>
                </a:gridCol>
              </a:tblGrid>
              <a:tr h="260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Study design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Common sources of bias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046468"/>
                  </a:ext>
                </a:extLst>
              </a:tr>
              <a:tr h="53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Cohort - Statins (NRSI)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Insufficient adjustment for/low validity of confounders; Immortal time bias; Missing outcome data; Non-differential misclassification of outcome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00661"/>
                  </a:ext>
                </a:extLst>
              </a:tr>
              <a:tr h="53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Cohort – Lipids (NRSE)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Insufficient adjustment for/low validity of confounders; Missing outcome data; Non-differential misclassification of outcome; Selection of the reported result (key example is different methods of categorizing lipid levels)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556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8468-B66A-47B3-9455-72DEBD58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76C6-3048-4E5B-85E8-C51778DE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Options for combining presented results beyond a qualitative summary</a:t>
            </a:r>
          </a:p>
          <a:p>
            <a:r>
              <a:rPr lang="en-GB" dirty="0"/>
              <a:t>Competing sources of bias within a single result (e.g. immortal time bias vs misclassification expected to bias result in different directions)</a:t>
            </a:r>
          </a:p>
          <a:p>
            <a:r>
              <a:rPr lang="en-GB" dirty="0"/>
              <a:t>Incorporating different lipid categorisation (hypercholesterolemia vs per 1-SD increase)</a:t>
            </a:r>
          </a:p>
          <a:p>
            <a:r>
              <a:rPr lang="en-GB" dirty="0"/>
              <a:t>Incorporating heterogeneity within a given evidence strata (e.g. statin-dementia cohorts had substantial heterogeneity)</a:t>
            </a:r>
          </a:p>
          <a:p>
            <a:r>
              <a:rPr lang="en-GB" dirty="0"/>
              <a:t>Handling missing evidence within each synthesis</a:t>
            </a:r>
          </a:p>
          <a:p>
            <a:r>
              <a:rPr lang="en-GB" dirty="0"/>
              <a:t>Presentation of results of triangulation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14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Triangulation Panel</vt:lpstr>
      <vt:lpstr>Summary of evidence sources</vt:lpstr>
      <vt:lpstr>All – cause dementia</vt:lpstr>
      <vt:lpstr>Alzheimer’s Disease</vt:lpstr>
      <vt:lpstr>Vascular dementia</vt:lpstr>
      <vt:lpstr>Discussion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McGuinness</dc:creator>
  <cp:lastModifiedBy>Luke McGuinness</cp:lastModifiedBy>
  <cp:revision>1</cp:revision>
  <dcterms:created xsi:type="dcterms:W3CDTF">2021-09-20T10:54:00Z</dcterms:created>
  <dcterms:modified xsi:type="dcterms:W3CDTF">2021-09-21T12:13:16Z</dcterms:modified>
</cp:coreProperties>
</file>