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95" r:id="rId16"/>
    <p:sldId id="502" r:id="rId17"/>
    <p:sldId id="50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Layers of a CNN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</p14:sldIdLst>
        </p14:section>
        <p14:section name="AlexNet Implementation" id="{84128D97-5FA8-4329-9068-79EDD1194B68}">
          <p14:sldIdLst>
            <p14:sldId id="495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2654" autoAdjust="0"/>
  </p:normalViewPr>
  <p:slideViewPr>
    <p:cSldViewPr snapToGrid="0">
      <p:cViewPr>
        <p:scale>
          <a:sx n="86" d="100"/>
          <a:sy n="86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Filters have a smaller width and height than the previous layer, but they must have the same depth.</a:t>
            </a:r>
          </a:p>
          <a:p>
            <a:r>
              <a:rPr lang="en-US" dirty="0"/>
              <a:t>Filters are used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 filter with a stride length of 1, this means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 Size−Filter Size+2*Zero 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15007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8037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325583" cy="345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pooling layer takes information from the previous layer and lowers the spatial dimensionality  (Width x Height) of the information. A pooling layer is usually placed between convolutional layers. This is typically done in 2x2 sections.</a:t>
            </a:r>
          </a:p>
          <a:p>
            <a:r>
              <a:rPr lang="en-US" sz="2000" dirty="0"/>
              <a:t>There are two reasons we use pooling</a:t>
            </a:r>
          </a:p>
          <a:p>
            <a:pPr lvl="1"/>
            <a:r>
              <a:rPr lang="en-US" sz="2000" dirty="0"/>
              <a:t>Reduce computational overhead</a:t>
            </a:r>
          </a:p>
          <a:p>
            <a:pPr lvl="1"/>
            <a:r>
              <a:rPr lang="en-US" sz="2000" dirty="0"/>
              <a:t>To avoid over-fitting</a:t>
            </a:r>
          </a:p>
          <a:p>
            <a:r>
              <a:rPr lang="en-US" sz="2000" dirty="0"/>
              <a:t>Two different types of pooling</a:t>
            </a:r>
          </a:p>
          <a:p>
            <a:pPr lvl="1"/>
            <a:r>
              <a:rPr lang="en-US" sz="2000" dirty="0"/>
              <a:t>Max Pooling – The most common practice, takes max value in the section</a:t>
            </a:r>
          </a:p>
          <a:p>
            <a:pPr lvl="1"/>
            <a:r>
              <a:rPr lang="en-US" sz="2000" dirty="0"/>
              <a:t>Average Pooling – Takes the average of all values and places it in the new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2022C-5E0C-44C4-9996-1B918018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15" y="4571898"/>
            <a:ext cx="4541770" cy="1895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542781"/>
            <a:ext cx="914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https://cambridgespark.com/content/tutorials/convolutional-neural-networks-with-keras/index.html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6358-6B19-48F9-B619-B85E1331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8031"/>
            <a:ext cx="9144000" cy="5168425"/>
          </a:xfrm>
        </p:spPr>
        <p:txBody>
          <a:bodyPr/>
          <a:lstStyle/>
          <a:p>
            <a:pPr marL="109728" indent="0">
              <a:buNone/>
            </a:pPr>
            <a:r>
              <a:rPr lang="en-US" dirty="0" err="1"/>
              <a:t>ReLU</a:t>
            </a:r>
            <a:r>
              <a:rPr lang="en-US" dirty="0"/>
              <a:t> stands for Rectified Linear Unit. This layer is responsible for computing the outputs of the CNN neurons.</a:t>
            </a:r>
          </a:p>
          <a:p>
            <a:r>
              <a:rPr lang="en-US" dirty="0"/>
              <a:t>The main purpose of the </a:t>
            </a:r>
            <a:r>
              <a:rPr lang="en-US" dirty="0" err="1"/>
              <a:t>ReLU</a:t>
            </a:r>
            <a:r>
              <a:rPr lang="en-US" dirty="0"/>
              <a:t> is to set all negative values to zero. </a:t>
            </a:r>
          </a:p>
          <a:p>
            <a:r>
              <a:rPr lang="en-US" dirty="0" err="1"/>
              <a:t>ReLU</a:t>
            </a:r>
            <a:r>
              <a:rPr lang="en-US" dirty="0"/>
              <a:t> keeps the weights at each node from increasing to infinity or getting stuck near zero. (Look up variations on </a:t>
            </a:r>
            <a:r>
              <a:rPr lang="en-US" dirty="0" err="1"/>
              <a:t>ReLU</a:t>
            </a:r>
            <a:r>
              <a:rPr lang="en-US" dirty="0"/>
              <a:t>) (Why does it keep nodes from increasing to infinity)</a:t>
            </a:r>
          </a:p>
          <a:p>
            <a:r>
              <a:rPr lang="en-US" dirty="0"/>
              <a:t>The output size of a </a:t>
            </a:r>
            <a:r>
              <a:rPr lang="en-US" dirty="0" err="1"/>
              <a:t>ReLU</a:t>
            </a:r>
            <a:r>
              <a:rPr lang="en-US" dirty="0"/>
              <a:t> layer is identical to the input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2976-B8D3-444C-8C2D-EA008F01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16" y="4003825"/>
            <a:ext cx="4855768" cy="2416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C56B1-7FC8-4D50-AC57-521BC7E3D9A0}"/>
              </a:ext>
            </a:extLst>
          </p:cNvPr>
          <p:cNvSpPr txBox="1"/>
          <p:nvPr/>
        </p:nvSpPr>
        <p:spPr>
          <a:xfrm>
            <a:off x="643681" y="6463268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the same as a hidden layer from an MLP</a:t>
            </a:r>
          </a:p>
          <a:p>
            <a:r>
              <a:rPr lang="en-US" dirty="0"/>
              <a:t>These fully connected layers compute the final likelihoods for each class and from these values a final classification is made.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19328-AAC0-4C04-8A68-156E202B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28" y="2814221"/>
            <a:ext cx="5266880" cy="3535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E9E4E-64A4-4D6E-A263-85BCDFCE4BA8}"/>
              </a:ext>
            </a:extLst>
          </p:cNvPr>
          <p:cNvSpPr txBox="1"/>
          <p:nvPr/>
        </p:nvSpPr>
        <p:spPr>
          <a:xfrm>
            <a:off x="643680" y="647549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http://brohrer.github.io/how_convolutional_neural_networks_work.html</a:t>
            </a:r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en-US"/>
              <a:t>Implementaion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AlexNet</a:t>
            </a:r>
            <a:r>
              <a:rPr lang="en-US" sz="2000" dirty="0"/>
              <a:t> is a CNN trained to perform large scale image recognition.</a:t>
            </a:r>
          </a:p>
          <a:p>
            <a:pPr lvl="1"/>
            <a:r>
              <a:rPr lang="en-US" sz="2000" dirty="0"/>
              <a:t>1.2 Million Images in 1000 classes</a:t>
            </a:r>
          </a:p>
          <a:p>
            <a:r>
              <a:rPr lang="en-US" sz="2000" dirty="0"/>
              <a:t>Constructed of 5 convolutional layers, 3 max pooling, and 3 fully connected layers.</a:t>
            </a:r>
          </a:p>
          <a:p>
            <a:pPr lvl="1"/>
            <a:r>
              <a:rPr lang="en-US" sz="2000" dirty="0"/>
              <a:t>650K neurons</a:t>
            </a:r>
          </a:p>
          <a:p>
            <a:pPr lvl="1"/>
            <a:r>
              <a:rPr lang="en-US" sz="2000" dirty="0"/>
              <a:t>60 Million parameters</a:t>
            </a:r>
          </a:p>
          <a:p>
            <a:r>
              <a:rPr lang="en-US" sz="2000" dirty="0"/>
              <a:t>Took 5 to 6 days to train on 2 GPUs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83247-D0D6-421E-829C-DA7F88DB72B0}"/>
              </a:ext>
            </a:extLst>
          </p:cNvPr>
          <p:cNvSpPr/>
          <p:nvPr/>
        </p:nvSpPr>
        <p:spPr>
          <a:xfrm>
            <a:off x="0" y="6376208"/>
            <a:ext cx="9144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http://vision.stanford.edu/teaching/cs231b_spring1415/slides/alexnet_tugce_kyunghee.pdf</a:t>
            </a:r>
          </a:p>
          <a:p>
            <a:r>
              <a:rPr lang="en-US" sz="1500" dirty="0"/>
              <a:t>http://www.image-net.org/challenges/LSVRC/2012/supervision.pdf</a:t>
            </a:r>
          </a:p>
          <a:p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0520-F681-4C51-B1BF-1E27C280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143"/>
            <a:ext cx="2466243" cy="2778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E7B8A-B3EF-4C99-8125-0EA75923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1" r="466" b="3516"/>
          <a:stretch/>
        </p:blipFill>
        <p:spPr>
          <a:xfrm>
            <a:off x="2466243" y="4326144"/>
            <a:ext cx="675005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76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F813-7F7A-421B-A7AA-20E5B83A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Classifications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C29C9-628A-4DBA-9337-2661780E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2" y="1687153"/>
            <a:ext cx="6025436" cy="503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13C229-21A3-4EBF-B862-85B1B02E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>
            <a:normAutofit/>
          </a:bodyPr>
          <a:lstStyle/>
          <a:p>
            <a:r>
              <a:rPr lang="en-US" sz="2000" dirty="0"/>
              <a:t>Examples of classifications made for the Large Scale Visual Recognition Challenge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4ACA-654E-4605-9F58-B6DA32F8053C}"/>
              </a:ext>
            </a:extLst>
          </p:cNvPr>
          <p:cNvSpPr txBox="1"/>
          <p:nvPr/>
        </p:nvSpPr>
        <p:spPr>
          <a:xfrm>
            <a:off x="0" y="6532413"/>
            <a:ext cx="91294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https://blog.acolyer.org/2016/04/20/imagenet-classification-with-deep-convolutional-neural-networks/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0028388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</a:t>
            </a:r>
          </a:p>
          <a:p>
            <a:r>
              <a:rPr lang="en-US" dirty="0" err="1"/>
              <a:t>AlexNet</a:t>
            </a:r>
            <a:r>
              <a:rPr lang="en-US" dirty="0"/>
              <a:t>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BDC21-3818-42DB-98DE-2B2FEC2A629F}"/>
              </a:ext>
            </a:extLst>
          </p:cNvPr>
          <p:cNvSpPr txBox="1"/>
          <p:nvPr/>
        </p:nvSpPr>
        <p:spPr>
          <a:xfrm>
            <a:off x="0" y="6488668"/>
            <a:ext cx="874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http://papers.nips.cc/paper/5004-deep-content-based-music-recommendation.pdf</a:t>
            </a:r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performance suffers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2867634" y="498740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3967580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Convolutional</a:t>
            </a:r>
          </a:p>
          <a:p>
            <a:r>
              <a:rPr lang="en-US" dirty="0"/>
              <a:t>Pooling</a:t>
            </a:r>
          </a:p>
          <a:p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74624</TotalTime>
  <Words>985</Words>
  <Application>Microsoft Office PowerPoint</Application>
  <PresentationFormat>On-screen Show (4:3)</PresentationFormat>
  <Paragraphs>118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Pooling Layer</vt:lpstr>
      <vt:lpstr>ReLU Layer</vt:lpstr>
      <vt:lpstr>Fully Connected Layer</vt:lpstr>
      <vt:lpstr>AlexNet Implementaion</vt:lpstr>
      <vt:lpstr>AlexNet Architecture</vt:lpstr>
      <vt:lpstr>Some Examples of Classifications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795</cp:revision>
  <dcterms:created xsi:type="dcterms:W3CDTF">2013-06-26T18:08:10Z</dcterms:created>
  <dcterms:modified xsi:type="dcterms:W3CDTF">2017-11-14T18:46:04Z</dcterms:modified>
</cp:coreProperties>
</file>