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media1.gif" ContentType="video/unknown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350" r:id="rId2"/>
    <p:sldId id="472" r:id="rId3"/>
    <p:sldId id="476" r:id="rId4"/>
    <p:sldId id="458" r:id="rId5"/>
    <p:sldId id="499" r:id="rId6"/>
    <p:sldId id="473" r:id="rId7"/>
    <p:sldId id="448" r:id="rId8"/>
    <p:sldId id="446" r:id="rId9"/>
    <p:sldId id="500" r:id="rId10"/>
    <p:sldId id="449" r:id="rId11"/>
    <p:sldId id="501" r:id="rId12"/>
    <p:sldId id="447" r:id="rId13"/>
    <p:sldId id="450" r:id="rId14"/>
    <p:sldId id="461" r:id="rId15"/>
    <p:sldId id="495" r:id="rId16"/>
    <p:sldId id="502" r:id="rId17"/>
    <p:sldId id="5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29AB238-E075-40F9-923D-1F10046BBEA9}">
          <p14:sldIdLst>
            <p14:sldId id="350"/>
            <p14:sldId id="472"/>
          </p14:sldIdLst>
        </p14:section>
        <p14:section name="Background" id="{55B00F61-4824-451A-9349-A149EB0BE747}">
          <p14:sldIdLst>
            <p14:sldId id="476"/>
            <p14:sldId id="458"/>
            <p14:sldId id="499"/>
            <p14:sldId id="473"/>
          </p14:sldIdLst>
        </p14:section>
        <p14:section name="Layers of a CNN" id="{D00B26C9-9A30-4F74-B5DA-142DBA73FFA9}">
          <p14:sldIdLst>
            <p14:sldId id="448"/>
            <p14:sldId id="446"/>
            <p14:sldId id="500"/>
            <p14:sldId id="449"/>
            <p14:sldId id="501"/>
            <p14:sldId id="447"/>
            <p14:sldId id="450"/>
            <p14:sldId id="461"/>
          </p14:sldIdLst>
        </p14:section>
        <p14:section name="AlexNet Implementation" id="{84128D97-5FA8-4329-9068-79EDD1194B68}">
          <p14:sldIdLst>
            <p14:sldId id="495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" initials="C" lastIdx="2" clrIdx="0">
    <p:extLst>
      <p:ext uri="{19B8F6BF-5375-455C-9EA6-DF929625EA0E}">
        <p15:presenceInfo xmlns:p15="http://schemas.microsoft.com/office/powerpoint/2012/main" userId="Ch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CC3"/>
    <a:srgbClr val="D59988"/>
    <a:srgbClr val="FFE48F"/>
    <a:srgbClr val="FFDE7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654" autoAdjust="0"/>
  </p:normalViewPr>
  <p:slideViewPr>
    <p:cSldViewPr snapToGrid="0">
      <p:cViewPr varScale="1">
        <p:scale>
          <a:sx n="75" d="100"/>
          <a:sy n="75" d="100"/>
        </p:scale>
        <p:origin x="66" y="9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00C2-1209-4D42-A5F6-19F8482CA1F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734CE-9C77-1248-A995-CA128D52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734CE-9C77-1248-A995-CA128D524B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hyperlink" Target="http://www.rowan.edu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663012"/>
              </a:gs>
            </a:gsLst>
            <a:lin ang="54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84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055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73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8229600" cy="495300"/>
          </a:xfrm>
        </p:spPr>
        <p:txBody>
          <a:bodyPr>
            <a:noAutofit/>
          </a:bodyPr>
          <a:lstStyle>
            <a:lvl1pPr algn="r">
              <a:defRPr sz="3600" b="1" cap="small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>
            <a:lvl1pPr>
              <a:spcBef>
                <a:spcPts val="1200"/>
              </a:spcBef>
              <a:defRPr sz="2200">
                <a:latin typeface="Calibri" pitchFamily="34" charset="0"/>
                <a:cs typeface="Calibri" pitchFamily="34" charset="0"/>
              </a:defRPr>
            </a:lvl1pPr>
            <a:lvl2pPr>
              <a:buClr>
                <a:schemeClr val="tx2"/>
              </a:buClr>
              <a:defRPr sz="2200" b="0">
                <a:solidFill>
                  <a:schemeClr val="tx2"/>
                </a:solidFill>
                <a:latin typeface="Garamond" pitchFamily="18" charset="0"/>
              </a:defRPr>
            </a:lvl2pPr>
            <a:lvl3pPr>
              <a:buClr>
                <a:schemeClr val="accent5"/>
              </a:buClr>
              <a:defRPr sz="1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pic>
        <p:nvPicPr>
          <p:cNvPr id="8" name="Picture 154" descr="spprl">
            <a:hlinkClick r:id="rId2"/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screen"/>
          <a:stretch>
            <a:fillRect/>
          </a:stretch>
        </p:blipFill>
        <p:spPr bwMode="auto">
          <a:xfrm>
            <a:off x="8495633" y="6366619"/>
            <a:ext cx="648368" cy="492095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3134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spc="0" baseline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aramond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Font typeface="Arial" pitchFamily="34" charset="0"/>
              <a:buChar char="•"/>
              <a:defRPr sz="2100" b="0">
                <a:solidFill>
                  <a:schemeClr val="accent5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 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352800"/>
            <a:ext cx="693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54" descr="spprl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6200" y="6477000"/>
            <a:ext cx="401594" cy="304800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3" descr="RU Logo S-BG- smal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458200" y="6471073"/>
            <a:ext cx="609600" cy="3107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3517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8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27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19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43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3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1E4E97-A001-0F44-B0B9-428F154906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U Logo S-BG.wmf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116388" y="299197"/>
            <a:ext cx="1216552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rowan.edu/~polikar/RESEARCH/SPPR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99730" y="179724"/>
            <a:ext cx="8644270" cy="809104"/>
          </a:xfrm>
        </p:spPr>
        <p:txBody>
          <a:bodyPr>
            <a:noAutofit/>
          </a:bodyPr>
          <a:lstStyle/>
          <a:p>
            <a:pPr algn="r"/>
            <a:r>
              <a:rPr lang="en-US" sz="72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Convolutional Neural Networks (CNN)</a:t>
            </a:r>
            <a:endParaRPr lang="en-US" sz="8800" b="1" cap="small" dirty="0">
              <a:solidFill>
                <a:srgbClr val="FFE4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ectangle 151"/>
          <p:cNvSpPr>
            <a:spLocks noChangeArrowheads="1"/>
          </p:cNvSpPr>
          <p:nvPr/>
        </p:nvSpPr>
        <p:spPr bwMode="auto">
          <a:xfrm>
            <a:off x="-6350" y="4057817"/>
            <a:ext cx="533249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Sean McGuire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52"/>
          <p:cNvSpPr>
            <a:spLocks noChangeArrowheads="1"/>
          </p:cNvSpPr>
          <p:nvPr/>
        </p:nvSpPr>
        <p:spPr bwMode="auto">
          <a:xfrm>
            <a:off x="129103" y="4940349"/>
            <a:ext cx="656235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Signal Processing &amp; Pattern Recognition Laboratory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Electrical &amp; Computer Engineering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Rowan University, Glassboro, NJ</a:t>
            </a:r>
          </a:p>
        </p:txBody>
      </p:sp>
      <p:pic>
        <p:nvPicPr>
          <p:cNvPr id="14" name="Picture 154" descr="spprl">
            <a:hlinkClick r:id="rId3"/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4641" y="5219556"/>
            <a:ext cx="1688209" cy="1273561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</p:spPr>
      </p:pic>
      <p:pic>
        <p:nvPicPr>
          <p:cNvPr id="16" name="Picture 15" descr="RU Logo S-BG.wmf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081409" y="4220143"/>
            <a:ext cx="1804357" cy="9135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2699" y="3333133"/>
            <a:ext cx="6546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11/14/2017 – Rowan</a:t>
            </a:r>
          </a:p>
        </p:txBody>
      </p:sp>
    </p:spTree>
    <p:extLst>
      <p:ext uri="{BB962C8B-B14F-4D97-AF65-F5344CB8AC3E}">
        <p14:creationId xmlns:p14="http://schemas.microsoft.com/office/powerpoint/2010/main" val="36416333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9E8-3C50-4E2E-8EB0-2D651C59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543B-AF56-4B30-A665-BF73B3CB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8125"/>
            <a:ext cx="9144000" cy="5168425"/>
          </a:xfrm>
        </p:spPr>
        <p:txBody>
          <a:bodyPr/>
          <a:lstStyle/>
          <a:p>
            <a:r>
              <a:rPr lang="en-US" dirty="0"/>
              <a:t>A convolutional layer is often referred to as a layer of filters.</a:t>
            </a:r>
          </a:p>
          <a:p>
            <a:r>
              <a:rPr lang="en-US" dirty="0"/>
              <a:t>Filters have a smaller width and height than the previous layer, but they must have the same depth.</a:t>
            </a:r>
          </a:p>
          <a:p>
            <a:r>
              <a:rPr lang="en-US" dirty="0"/>
              <a:t>Filters are used to detect edges and patterns inside of an image.</a:t>
            </a:r>
          </a:p>
          <a:p>
            <a:r>
              <a:rPr lang="en-US" dirty="0"/>
              <a:t>The filters are moved across the image and the dot product is taken of the filter and the section of the image. </a:t>
            </a:r>
          </a:p>
          <a:p>
            <a:r>
              <a:rPr lang="en-US" dirty="0"/>
              <a:t>The result of this layer has a smaller width and height dimension with a depth dimension equal to the number of filters used.</a:t>
            </a:r>
          </a:p>
        </p:txBody>
      </p:sp>
      <p:pic>
        <p:nvPicPr>
          <p:cNvPr id="17" name="1-ZCjPUFrB6eHPRi4eyP6aaA">
            <a:hlinkClick r:id="" action="ppaction://media"/>
            <a:extLst>
              <a:ext uri="{FF2B5EF4-FFF2-40B4-BE49-F238E27FC236}">
                <a16:creationId xmlns:a16="http://schemas.microsoft.com/office/drawing/2014/main" id="{0A6C21F2-DB74-47A6-A981-4C26881DD4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6932" y="4193759"/>
            <a:ext cx="3085698" cy="22522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6D95B4-343A-45AA-8798-DCC991B674C9}"/>
              </a:ext>
            </a:extLst>
          </p:cNvPr>
          <p:cNvSpPr txBox="1"/>
          <p:nvPr/>
        </p:nvSpPr>
        <p:spPr>
          <a:xfrm>
            <a:off x="617231" y="6446014"/>
            <a:ext cx="7909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https://hackernoon.com/visualizing-parts-of-convolutional-neural-networks-using-keras-and-cats-5cc01b214e59</a:t>
            </a:r>
          </a:p>
        </p:txBody>
      </p:sp>
    </p:spTree>
    <p:extLst>
      <p:ext uri="{BB962C8B-B14F-4D97-AF65-F5344CB8AC3E}">
        <p14:creationId xmlns:p14="http://schemas.microsoft.com/office/powerpoint/2010/main" val="63403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EEAF-9B67-4EE8-9DC1-C142E763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0E8C-204B-4F95-AA9C-FC4B4A52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491"/>
            <a:ext cx="9144000" cy="5168425"/>
          </a:xfrm>
        </p:spPr>
        <p:txBody>
          <a:bodyPr/>
          <a:lstStyle/>
          <a:p>
            <a:r>
              <a:rPr lang="en-US" dirty="0"/>
              <a:t>Our example is a 32x32x3 picture.</a:t>
            </a:r>
          </a:p>
          <a:p>
            <a:r>
              <a:rPr lang="en-US" dirty="0"/>
              <a:t>Lets use a 4x4 filter with a stride length of 1, this means that the filter moves one pixel at a time (this value can be modified).</a:t>
            </a:r>
          </a:p>
          <a:p>
            <a:r>
              <a:rPr lang="en-US" dirty="0"/>
              <a:t>To make sure the filter dimensions are acceptable we pass the values through this equation: </a:t>
            </a:r>
            <a:r>
              <a:rPr lang="en-US" altLang="en-US" dirty="0"/>
              <a:t>(Input Size−Filter Size+2*Zero Padding)/Stride+1</a:t>
            </a:r>
            <a:endParaRPr lang="en-US" dirty="0"/>
          </a:p>
          <a:p>
            <a:r>
              <a:rPr lang="en-US" dirty="0"/>
              <a:t>The result must be an integer, the result is the dimensions of the output of the layer (32-4+0)/2 = 14 so the output layer is 14x14x5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B4E4E6-99AE-4BB8-AFAD-279C58FB9C9A}"/>
              </a:ext>
            </a:extLst>
          </p:cNvPr>
          <p:cNvGrpSpPr/>
          <p:nvPr/>
        </p:nvGrpSpPr>
        <p:grpSpPr>
          <a:xfrm>
            <a:off x="3066401" y="3951984"/>
            <a:ext cx="3011198" cy="2816640"/>
            <a:chOff x="2989591" y="3980225"/>
            <a:chExt cx="3267094" cy="2877775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7C1A699A-95BB-4C4F-B430-5C0B395FA3AB}"/>
                </a:ext>
              </a:extLst>
            </p:cNvPr>
            <p:cNvSpPr/>
            <p:nvPr/>
          </p:nvSpPr>
          <p:spPr>
            <a:xfrm>
              <a:off x="3509738" y="4436370"/>
              <a:ext cx="756577" cy="241617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A15C4-FA1A-4CD7-AA98-D2E4442715A8}"/>
                </a:ext>
              </a:extLst>
            </p:cNvPr>
            <p:cNvSpPr txBox="1"/>
            <p:nvPr/>
          </p:nvSpPr>
          <p:spPr>
            <a:xfrm>
              <a:off x="2989591" y="549537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D2691-CCA7-4891-AB83-BFEF6470DACF}"/>
                </a:ext>
              </a:extLst>
            </p:cNvPr>
            <p:cNvSpPr txBox="1"/>
            <p:nvPr/>
          </p:nvSpPr>
          <p:spPr>
            <a:xfrm>
              <a:off x="3308772" y="434539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FE7DA-3DDC-4D5C-B3BA-1BF5E189F885}"/>
                </a:ext>
              </a:extLst>
            </p:cNvPr>
            <p:cNvSpPr txBox="1"/>
            <p:nvPr/>
          </p:nvSpPr>
          <p:spPr>
            <a:xfrm>
              <a:off x="4011057" y="3980225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6D169EDF-07E9-4D30-A626-78CF57AEB1F9}"/>
                </a:ext>
              </a:extLst>
            </p:cNvPr>
            <p:cNvSpPr/>
            <p:nvPr/>
          </p:nvSpPr>
          <p:spPr>
            <a:xfrm>
              <a:off x="4701071" y="4515007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AE181C58-7C42-437A-89F7-E0CCC6089C19}"/>
                </a:ext>
              </a:extLst>
            </p:cNvPr>
            <p:cNvSpPr/>
            <p:nvPr/>
          </p:nvSpPr>
          <p:spPr>
            <a:xfrm>
              <a:off x="4892500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276C998-77E0-40DC-90FB-65B76DB4E134}"/>
                </a:ext>
              </a:extLst>
            </p:cNvPr>
            <p:cNvSpPr/>
            <p:nvPr/>
          </p:nvSpPr>
          <p:spPr>
            <a:xfrm>
              <a:off x="5087732" y="4515007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25EFD7C-A02B-4EC4-9867-97E1158489C6}"/>
                </a:ext>
              </a:extLst>
            </p:cNvPr>
            <p:cNvSpPr/>
            <p:nvPr/>
          </p:nvSpPr>
          <p:spPr>
            <a:xfrm>
              <a:off x="5287438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97CADEF4-F498-4C7A-B255-D0DFCCAAC393}"/>
                </a:ext>
              </a:extLst>
            </p:cNvPr>
            <p:cNvSpPr/>
            <p:nvPr/>
          </p:nvSpPr>
          <p:spPr>
            <a:xfrm>
              <a:off x="5478879" y="4508824"/>
              <a:ext cx="617360" cy="2080377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5B5DD-4491-4560-BD9C-079308A660B6}"/>
                </a:ext>
              </a:extLst>
            </p:cNvPr>
            <p:cNvSpPr txBox="1"/>
            <p:nvPr/>
          </p:nvSpPr>
          <p:spPr>
            <a:xfrm>
              <a:off x="4955512" y="4122606"/>
              <a:ext cx="949287" cy="299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Filters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31D2D4-883B-444A-90FC-B709171A8611}"/>
                </a:ext>
              </a:extLst>
            </p:cNvPr>
            <p:cNvSpPr txBox="1"/>
            <p:nvPr/>
          </p:nvSpPr>
          <p:spPr>
            <a:xfrm>
              <a:off x="5734823" y="4652427"/>
              <a:ext cx="521862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6FE12-A565-4115-B124-048B73D5D9BD}"/>
                </a:ext>
              </a:extLst>
            </p:cNvPr>
            <p:cNvSpPr txBox="1"/>
            <p:nvPr/>
          </p:nvSpPr>
          <p:spPr>
            <a:xfrm>
              <a:off x="5607547" y="5394033"/>
              <a:ext cx="484205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9F310E2-E3E9-4B7E-A6CC-C811405F55F7}"/>
                </a:ext>
              </a:extLst>
            </p:cNvPr>
            <p:cNvSpPr/>
            <p:nvPr/>
          </p:nvSpPr>
          <p:spPr>
            <a:xfrm>
              <a:off x="3873680" y="4951429"/>
              <a:ext cx="272696" cy="421358"/>
            </a:xfrm>
            <a:prstGeom prst="cube">
              <a:avLst>
                <a:gd name="adj" fmla="val 490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C0708D-217F-480E-BBA9-871AA81E8ED7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77" y="5016718"/>
              <a:ext cx="533691" cy="790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70B1F4-A3CA-4730-8461-124ED8103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370" y="5160460"/>
              <a:ext cx="548434" cy="1324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30E667-B483-410C-A312-E7C80B4A76F0}"/>
                </a:ext>
              </a:extLst>
            </p:cNvPr>
            <p:cNvSpPr txBox="1"/>
            <p:nvPr/>
          </p:nvSpPr>
          <p:spPr>
            <a:xfrm>
              <a:off x="3773168" y="4693631"/>
              <a:ext cx="325583" cy="345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DB89A0-C8B1-46C3-B8ED-5BF1656C91B7}"/>
                </a:ext>
              </a:extLst>
            </p:cNvPr>
            <p:cNvSpPr txBox="1"/>
            <p:nvPr/>
          </p:nvSpPr>
          <p:spPr>
            <a:xfrm>
              <a:off x="3666139" y="5031210"/>
              <a:ext cx="325583" cy="345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65D9F5-A97F-47CA-88E1-313CC5F6380E}"/>
                </a:ext>
              </a:extLst>
            </p:cNvPr>
            <p:cNvSpPr txBox="1"/>
            <p:nvPr/>
          </p:nvSpPr>
          <p:spPr>
            <a:xfrm>
              <a:off x="3793011" y="5256990"/>
              <a:ext cx="277834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F024-267B-4067-9D68-15D848B2BFC5}"/>
                </a:ext>
              </a:extLst>
            </p:cNvPr>
            <p:cNvSpPr txBox="1"/>
            <p:nvPr/>
          </p:nvSpPr>
          <p:spPr>
            <a:xfrm>
              <a:off x="5015304" y="6484249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318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FE8-90D8-4489-AC88-7798B2F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CD30-B057-48BE-8048-FC9F240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pooling layer takes information from the previous layer and lowers the spatial dimensionality  (Width x Height) of the information. A pooling layer is usually placed between convolutional layers. This is typically done in 2x2 sections.</a:t>
            </a:r>
          </a:p>
          <a:p>
            <a:r>
              <a:rPr lang="en-US" sz="2000" dirty="0"/>
              <a:t>There are two reasons we use pooling</a:t>
            </a:r>
          </a:p>
          <a:p>
            <a:pPr lvl="1"/>
            <a:r>
              <a:rPr lang="en-US" sz="2000" dirty="0"/>
              <a:t>Reduce computational overhead</a:t>
            </a:r>
          </a:p>
          <a:p>
            <a:pPr lvl="1"/>
            <a:r>
              <a:rPr lang="en-US" sz="2000" dirty="0"/>
              <a:t>To avoid over-fitting</a:t>
            </a:r>
          </a:p>
          <a:p>
            <a:r>
              <a:rPr lang="en-US" sz="2000" dirty="0"/>
              <a:t>Two different types of pooling</a:t>
            </a:r>
          </a:p>
          <a:p>
            <a:pPr lvl="1"/>
            <a:r>
              <a:rPr lang="en-US" sz="2000" dirty="0"/>
              <a:t>Max Pooling – The most common practice, takes max value in the section</a:t>
            </a:r>
          </a:p>
          <a:p>
            <a:pPr lvl="1"/>
            <a:r>
              <a:rPr lang="en-US" sz="2000" dirty="0"/>
              <a:t>Average Pooling – Takes the average of all values and places it in the new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2022C-5E0C-44C4-9996-1B918018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15" y="4571898"/>
            <a:ext cx="4541770" cy="1895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D83247-D0D6-421E-829C-DA7F88DB72B0}"/>
              </a:ext>
            </a:extLst>
          </p:cNvPr>
          <p:cNvSpPr/>
          <p:nvPr/>
        </p:nvSpPr>
        <p:spPr>
          <a:xfrm>
            <a:off x="0" y="6542781"/>
            <a:ext cx="914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https://cambridgespark.com/content/tutorials/convolutional-neural-networks-with-keras/index.html</a:t>
            </a:r>
          </a:p>
        </p:txBody>
      </p:sp>
    </p:spTree>
    <p:extLst>
      <p:ext uri="{BB962C8B-B14F-4D97-AF65-F5344CB8AC3E}">
        <p14:creationId xmlns:p14="http://schemas.microsoft.com/office/powerpoint/2010/main" val="1652299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5D4F-E7EA-4D29-9969-8F6850AC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6358-6B19-48F9-B619-B85E1331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/>
              <a:t>ReLU</a:t>
            </a:r>
            <a:r>
              <a:rPr lang="en-US" dirty="0"/>
              <a:t> stands for Rectified Linear Unit. This layer is responsible for computing the outputs of the CNN neurons.</a:t>
            </a:r>
          </a:p>
          <a:p>
            <a:r>
              <a:rPr lang="en-US" dirty="0"/>
              <a:t>The main purpose of the </a:t>
            </a:r>
            <a:r>
              <a:rPr lang="en-US" dirty="0" err="1"/>
              <a:t>ReLU</a:t>
            </a:r>
            <a:r>
              <a:rPr lang="en-US" dirty="0"/>
              <a:t> is to set all negative values to zero. </a:t>
            </a:r>
          </a:p>
          <a:p>
            <a:r>
              <a:rPr lang="en-US" dirty="0" err="1"/>
              <a:t>ReLU</a:t>
            </a:r>
            <a:r>
              <a:rPr lang="en-US" dirty="0"/>
              <a:t> keeps the weights at each node from increasing to infinity or getting stuck near zero.</a:t>
            </a:r>
          </a:p>
          <a:p>
            <a:r>
              <a:rPr lang="en-US" dirty="0"/>
              <a:t>The output size of a </a:t>
            </a:r>
            <a:r>
              <a:rPr lang="en-US" dirty="0" err="1"/>
              <a:t>ReLU</a:t>
            </a:r>
            <a:r>
              <a:rPr lang="en-US" dirty="0"/>
              <a:t> layer is identical to the input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E2976-B8D3-444C-8C2D-EA008F01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4175172"/>
            <a:ext cx="4368800" cy="2174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6C56B1-7FC8-4D50-AC57-521BC7E3D9A0}"/>
              </a:ext>
            </a:extLst>
          </p:cNvPr>
          <p:cNvSpPr txBox="1"/>
          <p:nvPr/>
        </p:nvSpPr>
        <p:spPr>
          <a:xfrm>
            <a:off x="643681" y="6463268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http://brohrer.github.io/how_convolutional_neural_networks_work.html</a:t>
            </a:r>
          </a:p>
        </p:txBody>
      </p:sp>
    </p:spTree>
    <p:extLst>
      <p:ext uri="{BB962C8B-B14F-4D97-AF65-F5344CB8AC3E}">
        <p14:creationId xmlns:p14="http://schemas.microsoft.com/office/powerpoint/2010/main" val="23116828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1AE-1E1D-4AFC-B9A1-4D720C29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E08D-CBBB-4F05-B000-D3B1D169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same as a layer from an MLP</a:t>
            </a:r>
          </a:p>
          <a:p>
            <a:r>
              <a:rPr lang="en-US" dirty="0"/>
              <a:t>These layers are placed at the end of the network to determine which class each image belongs in.</a:t>
            </a:r>
          </a:p>
          <a:p>
            <a:r>
              <a:rPr lang="en-US" dirty="0"/>
              <a:t>These fully connected layers compute the final likelihoods for each class and from these values a final classification is made.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19328-AAC0-4C04-8A68-156E202B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68" y="3234827"/>
            <a:ext cx="4640263" cy="3114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E9E4E-64A4-4D6E-A263-85BCDFCE4BA8}"/>
              </a:ext>
            </a:extLst>
          </p:cNvPr>
          <p:cNvSpPr txBox="1"/>
          <p:nvPr/>
        </p:nvSpPr>
        <p:spPr>
          <a:xfrm>
            <a:off x="643680" y="6475491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http://brohrer.github.io/how_convolutional_neural_networks_work.html</a:t>
            </a:r>
          </a:p>
        </p:txBody>
      </p:sp>
    </p:spTree>
    <p:extLst>
      <p:ext uri="{BB962C8B-B14F-4D97-AF65-F5344CB8AC3E}">
        <p14:creationId xmlns:p14="http://schemas.microsoft.com/office/powerpoint/2010/main" val="3623069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EF7C9-9913-4E9E-B2E1-24DC4866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</a:t>
            </a:r>
            <a:r>
              <a:rPr lang="en-US"/>
              <a:t>Implementaion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2E355-E2EA-42D2-AA35-333C561CA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11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FE8-90D8-4489-AC88-7798B2F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CD30-B057-48BE-8048-FC9F240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AlexNet</a:t>
            </a:r>
            <a:r>
              <a:rPr lang="en-US" sz="2000" dirty="0"/>
              <a:t> is a CNN trained to perform large scale image recognition.</a:t>
            </a:r>
          </a:p>
          <a:p>
            <a:pPr lvl="1"/>
            <a:r>
              <a:rPr lang="en-US" sz="2000" dirty="0"/>
              <a:t>1.2 Million Images in 1000 classes</a:t>
            </a:r>
          </a:p>
          <a:p>
            <a:r>
              <a:rPr lang="en-US" sz="2000" dirty="0"/>
              <a:t>Constructed of 5 convolutional layers, 3 max pooling, and 3 fully connected layers.</a:t>
            </a:r>
          </a:p>
          <a:p>
            <a:pPr lvl="1"/>
            <a:r>
              <a:rPr lang="en-US" sz="2000" dirty="0"/>
              <a:t>650K neurons</a:t>
            </a:r>
          </a:p>
          <a:p>
            <a:pPr lvl="1"/>
            <a:r>
              <a:rPr lang="en-US" sz="2000" dirty="0"/>
              <a:t>60 Million parameters</a:t>
            </a:r>
          </a:p>
          <a:p>
            <a:r>
              <a:rPr lang="en-US" sz="2000" dirty="0"/>
              <a:t>Took 5 to 6 days to train on 2 GPUs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83247-D0D6-421E-829C-DA7F88DB72B0}"/>
              </a:ext>
            </a:extLst>
          </p:cNvPr>
          <p:cNvSpPr/>
          <p:nvPr/>
        </p:nvSpPr>
        <p:spPr>
          <a:xfrm>
            <a:off x="0" y="6376208"/>
            <a:ext cx="9144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http://vision.stanford.edu/teaching/cs231b_spring1415/slides/alexnet_tugce_kyunghee.pdf</a:t>
            </a:r>
          </a:p>
          <a:p>
            <a:r>
              <a:rPr lang="en-US" sz="1500" dirty="0"/>
              <a:t>http://www.image-net.org/challenges/LSVRC/2012/supervision.pdf</a:t>
            </a:r>
          </a:p>
          <a:p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30520-F681-4C51-B1BF-1E27C280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1143"/>
            <a:ext cx="2466243" cy="2778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E7B8A-B3EF-4C99-8125-0EA759232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" t="1" r="466" b="3516"/>
          <a:stretch/>
        </p:blipFill>
        <p:spPr>
          <a:xfrm>
            <a:off x="2466243" y="4326144"/>
            <a:ext cx="6750050" cy="20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6769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F813-7F7A-421B-A7AA-20E5B83A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Classifications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C29C9-628A-4DBA-9337-2661780E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82" y="1687153"/>
            <a:ext cx="6025436" cy="50306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13C229-21A3-4EBF-B862-85B1B02E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>
            <a:normAutofit/>
          </a:bodyPr>
          <a:lstStyle/>
          <a:p>
            <a:r>
              <a:rPr lang="en-US" sz="2000" dirty="0"/>
              <a:t>Examples of classifications made for the Large Scale Visual Recognition Challenge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4ACA-654E-4605-9F58-B6DA32F8053C}"/>
              </a:ext>
            </a:extLst>
          </p:cNvPr>
          <p:cNvSpPr txBox="1"/>
          <p:nvPr/>
        </p:nvSpPr>
        <p:spPr>
          <a:xfrm>
            <a:off x="0" y="6532413"/>
            <a:ext cx="91294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https://blog.acolyer.org/2016/04/20/imagenet-classification-with-deep-convolutional-neural-networks/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20028388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3AA9-2431-4A63-AD1D-997EF2C5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8B03-334F-4713-9B74-04229EC4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Layers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Fully Connected</a:t>
            </a:r>
          </a:p>
          <a:p>
            <a:r>
              <a:rPr lang="en-US" dirty="0"/>
              <a:t>Adjustable Parameters</a:t>
            </a:r>
          </a:p>
          <a:p>
            <a:r>
              <a:rPr lang="en-US" dirty="0" err="1"/>
              <a:t>AlexNet</a:t>
            </a:r>
            <a:r>
              <a:rPr lang="en-US" dirty="0"/>
              <a:t>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08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9BB8C-24BC-4E77-88CF-5C2C41A5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504D5-F828-48EF-8DF5-ABDC41488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can it be used for? What is a CNN? </a:t>
            </a:r>
          </a:p>
        </p:txBody>
      </p:sp>
    </p:spTree>
    <p:extLst>
      <p:ext uri="{BB962C8B-B14F-4D97-AF65-F5344CB8AC3E}">
        <p14:creationId xmlns:p14="http://schemas.microsoft.com/office/powerpoint/2010/main" val="785134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84A2-E481-44B0-BB6E-4959A2BE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AC35-6343-4016-B81A-93B8A5DD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Natural Language Generation</a:t>
            </a:r>
          </a:p>
          <a:p>
            <a:r>
              <a:rPr lang="en-US" dirty="0"/>
              <a:t>Recommender Systems</a:t>
            </a:r>
          </a:p>
          <a:p>
            <a:pPr lvl="1"/>
            <a:r>
              <a:rPr lang="en-US" dirty="0"/>
              <a:t>Predicts a rating or preference to associate with an item</a:t>
            </a:r>
          </a:p>
          <a:p>
            <a:pPr lvl="1"/>
            <a:r>
              <a:rPr lang="en-US" dirty="0"/>
              <a:t>Used in rating movies, music, news, search queries, online dating, twitter pages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BDC21-3818-42DB-98DE-2B2FEC2A629F}"/>
              </a:ext>
            </a:extLst>
          </p:cNvPr>
          <p:cNvSpPr txBox="1"/>
          <p:nvPr/>
        </p:nvSpPr>
        <p:spPr>
          <a:xfrm>
            <a:off x="0" y="6488668"/>
            <a:ext cx="874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http://papers.nips.cc/paper/5004-deep-content-based-music-recommendation.pdf</a:t>
            </a:r>
          </a:p>
        </p:txBody>
      </p:sp>
    </p:spTree>
    <p:extLst>
      <p:ext uri="{BB962C8B-B14F-4D97-AF65-F5344CB8AC3E}">
        <p14:creationId xmlns:p14="http://schemas.microsoft.com/office/powerpoint/2010/main" val="20767473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33C-FCF0-4472-ACBA-62F71D1F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D050-A76F-407B-BD5C-F57DCC34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100"/>
            <a:ext cx="9144000" cy="3113846"/>
          </a:xfrm>
        </p:spPr>
        <p:txBody>
          <a:bodyPr/>
          <a:lstStyle/>
          <a:p>
            <a:r>
              <a:rPr lang="en-US" dirty="0"/>
              <a:t>Why not use a MLP?</a:t>
            </a:r>
          </a:p>
          <a:p>
            <a:pPr lvl="1"/>
            <a:r>
              <a:rPr lang="en-US" dirty="0"/>
              <a:t>For image classifications the input size of images contain many features</a:t>
            </a:r>
          </a:p>
          <a:p>
            <a:pPr lvl="2"/>
            <a:r>
              <a:rPr lang="en-US" dirty="0"/>
              <a:t>A 200x200 pixel RGB picture contains 120,000 input features</a:t>
            </a:r>
          </a:p>
          <a:p>
            <a:pPr lvl="1"/>
            <a:r>
              <a:rPr lang="en-US" dirty="0"/>
              <a:t>In a MLP nodes are fully connected so it suffers from the curse of dimensionality.</a:t>
            </a:r>
          </a:p>
          <a:p>
            <a:pPr lvl="1"/>
            <a:r>
              <a:rPr lang="en-US" dirty="0"/>
              <a:t>Another reason that MLP’s performance suffers is that they do not take into account the spatial relation of pixels.</a:t>
            </a:r>
          </a:p>
          <a:p>
            <a:pPr lvl="2"/>
            <a:r>
              <a:rPr lang="en-US" dirty="0"/>
              <a:t>A pixel in the top left and bottom right of a picture are treated the same as two pixels next to each other.</a:t>
            </a:r>
          </a:p>
          <a:p>
            <a:pPr lvl="1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8F084-A844-4085-9D2D-C99D827E5A9C}"/>
              </a:ext>
            </a:extLst>
          </p:cNvPr>
          <p:cNvSpPr txBox="1"/>
          <p:nvPr/>
        </p:nvSpPr>
        <p:spPr>
          <a:xfrm>
            <a:off x="2867634" y="4987400"/>
            <a:ext cx="10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120,000</a:t>
            </a:r>
          </a:p>
          <a:p>
            <a:pPr algn="ctr"/>
            <a:r>
              <a:rPr lang="en-US" dirty="0"/>
              <a:t>Features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81049B-CEC9-4A96-8EA4-60D4EBF212E3}"/>
              </a:ext>
            </a:extLst>
          </p:cNvPr>
          <p:cNvGrpSpPr/>
          <p:nvPr/>
        </p:nvGrpSpPr>
        <p:grpSpPr>
          <a:xfrm>
            <a:off x="3967580" y="4358936"/>
            <a:ext cx="1208841" cy="2330012"/>
            <a:chOff x="967673" y="4358936"/>
            <a:chExt cx="1208841" cy="23300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47D69E-3CDA-4882-A331-491F2F20FBAC}"/>
                </a:ext>
              </a:extLst>
            </p:cNvPr>
            <p:cNvSpPr/>
            <p:nvPr/>
          </p:nvSpPr>
          <p:spPr>
            <a:xfrm>
              <a:off x="976549" y="43589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F131B7-F7A4-480C-9B6D-3ECE0B85A828}"/>
                </a:ext>
              </a:extLst>
            </p:cNvPr>
            <p:cNvSpPr/>
            <p:nvPr/>
          </p:nvSpPr>
          <p:spPr>
            <a:xfrm>
              <a:off x="976549" y="47780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C2C7A8-D342-460D-A550-24C9A950E99F}"/>
                </a:ext>
              </a:extLst>
            </p:cNvPr>
            <p:cNvSpPr/>
            <p:nvPr/>
          </p:nvSpPr>
          <p:spPr>
            <a:xfrm>
              <a:off x="967673" y="51971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058B9B-3E4D-452B-956E-65885B72EE2E}"/>
                </a:ext>
              </a:extLst>
            </p:cNvPr>
            <p:cNvSpPr/>
            <p:nvPr/>
          </p:nvSpPr>
          <p:spPr>
            <a:xfrm>
              <a:off x="976549" y="55844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1EE74B-6938-4E5C-BD73-0F1BA230193B}"/>
                </a:ext>
              </a:extLst>
            </p:cNvPr>
            <p:cNvSpPr/>
            <p:nvPr/>
          </p:nvSpPr>
          <p:spPr>
            <a:xfrm>
              <a:off x="976549" y="60035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179E35-0C50-481F-8048-EFA70BA7BED5}"/>
                </a:ext>
              </a:extLst>
            </p:cNvPr>
            <p:cNvSpPr/>
            <p:nvPr/>
          </p:nvSpPr>
          <p:spPr>
            <a:xfrm>
              <a:off x="967673" y="6422618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175C07-7A66-4B98-9A3D-E6C7FFADD036}"/>
                </a:ext>
              </a:extLst>
            </p:cNvPr>
            <p:cNvSpPr/>
            <p:nvPr/>
          </p:nvSpPr>
          <p:spPr>
            <a:xfrm>
              <a:off x="1892428" y="45113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1ED111-728E-4F97-A3E2-9E84542F3FF9}"/>
                </a:ext>
              </a:extLst>
            </p:cNvPr>
            <p:cNvSpPr/>
            <p:nvPr/>
          </p:nvSpPr>
          <p:spPr>
            <a:xfrm>
              <a:off x="1892428" y="49304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DBA82C-50CB-44A0-8E33-2DE950A21BDC}"/>
                </a:ext>
              </a:extLst>
            </p:cNvPr>
            <p:cNvSpPr/>
            <p:nvPr/>
          </p:nvSpPr>
          <p:spPr>
            <a:xfrm>
              <a:off x="1883552" y="53495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AAE1EE-3E83-4A31-BC4A-CF93A9B0C613}"/>
                </a:ext>
              </a:extLst>
            </p:cNvPr>
            <p:cNvSpPr/>
            <p:nvPr/>
          </p:nvSpPr>
          <p:spPr>
            <a:xfrm>
              <a:off x="1892428" y="57368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8066CC-A706-4A9C-AB16-D428F61B8465}"/>
                </a:ext>
              </a:extLst>
            </p:cNvPr>
            <p:cNvSpPr/>
            <p:nvPr/>
          </p:nvSpPr>
          <p:spPr>
            <a:xfrm>
              <a:off x="1892428" y="61559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A2E2A9-39EC-45A6-9560-AD3F073320D1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1260635" y="4492101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89AF90-2556-4D0C-9CCD-19CCD3E1A437}"/>
                </a:ext>
              </a:extLst>
            </p:cNvPr>
            <p:cNvCxnSpPr/>
            <p:nvPr/>
          </p:nvCxnSpPr>
          <p:spPr>
            <a:xfrm>
              <a:off x="1249794" y="493968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AF6A2B-1599-40F7-A498-F3D467DDEC41}"/>
                </a:ext>
              </a:extLst>
            </p:cNvPr>
            <p:cNvCxnSpPr/>
            <p:nvPr/>
          </p:nvCxnSpPr>
          <p:spPr>
            <a:xfrm>
              <a:off x="1243626" y="5339547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8E04D3-0FAA-44EB-99F4-77335A5FB1E2}"/>
                </a:ext>
              </a:extLst>
            </p:cNvPr>
            <p:cNvCxnSpPr/>
            <p:nvPr/>
          </p:nvCxnSpPr>
          <p:spPr>
            <a:xfrm>
              <a:off x="1239933" y="569502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9D77EF-38EB-4ED6-893D-CA790AA2F970}"/>
                </a:ext>
              </a:extLst>
            </p:cNvPr>
            <p:cNvCxnSpPr/>
            <p:nvPr/>
          </p:nvCxnSpPr>
          <p:spPr>
            <a:xfrm>
              <a:off x="1255723" y="6136684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0417EC-4122-423F-9591-1B70EF280F4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1239932" y="6289084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CAFD56-F8DF-4501-A6DC-86E9E4CFA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230" y="5882562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2DEB93-FF1D-4659-BD3E-EFB6F41AB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63" y="5482513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254A15-AD6C-4886-A352-42B03EA58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600" y="5081348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414CE4-6AEC-493E-8C8D-A78ADAE00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923" y="4639496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56EF0-1268-4050-9318-F54670889B68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279128" y="4483412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FDCED5-F021-48E8-940A-5B9C1CAF0EBE}"/>
                </a:ext>
              </a:extLst>
            </p:cNvPr>
            <p:cNvCxnSpPr>
              <a:cxnSpLocks/>
            </p:cNvCxnSpPr>
            <p:nvPr/>
          </p:nvCxnSpPr>
          <p:spPr>
            <a:xfrm>
              <a:off x="1253972" y="4911018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B08893-7CA6-4B4A-B432-16DC763A7D9A}"/>
                </a:ext>
              </a:extLst>
            </p:cNvPr>
            <p:cNvCxnSpPr>
              <a:cxnSpLocks/>
            </p:cNvCxnSpPr>
            <p:nvPr/>
          </p:nvCxnSpPr>
          <p:spPr>
            <a:xfrm>
              <a:off x="1273207" y="5311993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4B2F8D4-F7F7-4F8E-A6D5-B08D705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1255450" y="5711487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78129F-40E4-4168-B0C2-70AB0C03681D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1251759" y="5869985"/>
              <a:ext cx="640669" cy="685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C6DD22-B9EC-48A6-B717-594E8F7DB52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1260635" y="5482699"/>
              <a:ext cx="622917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9B5977-2B68-42A5-B542-8D5BC57D825A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1260635" y="5063600"/>
              <a:ext cx="631793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E7F444-DB16-476D-9B4C-55D81C044706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1286505" y="4644501"/>
              <a:ext cx="605923" cy="647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5D8C6A-A428-47D7-B645-8346C3DD6F22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1251759" y="5482699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53FE2F-AEE8-4012-AE85-1BE2C07060E9}"/>
                </a:ext>
              </a:extLst>
            </p:cNvPr>
            <p:cNvCxnSpPr/>
            <p:nvPr/>
          </p:nvCxnSpPr>
          <p:spPr>
            <a:xfrm flipV="1">
              <a:off x="1226603" y="5075810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19072A-AB6F-4B58-83EF-1750DBEFB98D}"/>
                </a:ext>
              </a:extLst>
            </p:cNvPr>
            <p:cNvCxnSpPr/>
            <p:nvPr/>
          </p:nvCxnSpPr>
          <p:spPr>
            <a:xfrm flipV="1">
              <a:off x="1235481" y="4658555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811620-F056-42D7-BBF1-3EDC8FA35D5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260635" y="4492101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44CCB9-1694-4121-8E3F-46D0C982D8DC}"/>
                </a:ext>
              </a:extLst>
            </p:cNvPr>
            <p:cNvCxnSpPr>
              <a:cxnSpLocks/>
            </p:cNvCxnSpPr>
            <p:nvPr/>
          </p:nvCxnSpPr>
          <p:spPr>
            <a:xfrm>
              <a:off x="1244359" y="4901954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7BDA21-0E9C-4BBA-9774-8046D7173031}"/>
                </a:ext>
              </a:extLst>
            </p:cNvPr>
            <p:cNvCxnSpPr>
              <a:cxnSpLocks/>
            </p:cNvCxnSpPr>
            <p:nvPr/>
          </p:nvCxnSpPr>
          <p:spPr>
            <a:xfrm>
              <a:off x="1253237" y="5310329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7597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0159-2450-4412-AD18-D151700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CA60-3122-402A-BA5C-6C52846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basis, a CNN is a deep feed forward neural network.</a:t>
            </a:r>
          </a:p>
          <a:p>
            <a:r>
              <a:rPr lang="en-US" dirty="0"/>
              <a:t>CNNs allow an image to be recognized  even if the image is transformed</a:t>
            </a:r>
          </a:p>
          <a:p>
            <a:pPr lvl="1"/>
            <a:r>
              <a:rPr lang="en-US" dirty="0"/>
              <a:t>Rotated</a:t>
            </a:r>
          </a:p>
          <a:p>
            <a:pPr lvl="1"/>
            <a:r>
              <a:rPr lang="en-US" dirty="0"/>
              <a:t>Translated</a:t>
            </a:r>
          </a:p>
          <a:p>
            <a:r>
              <a:rPr lang="en-US" dirty="0"/>
              <a:t>CNNs are constructed of layers including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Fully Connected (The same as a hidden layer in a MLP)</a:t>
            </a:r>
          </a:p>
        </p:txBody>
      </p:sp>
    </p:spTree>
    <p:extLst>
      <p:ext uri="{BB962C8B-B14F-4D97-AF65-F5344CB8AC3E}">
        <p14:creationId xmlns:p14="http://schemas.microsoft.com/office/powerpoint/2010/main" val="806590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4AFE89-AC6C-443C-BD0A-3E5CFDBD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CNN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0A35A-2466-46DB-A738-57E02865D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Convolutional</a:t>
            </a:r>
          </a:p>
          <a:p>
            <a:r>
              <a:rPr lang="en-US" dirty="0"/>
              <a:t>Pooling</a:t>
            </a:r>
          </a:p>
          <a:p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1554293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7A93-2685-43EB-9D31-6407CDE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Layers in a CNN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9538-BB85-4B67-AFA9-65AC842F1FCF}"/>
              </a:ext>
            </a:extLst>
          </p:cNvPr>
          <p:cNvSpPr/>
          <p:nvPr/>
        </p:nvSpPr>
        <p:spPr>
          <a:xfrm>
            <a:off x="0" y="5934670"/>
            <a:ext cx="890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http://cs231n.github.io/convolutional-networks/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D727-3B5F-4EC7-A7C3-A2128440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4254501"/>
          </a:xfrm>
        </p:spPr>
        <p:txBody>
          <a:bodyPr/>
          <a:lstStyle/>
          <a:p>
            <a:r>
              <a:rPr lang="en-US" dirty="0"/>
              <a:t>For image processing we can think of the height and width of a 3D layer as the height and width in pixels. The depth of the layer can be thought of as the RGB values for each pixel.</a:t>
            </a:r>
          </a:p>
        </p:txBody>
      </p:sp>
      <p:pic>
        <p:nvPicPr>
          <p:cNvPr id="1026" name="Picture 2" descr="http://cs231n.github.io/assets/cnn/cnn.jpeg">
            <a:extLst>
              <a:ext uri="{FF2B5EF4-FFF2-40B4-BE49-F238E27FC236}">
                <a16:creationId xmlns:a16="http://schemas.microsoft.com/office/drawing/2014/main" id="{83F0EB96-4046-4604-86A9-69E5B3E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165475"/>
            <a:ext cx="5419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393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A64-8837-427E-B3DB-5C5C90C6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87EC-B61E-4B5A-AD09-4E2FDDCB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an MLP a CNN needs an input layer, in a MLP the input layer is a vector of features.</a:t>
            </a:r>
          </a:p>
          <a:p>
            <a:r>
              <a:rPr lang="en-US" dirty="0"/>
              <a:t>In a CNN the input layer can be a 3D volume. This means that the entire picture can be passed in.  Ex. 32x32x3 image</a:t>
            </a:r>
          </a:p>
          <a:p>
            <a:r>
              <a:rPr lang="en-US" dirty="0"/>
              <a:t>The input layer holds the pixel values for each pixel and color channel.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75428D-AB19-4A8A-A22D-20D2CEFF66D3}"/>
              </a:ext>
            </a:extLst>
          </p:cNvPr>
          <p:cNvGrpSpPr/>
          <p:nvPr/>
        </p:nvGrpSpPr>
        <p:grpSpPr>
          <a:xfrm>
            <a:off x="1003300" y="3134191"/>
            <a:ext cx="1816100" cy="3482509"/>
            <a:chOff x="1003300" y="3134191"/>
            <a:chExt cx="1816100" cy="3482509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30AA082-5CEC-4ADA-8097-852442F60D7C}"/>
                </a:ext>
              </a:extLst>
            </p:cNvPr>
            <p:cNvSpPr/>
            <p:nvPr/>
          </p:nvSpPr>
          <p:spPr>
            <a:xfrm>
              <a:off x="1562100" y="3632200"/>
              <a:ext cx="812800" cy="298450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EFA9DD-D5D1-4419-8090-5A3E9317906F}"/>
                </a:ext>
              </a:extLst>
            </p:cNvPr>
            <p:cNvSpPr txBox="1"/>
            <p:nvPr/>
          </p:nvSpPr>
          <p:spPr>
            <a:xfrm>
              <a:off x="1003300" y="49403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0962D1-B6F3-4628-A9B2-ABBD868FE0F9}"/>
                </a:ext>
              </a:extLst>
            </p:cNvPr>
            <p:cNvSpPr txBox="1"/>
            <p:nvPr/>
          </p:nvSpPr>
          <p:spPr>
            <a:xfrm>
              <a:off x="1409700" y="351837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BC47E6-6DF4-4EBA-BB46-AD9253FA25A8}"/>
                </a:ext>
              </a:extLst>
            </p:cNvPr>
            <p:cNvSpPr txBox="1"/>
            <p:nvPr/>
          </p:nvSpPr>
          <p:spPr>
            <a:xfrm>
              <a:off x="2133600" y="3134191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1092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ikar Rowan ECE Theme">
  <a:themeElements>
    <a:clrScheme name="Rowan Color Schem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kar Rowan ECE Theme" id="{7CD5D38D-F5EA-4202-8322-605C5DF0B37D}" vid="{B36FD4D0-1ADE-4D88-ADA0-E0601AC03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Polikar Rowan ECE Theme</Template>
  <TotalTime>74538</TotalTime>
  <Words>988</Words>
  <Application>Microsoft Office PowerPoint</Application>
  <PresentationFormat>On-screen Show (4:3)</PresentationFormat>
  <Paragraphs>120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Garamond</vt:lpstr>
      <vt:lpstr>Georgia</vt:lpstr>
      <vt:lpstr>Trebuchet MS</vt:lpstr>
      <vt:lpstr>Wingdings 2</vt:lpstr>
      <vt:lpstr>Polikar Rowan ECE Theme</vt:lpstr>
      <vt:lpstr>PowerPoint Presentation</vt:lpstr>
      <vt:lpstr>Outline</vt:lpstr>
      <vt:lpstr>Background</vt:lpstr>
      <vt:lpstr>Applications</vt:lpstr>
      <vt:lpstr>Why do we need CNNs?</vt:lpstr>
      <vt:lpstr>What is a CNN?</vt:lpstr>
      <vt:lpstr>Layers of a CNN</vt:lpstr>
      <vt:lpstr>Architecture of Layers in a CNN</vt:lpstr>
      <vt:lpstr>Input Layer</vt:lpstr>
      <vt:lpstr>Convolutional Layer</vt:lpstr>
      <vt:lpstr>Constructing the Convolutional Layer</vt:lpstr>
      <vt:lpstr>Pooling Layer</vt:lpstr>
      <vt:lpstr>ReLU Layer</vt:lpstr>
      <vt:lpstr>Fully Connected Layer</vt:lpstr>
      <vt:lpstr>AlexNet Implementaion</vt:lpstr>
      <vt:lpstr>AlexNet Architecture</vt:lpstr>
      <vt:lpstr>Some Examples of Classifications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Univ. of Waterloo, Canada - Invited Talk Presentation</dc:title>
  <dc:creator>Robi Polikar;Rob Capo;Joseph Sarnelle, Anthony Sanchez</dc:creator>
  <cp:lastModifiedBy>Sean McGuire</cp:lastModifiedBy>
  <cp:revision>791</cp:revision>
  <dcterms:created xsi:type="dcterms:W3CDTF">2013-06-26T18:08:10Z</dcterms:created>
  <dcterms:modified xsi:type="dcterms:W3CDTF">2017-11-14T04:44:16Z</dcterms:modified>
</cp:coreProperties>
</file>