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media1.gif" ContentType="video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9"/>
  </p:notesMasterIdLst>
  <p:sldIdLst>
    <p:sldId id="350" r:id="rId2"/>
    <p:sldId id="472" r:id="rId3"/>
    <p:sldId id="529" r:id="rId4"/>
    <p:sldId id="476" r:id="rId5"/>
    <p:sldId id="458" r:id="rId6"/>
    <p:sldId id="499" r:id="rId7"/>
    <p:sldId id="473" r:id="rId8"/>
    <p:sldId id="534" r:id="rId9"/>
    <p:sldId id="535" r:id="rId10"/>
    <p:sldId id="537" r:id="rId11"/>
    <p:sldId id="528" r:id="rId12"/>
    <p:sldId id="516" r:id="rId13"/>
    <p:sldId id="517" r:id="rId14"/>
    <p:sldId id="519" r:id="rId15"/>
    <p:sldId id="530" r:id="rId16"/>
    <p:sldId id="531" r:id="rId17"/>
    <p:sldId id="53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29AB238-E075-40F9-923D-1F10046BBEA9}">
          <p14:sldIdLst>
            <p14:sldId id="350"/>
            <p14:sldId id="472"/>
            <p14:sldId id="529"/>
          </p14:sldIdLst>
        </p14:section>
        <p14:section name="Background" id="{55B00F61-4824-451A-9349-A149EB0BE747}">
          <p14:sldIdLst>
            <p14:sldId id="476"/>
          </p14:sldIdLst>
        </p14:section>
        <p14:section name="CNN" id="{E75E4DB1-912D-45EF-AC57-C1AFD22B2EE7}">
          <p14:sldIdLst>
            <p14:sldId id="458"/>
            <p14:sldId id="499"/>
            <p14:sldId id="473"/>
            <p14:sldId id="534"/>
            <p14:sldId id="535"/>
            <p14:sldId id="537"/>
            <p14:sldId id="528"/>
          </p14:sldIdLst>
        </p14:section>
        <p14:section name="Autoencoder Background" id="{75676CBC-7C67-4573-8BA5-42FD78CECC13}">
          <p14:sldIdLst>
            <p14:sldId id="516"/>
            <p14:sldId id="517"/>
            <p14:sldId id="519"/>
          </p14:sldIdLst>
        </p14:section>
        <p14:section name="CNN Implementation and Results" id="{F0066F47-EE9C-4DC7-8873-04A12898BE08}">
          <p14:sldIdLst>
            <p14:sldId id="530"/>
            <p14:sldId id="531"/>
            <p14:sldId id="532"/>
          </p14:sldIdLst>
        </p14:section>
        <p14:section name="Autoencoder Implementation and Results" id="{B78E9587-2C7B-4CAC-A39D-2883A84FA5D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" initials="C" lastIdx="2" clrIdx="0">
    <p:extLst>
      <p:ext uri="{19B8F6BF-5375-455C-9EA6-DF929625EA0E}">
        <p15:presenceInfo xmlns:p15="http://schemas.microsoft.com/office/powerpoint/2012/main" userId="Chr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CCC3"/>
    <a:srgbClr val="D59988"/>
    <a:srgbClr val="FFE48F"/>
    <a:srgbClr val="FFDE75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654" autoAdjust="0"/>
  </p:normalViewPr>
  <p:slideViewPr>
    <p:cSldViewPr snapToGrid="0">
      <p:cViewPr>
        <p:scale>
          <a:sx n="75" d="100"/>
          <a:sy n="75" d="100"/>
        </p:scale>
        <p:origin x="1694" y="29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B00C2-1209-4D42-A5F6-19F8482CA1F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734CE-9C77-1248-A995-CA128D52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49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734CE-9C77-1248-A995-CA128D524B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703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://engineering.rowan.edu/~polikar/RESEARCH/SPPRL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://engineering.rowan.edu/~polikar/RESEARCH/SPPRL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hyperlink" Target="http://www.rowan.edu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rgbClr val="663012"/>
              </a:gs>
            </a:gsLst>
            <a:lin ang="5400000" scaled="0"/>
          </a:gra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51E4E97-A001-0F44-B0B9-428F1549067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6841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5055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6736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6700"/>
            <a:ext cx="8229600" cy="495300"/>
          </a:xfrm>
        </p:spPr>
        <p:txBody>
          <a:bodyPr>
            <a:noAutofit/>
          </a:bodyPr>
          <a:lstStyle>
            <a:lvl1pPr algn="r">
              <a:defRPr sz="3600" b="1" cap="small"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81099"/>
            <a:ext cx="9144000" cy="5168425"/>
          </a:xfrm>
        </p:spPr>
        <p:txBody>
          <a:bodyPr/>
          <a:lstStyle>
            <a:lvl1pPr>
              <a:spcBef>
                <a:spcPts val="1200"/>
              </a:spcBef>
              <a:defRPr sz="2200">
                <a:latin typeface="Calibri" pitchFamily="34" charset="0"/>
                <a:cs typeface="Calibri" pitchFamily="34" charset="0"/>
              </a:defRPr>
            </a:lvl1pPr>
            <a:lvl2pPr>
              <a:buClr>
                <a:schemeClr val="tx2"/>
              </a:buClr>
              <a:defRPr sz="2200" b="0">
                <a:solidFill>
                  <a:schemeClr val="tx2"/>
                </a:solidFill>
                <a:latin typeface="Garamond" pitchFamily="18" charset="0"/>
              </a:defRPr>
            </a:lvl2pPr>
            <a:lvl3pPr>
              <a:buClr>
                <a:schemeClr val="accent5"/>
              </a:buClr>
              <a:defRPr sz="1600"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chemeClr val="accent5"/>
              </a:buClr>
              <a:defRPr>
                <a:solidFill>
                  <a:schemeClr val="accent5"/>
                </a:solidFill>
              </a:defRPr>
            </a:lvl4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  <p:pic>
        <p:nvPicPr>
          <p:cNvPr id="8" name="Picture 154" descr="spprl">
            <a:hlinkClick r:id="rId2"/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screen"/>
          <a:stretch>
            <a:fillRect/>
          </a:stretch>
        </p:blipFill>
        <p:spPr bwMode="auto">
          <a:xfrm>
            <a:off x="8495633" y="6366619"/>
            <a:ext cx="648368" cy="492095"/>
          </a:xfrm>
          <a:prstGeom prst="rect">
            <a:avLst/>
          </a:prstGeom>
          <a:noFill/>
          <a:ln w="0" algn="in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031347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spc="0" baseline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aramond" pitchFamily="18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Font typeface="Arial" pitchFamily="34" charset="0"/>
              <a:buChar char="•"/>
              <a:defRPr sz="2100" b="0">
                <a:solidFill>
                  <a:schemeClr val="accent5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 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3352800"/>
            <a:ext cx="693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154" descr="spprl">
            <a:hlinkClick r:id="rId2"/>
          </p:cNvPr>
          <p:cNvPicPr preferRelativeResize="0"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76200" y="6477000"/>
            <a:ext cx="401594" cy="304800"/>
          </a:xfrm>
          <a:prstGeom prst="rect">
            <a:avLst/>
          </a:prstGeom>
          <a:noFill/>
          <a:ln w="0" algn="in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13" descr="RU Logo S-BG- small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8458200" y="6471073"/>
            <a:ext cx="609600" cy="3107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135173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0207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51E4E97-A001-0F44-B0B9-428F1549067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8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51E4E97-A001-0F44-B0B9-428F1549067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2271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919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8431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8352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51E4E97-A001-0F44-B0B9-428F1549067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U Logo S-BG.wmf"/>
          <p:cNvPicPr>
            <a:picLocks noChangeAspect="1"/>
          </p:cNvPicPr>
          <p:nvPr/>
        </p:nvPicPr>
        <p:blipFill>
          <a:blip r:embed="rId13" cstate="screen"/>
          <a:stretch>
            <a:fillRect/>
          </a:stretch>
        </p:blipFill>
        <p:spPr>
          <a:xfrm>
            <a:off x="116388" y="299197"/>
            <a:ext cx="1216552" cy="61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4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gineering.rowan.edu/~polikar/RESEARCH/SPPR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wmf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499730" y="179724"/>
            <a:ext cx="8644270" cy="809104"/>
          </a:xfrm>
        </p:spPr>
        <p:txBody>
          <a:bodyPr>
            <a:noAutofit/>
          </a:bodyPr>
          <a:lstStyle/>
          <a:p>
            <a:pPr algn="r"/>
            <a:r>
              <a:rPr lang="en-US" sz="7200" b="1" cap="small" dirty="0">
                <a:solidFill>
                  <a:srgbClr val="FFE48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Pattern Recognition Using Deep Learning</a:t>
            </a:r>
            <a:endParaRPr lang="en-US" sz="8800" b="1" cap="small" dirty="0">
              <a:solidFill>
                <a:srgbClr val="FFE48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2" name="Rectangle 151"/>
          <p:cNvSpPr>
            <a:spLocks noChangeArrowheads="1"/>
          </p:cNvSpPr>
          <p:nvPr/>
        </p:nvSpPr>
        <p:spPr bwMode="auto">
          <a:xfrm>
            <a:off x="-6350" y="4057817"/>
            <a:ext cx="5972144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Sean McGuire and Bo-William Gilligan</a:t>
            </a:r>
          </a:p>
        </p:txBody>
      </p:sp>
      <p:sp>
        <p:nvSpPr>
          <p:cNvPr id="13" name="Rectangle 152"/>
          <p:cNvSpPr>
            <a:spLocks noChangeArrowheads="1"/>
          </p:cNvSpPr>
          <p:nvPr/>
        </p:nvSpPr>
        <p:spPr bwMode="auto">
          <a:xfrm>
            <a:off x="129103" y="4940349"/>
            <a:ext cx="656235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Signal Processing &amp; Pattern Recognition Laboratory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Electrical &amp; Computer Engineering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Rowan University, Glassboro, NJ</a:t>
            </a:r>
          </a:p>
        </p:txBody>
      </p:sp>
      <p:pic>
        <p:nvPicPr>
          <p:cNvPr id="14" name="Picture 154" descr="spprl">
            <a:hlinkClick r:id="rId3"/>
          </p:cNvPr>
          <p:cNvPicPr preferRelativeResize="0"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4641" y="5219556"/>
            <a:ext cx="1688209" cy="1273561"/>
          </a:xfrm>
          <a:prstGeom prst="rect">
            <a:avLst/>
          </a:prstGeom>
          <a:noFill/>
          <a:ln w="0" algn="in">
            <a:noFill/>
            <a:miter lim="800000"/>
            <a:headEnd/>
            <a:tailEnd/>
          </a:ln>
        </p:spPr>
      </p:pic>
      <p:pic>
        <p:nvPicPr>
          <p:cNvPr id="16" name="Picture 15" descr="RU Logo S-BG.wmf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7081409" y="4220143"/>
            <a:ext cx="1804357" cy="91356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12699" y="3333133"/>
            <a:ext cx="6546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cap="small" dirty="0">
                <a:solidFill>
                  <a:srgbClr val="FFE48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12/7/2017 – Rowan</a:t>
            </a:r>
          </a:p>
        </p:txBody>
      </p:sp>
    </p:spTree>
    <p:extLst>
      <p:ext uri="{BB962C8B-B14F-4D97-AF65-F5344CB8AC3E}">
        <p14:creationId xmlns:p14="http://schemas.microsoft.com/office/powerpoint/2010/main" val="364163336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5D4F-E7EA-4D29-9969-8F6850AC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- </a:t>
            </a:r>
            <a:r>
              <a:rPr lang="en-US" dirty="0" err="1"/>
              <a:t>ReLU</a:t>
            </a:r>
            <a:r>
              <a:rPr lang="en-US" dirty="0"/>
              <a:t>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696358-6B19-48F9-B619-B85E133196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68031"/>
                <a:ext cx="9144000" cy="5168425"/>
              </a:xfrm>
            </p:spPr>
            <p:txBody>
              <a:bodyPr/>
              <a:lstStyle/>
              <a:p>
                <a:pPr marL="109728" indent="0">
                  <a:buNone/>
                </a:pPr>
                <a:r>
                  <a:rPr lang="en-US" dirty="0"/>
                  <a:t>ReLU stands for Rectified Linear Unit. This layer is responsible for computing the outputs of the CNN neurons.</a:t>
                </a:r>
              </a:p>
              <a:p>
                <a:r>
                  <a:rPr lang="en-US" dirty="0"/>
                  <a:t>The main purpose of the </a:t>
                </a:r>
                <a:r>
                  <a:rPr lang="en-US" dirty="0" err="1"/>
                  <a:t>ReLU</a:t>
                </a:r>
                <a:r>
                  <a:rPr lang="en-US" dirty="0"/>
                  <a:t> is to set all negative values to zero. </a:t>
                </a:r>
              </a:p>
              <a:p>
                <a:r>
                  <a:rPr lang="en-US" dirty="0" err="1"/>
                  <a:t>ReLU</a:t>
                </a:r>
                <a:r>
                  <a:rPr lang="en-US" dirty="0"/>
                  <a:t> is easy to compute as it is just comparison, addition, and multiplication.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output size of a </a:t>
                </a:r>
                <a:r>
                  <a:rPr lang="en-US" dirty="0" err="1"/>
                  <a:t>ReLU</a:t>
                </a:r>
                <a:r>
                  <a:rPr lang="en-US" dirty="0"/>
                  <a:t> layer is identical to the input size.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696358-6B19-48F9-B619-B85E133196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68031"/>
                <a:ext cx="9144000" cy="5168425"/>
              </a:xfrm>
              <a:blipFill>
                <a:blip r:embed="rId2"/>
                <a:stretch>
                  <a:fillRect t="-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FAE2976-B8D3-444C-8C2D-EA008F014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116" y="4003825"/>
            <a:ext cx="4855768" cy="24167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6C56B1-7FC8-4D50-AC57-521BC7E3D9A0}"/>
              </a:ext>
            </a:extLst>
          </p:cNvPr>
          <p:cNvSpPr txBox="1"/>
          <p:nvPr/>
        </p:nvSpPr>
        <p:spPr>
          <a:xfrm>
            <a:off x="0" y="6488668"/>
            <a:ext cx="812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http://brohrer.github.io/how_convolutional_neural_networks_work.html</a:t>
            </a:r>
          </a:p>
        </p:txBody>
      </p:sp>
    </p:spTree>
    <p:extLst>
      <p:ext uri="{BB962C8B-B14F-4D97-AF65-F5344CB8AC3E}">
        <p14:creationId xmlns:p14="http://schemas.microsoft.com/office/powerpoint/2010/main" val="270257747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51AE-1E1D-4AFC-B9A1-4D720C29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3E08D-CBBB-4F05-B000-D3B1D169C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nodes in the previous layer is connected to all nodes in the next layer.</a:t>
            </a:r>
          </a:p>
          <a:p>
            <a:r>
              <a:rPr lang="en-US" dirty="0"/>
              <a:t>These fully connected layers compute the final likelihoods for each class and from these values a final classification is made.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D19328-AAC0-4C04-8A68-156E202BE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128" y="2814221"/>
            <a:ext cx="5266880" cy="35353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E9E4E-64A4-4D6E-A263-85BCDFCE4BA8}"/>
              </a:ext>
            </a:extLst>
          </p:cNvPr>
          <p:cNvSpPr txBox="1"/>
          <p:nvPr/>
        </p:nvSpPr>
        <p:spPr>
          <a:xfrm>
            <a:off x="0" y="6488668"/>
            <a:ext cx="812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http://brohrer.github.io/how_convolutional_neural_networks_work.html</a:t>
            </a:r>
          </a:p>
        </p:txBody>
      </p:sp>
    </p:spTree>
    <p:extLst>
      <p:ext uri="{BB962C8B-B14F-4D97-AF65-F5344CB8AC3E}">
        <p14:creationId xmlns:p14="http://schemas.microsoft.com/office/powerpoint/2010/main" val="215003612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8832-6874-40C8-A23D-98674D7D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0F9D3-CA08-404E-92F7-0AB0E7118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sz="3600" b="1" dirty="0"/>
              <a:t>Autoencoders (also known as autoassociator or Diabolo Network)</a:t>
            </a:r>
            <a:r>
              <a:rPr lang="en-US" sz="3600" dirty="0"/>
              <a:t> is a type of unsupervised learning that uses a feed-forward neural network to train to reconstruct the input as the output layer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295E12-A5FE-446B-A061-CF5561070D72}"/>
              </a:ext>
            </a:extLst>
          </p:cNvPr>
          <p:cNvSpPr/>
          <p:nvPr/>
        </p:nvSpPr>
        <p:spPr>
          <a:xfrm>
            <a:off x="0" y="6581001"/>
            <a:ext cx="8905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[1] https://blog.keras.io/building-autoencoders-in-keras.html</a:t>
            </a:r>
          </a:p>
        </p:txBody>
      </p:sp>
      <p:pic>
        <p:nvPicPr>
          <p:cNvPr id="1026" name="Picture 2" descr="Image result for autoencoders">
            <a:extLst>
              <a:ext uri="{FF2B5EF4-FFF2-40B4-BE49-F238E27FC236}">
                <a16:creationId xmlns:a16="http://schemas.microsoft.com/office/drawing/2014/main" id="{0DB475C8-2A80-4D6C-94F3-AE57790EF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4027170"/>
            <a:ext cx="6667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86783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2E87-B61B-44CC-B2A3-6A09C7B0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192A1-CAB7-49C5-AB60-EAD30CC38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  <a:p>
            <a:pPr lvl="1"/>
            <a:r>
              <a:rPr lang="en-US" dirty="0"/>
              <a:t>Used as a way to study a way to reduce the ‘curse of dimensionality’ </a:t>
            </a:r>
          </a:p>
          <a:p>
            <a:r>
              <a:rPr lang="en-US" dirty="0"/>
              <a:t>Information Retrieval</a:t>
            </a:r>
          </a:p>
          <a:p>
            <a:pPr lvl="1"/>
            <a:r>
              <a:rPr lang="en-US" dirty="0"/>
              <a:t>Uses the reduced values to search for entries that match similar entries</a:t>
            </a:r>
          </a:p>
          <a:p>
            <a:pPr lvl="1"/>
            <a:r>
              <a:rPr lang="en-US" dirty="0"/>
              <a:t>The reduced dimensionality helps hind high dimensionality data in an efficient way</a:t>
            </a:r>
          </a:p>
          <a:p>
            <a:r>
              <a:rPr lang="en-US" dirty="0"/>
              <a:t>Plagiarism Detector </a:t>
            </a:r>
          </a:p>
          <a:p>
            <a:r>
              <a:rPr lang="en-US" dirty="0"/>
              <a:t>Used in most cases on images</a:t>
            </a:r>
          </a:p>
          <a:p>
            <a:pPr lvl="1"/>
            <a:r>
              <a:rPr lang="en-US" dirty="0"/>
              <a:t>Can be used to search for images that look similar </a:t>
            </a:r>
          </a:p>
          <a:p>
            <a:pPr lvl="1"/>
            <a:r>
              <a:rPr lang="en-US" dirty="0"/>
              <a:t>Can be used to change a Gray scaled image to RGB image</a:t>
            </a:r>
          </a:p>
          <a:p>
            <a:pPr lvl="1"/>
            <a:r>
              <a:rPr lang="en-US" dirty="0"/>
              <a:t>More Advanced can be used to change blurry pixelated to more enhanced and clearer images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4086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C7C3C-4749-4954-B02F-6E76BD22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1223-725B-41BD-827B-C51313E68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1099"/>
            <a:ext cx="9144000" cy="5168425"/>
          </a:xfrm>
        </p:spPr>
        <p:txBody>
          <a:bodyPr/>
          <a:lstStyle/>
          <a:p>
            <a:r>
              <a:rPr lang="en-US" dirty="0"/>
              <a:t>Single Layer Autoencoders have Three Layers: Input Later, Encoding Hidden Layer, and Decoding Layer</a:t>
            </a:r>
          </a:p>
          <a:p>
            <a:r>
              <a:rPr lang="en-US" dirty="0"/>
              <a:t>A deep autoencoder is an autoencoder with multiple hidden layers.</a:t>
            </a:r>
          </a:p>
          <a:p>
            <a:pPr lvl="1"/>
            <a:r>
              <a:rPr lang="en-US" dirty="0"/>
              <a:t>The amount of Encoding Hidden Layers are equal to the amount of Decoding Layers</a:t>
            </a:r>
          </a:p>
          <a:p>
            <a:pPr lvl="1"/>
            <a:r>
              <a:rPr lang="en-US" dirty="0"/>
              <a:t>Have to be Symmetric</a:t>
            </a:r>
          </a:p>
          <a:p>
            <a:r>
              <a:rPr lang="en-US" dirty="0"/>
              <a:t>The weights used from the Input Later to the Encoding Hidden Layer are transposed in the Encoding Hidden Layer to the Decoding Layer</a:t>
            </a:r>
          </a:p>
          <a:p>
            <a:pPr lvl="1"/>
            <a:r>
              <a:rPr lang="en-US" dirty="0"/>
              <a:t>These Transposed Weights are called ‘Tied Weights’</a:t>
            </a:r>
          </a:p>
          <a:p>
            <a:pPr lvl="1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AA5048F-1D4F-461A-9748-51F7C92F3C07}"/>
              </a:ext>
            </a:extLst>
          </p:cNvPr>
          <p:cNvGrpSpPr/>
          <p:nvPr/>
        </p:nvGrpSpPr>
        <p:grpSpPr>
          <a:xfrm>
            <a:off x="2166421" y="4853353"/>
            <a:ext cx="5104228" cy="1341702"/>
            <a:chOff x="2166421" y="4853353"/>
            <a:chExt cx="5104228" cy="134170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47CC3CC-3742-49E4-9FAD-88FC26FE9DF1}"/>
                </a:ext>
              </a:extLst>
            </p:cNvPr>
            <p:cNvSpPr/>
            <p:nvPr/>
          </p:nvSpPr>
          <p:spPr>
            <a:xfrm>
              <a:off x="2166421" y="4853354"/>
              <a:ext cx="309490" cy="295421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B38B215-0FF5-4031-B567-F9515B28A4F7}"/>
                </a:ext>
              </a:extLst>
            </p:cNvPr>
            <p:cNvSpPr/>
            <p:nvPr/>
          </p:nvSpPr>
          <p:spPr>
            <a:xfrm>
              <a:off x="2166421" y="5202114"/>
              <a:ext cx="309490" cy="295421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7886020-A79D-4B46-BF8E-ADCF0163AF99}"/>
                </a:ext>
              </a:extLst>
            </p:cNvPr>
            <p:cNvSpPr/>
            <p:nvPr/>
          </p:nvSpPr>
          <p:spPr>
            <a:xfrm>
              <a:off x="2180489" y="5550874"/>
              <a:ext cx="309490" cy="295421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22FE327-7D59-43F6-8130-8E1B472E6666}"/>
                </a:ext>
              </a:extLst>
            </p:cNvPr>
            <p:cNvSpPr/>
            <p:nvPr/>
          </p:nvSpPr>
          <p:spPr>
            <a:xfrm>
              <a:off x="2180489" y="5899634"/>
              <a:ext cx="309490" cy="295421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30B50A9-7C35-43C5-BDB3-2AC45CD1ABF2}"/>
                </a:ext>
              </a:extLst>
            </p:cNvPr>
            <p:cNvSpPr/>
            <p:nvPr/>
          </p:nvSpPr>
          <p:spPr>
            <a:xfrm>
              <a:off x="4563790" y="5192147"/>
              <a:ext cx="309490" cy="29542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611BDE8-681B-46C3-806C-6D48044C3F7B}"/>
                </a:ext>
              </a:extLst>
            </p:cNvPr>
            <p:cNvSpPr/>
            <p:nvPr/>
          </p:nvSpPr>
          <p:spPr>
            <a:xfrm>
              <a:off x="4570824" y="5550873"/>
              <a:ext cx="309490" cy="295421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73270B-2B09-4F9B-8454-B95A6B201E07}"/>
                </a:ext>
              </a:extLst>
            </p:cNvPr>
            <p:cNvSpPr/>
            <p:nvPr/>
          </p:nvSpPr>
          <p:spPr>
            <a:xfrm>
              <a:off x="6961159" y="4853353"/>
              <a:ext cx="309490" cy="29542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DDA8751-21C6-4A60-AB01-061D3F7625B9}"/>
                </a:ext>
              </a:extLst>
            </p:cNvPr>
            <p:cNvSpPr/>
            <p:nvPr/>
          </p:nvSpPr>
          <p:spPr>
            <a:xfrm>
              <a:off x="6961159" y="5202114"/>
              <a:ext cx="309490" cy="29542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F7798A-FBB6-43A6-910F-B49731E3FBF0}"/>
                </a:ext>
              </a:extLst>
            </p:cNvPr>
            <p:cNvSpPr/>
            <p:nvPr/>
          </p:nvSpPr>
          <p:spPr>
            <a:xfrm>
              <a:off x="6961159" y="5550873"/>
              <a:ext cx="309490" cy="29542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134A54-1238-4882-A0DC-80744FF3F2FE}"/>
                </a:ext>
              </a:extLst>
            </p:cNvPr>
            <p:cNvSpPr/>
            <p:nvPr/>
          </p:nvSpPr>
          <p:spPr>
            <a:xfrm>
              <a:off x="6961159" y="5899634"/>
              <a:ext cx="309490" cy="29542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127477F-48BC-42A8-80C4-32C5FD594178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2489979" y="5001063"/>
              <a:ext cx="2073811" cy="338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25F7F8D-DBC1-4F4C-B8C8-F8F915CA5355}"/>
                </a:ext>
              </a:extLst>
            </p:cNvPr>
            <p:cNvCxnSpPr>
              <a:cxnSpLocks/>
              <a:stCxn id="7" idx="6"/>
              <a:endCxn id="9" idx="2"/>
            </p:cNvCxnSpPr>
            <p:nvPr/>
          </p:nvCxnSpPr>
          <p:spPr>
            <a:xfrm flipV="1">
              <a:off x="2489979" y="5698584"/>
              <a:ext cx="2080845" cy="3487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05F5D66-14A3-43C4-92F6-C0424B779F18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 flipV="1">
              <a:off x="4873280" y="5001064"/>
              <a:ext cx="2087879" cy="338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3BF1D53-6580-4625-B2CC-712A0250BFF6}"/>
                </a:ext>
              </a:extLst>
            </p:cNvPr>
            <p:cNvCxnSpPr>
              <a:cxnSpLocks/>
              <a:stCxn id="9" idx="6"/>
              <a:endCxn id="13" idx="2"/>
            </p:cNvCxnSpPr>
            <p:nvPr/>
          </p:nvCxnSpPr>
          <p:spPr>
            <a:xfrm>
              <a:off x="4880314" y="5698584"/>
              <a:ext cx="2080845" cy="3487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F2EA4C1-9AC5-44BB-80C3-870543C1D900}"/>
                </a:ext>
              </a:extLst>
            </p:cNvPr>
            <p:cNvSpPr txBox="1"/>
            <p:nvPr/>
          </p:nvSpPr>
          <p:spPr>
            <a:xfrm>
              <a:off x="2771332" y="5302902"/>
              <a:ext cx="1153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 W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11B470-5144-40D8-86E1-028A908565FA}"/>
                </a:ext>
              </a:extLst>
            </p:cNvPr>
            <p:cNvSpPr txBox="1"/>
            <p:nvPr/>
          </p:nvSpPr>
          <p:spPr>
            <a:xfrm>
              <a:off x="5835745" y="5298473"/>
              <a:ext cx="1378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sz="2000" baseline="30000" dirty="0"/>
                <a:t>T</a:t>
              </a:r>
              <a:endParaRPr 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DDB728C-453E-4D0A-A64F-D7FA2022875D}"/>
              </a:ext>
            </a:extLst>
          </p:cNvPr>
          <p:cNvSpPr txBox="1"/>
          <p:nvPr/>
        </p:nvSpPr>
        <p:spPr>
          <a:xfrm>
            <a:off x="2180489" y="6312568"/>
            <a:ext cx="524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                                     h(x)                                      </a:t>
            </a:r>
            <a:r>
              <a:rPr lang="en-US" dirty="0">
                <a:solidFill>
                  <a:srgbClr val="000000"/>
                </a:solidFill>
              </a:rPr>
              <a:t>x̂</a:t>
            </a:r>
            <a:r>
              <a:rPr lang="en-US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4827829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7A93-2685-43EB-9D31-6407CDED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Layers in a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CD727-3B5F-4EC7-A7C3-A21284409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1099"/>
            <a:ext cx="9144000" cy="4254501"/>
          </a:xfrm>
        </p:spPr>
        <p:txBody>
          <a:bodyPr/>
          <a:lstStyle/>
          <a:p>
            <a:r>
              <a:rPr lang="en-US" dirty="0"/>
              <a:t>For the task of classifying buildings across the Rowan University campus the following Convolutional Neural Network was designed.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599312-C0DC-4D1B-A70E-E9BB27B8F906}"/>
              </a:ext>
            </a:extLst>
          </p:cNvPr>
          <p:cNvGrpSpPr/>
          <p:nvPr/>
        </p:nvGrpSpPr>
        <p:grpSpPr>
          <a:xfrm>
            <a:off x="0" y="2874314"/>
            <a:ext cx="3347701" cy="2802586"/>
            <a:chOff x="2574171" y="4047795"/>
            <a:chExt cx="3632194" cy="2863416"/>
          </a:xfrm>
        </p:grpSpPr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CD72C71E-E6DA-4A91-8BE3-64CFC69B7044}"/>
                </a:ext>
              </a:extLst>
            </p:cNvPr>
            <p:cNvSpPr/>
            <p:nvPr/>
          </p:nvSpPr>
          <p:spPr>
            <a:xfrm>
              <a:off x="3509738" y="4436370"/>
              <a:ext cx="756577" cy="2416170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CBAB80-932E-482C-9BCB-D098FB4DA64E}"/>
                </a:ext>
              </a:extLst>
            </p:cNvPr>
            <p:cNvSpPr txBox="1"/>
            <p:nvPr/>
          </p:nvSpPr>
          <p:spPr>
            <a:xfrm>
              <a:off x="2574171" y="5505633"/>
              <a:ext cx="1081255" cy="408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2988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9313E6-BDA3-4151-933D-DDB19EF632C8}"/>
                </a:ext>
              </a:extLst>
            </p:cNvPr>
            <p:cNvSpPr txBox="1"/>
            <p:nvPr/>
          </p:nvSpPr>
          <p:spPr>
            <a:xfrm>
              <a:off x="3066517" y="4239924"/>
              <a:ext cx="978546" cy="408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5312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DFFF0E-726D-4755-92F9-1D27E7ACA5AC}"/>
                </a:ext>
              </a:extLst>
            </p:cNvPr>
            <p:cNvSpPr txBox="1"/>
            <p:nvPr/>
          </p:nvSpPr>
          <p:spPr>
            <a:xfrm>
              <a:off x="3998165" y="4047795"/>
              <a:ext cx="638362" cy="408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3018F5F3-0206-49D1-97E8-E67D58EB4D60}"/>
                </a:ext>
              </a:extLst>
            </p:cNvPr>
            <p:cNvSpPr/>
            <p:nvPr/>
          </p:nvSpPr>
          <p:spPr>
            <a:xfrm>
              <a:off x="4701071" y="4515007"/>
              <a:ext cx="617360" cy="2074195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5F236567-767F-44D1-AAF8-DFF0F8A9E648}"/>
                </a:ext>
              </a:extLst>
            </p:cNvPr>
            <p:cNvSpPr/>
            <p:nvPr/>
          </p:nvSpPr>
          <p:spPr>
            <a:xfrm>
              <a:off x="4892500" y="4507629"/>
              <a:ext cx="617360" cy="2074195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64DA9CE3-2152-43EF-A9D0-1A7A32CC84EE}"/>
                </a:ext>
              </a:extLst>
            </p:cNvPr>
            <p:cNvSpPr/>
            <p:nvPr/>
          </p:nvSpPr>
          <p:spPr>
            <a:xfrm>
              <a:off x="5087732" y="4515007"/>
              <a:ext cx="617360" cy="2074195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8858643B-228D-4B58-A4E9-11D75AD7FA1E}"/>
                </a:ext>
              </a:extLst>
            </p:cNvPr>
            <p:cNvSpPr/>
            <p:nvPr/>
          </p:nvSpPr>
          <p:spPr>
            <a:xfrm>
              <a:off x="5287438" y="4507629"/>
              <a:ext cx="617360" cy="2074195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8F0A50EC-8ECB-4A8C-81FA-524D2F9FD927}"/>
                </a:ext>
              </a:extLst>
            </p:cNvPr>
            <p:cNvSpPr/>
            <p:nvPr/>
          </p:nvSpPr>
          <p:spPr>
            <a:xfrm>
              <a:off x="5478879" y="4508824"/>
              <a:ext cx="617360" cy="2080377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831C3E-7D54-4038-BCE3-9099D6804FF4}"/>
                </a:ext>
              </a:extLst>
            </p:cNvPr>
            <p:cNvSpPr txBox="1"/>
            <p:nvPr/>
          </p:nvSpPr>
          <p:spPr>
            <a:xfrm>
              <a:off x="4955512" y="4122606"/>
              <a:ext cx="1250853" cy="377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 Filters</a:t>
              </a:r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4505FDEF-44A4-4FF6-BECE-60D527EC7DAD}"/>
                </a:ext>
              </a:extLst>
            </p:cNvPr>
            <p:cNvSpPr/>
            <p:nvPr/>
          </p:nvSpPr>
          <p:spPr>
            <a:xfrm>
              <a:off x="3873680" y="4951429"/>
              <a:ext cx="272696" cy="421358"/>
            </a:xfrm>
            <a:prstGeom prst="cube">
              <a:avLst>
                <a:gd name="adj" fmla="val 490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3A7EA1E-AD41-4198-885C-37E321D2D9E7}"/>
                </a:ext>
              </a:extLst>
            </p:cNvPr>
            <p:cNvCxnSpPr>
              <a:cxnSpLocks/>
            </p:cNvCxnSpPr>
            <p:nvPr/>
          </p:nvCxnSpPr>
          <p:spPr>
            <a:xfrm>
              <a:off x="4146377" y="5016718"/>
              <a:ext cx="533691" cy="7905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D5444A-8C6C-4941-B86C-DDD7474A10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3370" y="5160460"/>
              <a:ext cx="548434" cy="13247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BDA03B-2A7D-4912-9B72-4B0B12BFED79}"/>
                </a:ext>
              </a:extLst>
            </p:cNvPr>
            <p:cNvSpPr txBox="1"/>
            <p:nvPr/>
          </p:nvSpPr>
          <p:spPr>
            <a:xfrm>
              <a:off x="3773168" y="4693631"/>
              <a:ext cx="325583" cy="3459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C6AFB1-2825-4908-8AFB-F5826713606B}"/>
                </a:ext>
              </a:extLst>
            </p:cNvPr>
            <p:cNvSpPr txBox="1"/>
            <p:nvPr/>
          </p:nvSpPr>
          <p:spPr>
            <a:xfrm>
              <a:off x="3666139" y="5031210"/>
              <a:ext cx="325583" cy="3459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7FB0863-355E-46B3-8DE9-1A3ACF7B477E}"/>
                </a:ext>
              </a:extLst>
            </p:cNvPr>
            <p:cNvSpPr txBox="1"/>
            <p:nvPr/>
          </p:nvSpPr>
          <p:spPr>
            <a:xfrm>
              <a:off x="3793011" y="5256990"/>
              <a:ext cx="277834" cy="274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A86FE14-3E50-458A-99F2-673D401C4A75}"/>
                </a:ext>
              </a:extLst>
            </p:cNvPr>
            <p:cNvSpPr txBox="1"/>
            <p:nvPr/>
          </p:nvSpPr>
          <p:spPr>
            <a:xfrm>
              <a:off x="4619346" y="6439526"/>
              <a:ext cx="638362" cy="471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31" name="Cube 30">
            <a:extLst>
              <a:ext uri="{FF2B5EF4-FFF2-40B4-BE49-F238E27FC236}">
                <a16:creationId xmlns:a16="http://schemas.microsoft.com/office/drawing/2014/main" id="{AB4443FB-2386-473E-8467-A2AA803ED85D}"/>
              </a:ext>
            </a:extLst>
          </p:cNvPr>
          <p:cNvSpPr/>
          <p:nvPr/>
        </p:nvSpPr>
        <p:spPr>
          <a:xfrm>
            <a:off x="3795619" y="3361872"/>
            <a:ext cx="569005" cy="2030131"/>
          </a:xfrm>
          <a:prstGeom prst="cube">
            <a:avLst>
              <a:gd name="adj" fmla="val 68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E6868D3E-470A-4701-9245-165352DC7F06}"/>
              </a:ext>
            </a:extLst>
          </p:cNvPr>
          <p:cNvSpPr/>
          <p:nvPr/>
        </p:nvSpPr>
        <p:spPr>
          <a:xfrm>
            <a:off x="3972054" y="3354651"/>
            <a:ext cx="569005" cy="2030131"/>
          </a:xfrm>
          <a:prstGeom prst="cube">
            <a:avLst>
              <a:gd name="adj" fmla="val 68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19402EF6-E65B-42BD-A40B-8F56DBAA7FE4}"/>
              </a:ext>
            </a:extLst>
          </p:cNvPr>
          <p:cNvSpPr/>
          <p:nvPr/>
        </p:nvSpPr>
        <p:spPr>
          <a:xfrm>
            <a:off x="4151994" y="3361872"/>
            <a:ext cx="569005" cy="2030131"/>
          </a:xfrm>
          <a:prstGeom prst="cube">
            <a:avLst>
              <a:gd name="adj" fmla="val 68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64C62AA6-E1BB-4760-BE27-6598C423076F}"/>
              </a:ext>
            </a:extLst>
          </p:cNvPr>
          <p:cNvSpPr/>
          <p:nvPr/>
        </p:nvSpPr>
        <p:spPr>
          <a:xfrm>
            <a:off x="4336058" y="3354651"/>
            <a:ext cx="569005" cy="2030131"/>
          </a:xfrm>
          <a:prstGeom prst="cube">
            <a:avLst>
              <a:gd name="adj" fmla="val 68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33B3E721-841D-44BF-B073-0B6229C67CFE}"/>
              </a:ext>
            </a:extLst>
          </p:cNvPr>
          <p:cNvSpPr/>
          <p:nvPr/>
        </p:nvSpPr>
        <p:spPr>
          <a:xfrm>
            <a:off x="4512505" y="3355821"/>
            <a:ext cx="569005" cy="2036182"/>
          </a:xfrm>
          <a:prstGeom prst="cube">
            <a:avLst>
              <a:gd name="adj" fmla="val 68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C0591F-A9FA-459E-8FC0-A82E2DCDBFD6}"/>
              </a:ext>
            </a:extLst>
          </p:cNvPr>
          <p:cNvSpPr txBox="1"/>
          <p:nvPr/>
        </p:nvSpPr>
        <p:spPr>
          <a:xfrm>
            <a:off x="4030131" y="2977807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 Filters</a:t>
            </a:r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AA5F201E-8D37-4179-84EF-6124BB77B138}"/>
              </a:ext>
            </a:extLst>
          </p:cNvPr>
          <p:cNvSpPr/>
          <p:nvPr/>
        </p:nvSpPr>
        <p:spPr>
          <a:xfrm>
            <a:off x="3033033" y="3789023"/>
            <a:ext cx="251337" cy="412407"/>
          </a:xfrm>
          <a:prstGeom prst="cube">
            <a:avLst>
              <a:gd name="adj" fmla="val 490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6B87F3D-8E38-4E57-8803-727BB2C4F5A7}"/>
              </a:ext>
            </a:extLst>
          </p:cNvPr>
          <p:cNvCxnSpPr>
            <a:cxnSpLocks/>
          </p:cNvCxnSpPr>
          <p:nvPr/>
        </p:nvCxnSpPr>
        <p:spPr>
          <a:xfrm>
            <a:off x="3284371" y="3852925"/>
            <a:ext cx="491889" cy="773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1B0361-CE70-441A-923A-037CBF9DBD41}"/>
              </a:ext>
            </a:extLst>
          </p:cNvPr>
          <p:cNvCxnSpPr>
            <a:cxnSpLocks/>
          </p:cNvCxnSpPr>
          <p:nvPr/>
        </p:nvCxnSpPr>
        <p:spPr>
          <a:xfrm flipV="1">
            <a:off x="3263166" y="3993613"/>
            <a:ext cx="505478" cy="1296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655E494-F6D5-4110-9F60-4FEA39469112}"/>
              </a:ext>
            </a:extLst>
          </p:cNvPr>
          <p:cNvSpPr txBox="1"/>
          <p:nvPr/>
        </p:nvSpPr>
        <p:spPr>
          <a:xfrm>
            <a:off x="2940394" y="3536702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B54700-7828-4401-814F-C823F8DCE5C7}"/>
              </a:ext>
            </a:extLst>
          </p:cNvPr>
          <p:cNvSpPr txBox="1"/>
          <p:nvPr/>
        </p:nvSpPr>
        <p:spPr>
          <a:xfrm>
            <a:off x="2841748" y="386710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636894-804F-47D2-A329-47684E2989E0}"/>
              </a:ext>
            </a:extLst>
          </p:cNvPr>
          <p:cNvSpPr txBox="1"/>
          <p:nvPr/>
        </p:nvSpPr>
        <p:spPr>
          <a:xfrm>
            <a:off x="2958683" y="4088093"/>
            <a:ext cx="256073" cy="268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B0B90D-BF40-4465-8A42-EAF1A0AF694B}"/>
              </a:ext>
            </a:extLst>
          </p:cNvPr>
          <p:cNvSpPr txBox="1"/>
          <p:nvPr/>
        </p:nvSpPr>
        <p:spPr>
          <a:xfrm>
            <a:off x="3720295" y="5245507"/>
            <a:ext cx="58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B2C5CA1F-2867-4587-8F38-E0D3E941449D}"/>
              </a:ext>
            </a:extLst>
          </p:cNvPr>
          <p:cNvSpPr/>
          <p:nvPr/>
        </p:nvSpPr>
        <p:spPr>
          <a:xfrm>
            <a:off x="4682737" y="3361872"/>
            <a:ext cx="569005" cy="2036182"/>
          </a:xfrm>
          <a:prstGeom prst="cube">
            <a:avLst>
              <a:gd name="adj" fmla="val 68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Cube 45">
            <a:extLst>
              <a:ext uri="{FF2B5EF4-FFF2-40B4-BE49-F238E27FC236}">
                <a16:creationId xmlns:a16="http://schemas.microsoft.com/office/drawing/2014/main" id="{4AE4F021-7495-451F-A3E2-7C97FF6F295C}"/>
              </a:ext>
            </a:extLst>
          </p:cNvPr>
          <p:cNvSpPr/>
          <p:nvPr/>
        </p:nvSpPr>
        <p:spPr>
          <a:xfrm>
            <a:off x="5751113" y="3331601"/>
            <a:ext cx="569005" cy="2030131"/>
          </a:xfrm>
          <a:prstGeom prst="cube">
            <a:avLst>
              <a:gd name="adj" fmla="val 68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Cube 46">
            <a:extLst>
              <a:ext uri="{FF2B5EF4-FFF2-40B4-BE49-F238E27FC236}">
                <a16:creationId xmlns:a16="http://schemas.microsoft.com/office/drawing/2014/main" id="{F73919B1-07B3-4747-A1CE-E95E19BB429F}"/>
              </a:ext>
            </a:extLst>
          </p:cNvPr>
          <p:cNvSpPr/>
          <p:nvPr/>
        </p:nvSpPr>
        <p:spPr>
          <a:xfrm>
            <a:off x="5927548" y="3324380"/>
            <a:ext cx="569005" cy="2030131"/>
          </a:xfrm>
          <a:prstGeom prst="cube">
            <a:avLst>
              <a:gd name="adj" fmla="val 68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be 47">
            <a:extLst>
              <a:ext uri="{FF2B5EF4-FFF2-40B4-BE49-F238E27FC236}">
                <a16:creationId xmlns:a16="http://schemas.microsoft.com/office/drawing/2014/main" id="{3D05629E-ABD3-4AB6-B0DD-2B7A3D61396C}"/>
              </a:ext>
            </a:extLst>
          </p:cNvPr>
          <p:cNvSpPr/>
          <p:nvPr/>
        </p:nvSpPr>
        <p:spPr>
          <a:xfrm>
            <a:off x="6107488" y="3331601"/>
            <a:ext cx="569005" cy="2030131"/>
          </a:xfrm>
          <a:prstGeom prst="cube">
            <a:avLst>
              <a:gd name="adj" fmla="val 68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Cube 48">
            <a:extLst>
              <a:ext uri="{FF2B5EF4-FFF2-40B4-BE49-F238E27FC236}">
                <a16:creationId xmlns:a16="http://schemas.microsoft.com/office/drawing/2014/main" id="{DE3F7ED3-B4C1-40B5-891E-84CC54796C70}"/>
              </a:ext>
            </a:extLst>
          </p:cNvPr>
          <p:cNvSpPr/>
          <p:nvPr/>
        </p:nvSpPr>
        <p:spPr>
          <a:xfrm>
            <a:off x="6291552" y="3324380"/>
            <a:ext cx="569005" cy="2030131"/>
          </a:xfrm>
          <a:prstGeom prst="cube">
            <a:avLst>
              <a:gd name="adj" fmla="val 68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be 49">
            <a:extLst>
              <a:ext uri="{FF2B5EF4-FFF2-40B4-BE49-F238E27FC236}">
                <a16:creationId xmlns:a16="http://schemas.microsoft.com/office/drawing/2014/main" id="{FB02865B-4E45-432F-90EF-07AB1A5318CA}"/>
              </a:ext>
            </a:extLst>
          </p:cNvPr>
          <p:cNvSpPr/>
          <p:nvPr/>
        </p:nvSpPr>
        <p:spPr>
          <a:xfrm>
            <a:off x="6467999" y="3325550"/>
            <a:ext cx="569005" cy="2036182"/>
          </a:xfrm>
          <a:prstGeom prst="cube">
            <a:avLst>
              <a:gd name="adj" fmla="val 68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72B378-B5DB-4892-8AC9-B55DB536A857}"/>
              </a:ext>
            </a:extLst>
          </p:cNvPr>
          <p:cNvSpPr txBox="1"/>
          <p:nvPr/>
        </p:nvSpPr>
        <p:spPr>
          <a:xfrm>
            <a:off x="5985625" y="2947536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256 Filters</a:t>
            </a:r>
          </a:p>
        </p:txBody>
      </p:sp>
      <p:sp>
        <p:nvSpPr>
          <p:cNvPr id="52" name="Cube 51">
            <a:extLst>
              <a:ext uri="{FF2B5EF4-FFF2-40B4-BE49-F238E27FC236}">
                <a16:creationId xmlns:a16="http://schemas.microsoft.com/office/drawing/2014/main" id="{AEA85AEC-1342-4AB3-BB59-4CD03BE54A89}"/>
              </a:ext>
            </a:extLst>
          </p:cNvPr>
          <p:cNvSpPr/>
          <p:nvPr/>
        </p:nvSpPr>
        <p:spPr>
          <a:xfrm>
            <a:off x="4988527" y="3758752"/>
            <a:ext cx="251337" cy="412407"/>
          </a:xfrm>
          <a:prstGeom prst="cube">
            <a:avLst>
              <a:gd name="adj" fmla="val 490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9EE1EFC-089A-4AC7-B394-7F56DB84DE89}"/>
              </a:ext>
            </a:extLst>
          </p:cNvPr>
          <p:cNvCxnSpPr>
            <a:cxnSpLocks/>
          </p:cNvCxnSpPr>
          <p:nvPr/>
        </p:nvCxnSpPr>
        <p:spPr>
          <a:xfrm>
            <a:off x="5239865" y="3822654"/>
            <a:ext cx="491889" cy="773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07F74B7-5C90-4C92-9DC2-0D372F620647}"/>
              </a:ext>
            </a:extLst>
          </p:cNvPr>
          <p:cNvCxnSpPr>
            <a:cxnSpLocks/>
          </p:cNvCxnSpPr>
          <p:nvPr/>
        </p:nvCxnSpPr>
        <p:spPr>
          <a:xfrm flipV="1">
            <a:off x="5218660" y="3963342"/>
            <a:ext cx="505478" cy="1296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661A827-6AE4-447E-A4D2-AF91207696EB}"/>
              </a:ext>
            </a:extLst>
          </p:cNvPr>
          <p:cNvSpPr txBox="1"/>
          <p:nvPr/>
        </p:nvSpPr>
        <p:spPr>
          <a:xfrm>
            <a:off x="4895888" y="350643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DC42958-38D3-464C-9A98-63E6C93825C6}"/>
              </a:ext>
            </a:extLst>
          </p:cNvPr>
          <p:cNvSpPr txBox="1"/>
          <p:nvPr/>
        </p:nvSpPr>
        <p:spPr>
          <a:xfrm>
            <a:off x="4797242" y="383683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ADC5A0-C426-4D0C-B223-4E158DD77D84}"/>
              </a:ext>
            </a:extLst>
          </p:cNvPr>
          <p:cNvSpPr txBox="1"/>
          <p:nvPr/>
        </p:nvSpPr>
        <p:spPr>
          <a:xfrm>
            <a:off x="4914177" y="4057822"/>
            <a:ext cx="256073" cy="268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CABB7C9-FC6B-47A2-98F7-E54F7969EF29}"/>
              </a:ext>
            </a:extLst>
          </p:cNvPr>
          <p:cNvSpPr txBox="1"/>
          <p:nvPr/>
        </p:nvSpPr>
        <p:spPr>
          <a:xfrm>
            <a:off x="5675789" y="5215236"/>
            <a:ext cx="58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59" name="Cube 58">
            <a:extLst>
              <a:ext uri="{FF2B5EF4-FFF2-40B4-BE49-F238E27FC236}">
                <a16:creationId xmlns:a16="http://schemas.microsoft.com/office/drawing/2014/main" id="{D7C41D4E-0654-4AC7-8B31-6599A15B1BE3}"/>
              </a:ext>
            </a:extLst>
          </p:cNvPr>
          <p:cNvSpPr/>
          <p:nvPr/>
        </p:nvSpPr>
        <p:spPr>
          <a:xfrm>
            <a:off x="6638231" y="3331601"/>
            <a:ext cx="569005" cy="2036182"/>
          </a:xfrm>
          <a:prstGeom prst="cube">
            <a:avLst>
              <a:gd name="adj" fmla="val 68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6898EFE-828E-4B59-8FB7-1D147197E307}"/>
              </a:ext>
            </a:extLst>
          </p:cNvPr>
          <p:cNvSpPr/>
          <p:nvPr/>
        </p:nvSpPr>
        <p:spPr>
          <a:xfrm>
            <a:off x="7553535" y="3116056"/>
            <a:ext cx="284086" cy="2663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FCEE1BA-A930-44F5-BA81-3B04A98DE564}"/>
              </a:ext>
            </a:extLst>
          </p:cNvPr>
          <p:cNvSpPr/>
          <p:nvPr/>
        </p:nvSpPr>
        <p:spPr>
          <a:xfrm>
            <a:off x="7553535" y="3535155"/>
            <a:ext cx="284086" cy="2663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B893CBF-5B13-4E2C-9A04-DB438B17319B}"/>
              </a:ext>
            </a:extLst>
          </p:cNvPr>
          <p:cNvSpPr/>
          <p:nvPr/>
        </p:nvSpPr>
        <p:spPr>
          <a:xfrm>
            <a:off x="7544659" y="3954254"/>
            <a:ext cx="284086" cy="2663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3BCDAC2-D887-4550-9994-020CA053735D}"/>
              </a:ext>
            </a:extLst>
          </p:cNvPr>
          <p:cNvSpPr/>
          <p:nvPr/>
        </p:nvSpPr>
        <p:spPr>
          <a:xfrm>
            <a:off x="7553535" y="4341540"/>
            <a:ext cx="284086" cy="2663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33E078F-8929-4D70-8508-6F70DC975E27}"/>
              </a:ext>
            </a:extLst>
          </p:cNvPr>
          <p:cNvSpPr/>
          <p:nvPr/>
        </p:nvSpPr>
        <p:spPr>
          <a:xfrm>
            <a:off x="7553535" y="4760639"/>
            <a:ext cx="284086" cy="2663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6895E07-6B83-4181-AACF-BEEDD7D8AB38}"/>
              </a:ext>
            </a:extLst>
          </p:cNvPr>
          <p:cNvSpPr/>
          <p:nvPr/>
        </p:nvSpPr>
        <p:spPr>
          <a:xfrm>
            <a:off x="7544659" y="5179738"/>
            <a:ext cx="284086" cy="2663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8CDDED8-9EAE-4573-AFB1-D5ACA4AAFF6A}"/>
              </a:ext>
            </a:extLst>
          </p:cNvPr>
          <p:cNvSpPr/>
          <p:nvPr/>
        </p:nvSpPr>
        <p:spPr>
          <a:xfrm>
            <a:off x="8469414" y="3268456"/>
            <a:ext cx="284086" cy="2663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CF6AFE8-2A11-4AAE-B993-C13D1DCD7FA5}"/>
              </a:ext>
            </a:extLst>
          </p:cNvPr>
          <p:cNvSpPr/>
          <p:nvPr/>
        </p:nvSpPr>
        <p:spPr>
          <a:xfrm>
            <a:off x="8469414" y="3687555"/>
            <a:ext cx="284086" cy="2663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08B4F43-B468-4EE4-A598-3E53035F793F}"/>
              </a:ext>
            </a:extLst>
          </p:cNvPr>
          <p:cNvSpPr/>
          <p:nvPr/>
        </p:nvSpPr>
        <p:spPr>
          <a:xfrm>
            <a:off x="8460538" y="4106654"/>
            <a:ext cx="284086" cy="2663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3F1058D-B7E7-4196-B3AD-B30CD533582F}"/>
              </a:ext>
            </a:extLst>
          </p:cNvPr>
          <p:cNvSpPr/>
          <p:nvPr/>
        </p:nvSpPr>
        <p:spPr>
          <a:xfrm>
            <a:off x="8469414" y="4493940"/>
            <a:ext cx="284086" cy="2663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C7F8D40-0872-430D-A571-22799B5166F3}"/>
              </a:ext>
            </a:extLst>
          </p:cNvPr>
          <p:cNvSpPr/>
          <p:nvPr/>
        </p:nvSpPr>
        <p:spPr>
          <a:xfrm>
            <a:off x="8469414" y="4913039"/>
            <a:ext cx="284086" cy="2663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8EEA0A4-5A3F-428C-96E3-F9CEDE428B6A}"/>
              </a:ext>
            </a:extLst>
          </p:cNvPr>
          <p:cNvCxnSpPr>
            <a:stCxn id="61" idx="6"/>
            <a:endCxn id="67" idx="2"/>
          </p:cNvCxnSpPr>
          <p:nvPr/>
        </p:nvCxnSpPr>
        <p:spPr>
          <a:xfrm>
            <a:off x="7837621" y="3249221"/>
            <a:ext cx="631793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35302D8-E457-4E69-9280-ECA5BA0B8FBA}"/>
              </a:ext>
            </a:extLst>
          </p:cNvPr>
          <p:cNvCxnSpPr/>
          <p:nvPr/>
        </p:nvCxnSpPr>
        <p:spPr>
          <a:xfrm>
            <a:off x="7826780" y="3696803"/>
            <a:ext cx="631793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4110B03-9881-4E89-8B0B-DDB5713958ED}"/>
              </a:ext>
            </a:extLst>
          </p:cNvPr>
          <p:cNvCxnSpPr/>
          <p:nvPr/>
        </p:nvCxnSpPr>
        <p:spPr>
          <a:xfrm>
            <a:off x="7820612" y="4096667"/>
            <a:ext cx="631793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2B1180D-B01E-4206-A172-35445AC2B9C4}"/>
              </a:ext>
            </a:extLst>
          </p:cNvPr>
          <p:cNvCxnSpPr/>
          <p:nvPr/>
        </p:nvCxnSpPr>
        <p:spPr>
          <a:xfrm>
            <a:off x="7816919" y="4452143"/>
            <a:ext cx="631793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316F16C-2EAB-48EF-8054-6DA14D4AFF5A}"/>
              </a:ext>
            </a:extLst>
          </p:cNvPr>
          <p:cNvCxnSpPr/>
          <p:nvPr/>
        </p:nvCxnSpPr>
        <p:spPr>
          <a:xfrm>
            <a:off x="7832709" y="4893804"/>
            <a:ext cx="631793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49C6C5F-BD6E-446C-A829-AFC366248802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7816918" y="5046204"/>
            <a:ext cx="652496" cy="218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D64FED3-9B14-4476-A805-8DDE8100A0BF}"/>
              </a:ext>
            </a:extLst>
          </p:cNvPr>
          <p:cNvCxnSpPr>
            <a:cxnSpLocks/>
          </p:cNvCxnSpPr>
          <p:nvPr/>
        </p:nvCxnSpPr>
        <p:spPr>
          <a:xfrm flipV="1">
            <a:off x="7796216" y="4639682"/>
            <a:ext cx="652496" cy="218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5C34B11-5B5D-4905-8805-18D198FDE724}"/>
              </a:ext>
            </a:extLst>
          </p:cNvPr>
          <p:cNvCxnSpPr>
            <a:cxnSpLocks/>
          </p:cNvCxnSpPr>
          <p:nvPr/>
        </p:nvCxnSpPr>
        <p:spPr>
          <a:xfrm flipV="1">
            <a:off x="7791049" y="4239633"/>
            <a:ext cx="652496" cy="218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584DDAA-4229-4C31-A619-4BBBE7EAD336}"/>
              </a:ext>
            </a:extLst>
          </p:cNvPr>
          <p:cNvCxnSpPr>
            <a:cxnSpLocks/>
          </p:cNvCxnSpPr>
          <p:nvPr/>
        </p:nvCxnSpPr>
        <p:spPr>
          <a:xfrm flipV="1">
            <a:off x="7839586" y="3838468"/>
            <a:ext cx="652496" cy="218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2D19951-972D-4F24-BFF1-F96517190C45}"/>
              </a:ext>
            </a:extLst>
          </p:cNvPr>
          <p:cNvCxnSpPr>
            <a:cxnSpLocks/>
          </p:cNvCxnSpPr>
          <p:nvPr/>
        </p:nvCxnSpPr>
        <p:spPr>
          <a:xfrm flipV="1">
            <a:off x="7799909" y="3396616"/>
            <a:ext cx="652496" cy="218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9A1978-D0DB-4A71-845E-F52B1B981E81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7856114" y="3240532"/>
            <a:ext cx="613300" cy="580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602E64D-94F2-418D-8290-F534E005B3DB}"/>
              </a:ext>
            </a:extLst>
          </p:cNvPr>
          <p:cNvCxnSpPr>
            <a:cxnSpLocks/>
          </p:cNvCxnSpPr>
          <p:nvPr/>
        </p:nvCxnSpPr>
        <p:spPr>
          <a:xfrm>
            <a:off x="7830958" y="3668138"/>
            <a:ext cx="613300" cy="580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3FBEA51-F80B-4DA2-8523-5C05B3A02F38}"/>
              </a:ext>
            </a:extLst>
          </p:cNvPr>
          <p:cNvCxnSpPr>
            <a:cxnSpLocks/>
          </p:cNvCxnSpPr>
          <p:nvPr/>
        </p:nvCxnSpPr>
        <p:spPr>
          <a:xfrm>
            <a:off x="7850193" y="4069113"/>
            <a:ext cx="613300" cy="580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A6F140B-986F-4676-AF64-CF4C6452FBCD}"/>
              </a:ext>
            </a:extLst>
          </p:cNvPr>
          <p:cNvCxnSpPr>
            <a:cxnSpLocks/>
          </p:cNvCxnSpPr>
          <p:nvPr/>
        </p:nvCxnSpPr>
        <p:spPr>
          <a:xfrm>
            <a:off x="7832436" y="4468607"/>
            <a:ext cx="613300" cy="580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812E123-549F-4426-B812-DD5C4B0EEFD9}"/>
              </a:ext>
            </a:extLst>
          </p:cNvPr>
          <p:cNvCxnSpPr>
            <a:stCxn id="66" idx="6"/>
            <a:endCxn id="70" idx="2"/>
          </p:cNvCxnSpPr>
          <p:nvPr/>
        </p:nvCxnSpPr>
        <p:spPr>
          <a:xfrm flipV="1">
            <a:off x="7828745" y="4627105"/>
            <a:ext cx="640669" cy="685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7570AF6-A10A-4BC4-97BE-190B4D950A01}"/>
              </a:ext>
            </a:extLst>
          </p:cNvPr>
          <p:cNvCxnSpPr>
            <a:stCxn id="65" idx="6"/>
            <a:endCxn id="69" idx="2"/>
          </p:cNvCxnSpPr>
          <p:nvPr/>
        </p:nvCxnSpPr>
        <p:spPr>
          <a:xfrm flipV="1">
            <a:off x="7837621" y="4239819"/>
            <a:ext cx="622917" cy="653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AE4AB29-A3A2-49F2-85D4-5A7706DA63C5}"/>
              </a:ext>
            </a:extLst>
          </p:cNvPr>
          <p:cNvCxnSpPr>
            <a:stCxn id="64" idx="6"/>
            <a:endCxn id="68" idx="2"/>
          </p:cNvCxnSpPr>
          <p:nvPr/>
        </p:nvCxnSpPr>
        <p:spPr>
          <a:xfrm flipV="1">
            <a:off x="7837621" y="3820720"/>
            <a:ext cx="631793" cy="653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94C1FA4-6A3E-43DA-8EA5-1F5BD301AF5E}"/>
              </a:ext>
            </a:extLst>
          </p:cNvPr>
          <p:cNvCxnSpPr>
            <a:endCxn id="67" idx="2"/>
          </p:cNvCxnSpPr>
          <p:nvPr/>
        </p:nvCxnSpPr>
        <p:spPr>
          <a:xfrm flipV="1">
            <a:off x="7863491" y="3401621"/>
            <a:ext cx="605923" cy="647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EB66C8E-F126-4F06-A70C-AAA885FBCB08}"/>
              </a:ext>
            </a:extLst>
          </p:cNvPr>
          <p:cNvCxnSpPr>
            <a:stCxn id="66" idx="6"/>
            <a:endCxn id="69" idx="2"/>
          </p:cNvCxnSpPr>
          <p:nvPr/>
        </p:nvCxnSpPr>
        <p:spPr>
          <a:xfrm flipV="1">
            <a:off x="7828745" y="4239819"/>
            <a:ext cx="631793" cy="1073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0C5221C-D935-42C0-95B9-EADE7A051D82}"/>
              </a:ext>
            </a:extLst>
          </p:cNvPr>
          <p:cNvCxnSpPr/>
          <p:nvPr/>
        </p:nvCxnSpPr>
        <p:spPr>
          <a:xfrm flipV="1">
            <a:off x="7803589" y="3832930"/>
            <a:ext cx="631793" cy="1073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5652331-7E1C-433A-8368-1FD7D5EB1523}"/>
              </a:ext>
            </a:extLst>
          </p:cNvPr>
          <p:cNvCxnSpPr/>
          <p:nvPr/>
        </p:nvCxnSpPr>
        <p:spPr>
          <a:xfrm flipV="1">
            <a:off x="7812467" y="3415675"/>
            <a:ext cx="631793" cy="1073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C58802D-07D2-4670-BDB5-F4FF33B92E5A}"/>
              </a:ext>
            </a:extLst>
          </p:cNvPr>
          <p:cNvCxnSpPr>
            <a:cxnSpLocks/>
            <a:stCxn id="61" idx="6"/>
            <a:endCxn id="69" idx="2"/>
          </p:cNvCxnSpPr>
          <p:nvPr/>
        </p:nvCxnSpPr>
        <p:spPr>
          <a:xfrm>
            <a:off x="7837621" y="3249221"/>
            <a:ext cx="622917" cy="990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3D05EAC-686A-41DE-BB22-054A547A6A8B}"/>
              </a:ext>
            </a:extLst>
          </p:cNvPr>
          <p:cNvCxnSpPr>
            <a:cxnSpLocks/>
          </p:cNvCxnSpPr>
          <p:nvPr/>
        </p:nvCxnSpPr>
        <p:spPr>
          <a:xfrm>
            <a:off x="7821345" y="3659074"/>
            <a:ext cx="622917" cy="990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96D213E-4FC7-44BA-AFBE-7A7AB4CA1218}"/>
              </a:ext>
            </a:extLst>
          </p:cNvPr>
          <p:cNvCxnSpPr>
            <a:cxnSpLocks/>
          </p:cNvCxnSpPr>
          <p:nvPr/>
        </p:nvCxnSpPr>
        <p:spPr>
          <a:xfrm>
            <a:off x="7830223" y="4067449"/>
            <a:ext cx="622917" cy="990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21148B62-EDD8-4C37-BD65-A395A4151F46}"/>
              </a:ext>
            </a:extLst>
          </p:cNvPr>
          <p:cNvSpPr txBox="1"/>
          <p:nvPr/>
        </p:nvSpPr>
        <p:spPr>
          <a:xfrm>
            <a:off x="6624582" y="1776590"/>
            <a:ext cx="1921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Flattened into Feed Forward Network Layers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9160D0BD-14B5-4FBF-95EA-A41F44F73045}"/>
              </a:ext>
            </a:extLst>
          </p:cNvPr>
          <p:cNvSpPr txBox="1"/>
          <p:nvPr/>
        </p:nvSpPr>
        <p:spPr>
          <a:xfrm>
            <a:off x="7404413" y="610465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256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E45E0BBF-A6D9-46E1-8535-03F627266F79}"/>
              </a:ext>
            </a:extLst>
          </p:cNvPr>
          <p:cNvSpPr txBox="1"/>
          <p:nvPr/>
        </p:nvSpPr>
        <p:spPr>
          <a:xfrm>
            <a:off x="8602581" y="56769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BB39AD1-E103-4C3D-AF6A-DFFA7A09950E}"/>
              </a:ext>
            </a:extLst>
          </p:cNvPr>
          <p:cNvSpPr/>
          <p:nvPr/>
        </p:nvSpPr>
        <p:spPr>
          <a:xfrm>
            <a:off x="8481531" y="5300325"/>
            <a:ext cx="284086" cy="2663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09A7F6F-7E77-4BA4-8C3E-0228A713A38B}"/>
              </a:ext>
            </a:extLst>
          </p:cNvPr>
          <p:cNvSpPr/>
          <p:nvPr/>
        </p:nvSpPr>
        <p:spPr>
          <a:xfrm>
            <a:off x="8481531" y="2874314"/>
            <a:ext cx="284086" cy="2663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B0072D7-5040-45C2-978E-11701A473159}"/>
              </a:ext>
            </a:extLst>
          </p:cNvPr>
          <p:cNvSpPr/>
          <p:nvPr/>
        </p:nvSpPr>
        <p:spPr>
          <a:xfrm>
            <a:off x="7554679" y="2738210"/>
            <a:ext cx="284086" cy="2663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295A81B-A4F3-437D-9B78-2CB53016B58A}"/>
              </a:ext>
            </a:extLst>
          </p:cNvPr>
          <p:cNvSpPr/>
          <p:nvPr/>
        </p:nvSpPr>
        <p:spPr>
          <a:xfrm>
            <a:off x="7544659" y="5562708"/>
            <a:ext cx="284086" cy="2663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5AF9A0A-BFB0-487A-BADA-E89E4A69F7E0}"/>
              </a:ext>
            </a:extLst>
          </p:cNvPr>
          <p:cNvCxnSpPr>
            <a:cxnSpLocks/>
            <a:endCxn id="103" idx="2"/>
          </p:cNvCxnSpPr>
          <p:nvPr/>
        </p:nvCxnSpPr>
        <p:spPr>
          <a:xfrm>
            <a:off x="7830595" y="2904351"/>
            <a:ext cx="650936" cy="103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8BF2BC4-6016-462A-A3A5-52E44499F730}"/>
              </a:ext>
            </a:extLst>
          </p:cNvPr>
          <p:cNvCxnSpPr>
            <a:cxnSpLocks/>
            <a:stCxn id="104" idx="6"/>
            <a:endCxn id="67" idx="2"/>
          </p:cNvCxnSpPr>
          <p:nvPr/>
        </p:nvCxnSpPr>
        <p:spPr>
          <a:xfrm>
            <a:off x="7838765" y="2871375"/>
            <a:ext cx="630649" cy="5302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F5DCB68-143F-44A4-9630-A3981879E86C}"/>
              </a:ext>
            </a:extLst>
          </p:cNvPr>
          <p:cNvCxnSpPr>
            <a:cxnSpLocks/>
            <a:stCxn id="104" idx="6"/>
            <a:endCxn id="68" idx="2"/>
          </p:cNvCxnSpPr>
          <p:nvPr/>
        </p:nvCxnSpPr>
        <p:spPr>
          <a:xfrm>
            <a:off x="7838765" y="2871375"/>
            <a:ext cx="630649" cy="949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541F242-409A-4420-88DD-F4266933D8E3}"/>
              </a:ext>
            </a:extLst>
          </p:cNvPr>
          <p:cNvCxnSpPr>
            <a:cxnSpLocks/>
            <a:stCxn id="104" idx="6"/>
            <a:endCxn id="69" idx="2"/>
          </p:cNvCxnSpPr>
          <p:nvPr/>
        </p:nvCxnSpPr>
        <p:spPr>
          <a:xfrm>
            <a:off x="7838765" y="2871375"/>
            <a:ext cx="621773" cy="1368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7231D2B-8418-44CA-9732-D3BCABEE8B81}"/>
              </a:ext>
            </a:extLst>
          </p:cNvPr>
          <p:cNvCxnSpPr>
            <a:cxnSpLocks/>
            <a:stCxn id="104" idx="6"/>
            <a:endCxn id="70" idx="2"/>
          </p:cNvCxnSpPr>
          <p:nvPr/>
        </p:nvCxnSpPr>
        <p:spPr>
          <a:xfrm>
            <a:off x="7838765" y="2871375"/>
            <a:ext cx="630649" cy="1755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AE054CE-8299-427D-99C8-5B58DE3A9F90}"/>
              </a:ext>
            </a:extLst>
          </p:cNvPr>
          <p:cNvCxnSpPr>
            <a:cxnSpLocks/>
            <a:stCxn id="104" idx="6"/>
            <a:endCxn id="71" idx="2"/>
          </p:cNvCxnSpPr>
          <p:nvPr/>
        </p:nvCxnSpPr>
        <p:spPr>
          <a:xfrm>
            <a:off x="7838765" y="2871375"/>
            <a:ext cx="630649" cy="2174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4E116BC-B2B4-4DC6-B41D-7EF90DD847C4}"/>
              </a:ext>
            </a:extLst>
          </p:cNvPr>
          <p:cNvCxnSpPr>
            <a:cxnSpLocks/>
            <a:stCxn id="104" idx="6"/>
            <a:endCxn id="102" idx="2"/>
          </p:cNvCxnSpPr>
          <p:nvPr/>
        </p:nvCxnSpPr>
        <p:spPr>
          <a:xfrm>
            <a:off x="7838765" y="2871375"/>
            <a:ext cx="642766" cy="2562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36EC500-D404-4B1B-BE06-B7A276E94E17}"/>
              </a:ext>
            </a:extLst>
          </p:cNvPr>
          <p:cNvCxnSpPr>
            <a:cxnSpLocks/>
            <a:stCxn id="61" idx="6"/>
            <a:endCxn id="103" idx="2"/>
          </p:cNvCxnSpPr>
          <p:nvPr/>
        </p:nvCxnSpPr>
        <p:spPr>
          <a:xfrm flipV="1">
            <a:off x="7837621" y="3007479"/>
            <a:ext cx="643910" cy="241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F60AC65-53A1-41ED-82AF-B7CA15A02B64}"/>
              </a:ext>
            </a:extLst>
          </p:cNvPr>
          <p:cNvCxnSpPr>
            <a:cxnSpLocks/>
            <a:stCxn id="62" idx="6"/>
            <a:endCxn id="103" idx="2"/>
          </p:cNvCxnSpPr>
          <p:nvPr/>
        </p:nvCxnSpPr>
        <p:spPr>
          <a:xfrm flipV="1">
            <a:off x="7837621" y="3007479"/>
            <a:ext cx="643910" cy="660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259CFF8-E130-49C9-B9B3-38DD8577E378}"/>
              </a:ext>
            </a:extLst>
          </p:cNvPr>
          <p:cNvCxnSpPr>
            <a:cxnSpLocks/>
            <a:stCxn id="63" idx="6"/>
            <a:endCxn id="103" idx="2"/>
          </p:cNvCxnSpPr>
          <p:nvPr/>
        </p:nvCxnSpPr>
        <p:spPr>
          <a:xfrm flipV="1">
            <a:off x="7828745" y="3007479"/>
            <a:ext cx="652786" cy="1079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6C36F2D-6DDE-4BDB-BC83-4A625CD901D9}"/>
              </a:ext>
            </a:extLst>
          </p:cNvPr>
          <p:cNvCxnSpPr>
            <a:cxnSpLocks/>
            <a:stCxn id="64" idx="6"/>
            <a:endCxn id="103" idx="2"/>
          </p:cNvCxnSpPr>
          <p:nvPr/>
        </p:nvCxnSpPr>
        <p:spPr>
          <a:xfrm flipV="1">
            <a:off x="7837621" y="3007479"/>
            <a:ext cx="643910" cy="1467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24AE873-49C8-47B1-88D4-FD76FE4F1B96}"/>
              </a:ext>
            </a:extLst>
          </p:cNvPr>
          <p:cNvCxnSpPr>
            <a:cxnSpLocks/>
            <a:stCxn id="65" idx="6"/>
            <a:endCxn id="103" idx="2"/>
          </p:cNvCxnSpPr>
          <p:nvPr/>
        </p:nvCxnSpPr>
        <p:spPr>
          <a:xfrm flipV="1">
            <a:off x="7837621" y="3007479"/>
            <a:ext cx="643910" cy="1886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0200E45-5CD4-4BDD-8932-3D1866D9B7BC}"/>
              </a:ext>
            </a:extLst>
          </p:cNvPr>
          <p:cNvCxnSpPr>
            <a:cxnSpLocks/>
            <a:stCxn id="66" idx="6"/>
            <a:endCxn id="103" idx="2"/>
          </p:cNvCxnSpPr>
          <p:nvPr/>
        </p:nvCxnSpPr>
        <p:spPr>
          <a:xfrm flipV="1">
            <a:off x="7828745" y="3007479"/>
            <a:ext cx="652786" cy="2305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3DE13AE-A38A-4468-94E3-4EEE01A6DEC1}"/>
              </a:ext>
            </a:extLst>
          </p:cNvPr>
          <p:cNvCxnSpPr>
            <a:cxnSpLocks/>
            <a:stCxn id="105" idx="6"/>
            <a:endCxn id="103" idx="2"/>
          </p:cNvCxnSpPr>
          <p:nvPr/>
        </p:nvCxnSpPr>
        <p:spPr>
          <a:xfrm flipV="1">
            <a:off x="7828745" y="3007479"/>
            <a:ext cx="652786" cy="2688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9CE04BF-5657-4592-B9AC-9922CD22C474}"/>
              </a:ext>
            </a:extLst>
          </p:cNvPr>
          <p:cNvCxnSpPr>
            <a:cxnSpLocks/>
            <a:stCxn id="105" idx="6"/>
            <a:endCxn id="67" idx="2"/>
          </p:cNvCxnSpPr>
          <p:nvPr/>
        </p:nvCxnSpPr>
        <p:spPr>
          <a:xfrm flipV="1">
            <a:off x="7828745" y="3401621"/>
            <a:ext cx="640669" cy="2294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89236C9-C503-4F91-9D7C-CCE523A248D1}"/>
              </a:ext>
            </a:extLst>
          </p:cNvPr>
          <p:cNvCxnSpPr>
            <a:cxnSpLocks/>
            <a:stCxn id="105" idx="6"/>
            <a:endCxn id="68" idx="2"/>
          </p:cNvCxnSpPr>
          <p:nvPr/>
        </p:nvCxnSpPr>
        <p:spPr>
          <a:xfrm flipV="1">
            <a:off x="7828745" y="3820720"/>
            <a:ext cx="640669" cy="1875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3104B60-4ED0-4BA3-B8BB-71B9ADE44904}"/>
              </a:ext>
            </a:extLst>
          </p:cNvPr>
          <p:cNvCxnSpPr>
            <a:cxnSpLocks/>
            <a:stCxn id="105" idx="6"/>
            <a:endCxn id="69" idx="2"/>
          </p:cNvCxnSpPr>
          <p:nvPr/>
        </p:nvCxnSpPr>
        <p:spPr>
          <a:xfrm flipV="1">
            <a:off x="7828745" y="4239819"/>
            <a:ext cx="631793" cy="1456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0BC240E-D7EE-4373-B594-063A47285C34}"/>
              </a:ext>
            </a:extLst>
          </p:cNvPr>
          <p:cNvCxnSpPr>
            <a:cxnSpLocks/>
            <a:stCxn id="105" idx="6"/>
            <a:endCxn id="70" idx="2"/>
          </p:cNvCxnSpPr>
          <p:nvPr/>
        </p:nvCxnSpPr>
        <p:spPr>
          <a:xfrm flipV="1">
            <a:off x="7828745" y="4627105"/>
            <a:ext cx="640669" cy="1068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4B5BB91-F127-4FAD-AD97-7DB84000C6EE}"/>
              </a:ext>
            </a:extLst>
          </p:cNvPr>
          <p:cNvCxnSpPr>
            <a:cxnSpLocks/>
            <a:stCxn id="105" idx="6"/>
            <a:endCxn id="71" idx="2"/>
          </p:cNvCxnSpPr>
          <p:nvPr/>
        </p:nvCxnSpPr>
        <p:spPr>
          <a:xfrm flipV="1">
            <a:off x="7828745" y="5046204"/>
            <a:ext cx="640669" cy="649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65B8B79-1A3E-46ED-AE56-E36FD2BF6B97}"/>
              </a:ext>
            </a:extLst>
          </p:cNvPr>
          <p:cNvCxnSpPr>
            <a:cxnSpLocks/>
            <a:stCxn id="61" idx="6"/>
            <a:endCxn id="102" idx="2"/>
          </p:cNvCxnSpPr>
          <p:nvPr/>
        </p:nvCxnSpPr>
        <p:spPr>
          <a:xfrm>
            <a:off x="7837621" y="3249221"/>
            <a:ext cx="643910" cy="2184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47628E9-9FAA-4A2F-B417-6FF5819125F2}"/>
              </a:ext>
            </a:extLst>
          </p:cNvPr>
          <p:cNvCxnSpPr>
            <a:cxnSpLocks/>
            <a:stCxn id="62" idx="6"/>
            <a:endCxn id="102" idx="2"/>
          </p:cNvCxnSpPr>
          <p:nvPr/>
        </p:nvCxnSpPr>
        <p:spPr>
          <a:xfrm>
            <a:off x="7837621" y="3668320"/>
            <a:ext cx="643910" cy="1765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753AC330-86D8-41FA-971E-550765F7F817}"/>
              </a:ext>
            </a:extLst>
          </p:cNvPr>
          <p:cNvCxnSpPr>
            <a:cxnSpLocks/>
            <a:stCxn id="63" idx="6"/>
            <a:endCxn id="102" idx="2"/>
          </p:cNvCxnSpPr>
          <p:nvPr/>
        </p:nvCxnSpPr>
        <p:spPr>
          <a:xfrm>
            <a:off x="7828745" y="4087419"/>
            <a:ext cx="652786" cy="1346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7BA6750-A97C-4B16-A389-578591E71017}"/>
              </a:ext>
            </a:extLst>
          </p:cNvPr>
          <p:cNvCxnSpPr>
            <a:cxnSpLocks/>
            <a:stCxn id="64" idx="6"/>
            <a:endCxn id="102" idx="2"/>
          </p:cNvCxnSpPr>
          <p:nvPr/>
        </p:nvCxnSpPr>
        <p:spPr>
          <a:xfrm>
            <a:off x="7837621" y="4474705"/>
            <a:ext cx="643910" cy="958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3B430D9-05D0-46CB-96C9-4E3F9BDF1CCD}"/>
              </a:ext>
            </a:extLst>
          </p:cNvPr>
          <p:cNvCxnSpPr>
            <a:cxnSpLocks/>
            <a:stCxn id="65" idx="6"/>
            <a:endCxn id="102" idx="2"/>
          </p:cNvCxnSpPr>
          <p:nvPr/>
        </p:nvCxnSpPr>
        <p:spPr>
          <a:xfrm>
            <a:off x="7837621" y="4893804"/>
            <a:ext cx="643910" cy="539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DC490C48-75BB-4C2A-A9E3-8D78FB00D18B}"/>
              </a:ext>
            </a:extLst>
          </p:cNvPr>
          <p:cNvCxnSpPr>
            <a:cxnSpLocks/>
            <a:stCxn id="66" idx="6"/>
            <a:endCxn id="102" idx="2"/>
          </p:cNvCxnSpPr>
          <p:nvPr/>
        </p:nvCxnSpPr>
        <p:spPr>
          <a:xfrm>
            <a:off x="7828745" y="5312903"/>
            <a:ext cx="652786" cy="120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0D871267-C264-4591-91E8-0FB4AD9EB80F}"/>
              </a:ext>
            </a:extLst>
          </p:cNvPr>
          <p:cNvCxnSpPr>
            <a:cxnSpLocks/>
            <a:stCxn id="105" idx="6"/>
            <a:endCxn id="102" idx="2"/>
          </p:cNvCxnSpPr>
          <p:nvPr/>
        </p:nvCxnSpPr>
        <p:spPr>
          <a:xfrm flipV="1">
            <a:off x="7828745" y="5433490"/>
            <a:ext cx="652786" cy="262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00EB04AD-6D74-44AA-8028-6424D475E7E4}"/>
              </a:ext>
            </a:extLst>
          </p:cNvPr>
          <p:cNvSpPr txBox="1"/>
          <p:nvPr/>
        </p:nvSpPr>
        <p:spPr>
          <a:xfrm>
            <a:off x="670560" y="248749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2F14DEB-13D0-4B3A-94D2-4A5C0D8C73CD}"/>
              </a:ext>
            </a:extLst>
          </p:cNvPr>
          <p:cNvSpPr txBox="1"/>
          <p:nvPr/>
        </p:nvSpPr>
        <p:spPr>
          <a:xfrm>
            <a:off x="869409" y="5697698"/>
            <a:ext cx="1015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5x5 Max Pooling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6FCB20F-F78D-426B-85AF-3938C1516BBC}"/>
              </a:ext>
            </a:extLst>
          </p:cNvPr>
          <p:cNvSpPr txBox="1"/>
          <p:nvPr/>
        </p:nvSpPr>
        <p:spPr>
          <a:xfrm>
            <a:off x="2859301" y="5677538"/>
            <a:ext cx="1015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3x3 Max Pooling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5B03BA1-A653-4B9A-AD22-CD5141AD5EF4}"/>
              </a:ext>
            </a:extLst>
          </p:cNvPr>
          <p:cNvSpPr txBox="1"/>
          <p:nvPr/>
        </p:nvSpPr>
        <p:spPr>
          <a:xfrm>
            <a:off x="4902936" y="5687921"/>
            <a:ext cx="1015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3x3 Max Pooling</a:t>
            </a:r>
          </a:p>
        </p:txBody>
      </p:sp>
      <p:sp>
        <p:nvSpPr>
          <p:cNvPr id="190" name="Cube 189">
            <a:extLst>
              <a:ext uri="{FF2B5EF4-FFF2-40B4-BE49-F238E27FC236}">
                <a16:creationId xmlns:a16="http://schemas.microsoft.com/office/drawing/2014/main" id="{D4367815-3505-4B99-B713-28A5F636D330}"/>
              </a:ext>
            </a:extLst>
          </p:cNvPr>
          <p:cNvSpPr/>
          <p:nvPr/>
        </p:nvSpPr>
        <p:spPr>
          <a:xfrm>
            <a:off x="6800791" y="3331601"/>
            <a:ext cx="569005" cy="2036182"/>
          </a:xfrm>
          <a:prstGeom prst="cube">
            <a:avLst>
              <a:gd name="adj" fmla="val 68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694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264B-8F12-49FA-8FFE-7ED6D486B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5E479-3C02-46F4-B2E7-BC83DD433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network trains weights change and filters look different.</a:t>
            </a:r>
          </a:p>
          <a:p>
            <a:r>
              <a:rPr lang="en-US" dirty="0"/>
              <a:t>Bellow are filters taken as output from the network.</a:t>
            </a:r>
          </a:p>
        </p:txBody>
      </p:sp>
    </p:spTree>
    <p:extLst>
      <p:ext uri="{BB962C8B-B14F-4D97-AF65-F5344CB8AC3E}">
        <p14:creationId xmlns:p14="http://schemas.microsoft.com/office/powerpoint/2010/main" val="50529628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57CC-FEAD-4E4F-A02D-56B7A9D2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Misclassification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B5C63-43E3-4AC7-80BD-C881D66E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images passed through the network were misclassified, some examples are seen bellow.</a:t>
            </a:r>
          </a:p>
        </p:txBody>
      </p:sp>
    </p:spTree>
    <p:extLst>
      <p:ext uri="{BB962C8B-B14F-4D97-AF65-F5344CB8AC3E}">
        <p14:creationId xmlns:p14="http://schemas.microsoft.com/office/powerpoint/2010/main" val="267978785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3AA9-2431-4A63-AD1D-997EF2C5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18B03-334F-4713-9B74-04229EC45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1099"/>
            <a:ext cx="9144000" cy="5168425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Convolutional Neural Network (CNN)</a:t>
            </a:r>
          </a:p>
          <a:p>
            <a:pPr lvl="1"/>
            <a:r>
              <a:rPr lang="en-US" dirty="0"/>
              <a:t>Autoencoder</a:t>
            </a:r>
          </a:p>
          <a:p>
            <a:r>
              <a:rPr lang="en-US" dirty="0"/>
              <a:t>Implementations and Results</a:t>
            </a:r>
          </a:p>
          <a:p>
            <a:pPr lvl="1"/>
            <a:r>
              <a:rPr lang="en-US" dirty="0"/>
              <a:t>CNN</a:t>
            </a:r>
          </a:p>
          <a:p>
            <a:pPr lvl="1"/>
            <a:r>
              <a:rPr lang="en-US" dirty="0"/>
              <a:t>Autoencoder</a:t>
            </a:r>
          </a:p>
          <a:p>
            <a:r>
              <a:rPr lang="en-US" dirty="0"/>
              <a:t>Comparing Deep Learning Methods</a:t>
            </a:r>
          </a:p>
          <a:p>
            <a:pPr lvl="1"/>
            <a:r>
              <a:rPr lang="en-US" dirty="0"/>
              <a:t>Advantages/Disadvantages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48087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239F-201A-4D8A-89A1-019CAA59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22BE-0805-4337-B790-DE81484F7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400" b="1" i="1" dirty="0">
                <a:cs typeface="Times New Roman" pitchFamily="18" charset="0"/>
              </a:rPr>
              <a:t>Problem Statement </a:t>
            </a:r>
            <a:r>
              <a:rPr lang="en-US" sz="3400" dirty="0">
                <a:cs typeface="Times New Roman" pitchFamily="18" charset="0"/>
              </a:rPr>
              <a:t>– Classify an image as one of seven Buildings around campus: Science Hall, Robinson Hall, Rowan Hall, Bunce Hall, Chestnut,  James Hall, Business </a:t>
            </a:r>
            <a:endParaRPr lang="en-US" sz="3400" b="1" i="1" dirty="0">
              <a:cs typeface="Times New Roman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400" b="1" i="1" dirty="0">
                <a:cs typeface="Times New Roman" pitchFamily="18" charset="0"/>
              </a:rPr>
              <a:t>Constraints</a:t>
            </a:r>
          </a:p>
          <a:p>
            <a:pPr marL="1017708" lvl="1" indent="-457200">
              <a:buFont typeface="Wingdings" panose="05000000000000000000" pitchFamily="2" charset="2"/>
              <a:buChar char="q"/>
            </a:pPr>
            <a:r>
              <a:rPr lang="en-US" sz="3400" dirty="0">
                <a:latin typeface="Calibri" panose="020F0502020204030204" pitchFamily="34" charset="0"/>
                <a:cs typeface="Times New Roman" pitchFamily="18" charset="0"/>
              </a:rPr>
              <a:t>Lack of Memory in GPU</a:t>
            </a:r>
          </a:p>
          <a:p>
            <a:pPr marL="1017708" lvl="1" indent="-457200">
              <a:buFont typeface="Wingdings" panose="05000000000000000000" pitchFamily="2" charset="2"/>
              <a:buChar char="q"/>
            </a:pPr>
            <a:r>
              <a:rPr lang="en-US" sz="3400" dirty="0">
                <a:latin typeface="Calibri" panose="020F0502020204030204" pitchFamily="34" charset="0"/>
                <a:cs typeface="Times New Roman" pitchFamily="18" charset="0"/>
              </a:rPr>
              <a:t>Lack of Discriminator</a:t>
            </a:r>
          </a:p>
          <a:p>
            <a:pPr marL="1017708" lvl="1" indent="-457200">
              <a:buFont typeface="Wingdings" panose="05000000000000000000" pitchFamily="2" charset="2"/>
              <a:buChar char="q"/>
            </a:pPr>
            <a:r>
              <a:rPr lang="en-US" sz="3400" dirty="0">
                <a:latin typeface="Calibri" panose="020F0502020204030204" pitchFamily="34" charset="0"/>
                <a:cs typeface="Times New Roman" pitchFamily="18" charset="0"/>
              </a:rPr>
              <a:t>Runtime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400" b="1" i="1" dirty="0">
                <a:cs typeface="Times New Roman" pitchFamily="18" charset="0"/>
              </a:rPr>
              <a:t>Standards</a:t>
            </a:r>
          </a:p>
          <a:p>
            <a:pPr marL="1017708" lvl="1" indent="-457200">
              <a:buFont typeface="Wingdings" panose="05000000000000000000" pitchFamily="2" charset="2"/>
              <a:buChar char="q"/>
            </a:pPr>
            <a:r>
              <a:rPr lang="en-US" sz="3400" dirty="0">
                <a:latin typeface="Calibri" panose="020F0502020204030204" pitchFamily="34" charset="0"/>
                <a:cs typeface="Times New Roman" pitchFamily="18" charset="0"/>
              </a:rPr>
              <a:t>Training and Testing Data divided into 70% and 30% of all data</a:t>
            </a:r>
          </a:p>
          <a:p>
            <a:pPr marL="1017708" lvl="1" indent="-457200">
              <a:buFont typeface="Wingdings" panose="05000000000000000000" pitchFamily="2" charset="2"/>
              <a:buChar char="q"/>
            </a:pPr>
            <a:r>
              <a:rPr lang="en-US" sz="3400" dirty="0" err="1">
                <a:latin typeface="Calibri" panose="020F0502020204030204" pitchFamily="34" charset="0"/>
                <a:cs typeface="Times New Roman" pitchFamily="18" charset="0"/>
              </a:rPr>
              <a:t>Keras</a:t>
            </a:r>
            <a:r>
              <a:rPr lang="en-US" sz="3400" dirty="0">
                <a:latin typeface="Calibri" panose="020F0502020204030204" pitchFamily="34" charset="0"/>
                <a:cs typeface="Times New Roman" pitchFamily="18" charset="0"/>
              </a:rPr>
              <a:t> wrapper for </a:t>
            </a:r>
            <a:r>
              <a:rPr lang="en-US" sz="3400" dirty="0" err="1">
                <a:latin typeface="Calibri" panose="020F0502020204030204" pitchFamily="34" charset="0"/>
                <a:cs typeface="Times New Roman" pitchFamily="18" charset="0"/>
              </a:rPr>
              <a:t>TensorFlow</a:t>
            </a:r>
            <a:r>
              <a:rPr lang="en-US" sz="3400" dirty="0">
                <a:latin typeface="Calibri" panose="020F0502020204030204" pitchFamily="34" charset="0"/>
                <a:cs typeface="Times New Roman" pitchFamily="18" charset="0"/>
              </a:rPr>
              <a:t> was used to create the CNN</a:t>
            </a:r>
          </a:p>
          <a:p>
            <a:pPr marL="1017708" lvl="1" indent="-457200">
              <a:buFont typeface="Wingdings" panose="05000000000000000000" pitchFamily="2" charset="2"/>
              <a:buChar char="q"/>
            </a:pPr>
            <a:r>
              <a:rPr lang="en-US" sz="3400" dirty="0">
                <a:latin typeface="Calibri" panose="020F0502020204030204" pitchFamily="34" charset="0"/>
                <a:cs typeface="Times New Roman" pitchFamily="18" charset="0"/>
              </a:rPr>
              <a:t>MATLAB’s built-in autoencoder was utilized</a:t>
            </a:r>
          </a:p>
          <a:p>
            <a:pPr marL="1017708" lvl="1" indent="-457200">
              <a:buFont typeface="Wingdings" panose="05000000000000000000" pitchFamily="2" charset="2"/>
              <a:buChar char="q"/>
            </a:pPr>
            <a:r>
              <a:rPr lang="en-US" sz="3400" dirty="0">
                <a:latin typeface="Calibri" panose="020F0502020204030204" pitchFamily="34" charset="0"/>
                <a:cs typeface="Times New Roman" pitchFamily="18" charset="0"/>
              </a:rPr>
              <a:t>Images taken from same orientation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4668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D9BB8C-24BC-4E77-88CF-5C2C41A5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504D5-F828-48EF-8DF5-ABDC41488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CNN</a:t>
            </a:r>
          </a:p>
          <a:p>
            <a:r>
              <a:rPr lang="en-US" dirty="0"/>
              <a:t> Autoencoder</a:t>
            </a:r>
          </a:p>
        </p:txBody>
      </p:sp>
    </p:spTree>
    <p:extLst>
      <p:ext uri="{BB962C8B-B14F-4D97-AF65-F5344CB8AC3E}">
        <p14:creationId xmlns:p14="http://schemas.microsoft.com/office/powerpoint/2010/main" val="7851349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84A2-E481-44B0-BB6E-4959A2BE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CNNs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AAC35-6343-4016-B81A-93B8A5DDD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Recognition</a:t>
            </a:r>
          </a:p>
          <a:p>
            <a:r>
              <a:rPr lang="en-US" dirty="0"/>
              <a:t>Natural Language Processing</a:t>
            </a:r>
          </a:p>
          <a:p>
            <a:pPr lvl="1"/>
            <a:r>
              <a:rPr lang="en-US" dirty="0"/>
              <a:t>Speech Recognition</a:t>
            </a:r>
          </a:p>
          <a:p>
            <a:pPr lvl="1"/>
            <a:r>
              <a:rPr lang="en-US" dirty="0"/>
              <a:t>Natural Language Generation</a:t>
            </a:r>
          </a:p>
          <a:p>
            <a:r>
              <a:rPr lang="en-US" dirty="0"/>
              <a:t>Recommender Systems</a:t>
            </a:r>
          </a:p>
          <a:p>
            <a:pPr lvl="1"/>
            <a:r>
              <a:rPr lang="en-US" dirty="0"/>
              <a:t>Predicts a rating or preference to associate with an item</a:t>
            </a:r>
          </a:p>
          <a:p>
            <a:pPr lvl="1"/>
            <a:r>
              <a:rPr lang="en-US" dirty="0"/>
              <a:t>Used in rating movies, music, news, search queries, online dating, twitter pages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A4EBDD-8F89-4387-AE1F-92A263E43D89}"/>
              </a:ext>
            </a:extLst>
          </p:cNvPr>
          <p:cNvSpPr/>
          <p:nvPr/>
        </p:nvSpPr>
        <p:spPr>
          <a:xfrm>
            <a:off x="0" y="5845293"/>
            <a:ext cx="8905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	Van Den Oord, A., </a:t>
            </a:r>
            <a:r>
              <a:rPr lang="en-US" dirty="0" err="1"/>
              <a:t>Dieleman</a:t>
            </a:r>
            <a:r>
              <a:rPr lang="en-US" dirty="0"/>
              <a:t>, S. and </a:t>
            </a:r>
            <a:r>
              <a:rPr lang="en-US" dirty="0" err="1"/>
              <a:t>Schrauwen</a:t>
            </a:r>
            <a:r>
              <a:rPr lang="en-US" dirty="0"/>
              <a:t>, B. (</a:t>
            </a:r>
            <a:r>
              <a:rPr lang="en-US" dirty="0" err="1"/>
              <a:t>n.d.</a:t>
            </a:r>
            <a:r>
              <a:rPr lang="en-US" dirty="0"/>
              <a:t>). </a:t>
            </a:r>
            <a:r>
              <a:rPr lang="en-US" i="1" dirty="0"/>
              <a:t>Deep content-based music recommendation</a:t>
            </a:r>
            <a:r>
              <a:rPr lang="en-US" dirty="0"/>
              <a:t>. Available at: http://papers.nips.cc/paper/5004-deep-content-based-music-recommendation.pdf </a:t>
            </a:r>
          </a:p>
        </p:txBody>
      </p:sp>
    </p:spTree>
    <p:extLst>
      <p:ext uri="{BB962C8B-B14F-4D97-AF65-F5344CB8AC3E}">
        <p14:creationId xmlns:p14="http://schemas.microsoft.com/office/powerpoint/2010/main" val="207674731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B33C-FCF0-4472-ACBA-62F71D1F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CNNs?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FD050-A76F-407B-BD5C-F57DCC34A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1100"/>
            <a:ext cx="9144000" cy="3113846"/>
          </a:xfrm>
        </p:spPr>
        <p:txBody>
          <a:bodyPr/>
          <a:lstStyle/>
          <a:p>
            <a:r>
              <a:rPr lang="en-US" dirty="0"/>
              <a:t>Why not use a Multi Layer Perceptron?</a:t>
            </a:r>
          </a:p>
          <a:p>
            <a:pPr lvl="1"/>
            <a:r>
              <a:rPr lang="en-US" dirty="0"/>
              <a:t>For image classifications the input size of images contain many features</a:t>
            </a:r>
          </a:p>
          <a:p>
            <a:pPr lvl="2"/>
            <a:r>
              <a:rPr lang="en-US" dirty="0"/>
              <a:t>A 5312x2988 pixel RGB picture contains 47,616,768 input features</a:t>
            </a:r>
          </a:p>
          <a:p>
            <a:pPr lvl="1"/>
            <a:r>
              <a:rPr lang="en-US" dirty="0"/>
              <a:t>In a MLP nodes are fully connected so its performance exponentially decrease with an increase of features.</a:t>
            </a:r>
          </a:p>
          <a:p>
            <a:pPr lvl="1"/>
            <a:r>
              <a:rPr lang="en-US" dirty="0"/>
              <a:t>Another reason that MLPs performance suffers is that they do not take into account the spatial relation of pixels.</a:t>
            </a:r>
          </a:p>
          <a:p>
            <a:pPr lvl="2"/>
            <a:r>
              <a:rPr lang="en-US" dirty="0"/>
              <a:t>A pixel in the top left and bottom right of a picture are treated the same as two pixels next to each other.</a:t>
            </a:r>
          </a:p>
          <a:p>
            <a:pPr lvl="1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18F084-A844-4085-9D2D-C99D827E5A9C}"/>
              </a:ext>
            </a:extLst>
          </p:cNvPr>
          <p:cNvSpPr txBox="1"/>
          <p:nvPr/>
        </p:nvSpPr>
        <p:spPr>
          <a:xfrm>
            <a:off x="2867634" y="4987400"/>
            <a:ext cx="1071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120,000</a:t>
            </a:r>
          </a:p>
          <a:p>
            <a:pPr algn="ctr"/>
            <a:r>
              <a:rPr lang="en-US" dirty="0"/>
              <a:t>Features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C81049B-CEC9-4A96-8EA4-60D4EBF212E3}"/>
              </a:ext>
            </a:extLst>
          </p:cNvPr>
          <p:cNvGrpSpPr/>
          <p:nvPr/>
        </p:nvGrpSpPr>
        <p:grpSpPr>
          <a:xfrm>
            <a:off x="3967580" y="4358936"/>
            <a:ext cx="1208841" cy="2330012"/>
            <a:chOff x="967673" y="4358936"/>
            <a:chExt cx="1208841" cy="233001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547D69E-3CDA-4882-A331-491F2F20FBAC}"/>
                </a:ext>
              </a:extLst>
            </p:cNvPr>
            <p:cNvSpPr/>
            <p:nvPr/>
          </p:nvSpPr>
          <p:spPr>
            <a:xfrm>
              <a:off x="976549" y="4358936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5F131B7-F7A4-480C-9B6D-3ECE0B85A828}"/>
                </a:ext>
              </a:extLst>
            </p:cNvPr>
            <p:cNvSpPr/>
            <p:nvPr/>
          </p:nvSpPr>
          <p:spPr>
            <a:xfrm>
              <a:off x="976549" y="4778035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C2C7A8-D342-460D-A550-24C9A950E99F}"/>
                </a:ext>
              </a:extLst>
            </p:cNvPr>
            <p:cNvSpPr/>
            <p:nvPr/>
          </p:nvSpPr>
          <p:spPr>
            <a:xfrm>
              <a:off x="967673" y="5197134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9058B9B-3E4D-452B-956E-65885B72EE2E}"/>
                </a:ext>
              </a:extLst>
            </p:cNvPr>
            <p:cNvSpPr/>
            <p:nvPr/>
          </p:nvSpPr>
          <p:spPr>
            <a:xfrm>
              <a:off x="976549" y="5584420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E1EE74B-6938-4E5C-BD73-0F1BA230193B}"/>
                </a:ext>
              </a:extLst>
            </p:cNvPr>
            <p:cNvSpPr/>
            <p:nvPr/>
          </p:nvSpPr>
          <p:spPr>
            <a:xfrm>
              <a:off x="976549" y="6003519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9179E35-0C50-481F-8048-EFA70BA7BED5}"/>
                </a:ext>
              </a:extLst>
            </p:cNvPr>
            <p:cNvSpPr/>
            <p:nvPr/>
          </p:nvSpPr>
          <p:spPr>
            <a:xfrm>
              <a:off x="967673" y="6422618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D175C07-7A66-4B98-9A3D-E6C7FFADD036}"/>
                </a:ext>
              </a:extLst>
            </p:cNvPr>
            <p:cNvSpPr/>
            <p:nvPr/>
          </p:nvSpPr>
          <p:spPr>
            <a:xfrm>
              <a:off x="1892428" y="4511336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1ED111-728E-4F97-A3E2-9E84542F3FF9}"/>
                </a:ext>
              </a:extLst>
            </p:cNvPr>
            <p:cNvSpPr/>
            <p:nvPr/>
          </p:nvSpPr>
          <p:spPr>
            <a:xfrm>
              <a:off x="1892428" y="4930435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6DBA82C-50CB-44A0-8E33-2DE950A21BDC}"/>
                </a:ext>
              </a:extLst>
            </p:cNvPr>
            <p:cNvSpPr/>
            <p:nvPr/>
          </p:nvSpPr>
          <p:spPr>
            <a:xfrm>
              <a:off x="1883552" y="5349534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AAAE1EE-3E83-4A31-BC4A-CF93A9B0C613}"/>
                </a:ext>
              </a:extLst>
            </p:cNvPr>
            <p:cNvSpPr/>
            <p:nvPr/>
          </p:nvSpPr>
          <p:spPr>
            <a:xfrm>
              <a:off x="1892428" y="5736820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A8066CC-A706-4A9C-AB16-D428F61B8465}"/>
                </a:ext>
              </a:extLst>
            </p:cNvPr>
            <p:cNvSpPr/>
            <p:nvPr/>
          </p:nvSpPr>
          <p:spPr>
            <a:xfrm>
              <a:off x="1892428" y="6155919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BA2E2A9-39EC-45A6-9560-AD3F073320D1}"/>
                </a:ext>
              </a:extLst>
            </p:cNvPr>
            <p:cNvCxnSpPr>
              <a:stCxn id="4" idx="6"/>
              <a:endCxn id="10" idx="2"/>
            </p:cNvCxnSpPr>
            <p:nvPr/>
          </p:nvCxnSpPr>
          <p:spPr>
            <a:xfrm>
              <a:off x="1260635" y="4492101"/>
              <a:ext cx="631793" cy="15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689AF90-2556-4D0C-9CCD-19CCD3E1A437}"/>
                </a:ext>
              </a:extLst>
            </p:cNvPr>
            <p:cNvCxnSpPr/>
            <p:nvPr/>
          </p:nvCxnSpPr>
          <p:spPr>
            <a:xfrm>
              <a:off x="1249794" y="4939683"/>
              <a:ext cx="631793" cy="15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0AF6A2B-1599-40F7-A498-F3D467DDEC41}"/>
                </a:ext>
              </a:extLst>
            </p:cNvPr>
            <p:cNvCxnSpPr/>
            <p:nvPr/>
          </p:nvCxnSpPr>
          <p:spPr>
            <a:xfrm>
              <a:off x="1243626" y="5339547"/>
              <a:ext cx="631793" cy="15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8E04D3-0FAA-44EB-99F4-77335A5FB1E2}"/>
                </a:ext>
              </a:extLst>
            </p:cNvPr>
            <p:cNvCxnSpPr/>
            <p:nvPr/>
          </p:nvCxnSpPr>
          <p:spPr>
            <a:xfrm>
              <a:off x="1239933" y="5695023"/>
              <a:ext cx="631793" cy="15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29D77EF-38EB-4ED6-893D-CA790AA2F970}"/>
                </a:ext>
              </a:extLst>
            </p:cNvPr>
            <p:cNvCxnSpPr/>
            <p:nvPr/>
          </p:nvCxnSpPr>
          <p:spPr>
            <a:xfrm>
              <a:off x="1255723" y="6136684"/>
              <a:ext cx="631793" cy="15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70417EC-4122-423F-9591-1B70EF280F4A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1239932" y="6289084"/>
              <a:ext cx="652496" cy="2189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CCAFD56-F8DF-4501-A6DC-86E9E4CFA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9230" y="5882562"/>
              <a:ext cx="652496" cy="2189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12DEB93-FF1D-4659-BD3E-EFB6F41AB6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063" y="5482513"/>
              <a:ext cx="652496" cy="2189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254A15-AD6C-4886-A352-42B03EA58C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2600" y="5081348"/>
              <a:ext cx="652496" cy="2189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1414CE4-6AEC-493E-8C8D-A78ADAE00F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2923" y="4639496"/>
              <a:ext cx="652496" cy="2189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A56EF0-1268-4050-9318-F54670889B68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1279128" y="4483412"/>
              <a:ext cx="613300" cy="5801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FDCED5-F021-48E8-940A-5B9C1CAF0EBE}"/>
                </a:ext>
              </a:extLst>
            </p:cNvPr>
            <p:cNvCxnSpPr>
              <a:cxnSpLocks/>
            </p:cNvCxnSpPr>
            <p:nvPr/>
          </p:nvCxnSpPr>
          <p:spPr>
            <a:xfrm>
              <a:off x="1253972" y="4911018"/>
              <a:ext cx="613300" cy="5801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BB08893-7CA6-4B4A-B432-16DC763A7D9A}"/>
                </a:ext>
              </a:extLst>
            </p:cNvPr>
            <p:cNvCxnSpPr>
              <a:cxnSpLocks/>
            </p:cNvCxnSpPr>
            <p:nvPr/>
          </p:nvCxnSpPr>
          <p:spPr>
            <a:xfrm>
              <a:off x="1273207" y="5311993"/>
              <a:ext cx="613300" cy="5801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4B2F8D4-F7F7-4F8E-A6D5-B08D7052C62E}"/>
                </a:ext>
              </a:extLst>
            </p:cNvPr>
            <p:cNvCxnSpPr>
              <a:cxnSpLocks/>
            </p:cNvCxnSpPr>
            <p:nvPr/>
          </p:nvCxnSpPr>
          <p:spPr>
            <a:xfrm>
              <a:off x="1255450" y="5711487"/>
              <a:ext cx="613300" cy="5801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178129F-40E4-4168-B0C2-70AB0C03681D}"/>
                </a:ext>
              </a:extLst>
            </p:cNvPr>
            <p:cNvCxnSpPr>
              <a:stCxn id="9" idx="6"/>
              <a:endCxn id="13" idx="2"/>
            </p:cNvCxnSpPr>
            <p:nvPr/>
          </p:nvCxnSpPr>
          <p:spPr>
            <a:xfrm flipV="1">
              <a:off x="1251759" y="5869985"/>
              <a:ext cx="640669" cy="6857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0C6DD22-B9EC-48A6-B717-594E8F7DB52F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 flipV="1">
              <a:off x="1260635" y="5482699"/>
              <a:ext cx="622917" cy="6539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A9B5977-2B68-42A5-B542-8D5BC57D825A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 flipV="1">
              <a:off x="1260635" y="5063600"/>
              <a:ext cx="631793" cy="6539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1E7F444-DB16-476D-9B4C-55D81C044706}"/>
                </a:ext>
              </a:extLst>
            </p:cNvPr>
            <p:cNvCxnSpPr>
              <a:endCxn id="10" idx="2"/>
            </p:cNvCxnSpPr>
            <p:nvPr/>
          </p:nvCxnSpPr>
          <p:spPr>
            <a:xfrm flipV="1">
              <a:off x="1286505" y="4644501"/>
              <a:ext cx="605923" cy="6471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A5D8C6A-A428-47D7-B645-8346C3DD6F22}"/>
                </a:ext>
              </a:extLst>
            </p:cNvPr>
            <p:cNvCxnSpPr>
              <a:stCxn id="9" idx="6"/>
              <a:endCxn id="12" idx="2"/>
            </p:cNvCxnSpPr>
            <p:nvPr/>
          </p:nvCxnSpPr>
          <p:spPr>
            <a:xfrm flipV="1">
              <a:off x="1251759" y="5482699"/>
              <a:ext cx="631793" cy="1073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653FE2F-AEE8-4012-AE85-1BE2C07060E9}"/>
                </a:ext>
              </a:extLst>
            </p:cNvPr>
            <p:cNvCxnSpPr/>
            <p:nvPr/>
          </p:nvCxnSpPr>
          <p:spPr>
            <a:xfrm flipV="1">
              <a:off x="1226603" y="5075810"/>
              <a:ext cx="631793" cy="1073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919072A-AB6F-4B58-83EF-1750DBEFB98D}"/>
                </a:ext>
              </a:extLst>
            </p:cNvPr>
            <p:cNvCxnSpPr/>
            <p:nvPr/>
          </p:nvCxnSpPr>
          <p:spPr>
            <a:xfrm flipV="1">
              <a:off x="1235481" y="4658555"/>
              <a:ext cx="631793" cy="1073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F811620-F056-42D7-BBF1-3EDC8FA35D5E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>
              <a:off x="1260635" y="4492101"/>
              <a:ext cx="622917" cy="9905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D44CCB9-1694-4121-8E3F-46D0C982D8DC}"/>
                </a:ext>
              </a:extLst>
            </p:cNvPr>
            <p:cNvCxnSpPr>
              <a:cxnSpLocks/>
            </p:cNvCxnSpPr>
            <p:nvPr/>
          </p:nvCxnSpPr>
          <p:spPr>
            <a:xfrm>
              <a:off x="1244359" y="4901954"/>
              <a:ext cx="622917" cy="9905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A7BDA21-0E9C-4BBA-9774-8046D7173031}"/>
                </a:ext>
              </a:extLst>
            </p:cNvPr>
            <p:cNvCxnSpPr>
              <a:cxnSpLocks/>
            </p:cNvCxnSpPr>
            <p:nvPr/>
          </p:nvCxnSpPr>
          <p:spPr>
            <a:xfrm>
              <a:off x="1253237" y="5310329"/>
              <a:ext cx="622917" cy="9905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775977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0159-2450-4412-AD18-D1517008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CNN?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1CA60-3122-402A-BA5C-6C5284674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its basis, a CNN is a deep neural network.</a:t>
            </a:r>
          </a:p>
          <a:p>
            <a:r>
              <a:rPr lang="en-US" dirty="0"/>
              <a:t>CNNs allow an image to be recognized even if the image is transformed</a:t>
            </a:r>
          </a:p>
          <a:p>
            <a:pPr lvl="1"/>
            <a:r>
              <a:rPr lang="en-US" dirty="0"/>
              <a:t>Rotated</a:t>
            </a:r>
          </a:p>
          <a:p>
            <a:pPr lvl="1"/>
            <a:r>
              <a:rPr lang="en-US" dirty="0"/>
              <a:t>Translated</a:t>
            </a:r>
          </a:p>
          <a:p>
            <a:r>
              <a:rPr lang="en-US" dirty="0"/>
              <a:t>CNNs are constructed of layers including</a:t>
            </a:r>
          </a:p>
          <a:p>
            <a:pPr lvl="1"/>
            <a:r>
              <a:rPr lang="en-US" dirty="0"/>
              <a:t>Convolutional</a:t>
            </a:r>
          </a:p>
          <a:p>
            <a:pPr lvl="1"/>
            <a:r>
              <a:rPr lang="en-US" dirty="0"/>
              <a:t>Pooling</a:t>
            </a:r>
          </a:p>
          <a:p>
            <a:pPr lvl="1"/>
            <a:r>
              <a:rPr lang="en-US" dirty="0"/>
              <a:t>Activation - </a:t>
            </a:r>
            <a:r>
              <a:rPr lang="en-US" dirty="0" err="1"/>
              <a:t>ReLU</a:t>
            </a:r>
            <a:endParaRPr lang="en-US" dirty="0"/>
          </a:p>
          <a:p>
            <a:pPr lvl="1"/>
            <a:r>
              <a:rPr lang="en-US" dirty="0"/>
              <a:t>Fully Connected (Used in MLP)</a:t>
            </a:r>
          </a:p>
        </p:txBody>
      </p:sp>
    </p:spTree>
    <p:extLst>
      <p:ext uri="{BB962C8B-B14F-4D97-AF65-F5344CB8AC3E}">
        <p14:creationId xmlns:p14="http://schemas.microsoft.com/office/powerpoint/2010/main" val="80659000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89E8-3C50-4E2E-8EB0-2D651C59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7543B-AF56-4B30-A665-BF73B3CB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8125"/>
            <a:ext cx="9144000" cy="5168425"/>
          </a:xfrm>
        </p:spPr>
        <p:txBody>
          <a:bodyPr/>
          <a:lstStyle/>
          <a:p>
            <a:r>
              <a:rPr lang="en-US" dirty="0"/>
              <a:t>A convolutional layer is often referred to as a layer of filters.</a:t>
            </a:r>
          </a:p>
          <a:p>
            <a:r>
              <a:rPr lang="en-US" dirty="0"/>
              <a:t>Filters have a smaller width and height than the previous layer, but they must have the same depth.</a:t>
            </a:r>
          </a:p>
          <a:p>
            <a:r>
              <a:rPr lang="en-US" dirty="0"/>
              <a:t>Filters are used to detect edges and patterns inside of an image.</a:t>
            </a:r>
          </a:p>
          <a:p>
            <a:r>
              <a:rPr lang="en-US" dirty="0"/>
              <a:t>The filters are moved across the image and the dot product is taken of the filter and the section of the image. </a:t>
            </a:r>
          </a:p>
          <a:p>
            <a:r>
              <a:rPr lang="en-US" dirty="0"/>
              <a:t>The result of this layer has a smaller width and height dimension with a depth dimension equal to the number of filters used.</a:t>
            </a:r>
          </a:p>
        </p:txBody>
      </p:sp>
      <p:pic>
        <p:nvPicPr>
          <p:cNvPr id="17" name="1-ZCjPUFrB6eHPRi4eyP6aaA">
            <a:hlinkClick r:id="" action="ppaction://media"/>
            <a:extLst>
              <a:ext uri="{FF2B5EF4-FFF2-40B4-BE49-F238E27FC236}">
                <a16:creationId xmlns:a16="http://schemas.microsoft.com/office/drawing/2014/main" id="{0A6C21F2-DB74-47A6-A981-4C26881DD49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46932" y="4193759"/>
            <a:ext cx="3085698" cy="22522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6D95B4-343A-45AA-8798-DCC991B674C9}"/>
              </a:ext>
            </a:extLst>
          </p:cNvPr>
          <p:cNvSpPr txBox="1"/>
          <p:nvPr/>
        </p:nvSpPr>
        <p:spPr>
          <a:xfrm>
            <a:off x="0" y="6581001"/>
            <a:ext cx="8127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[1] https://hackernoon.com/visualizing-parts-of-convolutional-neural-networks-using-keras-and-cats-5cc01b214e59</a:t>
            </a:r>
          </a:p>
        </p:txBody>
      </p:sp>
    </p:spTree>
    <p:extLst>
      <p:ext uri="{BB962C8B-B14F-4D97-AF65-F5344CB8AC3E}">
        <p14:creationId xmlns:p14="http://schemas.microsoft.com/office/powerpoint/2010/main" val="63403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00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7FE8-90D8-4489-AC88-7798B2FE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3CD30-B057-48BE-8048-FC9F2406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7755" y="1092322"/>
            <a:ext cx="9144000" cy="5168425"/>
          </a:xfrm>
        </p:spPr>
        <p:txBody>
          <a:bodyPr>
            <a:normAutofit/>
          </a:bodyPr>
          <a:lstStyle/>
          <a:p>
            <a:r>
              <a:rPr lang="en-US" sz="2000" dirty="0"/>
              <a:t>The pooling layer takes information from the previous layer and lowers the spatial dimensionality  (Width x Height) of the information. A pooling layer is usually placed between convolutional layers. This is typically done in 2x2 sections.</a:t>
            </a:r>
          </a:p>
          <a:p>
            <a:r>
              <a:rPr lang="en-US" sz="2000" dirty="0"/>
              <a:t>There are two reasons we use pooling</a:t>
            </a:r>
          </a:p>
          <a:p>
            <a:pPr lvl="1"/>
            <a:r>
              <a:rPr lang="en-US" sz="2000" dirty="0"/>
              <a:t>Reduce computational overhead</a:t>
            </a:r>
          </a:p>
          <a:p>
            <a:pPr lvl="1"/>
            <a:r>
              <a:rPr lang="en-US" sz="2000" dirty="0"/>
              <a:t>To avoid over-fitting</a:t>
            </a:r>
          </a:p>
          <a:p>
            <a:r>
              <a:rPr lang="en-US" sz="2000" dirty="0"/>
              <a:t>Two different types of pooling</a:t>
            </a:r>
          </a:p>
          <a:p>
            <a:pPr lvl="1"/>
            <a:r>
              <a:rPr lang="en-US" sz="2000" dirty="0"/>
              <a:t>Max Pooling – The most common practice, takes max value in the section</a:t>
            </a:r>
          </a:p>
          <a:p>
            <a:pPr lvl="1"/>
            <a:r>
              <a:rPr lang="en-US" sz="2000" dirty="0"/>
              <a:t>Average Pooling – Takes the average of all values and places it in the new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2022C-5E0C-44C4-9996-1B918018D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115" y="4571898"/>
            <a:ext cx="4541770" cy="18954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8D83247-D0D6-421E-829C-DA7F88DB72B0}"/>
              </a:ext>
            </a:extLst>
          </p:cNvPr>
          <p:cNvSpPr/>
          <p:nvPr/>
        </p:nvSpPr>
        <p:spPr>
          <a:xfrm>
            <a:off x="0" y="6542781"/>
            <a:ext cx="9144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[1] https://cambridgespark.com/content/tutorials/convolutional-neural-networks-with-keras/index.html</a:t>
            </a:r>
          </a:p>
        </p:txBody>
      </p:sp>
    </p:spTree>
    <p:extLst>
      <p:ext uri="{BB962C8B-B14F-4D97-AF65-F5344CB8AC3E}">
        <p14:creationId xmlns:p14="http://schemas.microsoft.com/office/powerpoint/2010/main" val="1652299088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likar Rowan ECE Theme">
  <a:themeElements>
    <a:clrScheme name="Rowan Color Schem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likar Rowan ECE Theme" id="{7CD5D38D-F5EA-4202-8322-605C5DF0B37D}" vid="{B36FD4D0-1ADE-4D88-ADA0-E0601AC03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Polikar Rowan ECE Theme</Template>
  <TotalTime>76378</TotalTime>
  <Words>1014</Words>
  <Application>Microsoft Office PowerPoint</Application>
  <PresentationFormat>On-screen Show (4:3)</PresentationFormat>
  <Paragraphs>143</Paragraphs>
  <Slides>17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Cambria Math</vt:lpstr>
      <vt:lpstr>Garamond</vt:lpstr>
      <vt:lpstr>Georgia</vt:lpstr>
      <vt:lpstr>Times New Roman</vt:lpstr>
      <vt:lpstr>Trebuchet MS</vt:lpstr>
      <vt:lpstr>Wingdings</vt:lpstr>
      <vt:lpstr>Wingdings 2</vt:lpstr>
      <vt:lpstr>Polikar Rowan ECE Theme</vt:lpstr>
      <vt:lpstr>PowerPoint Presentation</vt:lpstr>
      <vt:lpstr>Outline</vt:lpstr>
      <vt:lpstr>Introduction</vt:lpstr>
      <vt:lpstr>Background</vt:lpstr>
      <vt:lpstr>Applications of CNNs</vt:lpstr>
      <vt:lpstr>Why do we need CNNs?</vt:lpstr>
      <vt:lpstr>What is a CNN?</vt:lpstr>
      <vt:lpstr>Convolutional Layer</vt:lpstr>
      <vt:lpstr>Pooling Layer</vt:lpstr>
      <vt:lpstr>Activation - ReLU Layer</vt:lpstr>
      <vt:lpstr>Fully Connected Layer</vt:lpstr>
      <vt:lpstr>What Are Autoencoders</vt:lpstr>
      <vt:lpstr>Application of Autoencoders</vt:lpstr>
      <vt:lpstr>Introduction to Autoencoders</vt:lpstr>
      <vt:lpstr>Architecture of Layers in a CNN</vt:lpstr>
      <vt:lpstr>Filters</vt:lpstr>
      <vt:lpstr>Examples of Misclassification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Univ. of Waterloo, Canada - Invited Talk Presentation</dc:title>
  <dc:creator>Robi Polikar;Rob Capo;Joseph Sarnelle, Anthony Sanchez</dc:creator>
  <cp:lastModifiedBy>Sean McGuire</cp:lastModifiedBy>
  <cp:revision>812</cp:revision>
  <dcterms:created xsi:type="dcterms:W3CDTF">2013-06-26T18:08:10Z</dcterms:created>
  <dcterms:modified xsi:type="dcterms:W3CDTF">2017-12-07T18:05:25Z</dcterms:modified>
</cp:coreProperties>
</file>