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350" r:id="rId2"/>
    <p:sldId id="472" r:id="rId3"/>
    <p:sldId id="476" r:id="rId4"/>
    <p:sldId id="458" r:id="rId5"/>
    <p:sldId id="499" r:id="rId6"/>
    <p:sldId id="473" r:id="rId7"/>
    <p:sldId id="448" r:id="rId8"/>
    <p:sldId id="446" r:id="rId9"/>
    <p:sldId id="500" r:id="rId10"/>
    <p:sldId id="449" r:id="rId11"/>
    <p:sldId id="501" r:id="rId12"/>
    <p:sldId id="447" r:id="rId13"/>
    <p:sldId id="450" r:id="rId14"/>
    <p:sldId id="461" r:id="rId15"/>
    <p:sldId id="469" r:id="rId16"/>
    <p:sldId id="452" r:id="rId17"/>
    <p:sldId id="479" r:id="rId18"/>
    <p:sldId id="454" r:id="rId19"/>
    <p:sldId id="462" r:id="rId20"/>
    <p:sldId id="455" r:id="rId21"/>
    <p:sldId id="463" r:id="rId22"/>
    <p:sldId id="487" r:id="rId23"/>
    <p:sldId id="488" r:id="rId24"/>
    <p:sldId id="464" r:id="rId25"/>
    <p:sldId id="459" r:id="rId26"/>
    <p:sldId id="489" r:id="rId27"/>
    <p:sldId id="456" r:id="rId28"/>
    <p:sldId id="465" r:id="rId29"/>
    <p:sldId id="467" r:id="rId30"/>
    <p:sldId id="468" r:id="rId31"/>
    <p:sldId id="457" r:id="rId32"/>
    <p:sldId id="490" r:id="rId33"/>
    <p:sldId id="460" r:id="rId34"/>
    <p:sldId id="491" r:id="rId35"/>
    <p:sldId id="492" r:id="rId36"/>
    <p:sldId id="482" r:id="rId37"/>
    <p:sldId id="470" r:id="rId38"/>
    <p:sldId id="493" r:id="rId39"/>
    <p:sldId id="483" r:id="rId40"/>
    <p:sldId id="495" r:id="rId41"/>
    <p:sldId id="497" r:id="rId42"/>
    <p:sldId id="496" r:id="rId43"/>
    <p:sldId id="498" r:id="rId44"/>
    <p:sldId id="480" r:id="rId45"/>
    <p:sldId id="481" r:id="rId46"/>
    <p:sldId id="484" r:id="rId47"/>
    <p:sldId id="485" r:id="rId48"/>
    <p:sldId id="486" r:id="rId49"/>
    <p:sldId id="45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AB238-E075-40F9-923D-1F10046BBEA9}">
          <p14:sldIdLst>
            <p14:sldId id="350"/>
            <p14:sldId id="472"/>
          </p14:sldIdLst>
        </p14:section>
        <p14:section name="Background" id="{55B00F61-4824-451A-9349-A149EB0BE747}">
          <p14:sldIdLst>
            <p14:sldId id="476"/>
            <p14:sldId id="458"/>
            <p14:sldId id="499"/>
            <p14:sldId id="473"/>
          </p14:sldIdLst>
        </p14:section>
        <p14:section name="Taxonomy of AL Attacks" id="{D00B26C9-9A30-4F74-B5DA-142DBA73FFA9}">
          <p14:sldIdLst>
            <p14:sldId id="448"/>
            <p14:sldId id="446"/>
            <p14:sldId id="500"/>
            <p14:sldId id="449"/>
            <p14:sldId id="501"/>
            <p14:sldId id="447"/>
            <p14:sldId id="450"/>
            <p14:sldId id="461"/>
            <p14:sldId id="469"/>
          </p14:sldIdLst>
        </p14:section>
        <p14:section name="List of AL Attacks" id="{55361FBA-BBD0-44B4-ABB9-19173DCB3C23}">
          <p14:sldIdLst>
            <p14:sldId id="452"/>
            <p14:sldId id="479"/>
            <p14:sldId id="454"/>
            <p14:sldId id="462"/>
            <p14:sldId id="455"/>
            <p14:sldId id="463"/>
            <p14:sldId id="487"/>
            <p14:sldId id="488"/>
            <p14:sldId id="464"/>
            <p14:sldId id="459"/>
            <p14:sldId id="489"/>
            <p14:sldId id="456"/>
            <p14:sldId id="465"/>
            <p14:sldId id="467"/>
            <p14:sldId id="468"/>
            <p14:sldId id="457"/>
            <p14:sldId id="490"/>
            <p14:sldId id="460"/>
            <p14:sldId id="491"/>
            <p14:sldId id="492"/>
            <p14:sldId id="482"/>
            <p14:sldId id="470"/>
            <p14:sldId id="493"/>
            <p14:sldId id="483"/>
          </p14:sldIdLst>
        </p14:section>
        <p14:section name="Unsupervised Learning" id="{84128D97-5FA8-4329-9068-79EDD1194B68}">
          <p14:sldIdLst>
            <p14:sldId id="495"/>
            <p14:sldId id="497"/>
          </p14:sldIdLst>
        </p14:section>
        <p14:section name="Feature Selection" id="{390210EA-5317-4D38-9BA7-357FB27682C7}">
          <p14:sldIdLst>
            <p14:sldId id="496"/>
            <p14:sldId id="498"/>
          </p14:sldIdLst>
        </p14:section>
        <p14:section name="Future Work" id="{34C5BCF1-1D6D-4D2D-8818-C25345F67123}">
          <p14:sldIdLst>
            <p14:sldId id="480"/>
            <p14:sldId id="481"/>
            <p14:sldId id="484"/>
            <p14:sldId id="485"/>
            <p14:sldId id="486"/>
          </p14:sldIdLst>
        </p14:section>
        <p14:section name="Extra Slides" id="{910A1847-F015-4EC0-B44B-026FF550D54D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654" autoAdjust="0"/>
  </p:normalViewPr>
  <p:slideViewPr>
    <p:cSldViewPr snapToGrid="0">
      <p:cViewPr>
        <p:scale>
          <a:sx n="86" d="100"/>
          <a:sy n="86" d="100"/>
        </p:scale>
        <p:origin x="115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Convolutional Neural Networks (CNN)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33249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11/14/2017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 sizes are smaller in terms of width and height than the previous layer, but they have the same depth.</a:t>
            </a:r>
          </a:p>
          <a:p>
            <a:r>
              <a:rPr lang="en-US" dirty="0"/>
              <a:t>Filters are meant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617231" y="6446014"/>
            <a:ext cx="790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AF-9B67-4EE8-9DC1-C142E76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E8C-204B-4F95-AA9C-FC4B4A52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491"/>
            <a:ext cx="9144000" cy="5168425"/>
          </a:xfrm>
        </p:spPr>
        <p:txBody>
          <a:bodyPr/>
          <a:lstStyle/>
          <a:p>
            <a:r>
              <a:rPr lang="en-US" dirty="0"/>
              <a:t>Our example is a 32x32x3 picture.</a:t>
            </a:r>
          </a:p>
          <a:p>
            <a:r>
              <a:rPr lang="en-US" dirty="0"/>
              <a:t>Lets use a 4x4x3 filter (the last dimension MUST be 5) this filter has a stride length of 1 meaning that the filter moves one pixel at a time (this value can be modified).</a:t>
            </a:r>
          </a:p>
          <a:p>
            <a:r>
              <a:rPr lang="en-US" dirty="0"/>
              <a:t>To make sure the filter dimensions are acceptable we pass the values through this equation: </a:t>
            </a:r>
            <a:r>
              <a:rPr lang="en-US" altLang="en-US" dirty="0"/>
              <a:t>(InputSize−FilterSize+2ZeroPadding)/Stride+1</a:t>
            </a:r>
            <a:endParaRPr lang="en-US" dirty="0"/>
          </a:p>
          <a:p>
            <a:r>
              <a:rPr lang="en-US" dirty="0"/>
              <a:t>The result must be an integer, the result is the dimensions of the output of the layer (32-4+0)/2 = 14 so the output layer is 14x14x5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4E4E6-99AE-4BB8-AFAD-279C58FB9C9A}"/>
              </a:ext>
            </a:extLst>
          </p:cNvPr>
          <p:cNvGrpSpPr/>
          <p:nvPr/>
        </p:nvGrpSpPr>
        <p:grpSpPr>
          <a:xfrm>
            <a:off x="3066401" y="3951984"/>
            <a:ext cx="3011198" cy="2816640"/>
            <a:chOff x="2989591" y="3980225"/>
            <a:chExt cx="3267094" cy="287777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C1A699A-95BB-4C4F-B430-5C0B395FA3AB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A15C4-FA1A-4CD7-AA98-D2E4442715A8}"/>
                </a:ext>
              </a:extLst>
            </p:cNvPr>
            <p:cNvSpPr txBox="1"/>
            <p:nvPr/>
          </p:nvSpPr>
          <p:spPr>
            <a:xfrm>
              <a:off x="2989591" y="549537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D2691-CCA7-4891-AB83-BFEF6470DACF}"/>
                </a:ext>
              </a:extLst>
            </p:cNvPr>
            <p:cNvSpPr txBox="1"/>
            <p:nvPr/>
          </p:nvSpPr>
          <p:spPr>
            <a:xfrm>
              <a:off x="3308772" y="434539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FE7DA-3DDC-4D5C-B3BA-1BF5E189F885}"/>
                </a:ext>
              </a:extLst>
            </p:cNvPr>
            <p:cNvSpPr txBox="1"/>
            <p:nvPr/>
          </p:nvSpPr>
          <p:spPr>
            <a:xfrm>
              <a:off x="4011057" y="3980225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D169EDF-07E9-4D30-A626-78CF57AEB1F9}"/>
                </a:ext>
              </a:extLst>
            </p:cNvPr>
            <p:cNvSpPr/>
            <p:nvPr/>
          </p:nvSpPr>
          <p:spPr>
            <a:xfrm>
              <a:off x="4701071" y="4506436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E181C58-7C42-437A-89F7-E0CCC6089C19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76C998-77E0-40DC-90FB-65B76DB4E134}"/>
                </a:ext>
              </a:extLst>
            </p:cNvPr>
            <p:cNvSpPr/>
            <p:nvPr/>
          </p:nvSpPr>
          <p:spPr>
            <a:xfrm>
              <a:off x="5087732" y="4506436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25EFD7C-A02B-4EC4-9867-97E1158489C6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7CADEF4-F498-4C7A-B255-D0DFCCAAC393}"/>
                </a:ext>
              </a:extLst>
            </p:cNvPr>
            <p:cNvSpPr/>
            <p:nvPr/>
          </p:nvSpPr>
          <p:spPr>
            <a:xfrm>
              <a:off x="5478879" y="4508824"/>
              <a:ext cx="617360" cy="207180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B5DD-4491-4560-BD9C-079308A660B6}"/>
                </a:ext>
              </a:extLst>
            </p:cNvPr>
            <p:cNvSpPr txBox="1"/>
            <p:nvPr/>
          </p:nvSpPr>
          <p:spPr>
            <a:xfrm>
              <a:off x="4955512" y="4122606"/>
              <a:ext cx="949287" cy="29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Filters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1D2D4-883B-444A-90FC-B709171A8611}"/>
                </a:ext>
              </a:extLst>
            </p:cNvPr>
            <p:cNvSpPr txBox="1"/>
            <p:nvPr/>
          </p:nvSpPr>
          <p:spPr>
            <a:xfrm>
              <a:off x="5734823" y="4652427"/>
              <a:ext cx="521862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6FE12-A565-4115-B124-048B73D5D9BD}"/>
                </a:ext>
              </a:extLst>
            </p:cNvPr>
            <p:cNvSpPr txBox="1"/>
            <p:nvPr/>
          </p:nvSpPr>
          <p:spPr>
            <a:xfrm>
              <a:off x="5607547" y="5394033"/>
              <a:ext cx="484205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9F310E2-E3E9-4B7E-A6CC-C811405F55F7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C0708D-217F-480E-BBA9-871AA81E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0B1F4-A3CA-4730-8461-124ED8103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30E667-B483-410C-A312-E7C80B4A76F0}"/>
                </a:ext>
              </a:extLst>
            </p:cNvPr>
            <p:cNvSpPr txBox="1"/>
            <p:nvPr/>
          </p:nvSpPr>
          <p:spPr>
            <a:xfrm>
              <a:off x="3773168" y="4693631"/>
              <a:ext cx="273356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B89A0-C8B1-46C3-B8ED-5BF1656C91B7}"/>
                </a:ext>
              </a:extLst>
            </p:cNvPr>
            <p:cNvSpPr txBox="1"/>
            <p:nvPr/>
          </p:nvSpPr>
          <p:spPr>
            <a:xfrm>
              <a:off x="3666139" y="5031210"/>
              <a:ext cx="273356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65D9F5-A97F-47CA-88E1-313CC5F6380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F024-267B-4067-9D68-15D848B2BFC5}"/>
                </a:ext>
              </a:extLst>
            </p:cNvPr>
            <p:cNvSpPr txBox="1"/>
            <p:nvPr/>
          </p:nvSpPr>
          <p:spPr>
            <a:xfrm>
              <a:off x="5015304" y="6484249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18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Violation / Attacker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attacker’s goal?</a:t>
            </a:r>
          </a:p>
          <a:p>
            <a:r>
              <a:rPr lang="en-US" b="1" dirty="0"/>
              <a:t>Integrity</a:t>
            </a:r>
            <a:r>
              <a:rPr lang="en-US" dirty="0"/>
              <a:t> – goal is to get malicious examples classified as legitimate</a:t>
            </a:r>
          </a:p>
          <a:p>
            <a:r>
              <a:rPr lang="en-US" b="1" dirty="0"/>
              <a:t>Availability</a:t>
            </a:r>
            <a:r>
              <a:rPr lang="en-US" dirty="0"/>
              <a:t> – goal is to get legitimate examples misclassified</a:t>
            </a:r>
          </a:p>
          <a:p>
            <a:r>
              <a:rPr lang="en-US" b="1" dirty="0"/>
              <a:t>Privacy</a:t>
            </a:r>
            <a:r>
              <a:rPr lang="en-US" dirty="0"/>
              <a:t> – goal is to get confidential information from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6358-6B19-48F9-B619-B85E133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attacker’s target?</a:t>
            </a:r>
          </a:p>
          <a:p>
            <a:r>
              <a:rPr lang="en-US" b="1" dirty="0"/>
              <a:t>Targeted</a:t>
            </a:r>
            <a:r>
              <a:rPr lang="en-US" dirty="0"/>
              <a:t> – small number of target instances</a:t>
            </a:r>
          </a:p>
          <a:p>
            <a:r>
              <a:rPr lang="en-US" b="1" dirty="0"/>
              <a:t>Indiscriminate</a:t>
            </a:r>
            <a:r>
              <a:rPr lang="en-US" dirty="0"/>
              <a:t> – no specific target</a:t>
            </a:r>
          </a:p>
        </p:txBody>
      </p:sp>
    </p:spTree>
    <p:extLst>
      <p:ext uri="{BB962C8B-B14F-4D97-AF65-F5344CB8AC3E}">
        <p14:creationId xmlns:p14="http://schemas.microsoft.com/office/powerpoint/2010/main" val="2311682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attacker know?</a:t>
            </a:r>
          </a:p>
          <a:p>
            <a:r>
              <a:rPr lang="en-US" b="1" dirty="0"/>
              <a:t>Perfect Knowledge </a:t>
            </a:r>
            <a:r>
              <a:rPr lang="en-US" dirty="0"/>
              <a:t>– the attacker knows everything about the machine learning algorithm</a:t>
            </a:r>
          </a:p>
          <a:p>
            <a:r>
              <a:rPr lang="en-US" b="1" dirty="0"/>
              <a:t>Limited Knowledge </a:t>
            </a:r>
            <a:r>
              <a:rPr lang="en-US" dirty="0"/>
              <a:t>– the attacker has some limited knowledge about the machine learning algorithm </a:t>
            </a:r>
          </a:p>
          <a:p>
            <a:pPr lvl="1"/>
            <a:r>
              <a:rPr lang="en-US" b="1" dirty="0"/>
              <a:t>How limited?</a:t>
            </a:r>
          </a:p>
          <a:p>
            <a:pPr lvl="1"/>
            <a:r>
              <a:rPr lang="en-US" dirty="0"/>
              <a:t>Do they know what algorithm you are using?</a:t>
            </a:r>
          </a:p>
          <a:p>
            <a:pPr lvl="1"/>
            <a:r>
              <a:rPr lang="en-US" dirty="0"/>
              <a:t>Do they know the algorithm free parameters?</a:t>
            </a:r>
          </a:p>
          <a:p>
            <a:pPr lvl="1"/>
            <a:r>
              <a:rPr lang="en-US" dirty="0"/>
              <a:t>Do they know the optimized algorithm parameters?</a:t>
            </a:r>
          </a:p>
          <a:p>
            <a:pPr lvl="1"/>
            <a:r>
              <a:rPr lang="en-US" dirty="0"/>
              <a:t>Do they know the data passed into the algorithm?</a:t>
            </a:r>
          </a:p>
          <a:p>
            <a:pPr lvl="2"/>
            <a:r>
              <a:rPr lang="en-US" dirty="0"/>
              <a:t>Or maybe they can guess where your data comes from based on the application. Ex. ImageNet if the application is object recognition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6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B0B4-C0B1-4178-AFCA-6B275081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473B-19FC-454B-A352-1E4F9AD8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/>
          <a:p>
            <a:r>
              <a:rPr lang="en-US" dirty="0"/>
              <a:t>What is a reasonable assumption about the attacker knowledge?</a:t>
            </a:r>
          </a:p>
          <a:p>
            <a:r>
              <a:rPr lang="en-US" b="1" dirty="0"/>
              <a:t>“Security through obscurity is no security at all” </a:t>
            </a:r>
            <a:r>
              <a:rPr lang="en-US" dirty="0"/>
              <a:t>– Said every security engineer everywhere (or the good ones at least).</a:t>
            </a:r>
          </a:p>
          <a:p>
            <a:r>
              <a:rPr lang="en-US" dirty="0"/>
              <a:t>It is useful to understand what the attacker can do with different levels of knowledge, but ideally the system should still be secure assuming the attacker has perfect knowledge.</a:t>
            </a:r>
          </a:p>
          <a:p>
            <a:pPr lvl="1"/>
            <a:r>
              <a:rPr lang="en-US" dirty="0"/>
              <a:t>The machine learning models can be stolen by looking at the output [1,2]</a:t>
            </a:r>
          </a:p>
          <a:p>
            <a:pPr lvl="1"/>
            <a:r>
              <a:rPr lang="en-US" dirty="0"/>
              <a:t>An attacker can break into the network / computer and directly steal the model</a:t>
            </a:r>
          </a:p>
          <a:p>
            <a:r>
              <a:rPr lang="en-US" dirty="0"/>
              <a:t>In practice, you must understand the </a:t>
            </a:r>
            <a:r>
              <a:rPr lang="en-US" b="1" dirty="0"/>
              <a:t>risks</a:t>
            </a:r>
            <a:r>
              <a:rPr lang="en-US" dirty="0"/>
              <a:t> of your particular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89DB8-F877-4275-AF25-C03FE19A37CE}"/>
              </a:ext>
            </a:extLst>
          </p:cNvPr>
          <p:cNvSpPr/>
          <p:nvPr/>
        </p:nvSpPr>
        <p:spPr>
          <a:xfrm>
            <a:off x="0" y="5380672"/>
            <a:ext cx="8905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F. </a:t>
            </a:r>
            <a:r>
              <a:rPr lang="en-US" dirty="0" err="1"/>
              <a:t>Tramer</a:t>
            </a:r>
            <a:r>
              <a:rPr lang="en-US" dirty="0"/>
              <a:t>, F. Zhang, A. Jules, M. Reiter, and T. </a:t>
            </a:r>
            <a:r>
              <a:rPr lang="en-US" dirty="0" err="1"/>
              <a:t>Ristenpart</a:t>
            </a:r>
            <a:r>
              <a:rPr lang="en-US" dirty="0"/>
              <a:t>, “Stealing Machine Learning Models via Prediction APIs Florian,” in </a:t>
            </a:r>
            <a:r>
              <a:rPr lang="en-US" i="1" dirty="0"/>
              <a:t>25th USENIX Security Symposium</a:t>
            </a:r>
            <a:r>
              <a:rPr lang="en-US" dirty="0"/>
              <a:t>, 2016.</a:t>
            </a:r>
          </a:p>
          <a:p>
            <a:r>
              <a:rPr lang="en-US" dirty="0"/>
              <a:t>[2]	Y. Shi, Y. </a:t>
            </a:r>
            <a:r>
              <a:rPr lang="en-US" dirty="0" err="1"/>
              <a:t>Sagduyu</a:t>
            </a:r>
            <a:r>
              <a:rPr lang="en-US" dirty="0"/>
              <a:t>, and A. </a:t>
            </a:r>
            <a:r>
              <a:rPr lang="en-US" dirty="0" err="1"/>
              <a:t>Grushin</a:t>
            </a:r>
            <a:r>
              <a:rPr lang="en-US" dirty="0"/>
              <a:t>, “How to Steal a Machine Learning Classifier with Deep Learning,” 2017.</a:t>
            </a:r>
          </a:p>
        </p:txBody>
      </p:sp>
    </p:spTree>
    <p:extLst>
      <p:ext uri="{BB962C8B-B14F-4D97-AF65-F5344CB8AC3E}">
        <p14:creationId xmlns:p14="http://schemas.microsoft.com/office/powerpoint/2010/main" val="32201151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344F2-BE90-4076-86A1-56012BAD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r>
              <a:rPr lang="en-US" dirty="0"/>
              <a:t>Attacks Against 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95F60-9B5B-45C4-9B65-033A3C54E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Causative Integrity</a:t>
            </a:r>
          </a:p>
          <a:p>
            <a:r>
              <a:rPr lang="en-US" dirty="0"/>
              <a:t> Causative Availability</a:t>
            </a:r>
          </a:p>
          <a:p>
            <a:r>
              <a:rPr lang="en-US" dirty="0"/>
              <a:t> Causative Privacy</a:t>
            </a:r>
          </a:p>
          <a:p>
            <a:r>
              <a:rPr lang="en-US" dirty="0"/>
              <a:t> Exploratory Integrity</a:t>
            </a:r>
          </a:p>
          <a:p>
            <a:r>
              <a:rPr lang="en-US" dirty="0"/>
              <a:t> Exploratory Availability</a:t>
            </a:r>
          </a:p>
          <a:p>
            <a:r>
              <a:rPr lang="en-US" dirty="0"/>
              <a:t> Exploratory Privacy</a:t>
            </a:r>
          </a:p>
        </p:txBody>
      </p:sp>
    </p:spTree>
    <p:extLst>
      <p:ext uri="{BB962C8B-B14F-4D97-AF65-F5344CB8AC3E}">
        <p14:creationId xmlns:p14="http://schemas.microsoft.com/office/powerpoint/2010/main" val="6988735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7E2D8-78B8-4BA2-80E0-005DDCBC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6E7B9-CEDE-46D6-87EF-13855CD6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/>
              <a:t>Note</a:t>
            </a:r>
            <a:r>
              <a:rPr lang="en-US" sz="3600" dirty="0"/>
              <a:t>: This is not intended to be an exhaustive list, but give a sample of what is out there. There is currently no authoritative list of all AML Attacks and Defenses. Many of the named attacks are fairly broad and a few different papers accurately fit 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38006108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F01-372E-498B-AB3E-D5522C20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Integrity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BF9C-8093-4555-B4CA-778060754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Red Herring</a:t>
            </a:r>
          </a:p>
        </p:txBody>
      </p:sp>
    </p:spTree>
    <p:extLst>
      <p:ext uri="{BB962C8B-B14F-4D97-AF65-F5344CB8AC3E}">
        <p14:creationId xmlns:p14="http://schemas.microsoft.com/office/powerpoint/2010/main" val="10533047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F879F-78AC-4B33-803D-BA6ECB3B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Herring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1C25B-F4D2-4899-8911-6AB7F68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Incorporate spurious features into the target class so that the classifier relies on the spurious features to classify the target class.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3237C-7866-4B0E-B319-62FC586142FA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J. Newsome, B. Karp, and D. Song, “Paragraph: Thwarting Signature Learning by Training Maliciously,” Recent Adv. Intrusion Detect., vol. 4219, pp. 81–105, 2006.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096BD7-802A-41E8-85B3-A46189C7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76537"/>
              </p:ext>
            </p:extLst>
          </p:nvPr>
        </p:nvGraphicFramePr>
        <p:xfrm>
          <a:off x="914400" y="2913776"/>
          <a:ext cx="27622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6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381126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TOTALLY-NOTSPAM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76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FFE025-D44E-4443-9655-3E43F734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7344"/>
              </p:ext>
            </p:extLst>
          </p:nvPr>
        </p:nvGraphicFramePr>
        <p:xfrm>
          <a:off x="4867275" y="2913776"/>
          <a:ext cx="31337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27AD513-BA1C-43D0-9456-8F4B74E619F6}"/>
              </a:ext>
            </a:extLst>
          </p:cNvPr>
          <p:cNvSpPr/>
          <p:nvPr/>
        </p:nvSpPr>
        <p:spPr>
          <a:xfrm>
            <a:off x="4041086" y="3854330"/>
            <a:ext cx="461755" cy="22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57667-2215-4843-862A-8F674DB8501A}"/>
              </a:ext>
            </a:extLst>
          </p:cNvPr>
          <p:cNvSpPr txBox="1"/>
          <p:nvPr/>
        </p:nvSpPr>
        <p:spPr>
          <a:xfrm>
            <a:off x="914400" y="249467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/ t-1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EB4C-421C-4655-AE6C-CDE99F586F30}"/>
              </a:ext>
            </a:extLst>
          </p:cNvPr>
          <p:cNvSpPr txBox="1"/>
          <p:nvPr/>
        </p:nvSpPr>
        <p:spPr>
          <a:xfrm>
            <a:off x="4867275" y="248906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/ t</a:t>
            </a:r>
          </a:p>
        </p:txBody>
      </p:sp>
    </p:spTree>
    <p:extLst>
      <p:ext uri="{BB962C8B-B14F-4D97-AF65-F5344CB8AC3E}">
        <p14:creationId xmlns:p14="http://schemas.microsoft.com/office/powerpoint/2010/main" val="9757954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C6BE-CB7E-4533-806F-9563A613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Availability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E363-B1CA-4F21-A0EC-4164853F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Correlated Outlier</a:t>
            </a:r>
          </a:p>
          <a:p>
            <a:r>
              <a:rPr lang="en-US" dirty="0"/>
              <a:t> Allergy</a:t>
            </a:r>
          </a:p>
        </p:txBody>
      </p:sp>
    </p:spTree>
    <p:extLst>
      <p:ext uri="{BB962C8B-B14F-4D97-AF65-F5344CB8AC3E}">
        <p14:creationId xmlns:p14="http://schemas.microsoft.com/office/powerpoint/2010/main" val="35079488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46A3EE-4B41-47B5-92FC-2E1B6827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Outlier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C8B3-958B-4C56-9292-07A52EA2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Incorporate spurious features into the target class that also appear in an innocuous sample.</a:t>
            </a:r>
          </a:p>
          <a:p>
            <a:r>
              <a:rPr lang="en-US" dirty="0"/>
              <a:t>Variants:</a:t>
            </a:r>
          </a:p>
          <a:p>
            <a:pPr lvl="1"/>
            <a:r>
              <a:rPr lang="en-US" dirty="0"/>
              <a:t>Attacks Against </a:t>
            </a:r>
            <a:r>
              <a:rPr lang="en-US" dirty="0" err="1"/>
              <a:t>SpamBayes</a:t>
            </a:r>
            <a:endParaRPr lang="en-US" dirty="0"/>
          </a:p>
          <a:p>
            <a:pPr lvl="2"/>
            <a:r>
              <a:rPr lang="en-US" dirty="0"/>
              <a:t>Dictionary Attack: Add a dictionary (</a:t>
            </a:r>
            <a:r>
              <a:rPr lang="en-US" dirty="0" err="1"/>
              <a:t>Aspell</a:t>
            </a:r>
            <a:r>
              <a:rPr lang="en-US" dirty="0"/>
              <a:t>, Usenet) of tokens to the spam email</a:t>
            </a:r>
          </a:p>
          <a:p>
            <a:pPr lvl="2"/>
            <a:r>
              <a:rPr lang="en-US" dirty="0"/>
              <a:t>Focused Attack: Add all of the token in the target email to the spam 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37F5A-9421-4891-AA8F-520ACF17DD11}"/>
              </a:ext>
            </a:extLst>
          </p:cNvPr>
          <p:cNvSpPr/>
          <p:nvPr/>
        </p:nvSpPr>
        <p:spPr>
          <a:xfrm>
            <a:off x="0" y="5291295"/>
            <a:ext cx="8905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J. Newsome, B. Karp, and D. Song, “Paragraph: Thwarting Signature Learning by Training Maliciously,” Recent Adv. Intrusion Detect., vol. 4219, pp. 81–105, 2006.</a:t>
            </a:r>
          </a:p>
          <a:p>
            <a:r>
              <a:rPr lang="en-US" dirty="0"/>
              <a:t>[2]	G. Robinson, “A statistical approach to the spam problem,” </a:t>
            </a:r>
            <a:r>
              <a:rPr lang="en-US" i="1" dirty="0"/>
              <a:t>Linux J.</a:t>
            </a:r>
            <a:r>
              <a:rPr lang="en-US" dirty="0"/>
              <a:t>, vol. 2003, no. 107. p. 3, 2003.</a:t>
            </a:r>
          </a:p>
          <a:p>
            <a:r>
              <a:rPr lang="en-US" dirty="0"/>
              <a:t>[3]	G. </a:t>
            </a:r>
            <a:r>
              <a:rPr lang="en-US" dirty="0" err="1"/>
              <a:t>Wittel</a:t>
            </a:r>
            <a:r>
              <a:rPr lang="en-US" dirty="0"/>
              <a:t> and S. Wu, “On Attacking Statistical Spam Filters.,” </a:t>
            </a:r>
            <a:r>
              <a:rPr lang="en-US" i="1" dirty="0" err="1"/>
              <a:t>Ceas</a:t>
            </a:r>
            <a:r>
              <a:rPr lang="en-US" dirty="0"/>
              <a:t>, 2004.</a:t>
            </a:r>
          </a:p>
        </p:txBody>
      </p:sp>
    </p:spTree>
    <p:extLst>
      <p:ext uri="{BB962C8B-B14F-4D97-AF65-F5344CB8AC3E}">
        <p14:creationId xmlns:p14="http://schemas.microsoft.com/office/powerpoint/2010/main" val="37505906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F818-843B-418F-A358-66434CC7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12C5-33C3-4DD7-9887-A12962C9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attack is an </a:t>
            </a:r>
            <a:r>
              <a:rPr lang="en-US" b="1" dirty="0"/>
              <a:t>targeted </a:t>
            </a:r>
            <a:r>
              <a:rPr lang="en-US" dirty="0"/>
              <a:t>correlated outlier attack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E0D565-1558-44F0-AF2F-E7A5282FA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40835"/>
              </p:ext>
            </p:extLst>
          </p:nvPr>
        </p:nvGraphicFramePr>
        <p:xfrm>
          <a:off x="741913" y="2532776"/>
          <a:ext cx="37824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231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891231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Ham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7646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EE099E-96F8-4134-91C2-8B087B02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91250"/>
              </p:ext>
            </p:extLst>
          </p:nvPr>
        </p:nvGraphicFramePr>
        <p:xfrm>
          <a:off x="5734050" y="2532776"/>
          <a:ext cx="18383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Ham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3A724D4-8A0B-4180-ABC5-74E5E4BBA6E4}"/>
              </a:ext>
            </a:extLst>
          </p:cNvPr>
          <p:cNvSpPr/>
          <p:nvPr/>
        </p:nvSpPr>
        <p:spPr>
          <a:xfrm>
            <a:off x="4898335" y="3420505"/>
            <a:ext cx="461755" cy="22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7F022-941F-4587-A403-3D143EE608D5}"/>
              </a:ext>
            </a:extLst>
          </p:cNvPr>
          <p:cNvSpPr txBox="1"/>
          <p:nvPr/>
        </p:nvSpPr>
        <p:spPr>
          <a:xfrm>
            <a:off x="741913" y="210806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/ t-1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CAD9D-C663-4475-8C8F-68C3F7372CAF}"/>
              </a:ext>
            </a:extLst>
          </p:cNvPr>
          <p:cNvSpPr txBox="1"/>
          <p:nvPr/>
        </p:nvSpPr>
        <p:spPr>
          <a:xfrm>
            <a:off x="5734050" y="210806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/ t</a:t>
            </a:r>
          </a:p>
        </p:txBody>
      </p:sp>
    </p:spTree>
    <p:extLst>
      <p:ext uri="{BB962C8B-B14F-4D97-AF65-F5344CB8AC3E}">
        <p14:creationId xmlns:p14="http://schemas.microsoft.com/office/powerpoint/2010/main" val="2816473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6088-8EF1-47F9-8C95-5D1990D6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FEAA-E3AE-4F92-A0DB-7E13CB03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focused attack is an </a:t>
            </a:r>
            <a:r>
              <a:rPr lang="en-US" b="1" dirty="0"/>
              <a:t>indiscriminate </a:t>
            </a:r>
            <a:r>
              <a:rPr lang="en-US" dirty="0"/>
              <a:t>correlated outlier attack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C45F7-6E95-4141-8079-55033999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69406"/>
              </p:ext>
            </p:extLst>
          </p:nvPr>
        </p:nvGraphicFramePr>
        <p:xfrm>
          <a:off x="809625" y="2551826"/>
          <a:ext cx="27622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6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381126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 err="1"/>
                        <a:t>Ardvark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7646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8C13CE-913F-4514-AB20-50ECEB6C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6137"/>
              </p:ext>
            </p:extLst>
          </p:nvPr>
        </p:nvGraphicFramePr>
        <p:xfrm>
          <a:off x="4762500" y="2551826"/>
          <a:ext cx="15668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83B385E-3211-4ADF-A21D-B76DEFE373FE}"/>
              </a:ext>
            </a:extLst>
          </p:cNvPr>
          <p:cNvSpPr/>
          <p:nvPr/>
        </p:nvSpPr>
        <p:spPr>
          <a:xfrm>
            <a:off x="3936311" y="3492380"/>
            <a:ext cx="461755" cy="22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3C935-3C7B-49ED-B0C1-E67254445204}"/>
              </a:ext>
            </a:extLst>
          </p:cNvPr>
          <p:cNvSpPr txBox="1"/>
          <p:nvPr/>
        </p:nvSpPr>
        <p:spPr>
          <a:xfrm>
            <a:off x="809625" y="213272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/ t-1</a:t>
            </a:r>
          </a:p>
        </p:txBody>
      </p:sp>
    </p:spTree>
    <p:extLst>
      <p:ext uri="{BB962C8B-B14F-4D97-AF65-F5344CB8AC3E}">
        <p14:creationId xmlns:p14="http://schemas.microsoft.com/office/powerpoint/2010/main" val="22281948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D261-1B94-4B84-9A56-57C2C0A7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3331-A856-4E92-B99D-1B3E2758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Trick an automatic signature generation system (essentially malware feature extraction) into generating signatures that match normal traffic so that the normal traffic will be blocked.</a:t>
            </a:r>
          </a:p>
          <a:p>
            <a:r>
              <a:rPr lang="en-US" dirty="0"/>
              <a:t>This is more or less the </a:t>
            </a:r>
            <a:r>
              <a:rPr lang="en-US" b="1" dirty="0"/>
              <a:t>same thing as the correlated outlier attack</a:t>
            </a:r>
            <a:r>
              <a:rPr lang="en-US" dirty="0"/>
              <a:t>, but applied to a particular application (intrusion detection).</a:t>
            </a:r>
          </a:p>
          <a:p>
            <a:pPr lvl="1"/>
            <a:r>
              <a:rPr lang="en-US" dirty="0"/>
              <a:t>There is one extra step and the attacker can’t directly control the features</a:t>
            </a:r>
          </a:p>
          <a:p>
            <a:pPr lvl="1"/>
            <a:r>
              <a:rPr lang="en-US" dirty="0"/>
              <a:t>Ex. Send a large amount of network traffic that you want blocked to random IP addresses so it looks malicious</a:t>
            </a:r>
          </a:p>
          <a:p>
            <a:pPr lvl="1"/>
            <a:r>
              <a:rPr lang="en-US" dirty="0"/>
              <a:t>This possibly could be categorized as an attack on feature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9C2B-D28A-4D16-96BE-ED9096EFD343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S. Chung and A. </a:t>
            </a:r>
            <a:r>
              <a:rPr lang="en-US" dirty="0" err="1"/>
              <a:t>Mok</a:t>
            </a:r>
            <a:r>
              <a:rPr lang="en-US" dirty="0"/>
              <a:t>, “Allergy Attack Against Automatic Signature Generation,” </a:t>
            </a:r>
            <a:r>
              <a:rPr lang="en-US" i="1" dirty="0"/>
              <a:t>Recent Adv. Intrusion Detect.</a:t>
            </a:r>
            <a:r>
              <a:rPr lang="en-US" dirty="0"/>
              <a:t>, vol. 4219, pp. 61–80, 2006.</a:t>
            </a:r>
          </a:p>
        </p:txBody>
      </p:sp>
    </p:spTree>
    <p:extLst>
      <p:ext uri="{BB962C8B-B14F-4D97-AF65-F5344CB8AC3E}">
        <p14:creationId xmlns:p14="http://schemas.microsoft.com/office/powerpoint/2010/main" val="230351486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5BE7-96F8-4C02-8235-5DBDB762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Privacy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B736B-15AC-4BFF-B314-77E529387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15990297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77B5B-74B1-4031-B31E-EA284C23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Privacy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8392ED-7A64-4D14-B219-EC1E1F93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find only a single reference to a causative privacy attack. They propose an idea, but no research has been done.</a:t>
            </a:r>
          </a:p>
          <a:p>
            <a:r>
              <a:rPr lang="en-US" dirty="0"/>
              <a:t>“A causative privacy attack, however, would require </a:t>
            </a:r>
            <a:r>
              <a:rPr lang="en-US" b="1" dirty="0"/>
              <a:t>both manipulation of the training and information obtained from the learned classifier</a:t>
            </a:r>
            <a:r>
              <a:rPr lang="en-US" dirty="0"/>
              <a:t>. The attacker could inject malicious PDFs with features identifying a particular author and then subsequently test if other PDFs with those features were labeled as malicious; this observed behavior may leak private information about the authors of other PDFs in the training set.” 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42296-9AC3-46FC-9639-AC45E5F090FE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S. Chung and A. </a:t>
            </a:r>
            <a:r>
              <a:rPr lang="en-US" dirty="0" err="1"/>
              <a:t>Mok</a:t>
            </a:r>
            <a:r>
              <a:rPr lang="en-US" dirty="0"/>
              <a:t>, “Allergy Attack Against Automatic Signature Generation,” </a:t>
            </a:r>
            <a:r>
              <a:rPr lang="en-US" i="1" dirty="0"/>
              <a:t>Recent Adv. Intrusion Detect.</a:t>
            </a:r>
            <a:r>
              <a:rPr lang="en-US" dirty="0"/>
              <a:t>, vol. 4219, pp. 61–80, 2006.</a:t>
            </a:r>
          </a:p>
        </p:txBody>
      </p:sp>
    </p:spTree>
    <p:extLst>
      <p:ext uri="{BB962C8B-B14F-4D97-AF65-F5344CB8AC3E}">
        <p14:creationId xmlns:p14="http://schemas.microsoft.com/office/powerpoint/2010/main" val="16691217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2D96-2747-4B2F-A00B-79A82F84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Integrity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9F42-3B56-48CF-93FE-0432E25AC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Polymorphic Blending</a:t>
            </a:r>
          </a:p>
          <a:p>
            <a:r>
              <a:rPr lang="en-US" dirty="0"/>
              <a:t> Good Word</a:t>
            </a:r>
          </a:p>
          <a:p>
            <a:r>
              <a:rPr lang="en-US" dirty="0"/>
              <a:t> Reverse Engineering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31276517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C7CE6-B348-4A16-A3CC-6AAEAF0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Blending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0EB2B-F29C-4355-B828-FB6E6C44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Encrypt attack traffic so that it appears statistically identical to normal traffic.</a:t>
            </a:r>
          </a:p>
          <a:p>
            <a:r>
              <a:rPr lang="en-US" dirty="0"/>
              <a:t>This is fairly specific to malware.</a:t>
            </a:r>
          </a:p>
          <a:p>
            <a:r>
              <a:rPr lang="en-US" dirty="0"/>
              <a:t>“After learning the normal profile, the adversary creates a new attack instance and encrypts (and blends) it to match the normal profile. A straightforward byte substitution scheme followed by padding can be used for encryption.” 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F350A-3154-463A-8999-FBC9D4ED0636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P. </a:t>
            </a:r>
            <a:r>
              <a:rPr lang="en-US" dirty="0" err="1"/>
              <a:t>Fogla</a:t>
            </a:r>
            <a:r>
              <a:rPr lang="en-US" dirty="0"/>
              <a:t>, M. Sharif, R. </a:t>
            </a:r>
            <a:r>
              <a:rPr lang="en-US" dirty="0" err="1"/>
              <a:t>Perdisci</a:t>
            </a:r>
            <a:r>
              <a:rPr lang="en-US" dirty="0"/>
              <a:t>, O. </a:t>
            </a:r>
            <a:r>
              <a:rPr lang="en-US" dirty="0" err="1"/>
              <a:t>Kolesnikov</a:t>
            </a:r>
            <a:r>
              <a:rPr lang="en-US" dirty="0"/>
              <a:t>, and W. Lee, “Polymorphic Blending Attacks,” </a:t>
            </a:r>
            <a:r>
              <a:rPr lang="en-US" i="1" dirty="0"/>
              <a:t>15th USENIX </a:t>
            </a:r>
            <a:r>
              <a:rPr lang="en-US" i="1" dirty="0" err="1"/>
              <a:t>Secur</a:t>
            </a:r>
            <a:r>
              <a:rPr lang="en-US" i="1" dirty="0"/>
              <a:t>. </a:t>
            </a:r>
            <a:r>
              <a:rPr lang="en-US" i="1" dirty="0" err="1"/>
              <a:t>Symp</a:t>
            </a:r>
            <a:r>
              <a:rPr lang="en-US" i="1" dirty="0"/>
              <a:t>.</a:t>
            </a:r>
            <a:r>
              <a:rPr lang="en-US" dirty="0"/>
              <a:t>, pp. 241–256, 2006.</a:t>
            </a:r>
          </a:p>
        </p:txBody>
      </p:sp>
    </p:spTree>
    <p:extLst>
      <p:ext uri="{BB962C8B-B14F-4D97-AF65-F5344CB8AC3E}">
        <p14:creationId xmlns:p14="http://schemas.microsoft.com/office/powerpoint/2010/main" val="237141247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5BA9-8DD7-408F-8C7F-D304DD8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5C3E-A215-46F9-94C3-8D89D536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Add features indicative of ham emails to spam emails.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052FE-6394-4C97-B792-11112671C95C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D. Lowd and C. Meek, “Good Word Attacks on Statistical Spam Filters,” in </a:t>
            </a:r>
            <a:r>
              <a:rPr lang="en-US" i="1" dirty="0"/>
              <a:t>Conference on email and anti-spam</a:t>
            </a:r>
            <a:r>
              <a:rPr lang="en-US" dirty="0"/>
              <a:t>, 2005.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75691-B089-4696-96D0-9A14D3E5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5599"/>
              </p:ext>
            </p:extLst>
          </p:nvPr>
        </p:nvGraphicFramePr>
        <p:xfrm>
          <a:off x="2733675" y="2875676"/>
          <a:ext cx="31337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44934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058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5503FA-F357-44F5-8BC7-921794D6A43A}"/>
              </a:ext>
            </a:extLst>
          </p:cNvPr>
          <p:cNvSpPr txBox="1"/>
          <p:nvPr/>
        </p:nvSpPr>
        <p:spPr>
          <a:xfrm>
            <a:off x="2733675" y="245096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/ t</a:t>
            </a:r>
          </a:p>
        </p:txBody>
      </p:sp>
    </p:spTree>
    <p:extLst>
      <p:ext uri="{BB962C8B-B14F-4D97-AF65-F5344CB8AC3E}">
        <p14:creationId xmlns:p14="http://schemas.microsoft.com/office/powerpoint/2010/main" val="4184919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can it be used for? What is a CNN? 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C2C3-227D-4B3B-8117-1BD3E71C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57A8-A0F0-48AB-98EB-4E9805E9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Determine the lowest cost instance put into the desired class by learning the classifier parameters through querying the classifier.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E6C98-FB8B-49EC-9C4E-20D9C49C920B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D. Lowd and C. Meek, “Adversarial learning,” </a:t>
            </a:r>
            <a:r>
              <a:rPr lang="en-US" i="1" dirty="0"/>
              <a:t>Proceeding Elev. ACM SIGKDD Int. Conf. </a:t>
            </a:r>
            <a:r>
              <a:rPr lang="en-US" i="1" dirty="0" err="1"/>
              <a:t>Knowl</a:t>
            </a:r>
            <a:r>
              <a:rPr lang="en-US" i="1" dirty="0"/>
              <a:t>. </a:t>
            </a:r>
            <a:r>
              <a:rPr lang="en-US" i="1" dirty="0" err="1"/>
              <a:t>Discov</a:t>
            </a:r>
            <a:r>
              <a:rPr lang="en-US" i="1" dirty="0"/>
              <a:t>. data Min. - KDD ’05</a:t>
            </a:r>
            <a:r>
              <a:rPr lang="en-US" dirty="0"/>
              <a:t>, no. January, p. 641, 2005.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34C90A-26D1-4F92-9FCD-1CE6F97D1294}"/>
              </a:ext>
            </a:extLst>
          </p:cNvPr>
          <p:cNvSpPr/>
          <p:nvPr/>
        </p:nvSpPr>
        <p:spPr>
          <a:xfrm>
            <a:off x="1508923" y="289063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A3EEBF-C552-4DA2-8B44-3DBD0AB2C59C}"/>
              </a:ext>
            </a:extLst>
          </p:cNvPr>
          <p:cNvSpPr/>
          <p:nvPr/>
        </p:nvSpPr>
        <p:spPr>
          <a:xfrm>
            <a:off x="3413615" y="3605422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6CCB2-1757-4ABE-81D2-C668ACA69C35}"/>
              </a:ext>
            </a:extLst>
          </p:cNvPr>
          <p:cNvCxnSpPr>
            <a:cxnSpLocks/>
          </p:cNvCxnSpPr>
          <p:nvPr/>
        </p:nvCxnSpPr>
        <p:spPr>
          <a:xfrm flipH="1">
            <a:off x="1860273" y="2459407"/>
            <a:ext cx="1442813" cy="3054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E17E01-7545-47C2-9C4F-3CDA42FEBD29}"/>
              </a:ext>
            </a:extLst>
          </p:cNvPr>
          <p:cNvSpPr/>
          <p:nvPr/>
        </p:nvSpPr>
        <p:spPr>
          <a:xfrm>
            <a:off x="1450439" y="4075032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EC0D52-D923-48FE-920A-F324E74FE9FF}"/>
              </a:ext>
            </a:extLst>
          </p:cNvPr>
          <p:cNvSpPr/>
          <p:nvPr/>
        </p:nvSpPr>
        <p:spPr>
          <a:xfrm>
            <a:off x="2515902" y="2762235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C046B-43BD-4626-9479-02F2F16B5802}"/>
              </a:ext>
            </a:extLst>
          </p:cNvPr>
          <p:cNvSpPr/>
          <p:nvPr/>
        </p:nvSpPr>
        <p:spPr>
          <a:xfrm>
            <a:off x="3490330" y="2518832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5333A2-43BF-40EC-81B3-D36B54333AC6}"/>
              </a:ext>
            </a:extLst>
          </p:cNvPr>
          <p:cNvSpPr/>
          <p:nvPr/>
        </p:nvSpPr>
        <p:spPr>
          <a:xfrm>
            <a:off x="1394623" y="3377745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3E4E2-073D-486B-9F7F-5F8FC9DFB234}"/>
              </a:ext>
            </a:extLst>
          </p:cNvPr>
          <p:cNvSpPr/>
          <p:nvPr/>
        </p:nvSpPr>
        <p:spPr>
          <a:xfrm>
            <a:off x="1920983" y="460285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9C72B1-66A5-49FF-902B-FF5672A7B26C}"/>
              </a:ext>
            </a:extLst>
          </p:cNvPr>
          <p:cNvSpPr/>
          <p:nvPr/>
        </p:nvSpPr>
        <p:spPr>
          <a:xfrm>
            <a:off x="2515902" y="4802406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372466-A432-4684-9778-7178096D0A27}"/>
              </a:ext>
            </a:extLst>
          </p:cNvPr>
          <p:cNvSpPr/>
          <p:nvPr/>
        </p:nvSpPr>
        <p:spPr>
          <a:xfrm>
            <a:off x="1432765" y="4778386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1ED0C1-6E0B-417E-9793-B8F98A957BB1}"/>
              </a:ext>
            </a:extLst>
          </p:cNvPr>
          <p:cNvSpPr/>
          <p:nvPr/>
        </p:nvSpPr>
        <p:spPr>
          <a:xfrm>
            <a:off x="2053453" y="5289820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CE9644-0F1A-45AE-9312-71E005425F86}"/>
              </a:ext>
            </a:extLst>
          </p:cNvPr>
          <p:cNvSpPr/>
          <p:nvPr/>
        </p:nvSpPr>
        <p:spPr>
          <a:xfrm>
            <a:off x="2874884" y="4107429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50A506-3C37-41AE-A64B-FB7FC50CE955}"/>
              </a:ext>
            </a:extLst>
          </p:cNvPr>
          <p:cNvSpPr/>
          <p:nvPr/>
        </p:nvSpPr>
        <p:spPr>
          <a:xfrm>
            <a:off x="3611352" y="3050271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5D546A-26E7-4A75-AB9F-BB0011E3FC8E}"/>
              </a:ext>
            </a:extLst>
          </p:cNvPr>
          <p:cNvSpPr/>
          <p:nvPr/>
        </p:nvSpPr>
        <p:spPr>
          <a:xfrm>
            <a:off x="3832312" y="3542889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B0E604-5A28-4D83-8C03-9A97BAFF5A38}"/>
              </a:ext>
            </a:extLst>
          </p:cNvPr>
          <p:cNvSpPr/>
          <p:nvPr/>
        </p:nvSpPr>
        <p:spPr>
          <a:xfrm>
            <a:off x="4077002" y="3081241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1347C2-B46E-4146-8EB1-C2BED097AEE2}"/>
              </a:ext>
            </a:extLst>
          </p:cNvPr>
          <p:cNvSpPr/>
          <p:nvPr/>
        </p:nvSpPr>
        <p:spPr>
          <a:xfrm>
            <a:off x="3388289" y="4262398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0F2080-ACEB-4009-9F67-2441BA8EF20E}"/>
              </a:ext>
            </a:extLst>
          </p:cNvPr>
          <p:cNvSpPr/>
          <p:nvPr/>
        </p:nvSpPr>
        <p:spPr>
          <a:xfrm>
            <a:off x="3196754" y="4888132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149123-4B93-4E2E-9FF4-EA16852147B3}"/>
              </a:ext>
            </a:extLst>
          </p:cNvPr>
          <p:cNvSpPr/>
          <p:nvPr/>
        </p:nvSpPr>
        <p:spPr>
          <a:xfrm>
            <a:off x="3778399" y="4631421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B9CC4D-0887-46E6-840D-CEC11E11F40C}"/>
              </a:ext>
            </a:extLst>
          </p:cNvPr>
          <p:cNvSpPr/>
          <p:nvPr/>
        </p:nvSpPr>
        <p:spPr>
          <a:xfrm>
            <a:off x="3981343" y="4040063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BB46C2-BFB9-4975-A79D-0C60BCABC81E}"/>
              </a:ext>
            </a:extLst>
          </p:cNvPr>
          <p:cNvSpPr/>
          <p:nvPr/>
        </p:nvSpPr>
        <p:spPr>
          <a:xfrm>
            <a:off x="914400" y="370067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D26A09-27A3-44C5-9EB7-180520CDD374}"/>
              </a:ext>
            </a:extLst>
          </p:cNvPr>
          <p:cNvSpPr/>
          <p:nvPr/>
        </p:nvSpPr>
        <p:spPr>
          <a:xfrm>
            <a:off x="1907039" y="2391440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BD9034-7732-45BF-80B4-24DE4F56BD46}"/>
              </a:ext>
            </a:extLst>
          </p:cNvPr>
          <p:cNvSpPr/>
          <p:nvPr/>
        </p:nvSpPr>
        <p:spPr>
          <a:xfrm>
            <a:off x="1954157" y="3168204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CCE69E-FA9B-4EC5-A5FE-72A42E2C622E}"/>
              </a:ext>
            </a:extLst>
          </p:cNvPr>
          <p:cNvSpPr/>
          <p:nvPr/>
        </p:nvSpPr>
        <p:spPr>
          <a:xfrm>
            <a:off x="2847095" y="2253799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AD69DE-0B58-413C-B07F-BFF31A3C36F7}"/>
              </a:ext>
            </a:extLst>
          </p:cNvPr>
          <p:cNvSpPr/>
          <p:nvPr/>
        </p:nvSpPr>
        <p:spPr>
          <a:xfrm>
            <a:off x="3196754" y="3007168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2598B5-0225-415D-9376-21C5AE0A10D8}"/>
              </a:ext>
            </a:extLst>
          </p:cNvPr>
          <p:cNvSpPr txBox="1"/>
          <p:nvPr/>
        </p:nvSpPr>
        <p:spPr>
          <a:xfrm>
            <a:off x="4848171" y="305702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 the classifier to find the nearest instance from some known “spam” data that is classified as “ham.”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C8FF1F-A1A9-40F9-A65B-3307B8A4C0BA}"/>
              </a:ext>
            </a:extLst>
          </p:cNvPr>
          <p:cNvCxnSpPr>
            <a:cxnSpLocks/>
          </p:cNvCxnSpPr>
          <p:nvPr/>
        </p:nvCxnSpPr>
        <p:spPr>
          <a:xfrm flipH="1" flipV="1">
            <a:off x="2581679" y="4010507"/>
            <a:ext cx="295052" cy="15274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1A6D8-C00B-4321-9AC4-AD2ACA07FE55}"/>
              </a:ext>
            </a:extLst>
          </p:cNvPr>
          <p:cNvSpPr/>
          <p:nvPr/>
        </p:nvSpPr>
        <p:spPr>
          <a:xfrm>
            <a:off x="2402738" y="3814970"/>
            <a:ext cx="288234" cy="24847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C578C-0904-43DA-995F-E3596962B3A1}"/>
              </a:ext>
            </a:extLst>
          </p:cNvPr>
          <p:cNvSpPr txBox="1"/>
          <p:nvPr/>
        </p:nvSpPr>
        <p:spPr>
          <a:xfrm>
            <a:off x="3922322" y="25424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Spam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DA3CF-6D3D-4088-8413-D94E5B8F92C5}"/>
              </a:ext>
            </a:extLst>
          </p:cNvPr>
          <p:cNvSpPr txBox="1"/>
          <p:nvPr/>
        </p:nvSpPr>
        <p:spPr>
          <a:xfrm>
            <a:off x="484279" y="412952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00E33-BD53-4E41-8C07-6EB81D070B77}"/>
              </a:ext>
            </a:extLst>
          </p:cNvPr>
          <p:cNvSpPr txBox="1"/>
          <p:nvPr/>
        </p:nvSpPr>
        <p:spPr>
          <a:xfrm>
            <a:off x="1746201" y="3504970"/>
            <a:ext cx="15648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Adversarial</a:t>
            </a:r>
          </a:p>
        </p:txBody>
      </p:sp>
    </p:spTree>
    <p:extLst>
      <p:ext uri="{BB962C8B-B14F-4D97-AF65-F5344CB8AC3E}">
        <p14:creationId xmlns:p14="http://schemas.microsoft.com/office/powerpoint/2010/main" val="37933028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8AF2-0E35-4582-B28F-672EDD2F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Availability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3A33-66F5-415C-AD9A-980E5834F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36820451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6BCEC-6990-4AB6-B68D-76F44423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3FD1E-DB42-4E13-A331-8DEE6B8F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simply a </a:t>
            </a:r>
            <a:r>
              <a:rPr lang="en-US" dirty="0" err="1"/>
              <a:t>DoS</a:t>
            </a:r>
            <a:r>
              <a:rPr lang="en-US" dirty="0"/>
              <a:t> attack (not specific to machine learning even)</a:t>
            </a:r>
          </a:p>
          <a:p>
            <a:r>
              <a:rPr lang="en-US" dirty="0"/>
              <a:t>“sending junk data that causes false alarms (an exploratory availability attack)” [1]</a:t>
            </a:r>
          </a:p>
          <a:p>
            <a:r>
              <a:rPr lang="en-US" dirty="0"/>
              <a:t>“take advantage of a computationally expensive learning component: for example, spam filters that use image processing to detect advertisements in graphical attachments can take significantly more time than text-based filtering” [2]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CFD58-BA1A-4C60-9504-412AD6D83396}"/>
              </a:ext>
            </a:extLst>
          </p:cNvPr>
          <p:cNvSpPr/>
          <p:nvPr/>
        </p:nvSpPr>
        <p:spPr>
          <a:xfrm>
            <a:off x="0" y="5887859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M. </a:t>
            </a:r>
            <a:r>
              <a:rPr lang="en-US" dirty="0" err="1"/>
              <a:t>Kloft</a:t>
            </a:r>
            <a:r>
              <a:rPr lang="en-US" dirty="0"/>
              <a:t> and P. </a:t>
            </a:r>
            <a:r>
              <a:rPr lang="en-US" dirty="0" err="1"/>
              <a:t>Laskov</a:t>
            </a:r>
            <a:r>
              <a:rPr lang="en-US" dirty="0"/>
              <a:t>, “Security analysis of online centroid anomaly detection,” </a:t>
            </a:r>
            <a:r>
              <a:rPr lang="en-US" i="1" dirty="0"/>
              <a:t>J. Mach. Learn. Res.</a:t>
            </a:r>
            <a:r>
              <a:rPr lang="en-US" dirty="0"/>
              <a:t>, vol. 13, pp. 3681–3724, 2012.</a:t>
            </a:r>
          </a:p>
          <a:p>
            <a:r>
              <a:rPr lang="en-US" dirty="0"/>
              <a:t>[2]	M. A. </a:t>
            </a:r>
            <a:r>
              <a:rPr lang="en-US" dirty="0" err="1"/>
              <a:t>Barreno</a:t>
            </a:r>
            <a:r>
              <a:rPr lang="en-US" dirty="0"/>
              <a:t>, “Evaluating the Security of Machine Learning Algorithms,” 2008.</a:t>
            </a:r>
          </a:p>
        </p:txBody>
      </p:sp>
    </p:spTree>
    <p:extLst>
      <p:ext uri="{BB962C8B-B14F-4D97-AF65-F5344CB8AC3E}">
        <p14:creationId xmlns:p14="http://schemas.microsoft.com/office/powerpoint/2010/main" val="413360555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D38-3D23-418B-9E92-A7CA42D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Privacy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2F5D-93C9-4906-A989-4DB48086C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Stealing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99966617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CD8525-19F1-42E0-9C77-81044C6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Machine Learning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3B07C-F3AE-428F-814F-DD90ABCF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Look at the output of a machine learning model to recreate the model. Fundamentally, it is based on Hinton’s neural network distillation work. 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E7FCB-6FA5-4CE1-815E-454B3563FAD9}"/>
              </a:ext>
            </a:extLst>
          </p:cNvPr>
          <p:cNvSpPr/>
          <p:nvPr/>
        </p:nvSpPr>
        <p:spPr>
          <a:xfrm>
            <a:off x="0" y="4824166"/>
            <a:ext cx="89054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G. Hinton, O. </a:t>
            </a:r>
            <a:r>
              <a:rPr lang="en-US" dirty="0" err="1"/>
              <a:t>Vinyals</a:t>
            </a:r>
            <a:r>
              <a:rPr lang="en-US" dirty="0"/>
              <a:t>, and J. Dean, “Distilling the Knowledge in a Neural Network,” pp. 1–9, 2015.</a:t>
            </a:r>
          </a:p>
          <a:p>
            <a:r>
              <a:rPr lang="en-US" dirty="0"/>
              <a:t>[2]	Y. Shi, Y. </a:t>
            </a:r>
            <a:r>
              <a:rPr lang="en-US" dirty="0" err="1"/>
              <a:t>Sagduyu</a:t>
            </a:r>
            <a:r>
              <a:rPr lang="en-US" dirty="0"/>
              <a:t>, and A. </a:t>
            </a:r>
            <a:r>
              <a:rPr lang="en-US" dirty="0" err="1"/>
              <a:t>Grushin</a:t>
            </a:r>
            <a:r>
              <a:rPr lang="en-US" dirty="0"/>
              <a:t>, “How to Steal a Machine Learning Classifier with Deep Learning,” 2017.</a:t>
            </a:r>
          </a:p>
          <a:p>
            <a:r>
              <a:rPr lang="en-US" dirty="0"/>
              <a:t>[3]	F. </a:t>
            </a:r>
            <a:r>
              <a:rPr lang="en-US" dirty="0" err="1"/>
              <a:t>Tramer</a:t>
            </a:r>
            <a:r>
              <a:rPr lang="en-US" dirty="0"/>
              <a:t>, F. Zhang, A. Jules, M. Reiter, and T. </a:t>
            </a:r>
            <a:r>
              <a:rPr lang="en-US" dirty="0" err="1"/>
              <a:t>Ristenpart</a:t>
            </a:r>
            <a:r>
              <a:rPr lang="en-US" dirty="0"/>
              <a:t>, “Stealing Machine Learning Models via Prediction APIs Florian,” in </a:t>
            </a:r>
            <a:r>
              <a:rPr lang="en-US" i="1" dirty="0"/>
              <a:t>25th USENIX Security Symposium</a:t>
            </a:r>
            <a:r>
              <a:rPr lang="en-US" dirty="0"/>
              <a:t>, 2016.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27AD2-F50A-4E53-991E-1DF94FB7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071687"/>
            <a:ext cx="2676525" cy="2482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AF461-BC41-4A41-8E60-938D74D4CC14}"/>
              </a:ext>
            </a:extLst>
          </p:cNvPr>
          <p:cNvSpPr txBox="1"/>
          <p:nvPr/>
        </p:nvSpPr>
        <p:spPr>
          <a:xfrm>
            <a:off x="4157662" y="4209903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A0C6C-672C-4C75-9CA9-8BFA6CCE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4221"/>
            <a:ext cx="3743325" cy="144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581530-5EE4-410F-815D-351650DAC25A}"/>
              </a:ext>
            </a:extLst>
          </p:cNvPr>
          <p:cNvSpPr txBox="1"/>
          <p:nvPr/>
        </p:nvSpPr>
        <p:spPr>
          <a:xfrm>
            <a:off x="7967662" y="3457355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2266597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045F-F1A6-4095-9CDD-07FC9689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5B00-9E00-418D-9038-92652C38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Membership Inference Attacks </a:t>
            </a:r>
            <a:r>
              <a:rPr lang="en-US" dirty="0"/>
              <a:t>– Given a machine learning model and some data, determine if the data was used to train the model.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8E65D-5B96-4637-82EB-D3C38E8DE45A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R. Shokri, M. </a:t>
            </a:r>
            <a:r>
              <a:rPr lang="en-US" dirty="0" err="1"/>
              <a:t>Stronati</a:t>
            </a:r>
            <a:r>
              <a:rPr lang="en-US" dirty="0"/>
              <a:t>, C. Song, and V. </a:t>
            </a:r>
            <a:r>
              <a:rPr lang="en-US" dirty="0" err="1"/>
              <a:t>Shmatikov</a:t>
            </a:r>
            <a:r>
              <a:rPr lang="en-US" dirty="0"/>
              <a:t>, “Membership Inference Attacks against Machine Learning Models,” </a:t>
            </a:r>
            <a:r>
              <a:rPr lang="en-US" i="1" dirty="0"/>
              <a:t>IEEE </a:t>
            </a:r>
            <a:r>
              <a:rPr lang="en-US" i="1" dirty="0" err="1"/>
              <a:t>Secur</a:t>
            </a:r>
            <a:r>
              <a:rPr lang="en-US" i="1" dirty="0"/>
              <a:t>. Priv.</a:t>
            </a:r>
            <a:r>
              <a:rPr lang="en-US" dirty="0"/>
              <a:t>, 2017.</a:t>
            </a:r>
          </a:p>
        </p:txBody>
      </p:sp>
    </p:spTree>
    <p:extLst>
      <p:ext uri="{BB962C8B-B14F-4D97-AF65-F5344CB8AC3E}">
        <p14:creationId xmlns:p14="http://schemas.microsoft.com/office/powerpoint/2010/main" val="235611266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1C7F9-224C-4918-84A3-60490E1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2F292-CE66-4778-B4CB-B17505B6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lot. Only a handful of attacks were described for each category.</a:t>
            </a:r>
          </a:p>
          <a:p>
            <a:r>
              <a:rPr lang="en-US" dirty="0"/>
              <a:t>All of the newer deep learning stuff has been left out!</a:t>
            </a:r>
          </a:p>
          <a:p>
            <a:pPr lvl="1"/>
            <a:r>
              <a:rPr lang="en-US" dirty="0"/>
              <a:t>See: https://blog.openai.com/adversarial-example-research/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286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EB8-08A2-43EC-A115-77B99FC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2E67-1E73-4036-BBFF-9C9E0F41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Reject on Negative Impact</a:t>
            </a:r>
          </a:p>
        </p:txBody>
      </p:sp>
    </p:spTree>
    <p:extLst>
      <p:ext uri="{BB962C8B-B14F-4D97-AF65-F5344CB8AC3E}">
        <p14:creationId xmlns:p14="http://schemas.microsoft.com/office/powerpoint/2010/main" val="35129389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C1E65-D093-46B2-ACAB-5527510B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on Negative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1CF64-CC54-4624-8A08-814F0AED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For each new data, measure the incremental impact on performance. Eliminate the new data if it has a sufficiently large impact on performance.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0BDA9-2853-4270-97CE-D5B13B5172B7}"/>
              </a:ext>
            </a:extLst>
          </p:cNvPr>
          <p:cNvSpPr/>
          <p:nvPr/>
        </p:nvSpPr>
        <p:spPr>
          <a:xfrm>
            <a:off x="0" y="5934670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B. Nelson, M. </a:t>
            </a:r>
            <a:r>
              <a:rPr lang="en-US" dirty="0" err="1"/>
              <a:t>Barreno</a:t>
            </a:r>
            <a:r>
              <a:rPr lang="en-US" dirty="0"/>
              <a:t>, F. J. Chi, A. D. Joseph, B. I. P. Rubinstein, U. Saini, C. Sutton, J. D. </a:t>
            </a:r>
            <a:r>
              <a:rPr lang="en-US" dirty="0" err="1"/>
              <a:t>Tygar</a:t>
            </a:r>
            <a:r>
              <a:rPr lang="en-US" dirty="0"/>
              <a:t>, and K. Xia, “Exploiting machine learning to subvert your spam filter,” </a:t>
            </a:r>
            <a:r>
              <a:rPr lang="en-US" i="1" dirty="0"/>
              <a:t>Proc. First Work. Large-scale Exploit. </a:t>
            </a:r>
            <a:r>
              <a:rPr lang="en-US" i="1" dirty="0" err="1"/>
              <a:t>Emerg</a:t>
            </a:r>
            <a:r>
              <a:rPr lang="en-US" i="1" dirty="0"/>
              <a:t>. Threat.</a:t>
            </a:r>
            <a:r>
              <a:rPr lang="en-US" dirty="0"/>
              <a:t>, p. Article 7, 2008.</a:t>
            </a:r>
          </a:p>
        </p:txBody>
      </p:sp>
    </p:spTree>
    <p:extLst>
      <p:ext uri="{BB962C8B-B14F-4D97-AF65-F5344CB8AC3E}">
        <p14:creationId xmlns:p14="http://schemas.microsoft.com/office/powerpoint/2010/main" val="369220138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65F97-6EF2-4E9B-A6D7-D8CBDE5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8C2D5-4AF4-4812-A5EF-06155A36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</a:t>
            </a:r>
          </a:p>
          <a:p>
            <a:pPr lvl="1"/>
            <a:r>
              <a:rPr lang="en-US" dirty="0"/>
              <a:t>Randomization</a:t>
            </a:r>
          </a:p>
          <a:p>
            <a:pPr lvl="1"/>
            <a:r>
              <a:rPr lang="en-US" dirty="0"/>
              <a:t>Limiting feedback</a:t>
            </a:r>
          </a:p>
          <a:p>
            <a:r>
              <a:rPr lang="en-US" dirty="0"/>
              <a:t>Practically the entire field of robust learning!</a:t>
            </a:r>
          </a:p>
          <a:p>
            <a:r>
              <a:rPr lang="en-US" dirty="0"/>
              <a:t>All defenses that are responses to the deep learning attacks!</a:t>
            </a:r>
          </a:p>
          <a:p>
            <a:pPr lvl="1"/>
            <a:r>
              <a:rPr lang="en-US" dirty="0"/>
              <a:t>Gradient Masking</a:t>
            </a:r>
          </a:p>
          <a:p>
            <a:pPr lvl="1"/>
            <a:r>
              <a:rPr lang="en-US" dirty="0"/>
              <a:t>Feature Squeezing</a:t>
            </a:r>
          </a:p>
          <a:p>
            <a:pPr lvl="1"/>
            <a:r>
              <a:rPr lang="en-US" dirty="0"/>
              <a:t>Defensive Distillation</a:t>
            </a:r>
          </a:p>
          <a:p>
            <a:pPr lvl="1"/>
            <a:r>
              <a:rPr lang="en-US" dirty="0" err="1"/>
              <a:t>MagNet</a:t>
            </a:r>
            <a:endParaRPr lang="en-US" dirty="0"/>
          </a:p>
          <a:p>
            <a:pPr lvl="1"/>
            <a:r>
              <a:rPr lang="en-US" dirty="0"/>
              <a:t>Dense Associative Memory</a:t>
            </a:r>
          </a:p>
          <a:p>
            <a:pPr lvl="1"/>
            <a:r>
              <a:rPr lang="en-US" dirty="0"/>
              <a:t>Distribution Smoothing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13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EF7C9-9913-4E9E-B2E1-24DC486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and Defenses Against Unsupervised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E355-E2EA-42D2-AA35-333C561C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11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EB9E5-9AA0-45EB-83FC-E5F1DF65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43E1B-550A-4F71-B2FE-1E0D7D01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it can be attacked!</a:t>
            </a:r>
          </a:p>
          <a:p>
            <a:r>
              <a:rPr lang="en-US" dirty="0"/>
              <a:t>Not sure of a defense. RONI using some cluster statistic?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450DD-B4DE-4C47-82FC-9DBC5E56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334221"/>
            <a:ext cx="7781925" cy="3181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A157A-0C9B-4918-92C5-562E42DF70B4}"/>
              </a:ext>
            </a:extLst>
          </p:cNvPr>
          <p:cNvSpPr/>
          <p:nvPr/>
        </p:nvSpPr>
        <p:spPr>
          <a:xfrm>
            <a:off x="0" y="5934670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B. </a:t>
            </a:r>
            <a:r>
              <a:rPr lang="en-US" dirty="0" err="1"/>
              <a:t>Biggio</a:t>
            </a:r>
            <a:r>
              <a:rPr lang="en-US" dirty="0"/>
              <a:t>, I. Pillai, S. R. </a:t>
            </a:r>
            <a:r>
              <a:rPr lang="en-US" dirty="0" err="1"/>
              <a:t>Bulò</a:t>
            </a:r>
            <a:r>
              <a:rPr lang="en-US" dirty="0"/>
              <a:t>, and D. </a:t>
            </a:r>
            <a:r>
              <a:rPr lang="en-US" dirty="0" err="1"/>
              <a:t>Ariu</a:t>
            </a:r>
            <a:r>
              <a:rPr lang="en-US" dirty="0"/>
              <a:t>, “Is data clustering in adversarial settings secure?,” in </a:t>
            </a:r>
            <a:r>
              <a:rPr lang="en-US" i="1" dirty="0" err="1"/>
              <a:t>AISec</a:t>
            </a:r>
            <a:r>
              <a:rPr lang="en-US" i="1" dirty="0"/>
              <a:t> ’13 Proceedings of the 2013 ACM workshop on Artificial intelligence and security</a:t>
            </a:r>
            <a:r>
              <a:rPr lang="en-US" dirty="0"/>
              <a:t>, 2013, pp. 87–97.</a:t>
            </a:r>
          </a:p>
        </p:txBody>
      </p:sp>
    </p:spTree>
    <p:extLst>
      <p:ext uri="{BB962C8B-B14F-4D97-AF65-F5344CB8AC3E}">
        <p14:creationId xmlns:p14="http://schemas.microsoft.com/office/powerpoint/2010/main" val="40722626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EA2B-388C-4690-8B4E-A755505D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and Defenses Against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5D7D5-D69E-4C60-A9C2-A4A616FAA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046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6ED66E-5386-4F87-93CA-83FFC1B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685A5-B0B4-4D5C-87B1-136913CC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also be attacked!</a:t>
            </a:r>
          </a:p>
          <a:p>
            <a:r>
              <a:rPr lang="en-US" dirty="0"/>
              <a:t>Defense: Outlier detection? RONI?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A903-B054-43ED-BE40-E24133F31815}"/>
              </a:ext>
            </a:extLst>
          </p:cNvPr>
          <p:cNvSpPr/>
          <p:nvPr/>
        </p:nvSpPr>
        <p:spPr>
          <a:xfrm>
            <a:off x="0" y="5934670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B. </a:t>
            </a:r>
            <a:r>
              <a:rPr lang="en-US" dirty="0" err="1"/>
              <a:t>Biggio</a:t>
            </a:r>
            <a:r>
              <a:rPr lang="en-US" dirty="0"/>
              <a:t>, I. Pillai, S. R. </a:t>
            </a:r>
            <a:r>
              <a:rPr lang="en-US" dirty="0" err="1"/>
              <a:t>Bulò</a:t>
            </a:r>
            <a:r>
              <a:rPr lang="en-US" dirty="0"/>
              <a:t>, and D. </a:t>
            </a:r>
            <a:r>
              <a:rPr lang="en-US" dirty="0" err="1"/>
              <a:t>Ariu</a:t>
            </a:r>
            <a:r>
              <a:rPr lang="en-US" dirty="0"/>
              <a:t>, “Is data clustering in adversarial settings secure?,” in </a:t>
            </a:r>
            <a:r>
              <a:rPr lang="en-US" i="1" dirty="0" err="1"/>
              <a:t>AISec</a:t>
            </a:r>
            <a:r>
              <a:rPr lang="en-US" i="1" dirty="0"/>
              <a:t> ’13 Proceedings of the 2013 ACM workshop on Artificial intelligence and security</a:t>
            </a:r>
            <a:r>
              <a:rPr lang="en-US" dirty="0"/>
              <a:t>, 2013, pp. 87–97.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3ADBC-9E7C-466E-9A5E-7AA84AEF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2255966"/>
            <a:ext cx="3881438" cy="32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968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393C-1432-483E-8645-4604359A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 and Possible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5FF0-87DF-408C-88FF-CF14B71DF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5275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B0D74-A29E-40C1-8F0A-68BFE41C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Mad Lib!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43B39-25AD-43E0-93F8-324561E2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Hey _____, you know what would be cool, adversarial _____ learning!</a:t>
            </a:r>
          </a:p>
          <a:p>
            <a:r>
              <a:rPr lang="en-US" dirty="0"/>
              <a:t>[1] Dr. </a:t>
            </a:r>
            <a:r>
              <a:rPr lang="en-US" dirty="0" err="1"/>
              <a:t>Polikar</a:t>
            </a:r>
            <a:r>
              <a:rPr lang="en-US" dirty="0"/>
              <a:t>, Alex, Mike</a:t>
            </a:r>
          </a:p>
          <a:p>
            <a:r>
              <a:rPr lang="en-US" dirty="0"/>
              <a:t>[2] …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4455F-5AA0-4760-B95E-B6474FC1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049"/>
            <a:ext cx="15241674" cy="33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4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81E-0F95-4062-AB69-50CD8AB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FF6D-D2B1-451E-B1CC-AC707A65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very interesting ideas were proposed in “Can machine learning be secure?”</a:t>
            </a:r>
          </a:p>
          <a:p>
            <a:pPr lvl="1"/>
            <a:r>
              <a:rPr lang="en-US" dirty="0"/>
              <a:t>It has been 11 years, has there been a follow up paper on each idea?</a:t>
            </a:r>
          </a:p>
          <a:p>
            <a:pPr lvl="1"/>
            <a:r>
              <a:rPr lang="en-US" dirty="0"/>
              <a:t>I doubt it</a:t>
            </a:r>
          </a:p>
          <a:p>
            <a:r>
              <a:rPr lang="en-US" dirty="0"/>
              <a:t>While there have been review papers written, there is no single list of all attacks and defenses</a:t>
            </a:r>
          </a:p>
          <a:p>
            <a:r>
              <a:rPr lang="en-US" dirty="0"/>
              <a:t>[1] looks at the security of an entire machine learning pipeline. This view is far more realistic and should be further explored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F78BB-37BA-402C-862B-AD69C0F06E04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N. </a:t>
            </a:r>
            <a:r>
              <a:rPr lang="en-US" dirty="0" err="1"/>
              <a:t>Papernot</a:t>
            </a:r>
            <a:r>
              <a:rPr lang="en-US" dirty="0"/>
              <a:t>, P. </a:t>
            </a:r>
            <a:r>
              <a:rPr lang="en-US" dirty="0" err="1"/>
              <a:t>Mcdaniel</a:t>
            </a:r>
            <a:r>
              <a:rPr lang="en-US" dirty="0"/>
              <a:t>, A. Sinha, and M. Wellman, “</a:t>
            </a:r>
            <a:r>
              <a:rPr lang="en-US" dirty="0" err="1"/>
              <a:t>SoK</a:t>
            </a:r>
            <a:r>
              <a:rPr lang="en-US" dirty="0"/>
              <a:t>: Towards the Science of Security and Privacy in Machine Learning,” </a:t>
            </a:r>
            <a:r>
              <a:rPr lang="en-US" i="1" dirty="0"/>
              <a:t>Preprint</a:t>
            </a:r>
            <a:r>
              <a:rPr lang="en-US" dirty="0"/>
              <a:t>, pp. 1–19, 2016.</a:t>
            </a:r>
          </a:p>
        </p:txBody>
      </p:sp>
    </p:spTree>
    <p:extLst>
      <p:ext uri="{BB962C8B-B14F-4D97-AF65-F5344CB8AC3E}">
        <p14:creationId xmlns:p14="http://schemas.microsoft.com/office/powerpoint/2010/main" val="5579666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1745-6020-45AB-AF5A-47299129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3CCA-4CDB-41EB-B7FC-85239DF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maximizes classifier error may be outliers that can be easily detected</a:t>
            </a:r>
          </a:p>
          <a:p>
            <a:pPr lvl="1"/>
            <a:r>
              <a:rPr lang="en-US" dirty="0"/>
              <a:t>You should make a tradeoff between performance and how much of an outlier the adversarial data may be</a:t>
            </a:r>
          </a:p>
          <a:p>
            <a:r>
              <a:rPr lang="en-US" dirty="0"/>
              <a:t>There is nothing in the literature that would have prevented the Microsoft Tay fiasco</a:t>
            </a:r>
          </a:p>
          <a:p>
            <a:pPr lvl="1"/>
            <a:r>
              <a:rPr lang="en-US" dirty="0"/>
              <a:t>Non-stationary learning approaches may be applied to this problem</a:t>
            </a:r>
          </a:p>
          <a:p>
            <a:pPr lvl="1"/>
            <a:r>
              <a:rPr lang="en-US" dirty="0"/>
              <a:t>Adversarial data is more abrupt than benign (maybe)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AA39-54CF-4EA6-B30F-74F9521E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4437307"/>
            <a:ext cx="6496050" cy="23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486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DD1A9-AAE9-4139-AF56-9EA3B14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B44C2-A4D0-47BA-B88C-A2C6E9FC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492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29A8-54B7-49EC-B2B3-65F3D708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Legend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F42BE7-7E72-4222-BA79-F11A413A165A}"/>
              </a:ext>
            </a:extLst>
          </p:cNvPr>
          <p:cNvSpPr/>
          <p:nvPr/>
        </p:nvSpPr>
        <p:spPr>
          <a:xfrm>
            <a:off x="695739" y="125233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B8E631-D819-4753-90D9-2460CD171210}"/>
              </a:ext>
            </a:extLst>
          </p:cNvPr>
          <p:cNvSpPr/>
          <p:nvPr/>
        </p:nvSpPr>
        <p:spPr>
          <a:xfrm>
            <a:off x="695739" y="1742662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572CEDC-100C-46BE-AEBB-2FD76C481C6A}"/>
              </a:ext>
            </a:extLst>
          </p:cNvPr>
          <p:cNvSpPr/>
          <p:nvPr/>
        </p:nvSpPr>
        <p:spPr>
          <a:xfrm>
            <a:off x="685801" y="2232993"/>
            <a:ext cx="288234" cy="24847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E0E45-8E08-4225-B913-1037B43EEE9D}"/>
              </a:ext>
            </a:extLst>
          </p:cNvPr>
          <p:cNvSpPr txBox="1"/>
          <p:nvPr/>
        </p:nvSpPr>
        <p:spPr>
          <a:xfrm>
            <a:off x="1311966" y="1181964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 of Class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29F82-5330-406A-AAE0-3FFF1F42EA0A}"/>
              </a:ext>
            </a:extLst>
          </p:cNvPr>
          <p:cNvSpPr txBox="1"/>
          <p:nvPr/>
        </p:nvSpPr>
        <p:spPr>
          <a:xfrm>
            <a:off x="1311966" y="1677265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 of Class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687CF-F8D1-4123-A402-E5551548472E}"/>
              </a:ext>
            </a:extLst>
          </p:cNvPr>
          <p:cNvSpPr txBox="1"/>
          <p:nvPr/>
        </p:nvSpPr>
        <p:spPr>
          <a:xfrm>
            <a:off x="1311966" y="2172566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Adversarial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BAAF4-8C3F-4683-9238-0B3FEF76B4F9}"/>
              </a:ext>
            </a:extLst>
          </p:cNvPr>
          <p:cNvCxnSpPr/>
          <p:nvPr/>
        </p:nvCxnSpPr>
        <p:spPr>
          <a:xfrm flipH="1">
            <a:off x="506895" y="2743203"/>
            <a:ext cx="467140" cy="1003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20160E-7E47-47E8-9A91-706A1289E41F}"/>
              </a:ext>
            </a:extLst>
          </p:cNvPr>
          <p:cNvSpPr txBox="1"/>
          <p:nvPr/>
        </p:nvSpPr>
        <p:spPr>
          <a:xfrm>
            <a:off x="1311966" y="3060463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51073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a MLP?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200x200 pixel RGB picture contains 120,000 input features</a:t>
            </a:r>
          </a:p>
          <a:p>
            <a:pPr lvl="1"/>
            <a:r>
              <a:rPr lang="en-US" dirty="0"/>
              <a:t>In a MLP nodes are fully connected so it suffers from the curse of dimensionality.</a:t>
            </a:r>
          </a:p>
          <a:p>
            <a:pPr lvl="1"/>
            <a:r>
              <a:rPr lang="en-US" dirty="0"/>
              <a:t>Another reason that MLP’s suffer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feed forward neural network.</a:t>
            </a:r>
          </a:p>
          <a:p>
            <a:r>
              <a:rPr lang="en-US" dirty="0"/>
              <a:t>CNNs allow an image to be recognized 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pPr lvl="1"/>
            <a:r>
              <a:rPr lang="en-US" dirty="0"/>
              <a:t>Size is increased or decreased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Fully Connected (The same as a hidden layer in a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AFE89-AC6C-443C-BD0A-3E5CFDB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A35A-2466-46DB-A738-57E02865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3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9538-BB85-4B67-AFA9-65AC842F1FCF}"/>
              </a:ext>
            </a:extLst>
          </p:cNvPr>
          <p:cNvSpPr/>
          <p:nvPr/>
        </p:nvSpPr>
        <p:spPr>
          <a:xfrm>
            <a:off x="0" y="5934670"/>
            <a:ext cx="890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from: http://cs231n.github.io/convolutional-networks/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image processing we can think of the height and width of a 3D layer as the height and width in pixels. The depth of the layer can be thought of as the RGB values for each pixel.</a:t>
            </a:r>
          </a:p>
        </p:txBody>
      </p:sp>
      <p:pic>
        <p:nvPicPr>
          <p:cNvPr id="1026" name="Picture 2" descr="http://cs231n.github.io/assets/cnn/cnn.jpeg">
            <a:extLst>
              <a:ext uri="{FF2B5EF4-FFF2-40B4-BE49-F238E27FC236}">
                <a16:creationId xmlns:a16="http://schemas.microsoft.com/office/drawing/2014/main" id="{83F0EB96-4046-4604-86A9-69E5B3E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165475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9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A64-8837-427E-B3DB-5C5C90C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7EC-B61E-4B5A-AD09-4E2FDDC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 MLP a CNN needs an input layer, in a MLP the input layer is a vector of features.</a:t>
            </a:r>
          </a:p>
          <a:p>
            <a:r>
              <a:rPr lang="en-US" dirty="0"/>
              <a:t>In a CNN the input layer can be a 3D volume. This means that the entire picture can be passed in.  Ex. 32x32x3 image</a:t>
            </a:r>
          </a:p>
          <a:p>
            <a:r>
              <a:rPr lang="en-US" dirty="0"/>
              <a:t>The input layer holds the pixel values for each pixel and color channel.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75428D-AB19-4A8A-A22D-20D2CEFF66D3}"/>
              </a:ext>
            </a:extLst>
          </p:cNvPr>
          <p:cNvGrpSpPr/>
          <p:nvPr/>
        </p:nvGrpSpPr>
        <p:grpSpPr>
          <a:xfrm>
            <a:off x="1003300" y="3134191"/>
            <a:ext cx="1816100" cy="3482509"/>
            <a:chOff x="1003300" y="3134191"/>
            <a:chExt cx="1816100" cy="348250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0AA082-5CEC-4ADA-8097-852442F60D7C}"/>
                </a:ext>
              </a:extLst>
            </p:cNvPr>
            <p:cNvSpPr/>
            <p:nvPr/>
          </p:nvSpPr>
          <p:spPr>
            <a:xfrm>
              <a:off x="1562100" y="3632200"/>
              <a:ext cx="812800" cy="298450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EFA9DD-D5D1-4419-8090-5A3E9317906F}"/>
                </a:ext>
              </a:extLst>
            </p:cNvPr>
            <p:cNvSpPr txBox="1"/>
            <p:nvPr/>
          </p:nvSpPr>
          <p:spPr>
            <a:xfrm>
              <a:off x="1003300" y="49403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962D1-B6F3-4628-A9B2-ABBD868FE0F9}"/>
                </a:ext>
              </a:extLst>
            </p:cNvPr>
            <p:cNvSpPr txBox="1"/>
            <p:nvPr/>
          </p:nvSpPr>
          <p:spPr>
            <a:xfrm>
              <a:off x="1409700" y="351837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C47E6-6DF4-4EBA-BB46-AD9253FA25A8}"/>
                </a:ext>
              </a:extLst>
            </p:cNvPr>
            <p:cNvSpPr txBox="1"/>
            <p:nvPr/>
          </p:nvSpPr>
          <p:spPr>
            <a:xfrm>
              <a:off x="2133600" y="313419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092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72837</TotalTime>
  <Words>2138</Words>
  <Application>Microsoft Office PowerPoint</Application>
  <PresentationFormat>On-screen Show (4:3)</PresentationFormat>
  <Paragraphs>296</Paragraphs>
  <Slides>49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Garamond</vt:lpstr>
      <vt:lpstr>Georgia</vt:lpstr>
      <vt:lpstr>Trebuchet MS</vt:lpstr>
      <vt:lpstr>Wingdings 2</vt:lpstr>
      <vt:lpstr>Polikar Rowan ECE Theme</vt:lpstr>
      <vt:lpstr>PowerPoint Presentation</vt:lpstr>
      <vt:lpstr>Outline</vt:lpstr>
      <vt:lpstr>Background</vt:lpstr>
      <vt:lpstr>Applications</vt:lpstr>
      <vt:lpstr>Why do we need CNNs?</vt:lpstr>
      <vt:lpstr>What is a CNN?</vt:lpstr>
      <vt:lpstr>Layers of a CNN</vt:lpstr>
      <vt:lpstr>Architecture of Layers in a CNN</vt:lpstr>
      <vt:lpstr>Input Layer</vt:lpstr>
      <vt:lpstr>Convolutional Layer</vt:lpstr>
      <vt:lpstr>Constructing the Convolutional Layer</vt:lpstr>
      <vt:lpstr>Security Violation / Attacker Goal</vt:lpstr>
      <vt:lpstr>Specificity</vt:lpstr>
      <vt:lpstr>Attacker Knowledge</vt:lpstr>
      <vt:lpstr>Attacker Knowledge</vt:lpstr>
      <vt:lpstr>Attacks Against Supervised Learning</vt:lpstr>
      <vt:lpstr>Disclaimer</vt:lpstr>
      <vt:lpstr>Causative Integrity Attacks</vt:lpstr>
      <vt:lpstr>Red Herring</vt:lpstr>
      <vt:lpstr>Causative Availability Attacks</vt:lpstr>
      <vt:lpstr>Correlated Outlier</vt:lpstr>
      <vt:lpstr>Dictionary Attack</vt:lpstr>
      <vt:lpstr>Focused Attack</vt:lpstr>
      <vt:lpstr>Allergy</vt:lpstr>
      <vt:lpstr>Causative Privacy Attacks</vt:lpstr>
      <vt:lpstr>Causative Privacy Attacks</vt:lpstr>
      <vt:lpstr>Exploratory Integrity Attacks</vt:lpstr>
      <vt:lpstr>Polymorphic Blending</vt:lpstr>
      <vt:lpstr>Good Word</vt:lpstr>
      <vt:lpstr>Reverse Engineering Classifiers</vt:lpstr>
      <vt:lpstr>Exploratory Availability Attacks</vt:lpstr>
      <vt:lpstr>Denial of Service</vt:lpstr>
      <vt:lpstr>Exploratory Privacy Attacks</vt:lpstr>
      <vt:lpstr>Stealing Machine Learning Models</vt:lpstr>
      <vt:lpstr>Other Ideas</vt:lpstr>
      <vt:lpstr>What is missing?</vt:lpstr>
      <vt:lpstr>Defenses Against Supervised Learning</vt:lpstr>
      <vt:lpstr>Reject on Negative Impact</vt:lpstr>
      <vt:lpstr>What is missing?</vt:lpstr>
      <vt:lpstr>Attacks and Defenses Against Unsupervised Learning</vt:lpstr>
      <vt:lpstr>Single Linkage Clustering</vt:lpstr>
      <vt:lpstr>Attacks and Defenses Against Feature Selection</vt:lpstr>
      <vt:lpstr>PowerPoint Presentation</vt:lpstr>
      <vt:lpstr>Research Gaps and Possible Future Work</vt:lpstr>
      <vt:lpstr>Let’s Play A Mad Lib!</vt:lpstr>
      <vt:lpstr>Some General Thoughts</vt:lpstr>
      <vt:lpstr>Some Specific Thoughts</vt:lpstr>
      <vt:lpstr>Thanks for listening!</vt:lpstr>
      <vt:lpstr>Visualization 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772</cp:revision>
  <dcterms:created xsi:type="dcterms:W3CDTF">2013-06-26T18:08:10Z</dcterms:created>
  <dcterms:modified xsi:type="dcterms:W3CDTF">2017-11-10T04:02:50Z</dcterms:modified>
</cp:coreProperties>
</file>