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94" r:id="rId3"/>
    <p:sldId id="395" r:id="rId4"/>
    <p:sldId id="397" r:id="rId5"/>
    <p:sldId id="396" r:id="rId6"/>
    <p:sldId id="264" r:id="rId7"/>
    <p:sldId id="257" r:id="rId8"/>
    <p:sldId id="267" r:id="rId9"/>
    <p:sldId id="266" r:id="rId10"/>
    <p:sldId id="261" r:id="rId11"/>
    <p:sldId id="262" r:id="rId12"/>
    <p:sldId id="295" r:id="rId13"/>
    <p:sldId id="263" r:id="rId14"/>
    <p:sldId id="274" r:id="rId15"/>
    <p:sldId id="275" r:id="rId16"/>
    <p:sldId id="276" r:id="rId17"/>
    <p:sldId id="259" r:id="rId18"/>
    <p:sldId id="294" r:id="rId19"/>
    <p:sldId id="270" r:id="rId20"/>
    <p:sldId id="277" r:id="rId21"/>
    <p:sldId id="272" r:id="rId22"/>
    <p:sldId id="278" r:id="rId23"/>
    <p:sldId id="279" r:id="rId24"/>
    <p:sldId id="280" r:id="rId25"/>
    <p:sldId id="282" r:id="rId26"/>
    <p:sldId id="284" r:id="rId27"/>
    <p:sldId id="283" r:id="rId28"/>
    <p:sldId id="285" r:id="rId29"/>
    <p:sldId id="286" r:id="rId30"/>
    <p:sldId id="287" r:id="rId31"/>
    <p:sldId id="307" r:id="rId32"/>
    <p:sldId id="288" r:id="rId33"/>
    <p:sldId id="296" r:id="rId34"/>
    <p:sldId id="301" r:id="rId35"/>
    <p:sldId id="302" r:id="rId36"/>
    <p:sldId id="303" r:id="rId37"/>
    <p:sldId id="304" r:id="rId38"/>
    <p:sldId id="305" r:id="rId39"/>
    <p:sldId id="306" r:id="rId40"/>
    <p:sldId id="292" r:id="rId41"/>
    <p:sldId id="309" r:id="rId42"/>
    <p:sldId id="293" r:id="rId43"/>
    <p:sldId id="364" r:id="rId44"/>
    <p:sldId id="310" r:id="rId45"/>
    <p:sldId id="311" r:id="rId46"/>
    <p:sldId id="312" r:id="rId47"/>
    <p:sldId id="314" r:id="rId48"/>
    <p:sldId id="315" r:id="rId49"/>
    <p:sldId id="316" r:id="rId50"/>
    <p:sldId id="317" r:id="rId51"/>
    <p:sldId id="318" r:id="rId52"/>
    <p:sldId id="319" r:id="rId53"/>
    <p:sldId id="322" r:id="rId54"/>
    <p:sldId id="323" r:id="rId55"/>
    <p:sldId id="324" r:id="rId56"/>
    <p:sldId id="399" r:id="rId57"/>
    <p:sldId id="543" r:id="rId58"/>
    <p:sldId id="346" r:id="rId59"/>
    <p:sldId id="401" r:id="rId60"/>
    <p:sldId id="402" r:id="rId61"/>
    <p:sldId id="354" r:id="rId62"/>
    <p:sldId id="349" r:id="rId63"/>
    <p:sldId id="350" r:id="rId64"/>
    <p:sldId id="351" r:id="rId65"/>
    <p:sldId id="352" r:id="rId66"/>
    <p:sldId id="353" r:id="rId67"/>
    <p:sldId id="355" r:id="rId68"/>
    <p:sldId id="403" r:id="rId69"/>
    <p:sldId id="348" r:id="rId70"/>
    <p:sldId id="356" r:id="rId71"/>
    <p:sldId id="357" r:id="rId72"/>
    <p:sldId id="358" r:id="rId73"/>
    <p:sldId id="374" r:id="rId74"/>
    <p:sldId id="377" r:id="rId75"/>
    <p:sldId id="378" r:id="rId76"/>
    <p:sldId id="380" r:id="rId77"/>
    <p:sldId id="562" r:id="rId78"/>
    <p:sldId id="563" r:id="rId79"/>
    <p:sldId id="379" r:id="rId80"/>
    <p:sldId id="381" r:id="rId81"/>
    <p:sldId id="382" r:id="rId82"/>
    <p:sldId id="384" r:id="rId83"/>
    <p:sldId id="383" r:id="rId84"/>
    <p:sldId id="385" r:id="rId85"/>
    <p:sldId id="386" r:id="rId86"/>
    <p:sldId id="387" r:id="rId87"/>
    <p:sldId id="347" r:id="rId88"/>
    <p:sldId id="388" r:id="rId89"/>
    <p:sldId id="345" r:id="rId90"/>
    <p:sldId id="363" r:id="rId91"/>
    <p:sldId id="362" r:id="rId92"/>
    <p:sldId id="393" r:id="rId93"/>
    <p:sldId id="404" r:id="rId94"/>
    <p:sldId id="325" r:id="rId95"/>
    <p:sldId id="326" r:id="rId96"/>
    <p:sldId id="327" r:id="rId97"/>
    <p:sldId id="328" r:id="rId98"/>
    <p:sldId id="329" r:id="rId99"/>
    <p:sldId id="330" r:id="rId100"/>
    <p:sldId id="389" r:id="rId101"/>
    <p:sldId id="405" r:id="rId102"/>
    <p:sldId id="390" r:id="rId103"/>
    <p:sldId id="331" r:id="rId104"/>
    <p:sldId id="332" r:id="rId105"/>
    <p:sldId id="333" r:id="rId106"/>
    <p:sldId id="335" r:id="rId107"/>
    <p:sldId id="336" r:id="rId108"/>
    <p:sldId id="365" r:id="rId109"/>
    <p:sldId id="337" r:id="rId110"/>
    <p:sldId id="406" r:id="rId111"/>
    <p:sldId id="407" r:id="rId112"/>
    <p:sldId id="408" r:id="rId113"/>
    <p:sldId id="415" r:id="rId114"/>
    <p:sldId id="416" r:id="rId115"/>
    <p:sldId id="417" r:id="rId116"/>
    <p:sldId id="418" r:id="rId117"/>
    <p:sldId id="421" r:id="rId118"/>
    <p:sldId id="476" r:id="rId119"/>
    <p:sldId id="422" r:id="rId120"/>
    <p:sldId id="424" r:id="rId121"/>
    <p:sldId id="423" r:id="rId122"/>
    <p:sldId id="425" r:id="rId123"/>
    <p:sldId id="339" r:id="rId124"/>
    <p:sldId id="426" r:id="rId125"/>
    <p:sldId id="427" r:id="rId126"/>
    <p:sldId id="428" r:id="rId127"/>
    <p:sldId id="429" r:id="rId128"/>
    <p:sldId id="431" r:id="rId129"/>
    <p:sldId id="338" r:id="rId130"/>
    <p:sldId id="432" r:id="rId131"/>
    <p:sldId id="433" r:id="rId132"/>
    <p:sldId id="438" r:id="rId133"/>
    <p:sldId id="435" r:id="rId134"/>
    <p:sldId id="440" r:id="rId135"/>
    <p:sldId id="439" r:id="rId136"/>
    <p:sldId id="441" r:id="rId137"/>
    <p:sldId id="442" r:id="rId138"/>
    <p:sldId id="443" r:id="rId139"/>
    <p:sldId id="444" r:id="rId140"/>
    <p:sldId id="436" r:id="rId141"/>
    <p:sldId id="445" r:id="rId142"/>
    <p:sldId id="446" r:id="rId143"/>
    <p:sldId id="434" r:id="rId144"/>
    <p:sldId id="340" r:id="rId145"/>
    <p:sldId id="447" r:id="rId146"/>
    <p:sldId id="448" r:id="rId147"/>
    <p:sldId id="449" r:id="rId148"/>
    <p:sldId id="450" r:id="rId149"/>
    <p:sldId id="457" r:id="rId150"/>
    <p:sldId id="456" r:id="rId151"/>
    <p:sldId id="453" r:id="rId152"/>
    <p:sldId id="454" r:id="rId153"/>
    <p:sldId id="455" r:id="rId154"/>
    <p:sldId id="341" r:id="rId155"/>
    <p:sldId id="452" r:id="rId156"/>
    <p:sldId id="458" r:id="rId157"/>
    <p:sldId id="459" r:id="rId158"/>
    <p:sldId id="460" r:id="rId159"/>
    <p:sldId id="461" r:id="rId160"/>
    <p:sldId id="462" r:id="rId161"/>
    <p:sldId id="547" r:id="rId162"/>
    <p:sldId id="548" r:id="rId163"/>
    <p:sldId id="549" r:id="rId164"/>
    <p:sldId id="550" r:id="rId165"/>
    <p:sldId id="342" r:id="rId166"/>
    <p:sldId id="463" r:id="rId167"/>
    <p:sldId id="498" r:id="rId168"/>
    <p:sldId id="499" r:id="rId169"/>
    <p:sldId id="480" r:id="rId170"/>
    <p:sldId id="501" r:id="rId171"/>
    <p:sldId id="500" r:id="rId172"/>
    <p:sldId id="502" r:id="rId173"/>
    <p:sldId id="503" r:id="rId174"/>
    <p:sldId id="482" r:id="rId175"/>
    <p:sldId id="483" r:id="rId176"/>
    <p:sldId id="504" r:id="rId177"/>
    <p:sldId id="505" r:id="rId178"/>
    <p:sldId id="506" r:id="rId179"/>
    <p:sldId id="507" r:id="rId180"/>
    <p:sldId id="477" r:id="rId181"/>
    <p:sldId id="512" r:id="rId182"/>
    <p:sldId id="511" r:id="rId183"/>
    <p:sldId id="513" r:id="rId184"/>
    <p:sldId id="508" r:id="rId185"/>
    <p:sldId id="509" r:id="rId186"/>
    <p:sldId id="510" r:id="rId187"/>
    <p:sldId id="484" r:id="rId188"/>
    <p:sldId id="485" r:id="rId189"/>
    <p:sldId id="486" r:id="rId190"/>
    <p:sldId id="487" r:id="rId191"/>
    <p:sldId id="488" r:id="rId192"/>
    <p:sldId id="514" r:id="rId193"/>
    <p:sldId id="515" r:id="rId194"/>
    <p:sldId id="516" r:id="rId195"/>
    <p:sldId id="489" r:id="rId196"/>
    <p:sldId id="517" r:id="rId197"/>
    <p:sldId id="518" r:id="rId198"/>
    <p:sldId id="491" r:id="rId199"/>
    <p:sldId id="519" r:id="rId200"/>
    <p:sldId id="520" r:id="rId201"/>
    <p:sldId id="490" r:id="rId202"/>
    <p:sldId id="521" r:id="rId203"/>
    <p:sldId id="522" r:id="rId204"/>
    <p:sldId id="492" r:id="rId205"/>
    <p:sldId id="523" r:id="rId206"/>
    <p:sldId id="524" r:id="rId207"/>
    <p:sldId id="525" r:id="rId208"/>
    <p:sldId id="526" r:id="rId209"/>
    <p:sldId id="496" r:id="rId210"/>
    <p:sldId id="493" r:id="rId211"/>
    <p:sldId id="495" r:id="rId212"/>
    <p:sldId id="544" r:id="rId213"/>
    <p:sldId id="545" r:id="rId214"/>
    <p:sldId id="546" r:id="rId215"/>
    <p:sldId id="564" r:id="rId216"/>
    <p:sldId id="551" r:id="rId217"/>
    <p:sldId id="552" r:id="rId218"/>
    <p:sldId id="553" r:id="rId219"/>
    <p:sldId id="554" r:id="rId220"/>
    <p:sldId id="556" r:id="rId221"/>
    <p:sldId id="557" r:id="rId222"/>
    <p:sldId id="558" r:id="rId223"/>
    <p:sldId id="559" r:id="rId224"/>
    <p:sldId id="560" r:id="rId225"/>
    <p:sldId id="561" r:id="rId226"/>
    <p:sldId id="565" r:id="rId227"/>
    <p:sldId id="567" r:id="rId228"/>
    <p:sldId id="566" r:id="rId229"/>
    <p:sldId id="568" r:id="rId230"/>
    <p:sldId id="569" r:id="rId231"/>
    <p:sldId id="574" r:id="rId232"/>
    <p:sldId id="570" r:id="rId233"/>
    <p:sldId id="575" r:id="rId234"/>
    <p:sldId id="576" r:id="rId235"/>
    <p:sldId id="577" r:id="rId236"/>
    <p:sldId id="578" r:id="rId237"/>
    <p:sldId id="605" r:id="rId238"/>
    <p:sldId id="607" r:id="rId239"/>
    <p:sldId id="608" r:id="rId240"/>
    <p:sldId id="609" r:id="rId241"/>
    <p:sldId id="579" r:id="rId242"/>
    <p:sldId id="589" r:id="rId243"/>
    <p:sldId id="610" r:id="rId244"/>
    <p:sldId id="611" r:id="rId245"/>
    <p:sldId id="606" r:id="rId246"/>
    <p:sldId id="592" r:id="rId247"/>
    <p:sldId id="593" r:id="rId248"/>
    <p:sldId id="596" r:id="rId249"/>
    <p:sldId id="597" r:id="rId250"/>
    <p:sldId id="598" r:id="rId251"/>
    <p:sldId id="599" r:id="rId252"/>
    <p:sldId id="591" r:id="rId253"/>
    <p:sldId id="594" r:id="rId254"/>
    <p:sldId id="595" r:id="rId255"/>
    <p:sldId id="600" r:id="rId256"/>
    <p:sldId id="601" r:id="rId257"/>
    <p:sldId id="602" r:id="rId258"/>
    <p:sldId id="603" r:id="rId259"/>
    <p:sldId id="604" r:id="rId260"/>
    <p:sldId id="582" r:id="rId261"/>
    <p:sldId id="583" r:id="rId262"/>
    <p:sldId id="584" r:id="rId263"/>
    <p:sldId id="585" r:id="rId264"/>
    <p:sldId id="586" r:id="rId265"/>
    <p:sldId id="587" r:id="rId266"/>
    <p:sldId id="344" r:id="rId267"/>
    <p:sldId id="467" r:id="rId268"/>
    <p:sldId id="468" r:id="rId269"/>
    <p:sldId id="471" r:id="rId270"/>
    <p:sldId id="469" r:id="rId271"/>
    <p:sldId id="470" r:id="rId272"/>
    <p:sldId id="472" r:id="rId273"/>
    <p:sldId id="474" r:id="rId274"/>
    <p:sldId id="473" r:id="rId275"/>
    <p:sldId id="497" r:id="rId276"/>
    <p:sldId id="532" r:id="rId277"/>
    <p:sldId id="533" r:id="rId278"/>
    <p:sldId id="534" r:id="rId279"/>
    <p:sldId id="527" r:id="rId280"/>
    <p:sldId id="528" r:id="rId281"/>
    <p:sldId id="529" r:id="rId282"/>
    <p:sldId id="366" r:id="rId283"/>
    <p:sldId id="530" r:id="rId284"/>
    <p:sldId id="367" r:id="rId285"/>
    <p:sldId id="368" r:id="rId286"/>
    <p:sldId id="369" r:id="rId287"/>
    <p:sldId id="370" r:id="rId288"/>
    <p:sldId id="475" r:id="rId289"/>
    <p:sldId id="371" r:id="rId290"/>
    <p:sldId id="260" r:id="rId2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presProps" Target="presProp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viewProps" Target="viewProps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theme" Target="theme/theme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tableStyles" Target="tableStyle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8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6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579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00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78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94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3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0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8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8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1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9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2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7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9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3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2639247-80C4-4F3A-988A-4693DDFA6D3E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8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0.xml.rels><?xml version="1.0" encoding="UTF-8" standalone="yes"?>
<Relationships xmlns="http://schemas.openxmlformats.org/package/2006/relationships"><Relationship Id="rId8" Type="http://schemas.openxmlformats.org/officeDocument/2006/relationships/hyperlink" Target="http://gitref.org/basic/" TargetMode="External"/><Relationship Id="rId3" Type="http://schemas.openxmlformats.org/officeDocument/2006/relationships/hyperlink" Target="https://opensource.osu.edu/au10/git" TargetMode="External"/><Relationship Id="rId7" Type="http://schemas.openxmlformats.org/officeDocument/2006/relationships/hyperlink" Target="https://en.wikipedia.org/wiki/Git_(software)" TargetMode="External"/><Relationship Id="rId2" Type="http://schemas.openxmlformats.org/officeDocument/2006/relationships/hyperlink" Target="https://git-scm.com/boo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bf5.com/~cduan/technical/git/" TargetMode="External"/><Relationship Id="rId5" Type="http://schemas.openxmlformats.org/officeDocument/2006/relationships/hyperlink" Target="https://www.atlassian.com/git/tutorials/" TargetMode="External"/><Relationship Id="rId4" Type="http://schemas.openxmlformats.org/officeDocument/2006/relationships/hyperlink" Target="https://rogerdudler.github.io/git-guid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a</a:t>
            </a:r>
            <a:r>
              <a:rPr lang="en-US" i="1" dirty="0" smtClean="0"/>
              <a:t>n </a:t>
            </a:r>
            <a:r>
              <a:rPr lang="en-US" i="1" dirty="0"/>
              <a:t>i</a:t>
            </a:r>
            <a:r>
              <a:rPr lang="en-US" i="1" dirty="0" smtClean="0"/>
              <a:t>ntroduction &amp; explanation by </a:t>
            </a:r>
          </a:p>
          <a:p>
            <a:r>
              <a:rPr lang="en-US" i="1" dirty="0" smtClean="0"/>
              <a:t>Nikit “Nefari0uss” Malkan</a:t>
            </a:r>
            <a:endParaRPr lang="en-US" i="1" dirty="0"/>
          </a:p>
        </p:txBody>
      </p:sp>
      <p:pic>
        <p:nvPicPr>
          <p:cNvPr id="5124" name="Picture 4" descr="Git-Icon-1788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596" y="4648206"/>
            <a:ext cx="1978227" cy="197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300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</a:t>
            </a:r>
            <a:r>
              <a:rPr lang="en-US" dirty="0" err="1"/>
              <a:t>g</a:t>
            </a:r>
            <a:r>
              <a:rPr lang="en-US" dirty="0" err="1" smtClean="0"/>
              <a:t>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: A distributed revision </a:t>
            </a:r>
            <a:r>
              <a:rPr lang="en-US" dirty="0"/>
              <a:t>control system </a:t>
            </a:r>
            <a:r>
              <a:rPr lang="en-US" dirty="0" smtClean="0"/>
              <a:t>with…support </a:t>
            </a:r>
            <a:r>
              <a:rPr lang="en-US" dirty="0"/>
              <a:t>for distributed, non-linear workflows</a:t>
            </a:r>
            <a:r>
              <a:rPr lang="en-US" dirty="0" smtClean="0"/>
              <a:t>. [Wikipedia – </a:t>
            </a:r>
            <a:r>
              <a:rPr lang="en-US" dirty="0" err="1" smtClean="0"/>
              <a:t>Git</a:t>
            </a:r>
            <a:r>
              <a:rPr lang="en-US" dirty="0" smtClean="0"/>
              <a:t> (software)]</a:t>
            </a:r>
          </a:p>
        </p:txBody>
      </p:sp>
    </p:spTree>
    <p:extLst>
      <p:ext uri="{BB962C8B-B14F-4D97-AF65-F5344CB8AC3E}">
        <p14:creationId xmlns:p14="http://schemas.microsoft.com/office/powerpoint/2010/main" val="2920826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who: author of the change</a:t>
            </a:r>
          </a:p>
          <a:p>
            <a:r>
              <a:rPr lang="en-US" dirty="0" smtClean="0"/>
              <a:t>what: what was changed</a:t>
            </a:r>
          </a:p>
          <a:p>
            <a:r>
              <a:rPr lang="en-US" dirty="0" smtClean="0"/>
              <a:t>when: date and time of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25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who: author of the change</a:t>
            </a:r>
          </a:p>
          <a:p>
            <a:r>
              <a:rPr lang="en-US" dirty="0" smtClean="0"/>
              <a:t>what: what was changed</a:t>
            </a:r>
          </a:p>
          <a:p>
            <a:r>
              <a:rPr lang="en-US" dirty="0" smtClean="0"/>
              <a:t>when: date and time of change</a:t>
            </a:r>
          </a:p>
          <a:p>
            <a:endParaRPr lang="en-US" dirty="0"/>
          </a:p>
          <a:p>
            <a:r>
              <a:rPr lang="en-US" dirty="0" smtClean="0"/>
              <a:t>where are we going with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793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who: author of the change</a:t>
            </a:r>
          </a:p>
          <a:p>
            <a:r>
              <a:rPr lang="en-US" dirty="0" smtClean="0"/>
              <a:t>what: what was changed</a:t>
            </a:r>
          </a:p>
          <a:p>
            <a:r>
              <a:rPr lang="en-US" dirty="0" smtClean="0"/>
              <a:t>when: date and time of change</a:t>
            </a:r>
          </a:p>
          <a:p>
            <a:endParaRPr lang="en-US" dirty="0" smtClean="0"/>
          </a:p>
          <a:p>
            <a:r>
              <a:rPr lang="en-US" dirty="0"/>
              <a:t>where are we going with this</a:t>
            </a:r>
          </a:p>
          <a:p>
            <a:r>
              <a:rPr lang="en-US" dirty="0" smtClean="0"/>
              <a:t>commit: record change to the repository (workspace)</a:t>
            </a:r>
          </a:p>
        </p:txBody>
      </p:sp>
    </p:spTree>
    <p:extLst>
      <p:ext uri="{BB962C8B-B14F-4D97-AF65-F5344CB8AC3E}">
        <p14:creationId xmlns:p14="http://schemas.microsoft.com/office/powerpoint/2010/main" val="164528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5192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the workspace containing all files of a project</a:t>
            </a:r>
          </a:p>
        </p:txBody>
      </p:sp>
    </p:spTree>
    <p:extLst>
      <p:ext uri="{BB962C8B-B14F-4D97-AF65-F5344CB8AC3E}">
        <p14:creationId xmlns:p14="http://schemas.microsoft.com/office/powerpoint/2010/main" val="3602674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2296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stores information about the project in the repo.</a:t>
            </a:r>
          </a:p>
        </p:txBody>
      </p:sp>
    </p:spTree>
    <p:extLst>
      <p:ext uri="{BB962C8B-B14F-4D97-AF65-F5344CB8AC3E}">
        <p14:creationId xmlns:p14="http://schemas.microsoft.com/office/powerpoint/2010/main" val="2711867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stores information about the project in the repo. </a:t>
            </a:r>
          </a:p>
          <a:p>
            <a:endParaRPr lang="en-US" dirty="0" smtClean="0"/>
          </a:p>
          <a:p>
            <a:r>
              <a:rPr lang="en-US" dirty="0" smtClean="0"/>
              <a:t>commit objects</a:t>
            </a:r>
          </a:p>
          <a:p>
            <a:r>
              <a:rPr lang="en-US" dirty="0" smtClean="0"/>
              <a:t>references to commit objects (heads)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1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stores information about the project in the repo. </a:t>
            </a:r>
          </a:p>
          <a:p>
            <a:endParaRPr lang="en-US" dirty="0" smtClean="0"/>
          </a:p>
          <a:p>
            <a:r>
              <a:rPr lang="en-US" dirty="0" smtClean="0"/>
              <a:t>commit objects</a:t>
            </a:r>
          </a:p>
          <a:p>
            <a:r>
              <a:rPr lang="en-US" dirty="0" smtClean="0"/>
              <a:t>references to commit objects (heads)</a:t>
            </a:r>
          </a:p>
          <a:p>
            <a:endParaRPr lang="en-US" dirty="0"/>
          </a:p>
          <a:p>
            <a:r>
              <a:rPr lang="en-US" dirty="0"/>
              <a:t>info stored inside </a:t>
            </a:r>
            <a:r>
              <a:rPr lang="en-US" dirty="0" smtClean="0"/>
              <a:t>project </a:t>
            </a:r>
            <a:r>
              <a:rPr lang="en-US" dirty="0"/>
              <a:t>root directory in .</a:t>
            </a:r>
            <a:r>
              <a:rPr lang="en-US" dirty="0" err="1"/>
              <a:t>git</a:t>
            </a:r>
            <a:r>
              <a:rPr lang="en-US" dirty="0"/>
              <a:t> folder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68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64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46695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before we talk about commit objects, what’s a commit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632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before we talk about commit objects, what’s a commit</a:t>
            </a:r>
          </a:p>
          <a:p>
            <a:r>
              <a:rPr lang="en-US" dirty="0"/>
              <a:t>record change to the repository (workspace)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266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before we talk about commit objects, what’s a commit</a:t>
            </a:r>
          </a:p>
          <a:p>
            <a:r>
              <a:rPr lang="en-US" dirty="0"/>
              <a:t>record change to the repository (workspace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more specifically, it’s a snapshot of the repo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42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imagine a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277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imagine a game</a:t>
            </a:r>
          </a:p>
          <a:p>
            <a:r>
              <a:rPr lang="en-US" dirty="0" smtClean="0"/>
              <a:t>you have multiple options (branches) you can take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55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imagine a game</a:t>
            </a:r>
          </a:p>
          <a:p>
            <a:r>
              <a:rPr lang="en-US" dirty="0" smtClean="0"/>
              <a:t>you have multiple options (branches) you can take</a:t>
            </a:r>
          </a:p>
          <a:p>
            <a:r>
              <a:rPr lang="en-US" dirty="0" smtClean="0"/>
              <a:t>you save the game every time you have a branch (you make a commit)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06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imagine a game</a:t>
            </a:r>
          </a:p>
          <a:p>
            <a:r>
              <a:rPr lang="en-US" dirty="0" smtClean="0"/>
              <a:t>you have multiple options (branches) you can take</a:t>
            </a:r>
          </a:p>
          <a:p>
            <a:r>
              <a:rPr lang="en-US" dirty="0" smtClean="0"/>
              <a:t>you save the game every time you have a branch (you make a commit)</a:t>
            </a:r>
          </a:p>
          <a:p>
            <a:r>
              <a:rPr lang="en-US" dirty="0" smtClean="0"/>
              <a:t>every new save (commit) is a record of all the actions you’ve taken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60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imagine a game</a:t>
            </a:r>
          </a:p>
          <a:p>
            <a:r>
              <a:rPr lang="en-US" dirty="0" smtClean="0"/>
              <a:t>you have multiple options (branches) you can take</a:t>
            </a:r>
          </a:p>
          <a:p>
            <a:r>
              <a:rPr lang="en-US" dirty="0" smtClean="0"/>
              <a:t>you save the game every time you have a branch (you make a commit)</a:t>
            </a:r>
          </a:p>
          <a:p>
            <a:r>
              <a:rPr lang="en-US" dirty="0" smtClean="0"/>
              <a:t>every new save (commit) is a record of all the actions you’ve taken</a:t>
            </a:r>
          </a:p>
          <a:p>
            <a:r>
              <a:rPr lang="en-US" dirty="0" smtClean="0"/>
              <a:t>sometimes you make a bad decision and don’t realize it till </a:t>
            </a:r>
            <a:r>
              <a:rPr lang="en-US" dirty="0" smtClean="0"/>
              <a:t>later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22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imagine a game</a:t>
            </a:r>
          </a:p>
          <a:p>
            <a:r>
              <a:rPr lang="en-US" dirty="0" smtClean="0"/>
              <a:t>you have multiple options (branches) you can take</a:t>
            </a:r>
          </a:p>
          <a:p>
            <a:r>
              <a:rPr lang="en-US" dirty="0" smtClean="0"/>
              <a:t>you save the game every time you have a branch (you make a commit)</a:t>
            </a:r>
          </a:p>
          <a:p>
            <a:r>
              <a:rPr lang="en-US" dirty="0" smtClean="0"/>
              <a:t>every new save (commit) is a record of all the actions you’ve taken</a:t>
            </a:r>
          </a:p>
          <a:p>
            <a:r>
              <a:rPr lang="en-US" dirty="0" smtClean="0"/>
              <a:t>sometimes you make a bad decision and don’t realize it till later</a:t>
            </a:r>
            <a:endParaRPr lang="en-US" dirty="0"/>
          </a:p>
          <a:p>
            <a:r>
              <a:rPr lang="en-US" dirty="0" smtClean="0"/>
              <a:t>you want to see where you made a bad decision</a:t>
            </a:r>
          </a:p>
        </p:txBody>
      </p:sp>
    </p:spTree>
    <p:extLst>
      <p:ext uri="{BB962C8B-B14F-4D97-AF65-F5344CB8AC3E}">
        <p14:creationId xmlns:p14="http://schemas.microsoft.com/office/powerpoint/2010/main" val="3227563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remember metadata</a:t>
            </a:r>
          </a:p>
        </p:txBody>
      </p:sp>
    </p:spTree>
    <p:extLst>
      <p:ext uri="{BB962C8B-B14F-4D97-AF65-F5344CB8AC3E}">
        <p14:creationId xmlns:p14="http://schemas.microsoft.com/office/powerpoint/2010/main" val="75231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smtClean="0"/>
              <a:t>Try this: a version control system  that allows a user to store, update, and maintain files and projects.</a:t>
            </a:r>
          </a:p>
        </p:txBody>
      </p:sp>
    </p:spTree>
    <p:extLst>
      <p:ext uri="{BB962C8B-B14F-4D97-AF65-F5344CB8AC3E}">
        <p14:creationId xmlns:p14="http://schemas.microsoft.com/office/powerpoint/2010/main" val="2421355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remember metadata</a:t>
            </a:r>
          </a:p>
          <a:p>
            <a:r>
              <a:rPr lang="en-US" dirty="0" smtClean="0"/>
              <a:t>each save lets you know some information about the decision you made</a:t>
            </a:r>
          </a:p>
        </p:txBody>
      </p:sp>
    </p:spTree>
    <p:extLst>
      <p:ext uri="{BB962C8B-B14F-4D97-AF65-F5344CB8AC3E}">
        <p14:creationId xmlns:p14="http://schemas.microsoft.com/office/powerpoint/2010/main" val="438981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remember metadata</a:t>
            </a:r>
          </a:p>
          <a:p>
            <a:r>
              <a:rPr lang="en-US" dirty="0" smtClean="0"/>
              <a:t>each save lets you know some information about the decision you made</a:t>
            </a:r>
          </a:p>
          <a:p>
            <a:r>
              <a:rPr lang="en-US" dirty="0" smtClean="0"/>
              <a:t>you can go back to a commit and start from there</a:t>
            </a:r>
          </a:p>
        </p:txBody>
      </p:sp>
    </p:spTree>
    <p:extLst>
      <p:ext uri="{BB962C8B-B14F-4D97-AF65-F5344CB8AC3E}">
        <p14:creationId xmlns:p14="http://schemas.microsoft.com/office/powerpoint/2010/main" val="668256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remember metadata</a:t>
            </a:r>
          </a:p>
          <a:p>
            <a:r>
              <a:rPr lang="en-US" dirty="0" smtClean="0"/>
              <a:t>each save lets you know some information about the decision you made</a:t>
            </a:r>
          </a:p>
          <a:p>
            <a:r>
              <a:rPr lang="en-US" dirty="0" smtClean="0"/>
              <a:t>you can go back to a commit and start from there</a:t>
            </a:r>
          </a:p>
          <a:p>
            <a:endParaRPr lang="en-US" dirty="0"/>
          </a:p>
          <a:p>
            <a:r>
              <a:rPr lang="en-US" dirty="0"/>
              <a:t>l</a:t>
            </a:r>
            <a:r>
              <a:rPr lang="en-US" dirty="0" smtClean="0"/>
              <a:t>ater on: you can take all the good save results and remove the bad </a:t>
            </a:r>
            <a:r>
              <a:rPr lang="en-US" dirty="0" smtClean="0"/>
              <a:t>(merging/rebasing/cherry </a:t>
            </a:r>
            <a:r>
              <a:rPr lang="en-US" dirty="0" smtClean="0"/>
              <a:t>picking)</a:t>
            </a:r>
          </a:p>
        </p:txBody>
      </p:sp>
    </p:spTree>
    <p:extLst>
      <p:ext uri="{BB962C8B-B14F-4D97-AF65-F5344CB8AC3E}">
        <p14:creationId xmlns:p14="http://schemas.microsoft.com/office/powerpoint/2010/main" val="823319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objects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58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objects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keep in mind the game save analogy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41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objects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3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06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objects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3 things</a:t>
            </a:r>
          </a:p>
          <a:p>
            <a:endParaRPr lang="en-US" dirty="0"/>
          </a:p>
          <a:p>
            <a:r>
              <a:rPr lang="en-US" dirty="0" smtClean="0"/>
              <a:t>the files in the repo (character 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90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objects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3 things</a:t>
            </a:r>
          </a:p>
          <a:p>
            <a:endParaRPr lang="en-US" dirty="0"/>
          </a:p>
          <a:p>
            <a:r>
              <a:rPr lang="en-US" dirty="0" smtClean="0"/>
              <a:t>the files in the repo (character data)</a:t>
            </a:r>
          </a:p>
          <a:p>
            <a:r>
              <a:rPr lang="en-US" dirty="0" smtClean="0"/>
              <a:t>parent commits (previous save files)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58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objects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3 things</a:t>
            </a:r>
          </a:p>
          <a:p>
            <a:endParaRPr lang="en-US" dirty="0"/>
          </a:p>
          <a:p>
            <a:r>
              <a:rPr lang="en-US" dirty="0" smtClean="0"/>
              <a:t>the files in the repo (character data)</a:t>
            </a:r>
          </a:p>
          <a:p>
            <a:r>
              <a:rPr lang="en-US" dirty="0" smtClean="0"/>
              <a:t>parent commits (previous save files)</a:t>
            </a:r>
          </a:p>
          <a:p>
            <a:r>
              <a:rPr lang="en-US" dirty="0" smtClean="0"/>
              <a:t>SHA-1 hash (unique identifier)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67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04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hy use version control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et’s </a:t>
            </a:r>
            <a:r>
              <a:rPr lang="en-US" dirty="0"/>
              <a:t>talk </a:t>
            </a:r>
            <a:r>
              <a:rPr lang="en-US" dirty="0" smtClean="0"/>
              <a:t>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51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a quick 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095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mapping data of arbitrary size to data of fixed size</a:t>
            </a:r>
          </a:p>
        </p:txBody>
      </p:sp>
    </p:spTree>
    <p:extLst>
      <p:ext uri="{BB962C8B-B14F-4D97-AF65-F5344CB8AC3E}">
        <p14:creationId xmlns:p14="http://schemas.microsoft.com/office/powerpoint/2010/main" val="2661333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mapping data of arbitrary size to data of fixed size</a:t>
            </a:r>
          </a:p>
          <a:p>
            <a:r>
              <a:rPr lang="en-US" dirty="0" smtClean="0"/>
              <a:t>without going too much into it…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56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mapping data of arbitrary size to data of fixed size</a:t>
            </a:r>
          </a:p>
          <a:p>
            <a:r>
              <a:rPr lang="en-US" dirty="0" smtClean="0"/>
              <a:t>without going too much into it…</a:t>
            </a:r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 smtClean="0">
                <a:sym typeface="Wingdings" panose="05000000000000000000" pitchFamily="2" charset="2"/>
              </a:rPr>
              <a:t> hash function  data mapped to a value (hash)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67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mapping data of arbitrary size to data of fixed size</a:t>
            </a:r>
          </a:p>
          <a:p>
            <a:r>
              <a:rPr lang="en-US" dirty="0" smtClean="0"/>
              <a:t>without going too much into it…</a:t>
            </a:r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 smtClean="0">
                <a:sym typeface="Wingdings" panose="05000000000000000000" pitchFamily="2" charset="2"/>
              </a:rPr>
              <a:t> hash function  data mapped to a value (hash)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example hash function: hash = sum(</a:t>
            </a:r>
            <a:r>
              <a:rPr lang="en-US" dirty="0" err="1" smtClean="0">
                <a:sym typeface="Wingdings" panose="05000000000000000000" pitchFamily="2" charset="2"/>
              </a:rPr>
              <a:t>string.length</a:t>
            </a:r>
            <a:r>
              <a:rPr lang="en-US" dirty="0" smtClean="0">
                <a:sym typeface="Wingdings" panose="05000000000000000000" pitchFamily="2" charset="2"/>
              </a:rPr>
              <a:t> / 7)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209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3074" name="Picture 2" descr="1002px-Hash_table_4_1_1_0_0_1_0_L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4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notice how we have two red lines going to the same thing</a:t>
            </a:r>
          </a:p>
        </p:txBody>
      </p:sp>
    </p:spTree>
    <p:extLst>
      <p:ext uri="{BB962C8B-B14F-4D97-AF65-F5344CB8AC3E}">
        <p14:creationId xmlns:p14="http://schemas.microsoft.com/office/powerpoint/2010/main" val="4207376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notice how we have two red lines going to the same thing</a:t>
            </a:r>
          </a:p>
          <a:p>
            <a:r>
              <a:rPr lang="en-US" dirty="0" smtClean="0"/>
              <a:t>this is called a collision</a:t>
            </a:r>
          </a:p>
        </p:txBody>
      </p:sp>
    </p:spTree>
    <p:extLst>
      <p:ext uri="{BB962C8B-B14F-4D97-AF65-F5344CB8AC3E}">
        <p14:creationId xmlns:p14="http://schemas.microsoft.com/office/powerpoint/2010/main" val="379212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notice how we have two red lines going to the same thing</a:t>
            </a:r>
          </a:p>
          <a:p>
            <a:r>
              <a:rPr lang="en-US" dirty="0" smtClean="0"/>
              <a:t>this is called a collision</a:t>
            </a:r>
          </a:p>
          <a:p>
            <a:r>
              <a:rPr lang="en-US" dirty="0" smtClean="0"/>
              <a:t>in security collision is bad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36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notice how we have two red lines going to the same thing</a:t>
            </a:r>
          </a:p>
          <a:p>
            <a:r>
              <a:rPr lang="en-US" dirty="0" smtClean="0"/>
              <a:t>this is called a collision</a:t>
            </a:r>
          </a:p>
          <a:p>
            <a:r>
              <a:rPr lang="en-US" dirty="0" smtClean="0"/>
              <a:t>in security collision is bad</a:t>
            </a:r>
          </a:p>
          <a:p>
            <a:r>
              <a:rPr lang="en-US" dirty="0" smtClean="0"/>
              <a:t>imagine if your security key is shares the same hash as someone else’s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2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et’s talk workflow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magine writing an essay</a:t>
            </a:r>
          </a:p>
        </p:txBody>
      </p:sp>
    </p:spTree>
    <p:extLst>
      <p:ext uri="{BB962C8B-B14F-4D97-AF65-F5344CB8AC3E}">
        <p14:creationId xmlns:p14="http://schemas.microsoft.com/office/powerpoint/2010/main" val="3719659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hashing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421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hashing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cryptographic hashing allows you to verify input to a known hash value</a:t>
            </a:r>
          </a:p>
        </p:txBody>
      </p:sp>
    </p:spTree>
    <p:extLst>
      <p:ext uri="{BB962C8B-B14F-4D97-AF65-F5344CB8AC3E}">
        <p14:creationId xmlns:p14="http://schemas.microsoft.com/office/powerpoint/2010/main" val="1548355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hashing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cryptographic hashing allows you to verify input to a known hash value</a:t>
            </a:r>
          </a:p>
          <a:p>
            <a:r>
              <a:rPr lang="en-US" dirty="0" smtClean="0"/>
              <a:t>very difficult to guess/reconstruct without input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82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2000px-Cryptographic_Hash_Func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" y="108065"/>
            <a:ext cx="12283440" cy="663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289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971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type of cryptographic 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93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type of cryptographic hashing</a:t>
            </a:r>
          </a:p>
          <a:p>
            <a:endParaRPr lang="en-US" dirty="0" smtClean="0"/>
          </a:p>
          <a:p>
            <a:r>
              <a:rPr lang="en-US" dirty="0" smtClean="0"/>
              <a:t>has two uses in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147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type of cryptographic hashing</a:t>
            </a:r>
          </a:p>
          <a:p>
            <a:endParaRPr lang="en-US" dirty="0" smtClean="0"/>
          </a:p>
          <a:p>
            <a:r>
              <a:rPr lang="en-US" dirty="0" smtClean="0"/>
              <a:t>has two uses in </a:t>
            </a:r>
            <a:r>
              <a:rPr lang="en-US" dirty="0" err="1" smtClean="0"/>
              <a:t>git</a:t>
            </a:r>
            <a:endParaRPr lang="en-US" dirty="0"/>
          </a:p>
          <a:p>
            <a:r>
              <a:rPr lang="en-US" dirty="0" smtClean="0"/>
              <a:t>verify that two files are the same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56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type of cryptographic hashing</a:t>
            </a:r>
          </a:p>
          <a:p>
            <a:endParaRPr lang="en-US" dirty="0" smtClean="0"/>
          </a:p>
          <a:p>
            <a:r>
              <a:rPr lang="en-US" dirty="0" smtClean="0"/>
              <a:t>has two uses in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verify that two files are the same</a:t>
            </a:r>
          </a:p>
          <a:p>
            <a:r>
              <a:rPr lang="en-US" dirty="0" smtClean="0"/>
              <a:t>verify that a file hasn’t been altered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4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7"/>
            <a:ext cx="9590550" cy="269662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type of cryptographic hashing</a:t>
            </a:r>
          </a:p>
          <a:p>
            <a:endParaRPr lang="en-US" dirty="0" smtClean="0"/>
          </a:p>
          <a:p>
            <a:r>
              <a:rPr lang="en-US" dirty="0" smtClean="0"/>
              <a:t>has two uses in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verify that two files are the same</a:t>
            </a:r>
          </a:p>
          <a:p>
            <a:r>
              <a:rPr lang="en-US" dirty="0" smtClean="0"/>
              <a:t>verify that a file hasn’t been altered</a:t>
            </a:r>
          </a:p>
          <a:p>
            <a:endParaRPr lang="en-US" dirty="0" smtClean="0"/>
          </a:p>
          <a:p>
            <a:r>
              <a:rPr lang="en-US" dirty="0" smtClean="0"/>
              <a:t>40-character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0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et’s talk workflow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magine writing an essay</a:t>
            </a:r>
          </a:p>
          <a:p>
            <a:r>
              <a:rPr lang="en-US" dirty="0"/>
              <a:t>w</a:t>
            </a:r>
            <a:r>
              <a:rPr lang="en-US" dirty="0" smtClean="0"/>
              <a:t>hat’s the process 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505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7"/>
            <a:ext cx="9590550" cy="265505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type of cryptographic hashing</a:t>
            </a:r>
          </a:p>
          <a:p>
            <a:endParaRPr lang="en-US" dirty="0" smtClean="0"/>
          </a:p>
          <a:p>
            <a:r>
              <a:rPr lang="en-US" dirty="0" smtClean="0"/>
              <a:t>has two uses in </a:t>
            </a:r>
            <a:r>
              <a:rPr lang="en-US" dirty="0" err="1" smtClean="0"/>
              <a:t>git</a:t>
            </a:r>
            <a:endParaRPr lang="en-US" dirty="0"/>
          </a:p>
          <a:p>
            <a:r>
              <a:rPr lang="en-US" dirty="0" smtClean="0"/>
              <a:t>verify that two files are the same</a:t>
            </a:r>
          </a:p>
          <a:p>
            <a:r>
              <a:rPr lang="en-US" dirty="0" smtClean="0"/>
              <a:t>verify that a file hasn’t been altered</a:t>
            </a:r>
          </a:p>
          <a:p>
            <a:endParaRPr lang="en-US" dirty="0"/>
          </a:p>
          <a:p>
            <a:r>
              <a:rPr lang="en-US" dirty="0" smtClean="0"/>
              <a:t>40-character string</a:t>
            </a:r>
            <a:endParaRPr lang="en-US" dirty="0"/>
          </a:p>
        </p:txBody>
      </p:sp>
      <p:pic>
        <p:nvPicPr>
          <p:cNvPr id="7172" name="Picture 4" descr="http://www-igm.univ-mlv.fr/%7Edr/XPOSE2011/foucault/img/sha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" t="16499" r="2085" b="5804"/>
          <a:stretch/>
        </p:blipFill>
        <p:spPr bwMode="auto">
          <a:xfrm>
            <a:off x="2394066" y="415636"/>
            <a:ext cx="7697586" cy="236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405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76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a value that references a memory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712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a value that references a memory location</a:t>
            </a:r>
            <a:endParaRPr lang="en-US" dirty="0"/>
          </a:p>
        </p:txBody>
      </p:sp>
      <p:pic>
        <p:nvPicPr>
          <p:cNvPr id="4098" name="Picture 2" descr="File:Pointer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044" y="656705"/>
            <a:ext cx="3946196" cy="586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894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83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pointer to a commit object</a:t>
            </a:r>
          </a:p>
        </p:txBody>
      </p:sp>
    </p:spTree>
    <p:extLst>
      <p:ext uri="{BB962C8B-B14F-4D97-AF65-F5344CB8AC3E}">
        <p14:creationId xmlns:p14="http://schemas.microsoft.com/office/powerpoint/2010/main" val="674080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pointer to a commit object</a:t>
            </a:r>
          </a:p>
          <a:p>
            <a:r>
              <a:rPr lang="en-US" dirty="0" smtClean="0"/>
              <a:t>each head has a name</a:t>
            </a:r>
          </a:p>
        </p:txBody>
      </p:sp>
    </p:spTree>
    <p:extLst>
      <p:ext uri="{BB962C8B-B14F-4D97-AF65-F5344CB8AC3E}">
        <p14:creationId xmlns:p14="http://schemas.microsoft.com/office/powerpoint/2010/main" val="3857730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pointer to a commit object</a:t>
            </a:r>
          </a:p>
          <a:p>
            <a:r>
              <a:rPr lang="en-US" dirty="0" smtClean="0"/>
              <a:t>each head has a name</a:t>
            </a:r>
          </a:p>
          <a:p>
            <a:r>
              <a:rPr lang="en-US" dirty="0" smtClean="0"/>
              <a:t>each </a:t>
            </a:r>
            <a:r>
              <a:rPr lang="en-US" dirty="0" smtClean="0"/>
              <a:t>branch has a head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302806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pointer to a commit object</a:t>
            </a:r>
          </a:p>
          <a:p>
            <a:r>
              <a:rPr lang="en-US" dirty="0" smtClean="0"/>
              <a:t>each head has a name</a:t>
            </a:r>
          </a:p>
          <a:p>
            <a:r>
              <a:rPr lang="en-US" dirty="0"/>
              <a:t>each branch has a head</a:t>
            </a:r>
            <a:endParaRPr lang="en-US" i="1" dirty="0"/>
          </a:p>
          <a:p>
            <a:r>
              <a:rPr lang="en-US" dirty="0" smtClean="0"/>
              <a:t>current </a:t>
            </a:r>
            <a:r>
              <a:rPr lang="en-US" dirty="0" smtClean="0"/>
              <a:t>head is aliased as </a:t>
            </a:r>
            <a:r>
              <a:rPr lang="en-US" i="1" dirty="0" smtClean="0"/>
              <a:t>HEAD</a:t>
            </a:r>
            <a:r>
              <a:rPr lang="en-US" dirty="0" smtClean="0"/>
              <a:t> (always in caps)</a:t>
            </a:r>
          </a:p>
        </p:txBody>
      </p:sp>
    </p:spTree>
    <p:extLst>
      <p:ext uri="{BB962C8B-B14F-4D97-AF65-F5344CB8AC3E}">
        <p14:creationId xmlns:p14="http://schemas.microsoft.com/office/powerpoint/2010/main" val="3787599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think of heads as a name of the save file</a:t>
            </a:r>
          </a:p>
        </p:txBody>
      </p:sp>
    </p:spTree>
    <p:extLst>
      <p:ext uri="{BB962C8B-B14F-4D97-AF65-F5344CB8AC3E}">
        <p14:creationId xmlns:p14="http://schemas.microsoft.com/office/powerpoint/2010/main" val="391983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3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think of heads as a name of the save file</a:t>
            </a:r>
          </a:p>
          <a:p>
            <a:r>
              <a:rPr lang="en-US" dirty="0" smtClean="0"/>
              <a:t>it links you to the backup (commit)</a:t>
            </a:r>
          </a:p>
        </p:txBody>
      </p:sp>
    </p:spTree>
    <p:extLst>
      <p:ext uri="{BB962C8B-B14F-4D97-AF65-F5344CB8AC3E}">
        <p14:creationId xmlns:p14="http://schemas.microsoft.com/office/powerpoint/2010/main" val="814949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00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essentially a special name given to a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885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essentially a special name given to a commit</a:t>
            </a:r>
          </a:p>
          <a:p>
            <a:r>
              <a:rPr lang="en-US" dirty="0"/>
              <a:t>g</a:t>
            </a:r>
            <a:r>
              <a:rPr lang="en-US" dirty="0" smtClean="0"/>
              <a:t>enerally used to mark a special release/edition/milestone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3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essentially a special name given to a commit</a:t>
            </a:r>
          </a:p>
          <a:p>
            <a:r>
              <a:rPr lang="en-US" dirty="0"/>
              <a:t>g</a:t>
            </a:r>
            <a:r>
              <a:rPr lang="en-US" dirty="0" smtClean="0"/>
              <a:t>enerally used to mark a special release/edition/milestone</a:t>
            </a:r>
          </a:p>
          <a:p>
            <a:r>
              <a:rPr lang="en-US" dirty="0" smtClean="0"/>
              <a:t>ex.  </a:t>
            </a:r>
            <a:r>
              <a:rPr lang="en-US" dirty="0"/>
              <a:t>v</a:t>
            </a:r>
            <a:r>
              <a:rPr lang="en-US" dirty="0" smtClean="0"/>
              <a:t>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610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8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this part can get confusing so please ask questions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3952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this part can get confusing so please ask questions</a:t>
            </a:r>
          </a:p>
          <a:p>
            <a:endParaRPr lang="en-US" dirty="0"/>
          </a:p>
          <a:p>
            <a:r>
              <a:rPr lang="en-US" dirty="0"/>
              <a:t>where are going with this?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8179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this part can get confusing so please ask questions</a:t>
            </a:r>
          </a:p>
          <a:p>
            <a:endParaRPr lang="en-US" dirty="0"/>
          </a:p>
          <a:p>
            <a:r>
              <a:rPr lang="en-US" dirty="0"/>
              <a:t>where are going with this?</a:t>
            </a:r>
          </a:p>
          <a:p>
            <a:r>
              <a:rPr lang="en-US" dirty="0"/>
              <a:t>collaboration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6069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think back to commits and saving when faced with options</a:t>
            </a:r>
          </a:p>
        </p:txBody>
      </p:sp>
    </p:spTree>
    <p:extLst>
      <p:ext uri="{BB962C8B-B14F-4D97-AF65-F5344CB8AC3E}">
        <p14:creationId xmlns:p14="http://schemas.microsoft.com/office/powerpoint/2010/main" val="1634912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the whole thing at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92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think back to commits and saving when faced with options</a:t>
            </a:r>
          </a:p>
          <a:p>
            <a:r>
              <a:rPr lang="en-US" dirty="0" smtClean="0"/>
              <a:t>imagine if you wanted to take option a but a friend wanted to take option b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1571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think back to commits and saving when faced with options</a:t>
            </a:r>
          </a:p>
          <a:p>
            <a:r>
              <a:rPr lang="en-US" dirty="0" smtClean="0"/>
              <a:t>imagine if you wanted to take option a but a friend wanted to take option b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r>
              <a:rPr lang="en-US" dirty="0" smtClean="0"/>
              <a:t>you want to help an NPC for a potential reward</a:t>
            </a:r>
          </a:p>
        </p:txBody>
      </p:sp>
    </p:spTree>
    <p:extLst>
      <p:ext uri="{BB962C8B-B14F-4D97-AF65-F5344CB8AC3E}">
        <p14:creationId xmlns:p14="http://schemas.microsoft.com/office/powerpoint/2010/main" val="64495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think back to commits and saving when faced with options</a:t>
            </a:r>
          </a:p>
          <a:p>
            <a:r>
              <a:rPr lang="en-US" dirty="0" smtClean="0"/>
              <a:t>imagine if you wanted to take option a but a friend wanted to take option b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r>
              <a:rPr lang="en-US" dirty="0" smtClean="0"/>
              <a:t>you want to help an NPC for a potential reward</a:t>
            </a:r>
          </a:p>
          <a:p>
            <a:r>
              <a:rPr lang="en-US" dirty="0" smtClean="0"/>
              <a:t>friend wants to kill the NPC because you can loot the body</a:t>
            </a:r>
          </a:p>
        </p:txBody>
      </p:sp>
    </p:spTree>
    <p:extLst>
      <p:ext uri="{BB962C8B-B14F-4D97-AF65-F5344CB8AC3E}">
        <p14:creationId xmlns:p14="http://schemas.microsoft.com/office/powerpoint/2010/main" val="3622675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you make a save and both do different things</a:t>
            </a:r>
          </a:p>
        </p:txBody>
      </p:sp>
    </p:spTree>
    <p:extLst>
      <p:ext uri="{BB962C8B-B14F-4D97-AF65-F5344CB8AC3E}">
        <p14:creationId xmlns:p14="http://schemas.microsoft.com/office/powerpoint/2010/main" val="847345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you make a save and both do different things</a:t>
            </a:r>
          </a:p>
          <a:p>
            <a:r>
              <a:rPr lang="en-US" dirty="0" smtClean="0"/>
              <a:t>(commit your work and then make a new branch)</a:t>
            </a:r>
          </a:p>
        </p:txBody>
      </p:sp>
    </p:spTree>
    <p:extLst>
      <p:ext uri="{BB962C8B-B14F-4D97-AF65-F5344CB8AC3E}">
        <p14:creationId xmlns:p14="http://schemas.microsoft.com/office/powerpoint/2010/main" val="266871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7"/>
            <a:ext cx="9590550" cy="2578551"/>
          </a:xfrm>
        </p:spPr>
        <p:txBody>
          <a:bodyPr>
            <a:normAutofit/>
          </a:bodyPr>
          <a:lstStyle/>
          <a:p>
            <a:r>
              <a:rPr lang="en-US" dirty="0" smtClean="0"/>
              <a:t>so let’s call the original story line “origin”</a:t>
            </a:r>
          </a:p>
        </p:txBody>
      </p:sp>
    </p:spTree>
    <p:extLst>
      <p:ext uri="{BB962C8B-B14F-4D97-AF65-F5344CB8AC3E}">
        <p14:creationId xmlns:p14="http://schemas.microsoft.com/office/powerpoint/2010/main" val="636371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7"/>
            <a:ext cx="9590550" cy="2578551"/>
          </a:xfrm>
        </p:spPr>
        <p:txBody>
          <a:bodyPr>
            <a:normAutofit/>
          </a:bodyPr>
          <a:lstStyle/>
          <a:p>
            <a:r>
              <a:rPr lang="en-US" dirty="0" smtClean="0"/>
              <a:t>so let’s call the original story line “origin”</a:t>
            </a:r>
          </a:p>
          <a:p>
            <a:r>
              <a:rPr lang="en-US" dirty="0" smtClean="0"/>
              <a:t>now let’s assume that you’re the one who is in charge, </a:t>
            </a:r>
            <a:r>
              <a:rPr lang="en-US" dirty="0" smtClean="0"/>
              <a:t>you make the official decision</a:t>
            </a:r>
          </a:p>
        </p:txBody>
      </p:sp>
    </p:spTree>
    <p:extLst>
      <p:ext uri="{BB962C8B-B14F-4D97-AF65-F5344CB8AC3E}">
        <p14:creationId xmlns:p14="http://schemas.microsoft.com/office/powerpoint/2010/main" val="305642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7"/>
            <a:ext cx="9590550" cy="2578551"/>
          </a:xfrm>
        </p:spPr>
        <p:txBody>
          <a:bodyPr>
            <a:normAutofit/>
          </a:bodyPr>
          <a:lstStyle/>
          <a:p>
            <a:r>
              <a:rPr lang="en-US" dirty="0" smtClean="0"/>
              <a:t>so let’s call the original story line “origin”</a:t>
            </a:r>
          </a:p>
          <a:p>
            <a:r>
              <a:rPr lang="en-US" dirty="0" smtClean="0"/>
              <a:t>now let’s assume that you’re the one who is in charge, </a:t>
            </a:r>
            <a:r>
              <a:rPr lang="en-US" dirty="0" smtClean="0"/>
              <a:t>you make the official decision</a:t>
            </a:r>
          </a:p>
          <a:p>
            <a:r>
              <a:rPr lang="en-US" dirty="0" smtClean="0"/>
              <a:t>let’s call this branch of the story line “master”</a:t>
            </a:r>
          </a:p>
        </p:txBody>
      </p:sp>
    </p:spTree>
    <p:extLst>
      <p:ext uri="{BB962C8B-B14F-4D97-AF65-F5344CB8AC3E}">
        <p14:creationId xmlns:p14="http://schemas.microsoft.com/office/powerpoint/2010/main" val="2650526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7"/>
            <a:ext cx="9590550" cy="2578551"/>
          </a:xfrm>
        </p:spPr>
        <p:txBody>
          <a:bodyPr>
            <a:normAutofit/>
          </a:bodyPr>
          <a:lstStyle/>
          <a:p>
            <a:r>
              <a:rPr lang="en-US" dirty="0" smtClean="0"/>
              <a:t>so let’s call the original story line “origin”</a:t>
            </a:r>
          </a:p>
          <a:p>
            <a:r>
              <a:rPr lang="en-US" dirty="0" smtClean="0"/>
              <a:t>now let’s assume that you’re the one who is in charge, </a:t>
            </a:r>
            <a:r>
              <a:rPr lang="en-US" dirty="0" smtClean="0"/>
              <a:t>you make the official decision</a:t>
            </a:r>
          </a:p>
          <a:p>
            <a:r>
              <a:rPr lang="en-US" dirty="0" smtClean="0"/>
              <a:t>let’s call this branch of the story line “master”</a:t>
            </a:r>
          </a:p>
          <a:p>
            <a:r>
              <a:rPr lang="en-US" dirty="0" smtClean="0"/>
              <a:t>your friend’s story line (branch) is now called “dev”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2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7"/>
            <a:ext cx="9590550" cy="257855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 let’s call the original story line “origin”</a:t>
            </a:r>
          </a:p>
          <a:p>
            <a:r>
              <a:rPr lang="en-US" dirty="0" smtClean="0"/>
              <a:t>now let’s assume that you’re the one who is in charge, </a:t>
            </a:r>
            <a:r>
              <a:rPr lang="en-US" dirty="0" smtClean="0"/>
              <a:t>you make the official decision</a:t>
            </a:r>
          </a:p>
          <a:p>
            <a:r>
              <a:rPr lang="en-US" dirty="0" smtClean="0"/>
              <a:t>let’s call this branch of the story line “master”</a:t>
            </a:r>
          </a:p>
          <a:p>
            <a:r>
              <a:rPr lang="en-US" dirty="0" smtClean="0"/>
              <a:t>your friend’s story line (branch) is now called “dev”</a:t>
            </a:r>
          </a:p>
          <a:p>
            <a:endParaRPr lang="en-US" dirty="0"/>
          </a:p>
          <a:p>
            <a:r>
              <a:rPr lang="en-US" dirty="0"/>
              <a:t>with me so far</a:t>
            </a:r>
            <a:r>
              <a:rPr lang="en-US" dirty="0" smtClean="0"/>
              <a:t>?</a:t>
            </a:r>
          </a:p>
          <a:p>
            <a:r>
              <a:rPr lang="en-US" dirty="0" smtClean="0"/>
              <a:t>let’s diagram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556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rite the whole thing at once</a:t>
            </a:r>
          </a:p>
          <a:p>
            <a:endParaRPr lang="en-US" dirty="0"/>
          </a:p>
          <a:p>
            <a:r>
              <a:rPr lang="en-US" dirty="0"/>
              <a:t>CLG are NALCS champs. TSM is trash.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978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32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15574" y="1780351"/>
            <a:ext cx="86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62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115574" y="1780351"/>
            <a:ext cx="86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66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115574" y="1780351"/>
            <a:ext cx="86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2576" y="378925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two both agree on choice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115574" y="1780351"/>
            <a:ext cx="86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922" y="3090028"/>
            <a:ext cx="88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1" idx="2"/>
            <a:endCxn id="20" idx="0"/>
          </p:cNvCxnSpPr>
          <p:nvPr/>
        </p:nvCxnSpPr>
        <p:spPr>
          <a:xfrm flipH="1">
            <a:off x="1278681" y="3459360"/>
            <a:ext cx="1583" cy="329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02576" y="378925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490136" y="5429756"/>
            <a:ext cx="320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right now there is no “dev”, only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13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24112" y="2416427"/>
            <a:ext cx="91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15574" y="1780351"/>
            <a:ext cx="86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922" y="3090028"/>
            <a:ext cx="88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2"/>
            <a:endCxn id="11" idx="0"/>
          </p:cNvCxnSpPr>
          <p:nvPr/>
        </p:nvCxnSpPr>
        <p:spPr>
          <a:xfrm flipH="1">
            <a:off x="1280264" y="2785759"/>
            <a:ext cx="3222" cy="30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20" idx="0"/>
          </p:cNvCxnSpPr>
          <p:nvPr/>
        </p:nvCxnSpPr>
        <p:spPr>
          <a:xfrm flipH="1">
            <a:off x="1278681" y="3459360"/>
            <a:ext cx="1583" cy="329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02576" y="378925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496545" y="5421664"/>
            <a:ext cx="318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 points to the latest 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947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24112" y="2416427"/>
            <a:ext cx="91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15574" y="1780351"/>
            <a:ext cx="86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922" y="3090028"/>
            <a:ext cx="88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2"/>
            <a:endCxn id="11" idx="0"/>
          </p:cNvCxnSpPr>
          <p:nvPr/>
        </p:nvCxnSpPr>
        <p:spPr>
          <a:xfrm flipH="1">
            <a:off x="1280264" y="2785759"/>
            <a:ext cx="3222" cy="30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20" idx="0"/>
          </p:cNvCxnSpPr>
          <p:nvPr/>
        </p:nvCxnSpPr>
        <p:spPr>
          <a:xfrm flipH="1">
            <a:off x="1278681" y="3459360"/>
            <a:ext cx="1583" cy="329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02576" y="378925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two both agree on choice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63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625220" y="2416427"/>
            <a:ext cx="91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38030" y="3090028"/>
            <a:ext cx="88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2"/>
            <a:endCxn id="11" idx="0"/>
          </p:cNvCxnSpPr>
          <p:nvPr/>
        </p:nvCxnSpPr>
        <p:spPr>
          <a:xfrm flipH="1">
            <a:off x="2081372" y="2785759"/>
            <a:ext cx="3222" cy="30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20" idx="0"/>
          </p:cNvCxnSpPr>
          <p:nvPr/>
        </p:nvCxnSpPr>
        <p:spPr>
          <a:xfrm flipH="1">
            <a:off x="2079653" y="3459360"/>
            <a:ext cx="1719" cy="30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03548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51733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20" idx="1"/>
            <a:endCxn id="14" idx="3"/>
          </p:cNvCxnSpPr>
          <p:nvPr/>
        </p:nvCxnSpPr>
        <p:spPr>
          <a:xfrm flipH="1">
            <a:off x="1603943" y="3948295"/>
            <a:ext cx="199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15574" y="1780351"/>
            <a:ext cx="86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84053" y="5429756"/>
            <a:ext cx="3698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two both disagree on choice b</a:t>
            </a:r>
          </a:p>
          <a:p>
            <a:pPr algn="ctr"/>
            <a:r>
              <a:rPr lang="en-US" dirty="0" smtClean="0"/>
              <a:t>you make a 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38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77776" y="2416427"/>
            <a:ext cx="91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90586" y="3090028"/>
            <a:ext cx="88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2"/>
            <a:endCxn id="11" idx="0"/>
          </p:cNvCxnSpPr>
          <p:nvPr/>
        </p:nvCxnSpPr>
        <p:spPr>
          <a:xfrm flipH="1">
            <a:off x="2833928" y="2785759"/>
            <a:ext cx="3222" cy="30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20" idx="0"/>
          </p:cNvCxnSpPr>
          <p:nvPr/>
        </p:nvCxnSpPr>
        <p:spPr>
          <a:xfrm>
            <a:off x="2833928" y="3459360"/>
            <a:ext cx="233" cy="30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58056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51733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7" idx="1"/>
            <a:endCxn id="14" idx="3"/>
          </p:cNvCxnSpPr>
          <p:nvPr/>
        </p:nvCxnSpPr>
        <p:spPr>
          <a:xfrm flipH="1">
            <a:off x="1603943" y="3948295"/>
            <a:ext cx="191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95456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1"/>
            <a:endCxn id="17" idx="3"/>
          </p:cNvCxnSpPr>
          <p:nvPr/>
        </p:nvCxnSpPr>
        <p:spPr>
          <a:xfrm flipH="1">
            <a:off x="2347666" y="3948295"/>
            <a:ext cx="210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15574" y="1780351"/>
            <a:ext cx="86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play and make choice c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792756" y="4514924"/>
            <a:ext cx="55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dev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7" idx="0"/>
            <a:endCxn id="17" idx="2"/>
          </p:cNvCxnSpPr>
          <p:nvPr/>
        </p:nvCxnSpPr>
        <p:spPr>
          <a:xfrm flipV="1">
            <a:off x="2069723" y="4132961"/>
            <a:ext cx="1838" cy="381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503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390586" y="3090028"/>
            <a:ext cx="88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1" idx="2"/>
            <a:endCxn id="20" idx="0"/>
          </p:cNvCxnSpPr>
          <p:nvPr/>
        </p:nvCxnSpPr>
        <p:spPr>
          <a:xfrm>
            <a:off x="2833928" y="3459360"/>
            <a:ext cx="233" cy="30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58056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51733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7" idx="1"/>
            <a:endCxn id="14" idx="3"/>
          </p:cNvCxnSpPr>
          <p:nvPr/>
        </p:nvCxnSpPr>
        <p:spPr>
          <a:xfrm flipH="1">
            <a:off x="1603943" y="3948295"/>
            <a:ext cx="191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95456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1"/>
            <a:endCxn id="17" idx="3"/>
          </p:cNvCxnSpPr>
          <p:nvPr/>
        </p:nvCxnSpPr>
        <p:spPr>
          <a:xfrm flipH="1">
            <a:off x="2347666" y="3948295"/>
            <a:ext cx="210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15574" y="1780351"/>
            <a:ext cx="86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84053" y="5429756"/>
            <a:ext cx="3698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dirty="0" smtClean="0"/>
              <a:t>our friend plays and makes</a:t>
            </a:r>
          </a:p>
          <a:p>
            <a:pPr algn="ctr"/>
            <a:r>
              <a:rPr lang="en-US" dirty="0" smtClean="0"/>
              <a:t>choice d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9" idx="0"/>
            <a:endCxn id="17" idx="2"/>
          </p:cNvCxnSpPr>
          <p:nvPr/>
        </p:nvCxnSpPr>
        <p:spPr>
          <a:xfrm flipH="1" flipV="1">
            <a:off x="2071561" y="4132961"/>
            <a:ext cx="762600" cy="48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58056" y="462189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69990" y="6113801"/>
            <a:ext cx="91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58056" y="5429756"/>
            <a:ext cx="54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dev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0"/>
            <a:endCxn id="23" idx="2"/>
          </p:cNvCxnSpPr>
          <p:nvPr/>
        </p:nvCxnSpPr>
        <p:spPr>
          <a:xfrm flipV="1">
            <a:off x="2829364" y="5799088"/>
            <a:ext cx="0" cy="31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0"/>
            <a:endCxn id="19" idx="2"/>
          </p:cNvCxnSpPr>
          <p:nvPr/>
        </p:nvCxnSpPr>
        <p:spPr>
          <a:xfrm flipV="1">
            <a:off x="2829364" y="4991228"/>
            <a:ext cx="4797" cy="43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409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rite the whole thing at once</a:t>
            </a:r>
          </a:p>
          <a:p>
            <a:r>
              <a:rPr lang="en-US" dirty="0" smtClean="0"/>
              <a:t>unlikely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31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14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you want to combine the two story lines </a:t>
            </a:r>
            <a:r>
              <a:rPr lang="en-US" dirty="0" smtClean="0"/>
              <a:t>but how</a:t>
            </a:r>
          </a:p>
        </p:txBody>
      </p:sp>
    </p:spTree>
    <p:extLst>
      <p:ext uri="{BB962C8B-B14F-4D97-AF65-F5344CB8AC3E}">
        <p14:creationId xmlns:p14="http://schemas.microsoft.com/office/powerpoint/2010/main" val="1766490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you want to combine the two story lines </a:t>
            </a:r>
            <a:r>
              <a:rPr lang="en-US" dirty="0" smtClean="0"/>
              <a:t>but how</a:t>
            </a:r>
          </a:p>
          <a:p>
            <a:r>
              <a:rPr lang="en-US" dirty="0" smtClean="0"/>
              <a:t>both of you made two disjoint decisions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152600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you want to combine the two story lines </a:t>
            </a:r>
            <a:r>
              <a:rPr lang="en-US" dirty="0" smtClean="0"/>
              <a:t>but how</a:t>
            </a:r>
          </a:p>
          <a:p>
            <a:r>
              <a:rPr lang="en-US" dirty="0" smtClean="0"/>
              <a:t>both of you made two disjoint decisions</a:t>
            </a:r>
          </a:p>
          <a:p>
            <a:r>
              <a:rPr lang="en-US" dirty="0" smtClean="0"/>
              <a:t>both decisions have effects on the game that are radically different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920816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you want to combine the two story lines </a:t>
            </a:r>
            <a:r>
              <a:rPr lang="en-US" dirty="0" smtClean="0"/>
              <a:t>but how</a:t>
            </a:r>
          </a:p>
          <a:p>
            <a:r>
              <a:rPr lang="en-US" dirty="0" smtClean="0"/>
              <a:t>both of you made two disjoint decisions</a:t>
            </a:r>
          </a:p>
          <a:p>
            <a:r>
              <a:rPr lang="en-US" dirty="0" smtClean="0"/>
              <a:t>both decisions have effects on the game that are radically different</a:t>
            </a:r>
          </a:p>
          <a:p>
            <a:r>
              <a:rPr lang="en-US" dirty="0" smtClean="0"/>
              <a:t>if you were to merge the two story lines (branches) you’d have </a:t>
            </a:r>
            <a:r>
              <a:rPr lang="en-US" b="1" i="1" dirty="0" smtClean="0"/>
              <a:t>merge conflicts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818215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goal: so you want to remove these conflicts</a:t>
            </a:r>
          </a:p>
        </p:txBody>
      </p:sp>
    </p:spTree>
    <p:extLst>
      <p:ext uri="{BB962C8B-B14F-4D97-AF65-F5344CB8AC3E}">
        <p14:creationId xmlns:p14="http://schemas.microsoft.com/office/powerpoint/2010/main" val="4271835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goal: so you want to remove these conflicts</a:t>
            </a:r>
          </a:p>
          <a:p>
            <a:endParaRPr lang="en-US" dirty="0" smtClean="0"/>
          </a:p>
          <a:p>
            <a:r>
              <a:rPr lang="en-US" dirty="0" smtClean="0"/>
              <a:t>you want all the good parts of </a:t>
            </a:r>
            <a:r>
              <a:rPr lang="en-US" i="1" dirty="0" smtClean="0"/>
              <a:t>both</a:t>
            </a:r>
            <a:r>
              <a:rPr lang="en-US" dirty="0" smtClean="0"/>
              <a:t> decisions kept</a:t>
            </a:r>
          </a:p>
        </p:txBody>
      </p:sp>
    </p:spTree>
    <p:extLst>
      <p:ext uri="{BB962C8B-B14F-4D97-AF65-F5344CB8AC3E}">
        <p14:creationId xmlns:p14="http://schemas.microsoft.com/office/powerpoint/2010/main" val="3131234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goal: so you want to remove these conflicts</a:t>
            </a:r>
          </a:p>
          <a:p>
            <a:endParaRPr lang="en-US" dirty="0" smtClean="0"/>
          </a:p>
          <a:p>
            <a:r>
              <a:rPr lang="en-US" dirty="0" smtClean="0"/>
              <a:t>you want all the good parts of </a:t>
            </a:r>
            <a:r>
              <a:rPr lang="en-US" i="1" dirty="0" smtClean="0"/>
              <a:t>both</a:t>
            </a:r>
            <a:r>
              <a:rPr lang="en-US" dirty="0" smtClean="0"/>
              <a:t> decisions kept</a:t>
            </a:r>
          </a:p>
          <a:p>
            <a:r>
              <a:rPr lang="en-US" dirty="0" smtClean="0"/>
              <a:t>you want all the bad parts of </a:t>
            </a:r>
            <a:r>
              <a:rPr lang="en-US" i="1" dirty="0" smtClean="0"/>
              <a:t>both </a:t>
            </a:r>
            <a:r>
              <a:rPr lang="en-US" dirty="0" smtClean="0"/>
              <a:t>decisions removed</a:t>
            </a:r>
          </a:p>
        </p:txBody>
      </p:sp>
    </p:spTree>
    <p:extLst>
      <p:ext uri="{BB962C8B-B14F-4D97-AF65-F5344CB8AC3E}">
        <p14:creationId xmlns:p14="http://schemas.microsoft.com/office/powerpoint/2010/main" val="372619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imagine taking the story and doing just that</a:t>
            </a:r>
          </a:p>
        </p:txBody>
      </p:sp>
    </p:spTree>
    <p:extLst>
      <p:ext uri="{BB962C8B-B14F-4D97-AF65-F5344CB8AC3E}">
        <p14:creationId xmlns:p14="http://schemas.microsoft.com/office/powerpoint/2010/main" val="4016806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imagine taking the story and doing just that</a:t>
            </a:r>
          </a:p>
          <a:p>
            <a:r>
              <a:rPr lang="en-US" dirty="0" smtClean="0"/>
              <a:t>you keep what you want and remove what you don’t want</a:t>
            </a:r>
          </a:p>
        </p:txBody>
      </p:sp>
    </p:spTree>
    <p:extLst>
      <p:ext uri="{BB962C8B-B14F-4D97-AF65-F5344CB8AC3E}">
        <p14:creationId xmlns:p14="http://schemas.microsoft.com/office/powerpoint/2010/main" val="3540271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isclaimer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61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rite the whole thing at once</a:t>
            </a:r>
          </a:p>
          <a:p>
            <a:r>
              <a:rPr lang="en-US" dirty="0" smtClean="0"/>
              <a:t>unlikely</a:t>
            </a:r>
          </a:p>
          <a:p>
            <a:r>
              <a:rPr lang="en-US" dirty="0" smtClean="0"/>
              <a:t>write bits and pieces in multiple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95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imagine taking the story and doing just that</a:t>
            </a:r>
          </a:p>
          <a:p>
            <a:r>
              <a:rPr lang="en-US" dirty="0" smtClean="0"/>
              <a:t>you keep what you want and remove what you don’t want</a:t>
            </a:r>
          </a:p>
          <a:p>
            <a:r>
              <a:rPr lang="en-US" dirty="0" smtClean="0"/>
              <a:t>you also make some modifications as necessary to cover plot holes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99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let’s relate this back to code</a:t>
            </a:r>
          </a:p>
        </p:txBody>
      </p:sp>
    </p:spTree>
    <p:extLst>
      <p:ext uri="{BB962C8B-B14F-4D97-AF65-F5344CB8AC3E}">
        <p14:creationId xmlns:p14="http://schemas.microsoft.com/office/powerpoint/2010/main" val="2775026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let’s relate this back to code</a:t>
            </a:r>
          </a:p>
          <a:p>
            <a:r>
              <a:rPr lang="en-US" dirty="0" smtClean="0"/>
              <a:t>let’s say you worked on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84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let’s relate this back to code</a:t>
            </a:r>
          </a:p>
          <a:p>
            <a:r>
              <a:rPr lang="en-US" dirty="0" smtClean="0"/>
              <a:t>let’s say you worked on a file</a:t>
            </a:r>
            <a:endParaRPr lang="en-US" dirty="0"/>
          </a:p>
          <a:p>
            <a:r>
              <a:rPr lang="en-US" dirty="0" smtClean="0"/>
              <a:t>your friend worked on the same file</a:t>
            </a:r>
          </a:p>
        </p:txBody>
      </p:sp>
    </p:spTree>
    <p:extLst>
      <p:ext uri="{BB962C8B-B14F-4D97-AF65-F5344CB8AC3E}">
        <p14:creationId xmlns:p14="http://schemas.microsoft.com/office/powerpoint/2010/main" val="2211470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you combine the file</a:t>
            </a:r>
          </a:p>
        </p:txBody>
      </p:sp>
    </p:spTree>
    <p:extLst>
      <p:ext uri="{BB962C8B-B14F-4D97-AF65-F5344CB8AC3E}">
        <p14:creationId xmlns:p14="http://schemas.microsoft.com/office/powerpoint/2010/main" val="1001755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you combine the file</a:t>
            </a:r>
          </a:p>
          <a:p>
            <a:r>
              <a:rPr lang="en-US" dirty="0" smtClean="0"/>
              <a:t>pick the parts changed that work</a:t>
            </a:r>
          </a:p>
        </p:txBody>
      </p:sp>
    </p:spTree>
    <p:extLst>
      <p:ext uri="{BB962C8B-B14F-4D97-AF65-F5344CB8AC3E}">
        <p14:creationId xmlns:p14="http://schemas.microsoft.com/office/powerpoint/2010/main" val="237416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you combine the file</a:t>
            </a:r>
          </a:p>
          <a:p>
            <a:r>
              <a:rPr lang="en-US" dirty="0" smtClean="0"/>
              <a:t>pick the parts changed that work</a:t>
            </a:r>
          </a:p>
          <a:p>
            <a:r>
              <a:rPr lang="en-US" dirty="0" smtClean="0"/>
              <a:t>remove the conflicting parts</a:t>
            </a:r>
          </a:p>
        </p:txBody>
      </p:sp>
    </p:spTree>
    <p:extLst>
      <p:ext uri="{BB962C8B-B14F-4D97-AF65-F5344CB8AC3E}">
        <p14:creationId xmlns:p14="http://schemas.microsoft.com/office/powerpoint/2010/main" val="18000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you combine the file</a:t>
            </a:r>
          </a:p>
          <a:p>
            <a:r>
              <a:rPr lang="en-US" dirty="0" smtClean="0"/>
              <a:t>pick the parts changed that work</a:t>
            </a:r>
          </a:p>
          <a:p>
            <a:r>
              <a:rPr lang="en-US" dirty="0" smtClean="0"/>
              <a:t>remove the conflicting parts</a:t>
            </a:r>
          </a:p>
          <a:p>
            <a:r>
              <a:rPr lang="en-US" dirty="0" smtClean="0"/>
              <a:t>make </a:t>
            </a:r>
            <a:r>
              <a:rPr lang="en-US" dirty="0"/>
              <a:t>some </a:t>
            </a:r>
            <a:r>
              <a:rPr lang="en-US" dirty="0" smtClean="0"/>
              <a:t>modifications</a:t>
            </a:r>
            <a:r>
              <a:rPr lang="en-US" dirty="0"/>
              <a:t> </a:t>
            </a:r>
            <a:r>
              <a:rPr lang="en-US" dirty="0" smtClean="0"/>
              <a:t>to make it cleaner/work together (refactoring, et cetera)</a:t>
            </a:r>
          </a:p>
        </p:txBody>
      </p:sp>
    </p:spTree>
    <p:extLst>
      <p:ext uri="{BB962C8B-B14F-4D97-AF65-F5344CB8AC3E}">
        <p14:creationId xmlns:p14="http://schemas.microsoft.com/office/powerpoint/2010/main" val="4098867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 combine the file</a:t>
            </a:r>
          </a:p>
          <a:p>
            <a:r>
              <a:rPr lang="en-US" dirty="0" smtClean="0"/>
              <a:t>pick the parts changed that work</a:t>
            </a:r>
          </a:p>
          <a:p>
            <a:r>
              <a:rPr lang="en-US" dirty="0" smtClean="0"/>
              <a:t>remove the conflicting parts</a:t>
            </a:r>
          </a:p>
          <a:p>
            <a:r>
              <a:rPr lang="en-US" dirty="0" smtClean="0"/>
              <a:t>make </a:t>
            </a:r>
            <a:r>
              <a:rPr lang="en-US" dirty="0"/>
              <a:t>some </a:t>
            </a:r>
            <a:r>
              <a:rPr lang="en-US" dirty="0" smtClean="0"/>
              <a:t>modifications</a:t>
            </a:r>
            <a:r>
              <a:rPr lang="en-US" dirty="0"/>
              <a:t> </a:t>
            </a:r>
            <a:r>
              <a:rPr lang="en-US" dirty="0" smtClean="0"/>
              <a:t>to make it cleaner/work together (refactoring, et cetera)</a:t>
            </a:r>
          </a:p>
          <a:p>
            <a:endParaRPr lang="en-US" dirty="0"/>
          </a:p>
          <a:p>
            <a:r>
              <a:rPr lang="en-US" dirty="0" smtClean="0"/>
              <a:t>let’s diagram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35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390586" y="3090028"/>
            <a:ext cx="88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1" idx="2"/>
            <a:endCxn id="20" idx="0"/>
          </p:cNvCxnSpPr>
          <p:nvPr/>
        </p:nvCxnSpPr>
        <p:spPr>
          <a:xfrm>
            <a:off x="2833928" y="3459360"/>
            <a:ext cx="233" cy="30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58056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51733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7" idx="1"/>
            <a:endCxn id="14" idx="3"/>
          </p:cNvCxnSpPr>
          <p:nvPr/>
        </p:nvCxnSpPr>
        <p:spPr>
          <a:xfrm flipH="1">
            <a:off x="1603943" y="3948295"/>
            <a:ext cx="191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95456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1"/>
            <a:endCxn id="17" idx="3"/>
          </p:cNvCxnSpPr>
          <p:nvPr/>
        </p:nvCxnSpPr>
        <p:spPr>
          <a:xfrm flipH="1">
            <a:off x="2347666" y="3948295"/>
            <a:ext cx="210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15574" y="1780351"/>
            <a:ext cx="86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is where we left off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9" idx="0"/>
            <a:endCxn id="17" idx="2"/>
          </p:cNvCxnSpPr>
          <p:nvPr/>
        </p:nvCxnSpPr>
        <p:spPr>
          <a:xfrm flipH="1" flipV="1">
            <a:off x="2071561" y="4132961"/>
            <a:ext cx="762600" cy="48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58056" y="462189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74553" y="6090752"/>
            <a:ext cx="91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67650" y="5448657"/>
            <a:ext cx="54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dev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0"/>
            <a:endCxn id="23" idx="2"/>
          </p:cNvCxnSpPr>
          <p:nvPr/>
        </p:nvCxnSpPr>
        <p:spPr>
          <a:xfrm flipV="1">
            <a:off x="2833927" y="5817989"/>
            <a:ext cx="5031" cy="272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0"/>
            <a:endCxn id="19" idx="2"/>
          </p:cNvCxnSpPr>
          <p:nvPr/>
        </p:nvCxnSpPr>
        <p:spPr>
          <a:xfrm flipH="1" flipV="1">
            <a:off x="2834161" y="4991228"/>
            <a:ext cx="4797" cy="45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342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</a:t>
            </a:r>
          </a:p>
          <a:p>
            <a:endParaRPr lang="en-US" dirty="0" smtClean="0"/>
          </a:p>
          <a:p>
            <a:r>
              <a:rPr lang="en-US" dirty="0"/>
              <a:t>CLG are NALCS champs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97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390586" y="3090028"/>
            <a:ext cx="88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1" idx="2"/>
            <a:endCxn id="20" idx="0"/>
          </p:cNvCxnSpPr>
          <p:nvPr/>
        </p:nvCxnSpPr>
        <p:spPr>
          <a:xfrm>
            <a:off x="2833928" y="3459360"/>
            <a:ext cx="233" cy="30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58056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51733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7" idx="1"/>
            <a:endCxn id="14" idx="3"/>
          </p:cNvCxnSpPr>
          <p:nvPr/>
        </p:nvCxnSpPr>
        <p:spPr>
          <a:xfrm flipH="1">
            <a:off x="1603943" y="3948295"/>
            <a:ext cx="191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95456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1"/>
            <a:endCxn id="17" idx="3"/>
          </p:cNvCxnSpPr>
          <p:nvPr/>
        </p:nvCxnSpPr>
        <p:spPr>
          <a:xfrm flipH="1">
            <a:off x="2347666" y="3948295"/>
            <a:ext cx="210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15574" y="1780351"/>
            <a:ext cx="86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84053" y="5429756"/>
            <a:ext cx="3698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perform the merge</a:t>
            </a:r>
          </a:p>
          <a:p>
            <a:pPr algn="ctr"/>
            <a:r>
              <a:rPr lang="en-US" dirty="0" smtClean="0"/>
              <a:t>but E has conflicts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28" idx="1"/>
            <a:endCxn id="17" idx="2"/>
          </p:cNvCxnSpPr>
          <p:nvPr/>
        </p:nvCxnSpPr>
        <p:spPr>
          <a:xfrm flipH="1" flipV="1">
            <a:off x="2071561" y="4132961"/>
            <a:ext cx="486261" cy="64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20423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(E)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548010" y="5392727"/>
            <a:ext cx="91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48738" y="4596692"/>
            <a:ext cx="54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dev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0"/>
            <a:endCxn id="19" idx="3"/>
          </p:cNvCxnSpPr>
          <p:nvPr/>
        </p:nvCxnSpPr>
        <p:spPr>
          <a:xfrm flipH="1" flipV="1">
            <a:off x="3872633" y="3948295"/>
            <a:ext cx="547413" cy="64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2"/>
            <a:endCxn id="28" idx="3"/>
          </p:cNvCxnSpPr>
          <p:nvPr/>
        </p:nvCxnSpPr>
        <p:spPr>
          <a:xfrm flipH="1">
            <a:off x="3110032" y="4132961"/>
            <a:ext cx="486496" cy="64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57822" y="4596692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19" idx="1"/>
            <a:endCxn id="20" idx="3"/>
          </p:cNvCxnSpPr>
          <p:nvPr/>
        </p:nvCxnSpPr>
        <p:spPr>
          <a:xfrm flipH="1">
            <a:off x="3110266" y="3948295"/>
            <a:ext cx="210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2" idx="0"/>
            <a:endCxn id="23" idx="2"/>
          </p:cNvCxnSpPr>
          <p:nvPr/>
        </p:nvCxnSpPr>
        <p:spPr>
          <a:xfrm flipV="1">
            <a:off x="4007384" y="4966024"/>
            <a:ext cx="412662" cy="426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03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159326" y="3090028"/>
            <a:ext cx="88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1" idx="2"/>
            <a:endCxn id="19" idx="0"/>
          </p:cNvCxnSpPr>
          <p:nvPr/>
        </p:nvCxnSpPr>
        <p:spPr>
          <a:xfrm flipH="1">
            <a:off x="3596528" y="3459360"/>
            <a:ext cx="6140" cy="30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58056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51733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7" idx="1"/>
            <a:endCxn id="14" idx="3"/>
          </p:cNvCxnSpPr>
          <p:nvPr/>
        </p:nvCxnSpPr>
        <p:spPr>
          <a:xfrm flipH="1">
            <a:off x="1603943" y="3948295"/>
            <a:ext cx="191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95456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1"/>
            <a:endCxn id="17" idx="3"/>
          </p:cNvCxnSpPr>
          <p:nvPr/>
        </p:nvCxnSpPr>
        <p:spPr>
          <a:xfrm flipH="1">
            <a:off x="2347666" y="3948295"/>
            <a:ext cx="210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15574" y="1780351"/>
            <a:ext cx="86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84053" y="5429756"/>
            <a:ext cx="3698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post-merge</a:t>
            </a:r>
          </a:p>
          <a:p>
            <a:pPr algn="ctr"/>
            <a:r>
              <a:rPr lang="en-US" dirty="0" smtClean="0"/>
              <a:t>no conflicts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9" idx="2"/>
            <a:endCxn id="28" idx="3"/>
          </p:cNvCxnSpPr>
          <p:nvPr/>
        </p:nvCxnSpPr>
        <p:spPr>
          <a:xfrm flipH="1">
            <a:off x="3110266" y="4132961"/>
            <a:ext cx="486262" cy="64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20423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(E)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43293" y="2487173"/>
            <a:ext cx="91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48738" y="4596692"/>
            <a:ext cx="54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dev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0"/>
            <a:endCxn id="19" idx="3"/>
          </p:cNvCxnSpPr>
          <p:nvPr/>
        </p:nvCxnSpPr>
        <p:spPr>
          <a:xfrm flipH="1" flipV="1">
            <a:off x="3872633" y="3948295"/>
            <a:ext cx="547413" cy="64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8" idx="1"/>
            <a:endCxn id="17" idx="2"/>
          </p:cNvCxnSpPr>
          <p:nvPr/>
        </p:nvCxnSpPr>
        <p:spPr>
          <a:xfrm flipH="1" flipV="1">
            <a:off x="2071561" y="4132961"/>
            <a:ext cx="486495" cy="64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58056" y="4596692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19" idx="1"/>
            <a:endCxn id="20" idx="3"/>
          </p:cNvCxnSpPr>
          <p:nvPr/>
        </p:nvCxnSpPr>
        <p:spPr>
          <a:xfrm flipH="1">
            <a:off x="3110266" y="3948295"/>
            <a:ext cx="210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2" idx="2"/>
            <a:endCxn id="11" idx="0"/>
          </p:cNvCxnSpPr>
          <p:nvPr/>
        </p:nvCxnSpPr>
        <p:spPr>
          <a:xfrm>
            <a:off x="3602667" y="2856505"/>
            <a:ext cx="1" cy="233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968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vs centralized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7"/>
            <a:ext cx="9590550" cy="295078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5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vs centralized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7"/>
            <a:ext cx="9590550" cy="2950786"/>
          </a:xfrm>
        </p:spPr>
        <p:txBody>
          <a:bodyPr>
            <a:normAutofit/>
          </a:bodyPr>
          <a:lstStyle/>
          <a:p>
            <a:r>
              <a:rPr lang="en-US" dirty="0" smtClean="0"/>
              <a:t>centralized work flow vs distributed work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26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vs centralized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7"/>
            <a:ext cx="9590550" cy="2950786"/>
          </a:xfrm>
        </p:spPr>
        <p:txBody>
          <a:bodyPr>
            <a:normAutofit/>
          </a:bodyPr>
          <a:lstStyle/>
          <a:p>
            <a:r>
              <a:rPr lang="en-US" dirty="0" smtClean="0"/>
              <a:t>centralized work flow vs distributed work flow</a:t>
            </a:r>
          </a:p>
          <a:p>
            <a:endParaRPr lang="en-US" dirty="0"/>
          </a:p>
          <a:p>
            <a:r>
              <a:rPr lang="en-US" dirty="0" smtClean="0"/>
              <a:t>centralized: all work is done locally and synchronized on a server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51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vs centralized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7"/>
            <a:ext cx="9590550" cy="2950786"/>
          </a:xfrm>
        </p:spPr>
        <p:txBody>
          <a:bodyPr>
            <a:normAutofit/>
          </a:bodyPr>
          <a:lstStyle/>
          <a:p>
            <a:r>
              <a:rPr lang="en-US" dirty="0" smtClean="0"/>
              <a:t>centralized work flow vs distributed work flow</a:t>
            </a:r>
          </a:p>
          <a:p>
            <a:endParaRPr lang="en-US" dirty="0"/>
          </a:p>
          <a:p>
            <a:r>
              <a:rPr lang="en-US" dirty="0" smtClean="0"/>
              <a:t>centralized: all work is done locally and synchronized on a server</a:t>
            </a:r>
          </a:p>
          <a:p>
            <a:r>
              <a:rPr lang="en-US" dirty="0" smtClean="0"/>
              <a:t>distributed: everyone working on the project has a copy of the project and makes changes locally.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59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vs centralized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7"/>
            <a:ext cx="9590550" cy="295078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centralized work flow vs distributed work flow</a:t>
            </a:r>
          </a:p>
          <a:p>
            <a:endParaRPr lang="en-US" dirty="0"/>
          </a:p>
          <a:p>
            <a:r>
              <a:rPr lang="en-US" dirty="0" smtClean="0"/>
              <a:t>centralized: all work is done locally and synchronized on a server</a:t>
            </a:r>
          </a:p>
          <a:p>
            <a:r>
              <a:rPr lang="en-US" dirty="0" smtClean="0"/>
              <a:t>distributed: everyone working on the project has a copy of the project and makes changes locally.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let’s diagram differences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58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imagine working on a project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82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84053" y="5429756"/>
            <a:ext cx="3698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is what start with</a:t>
            </a:r>
          </a:p>
          <a:p>
            <a:pPr algn="ctr"/>
            <a:r>
              <a:rPr lang="en-US" dirty="0" smtClean="0"/>
              <a:t>(main server ~ cloud storage)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24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get a local copy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060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CLG are NALCS champs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930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make local changes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768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dirty="0" smtClean="0"/>
              <a:t>ou upload it to the server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94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downloads it locally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0116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9" idx="2"/>
          </p:cNvCxnSpPr>
          <p:nvPr/>
        </p:nvCxnSpPr>
        <p:spPr>
          <a:xfrm flipV="1">
            <a:off x="3636221" y="3097729"/>
            <a:ext cx="0" cy="6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34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makes changes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0116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9" idx="2"/>
          </p:cNvCxnSpPr>
          <p:nvPr/>
        </p:nvCxnSpPr>
        <p:spPr>
          <a:xfrm flipV="1">
            <a:off x="3636221" y="3097729"/>
            <a:ext cx="0" cy="6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1214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3912326" y="2913063"/>
            <a:ext cx="2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312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uploads to server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0116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9" idx="2"/>
          </p:cNvCxnSpPr>
          <p:nvPr/>
        </p:nvCxnSpPr>
        <p:spPr>
          <a:xfrm flipV="1">
            <a:off x="3636221" y="3097729"/>
            <a:ext cx="0" cy="6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1214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3912326" y="2913063"/>
            <a:ext cx="2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51214" y="370974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2"/>
            <a:endCxn id="23" idx="0"/>
          </p:cNvCxnSpPr>
          <p:nvPr/>
        </p:nvCxnSpPr>
        <p:spPr>
          <a:xfrm>
            <a:off x="4427319" y="3097729"/>
            <a:ext cx="0" cy="61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993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84053" y="5429756"/>
            <a:ext cx="3698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 if you both want to make changes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0116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9" idx="2"/>
          </p:cNvCxnSpPr>
          <p:nvPr/>
        </p:nvCxnSpPr>
        <p:spPr>
          <a:xfrm flipV="1">
            <a:off x="3636221" y="3097729"/>
            <a:ext cx="0" cy="6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1214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3912326" y="2913063"/>
            <a:ext cx="2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51214" y="370974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2"/>
            <a:endCxn id="23" idx="0"/>
          </p:cNvCxnSpPr>
          <p:nvPr/>
        </p:nvCxnSpPr>
        <p:spPr>
          <a:xfrm>
            <a:off x="4427319" y="3097729"/>
            <a:ext cx="0" cy="61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615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0116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9" idx="2"/>
          </p:cNvCxnSpPr>
          <p:nvPr/>
        </p:nvCxnSpPr>
        <p:spPr>
          <a:xfrm flipV="1">
            <a:off x="3636221" y="3097729"/>
            <a:ext cx="0" cy="6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1214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3912326" y="2913063"/>
            <a:ext cx="2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51214" y="370974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5121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2"/>
            <a:endCxn id="23" idx="0"/>
          </p:cNvCxnSpPr>
          <p:nvPr/>
        </p:nvCxnSpPr>
        <p:spPr>
          <a:xfrm>
            <a:off x="4427319" y="3097729"/>
            <a:ext cx="0" cy="61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  <a:endCxn id="25" idx="0"/>
          </p:cNvCxnSpPr>
          <p:nvPr/>
        </p:nvCxnSpPr>
        <p:spPr>
          <a:xfrm>
            <a:off x="4427319" y="4079076"/>
            <a:ext cx="0" cy="54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download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1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0116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9" idx="2"/>
          </p:cNvCxnSpPr>
          <p:nvPr/>
        </p:nvCxnSpPr>
        <p:spPr>
          <a:xfrm flipV="1">
            <a:off x="3636221" y="3097729"/>
            <a:ext cx="0" cy="6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1214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3912326" y="2913063"/>
            <a:ext cx="2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51214" y="370974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5121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2"/>
            <a:endCxn id="23" idx="0"/>
          </p:cNvCxnSpPr>
          <p:nvPr/>
        </p:nvCxnSpPr>
        <p:spPr>
          <a:xfrm>
            <a:off x="4427319" y="3097729"/>
            <a:ext cx="0" cy="61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  <a:endCxn id="25" idx="0"/>
          </p:cNvCxnSpPr>
          <p:nvPr/>
        </p:nvCxnSpPr>
        <p:spPr>
          <a:xfrm>
            <a:off x="4427319" y="4079076"/>
            <a:ext cx="0" cy="54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keep working on D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5" idx="3"/>
            <a:endCxn id="34" idx="1"/>
          </p:cNvCxnSpPr>
          <p:nvPr/>
        </p:nvCxnSpPr>
        <p:spPr>
          <a:xfrm>
            <a:off x="4703424" y="4806561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91635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70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0116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9" idx="2"/>
          </p:cNvCxnSpPr>
          <p:nvPr/>
        </p:nvCxnSpPr>
        <p:spPr>
          <a:xfrm flipV="1">
            <a:off x="3636221" y="3097729"/>
            <a:ext cx="0" cy="6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1214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3912326" y="2913063"/>
            <a:ext cx="2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51214" y="370974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3"/>
            <a:endCxn id="27" idx="1"/>
          </p:cNvCxnSpPr>
          <p:nvPr/>
        </p:nvCxnSpPr>
        <p:spPr>
          <a:xfrm>
            <a:off x="4703424" y="2913063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121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91635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(I)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2"/>
            <a:endCxn id="23" idx="0"/>
          </p:cNvCxnSpPr>
          <p:nvPr/>
        </p:nvCxnSpPr>
        <p:spPr>
          <a:xfrm>
            <a:off x="4427319" y="3097729"/>
            <a:ext cx="0" cy="61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  <a:endCxn id="25" idx="0"/>
          </p:cNvCxnSpPr>
          <p:nvPr/>
        </p:nvCxnSpPr>
        <p:spPr>
          <a:xfrm>
            <a:off x="4427319" y="4079076"/>
            <a:ext cx="0" cy="54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your friend works on I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5" idx="3"/>
            <a:endCxn id="34" idx="1"/>
          </p:cNvCxnSpPr>
          <p:nvPr/>
        </p:nvCxnSpPr>
        <p:spPr>
          <a:xfrm>
            <a:off x="4703424" y="4806561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91635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90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0116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9" idx="2"/>
          </p:cNvCxnSpPr>
          <p:nvPr/>
        </p:nvCxnSpPr>
        <p:spPr>
          <a:xfrm flipV="1">
            <a:off x="3636221" y="3097729"/>
            <a:ext cx="0" cy="6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1214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3912326" y="2913063"/>
            <a:ext cx="2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51214" y="370974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3"/>
            <a:endCxn id="27" idx="1"/>
          </p:cNvCxnSpPr>
          <p:nvPr/>
        </p:nvCxnSpPr>
        <p:spPr>
          <a:xfrm>
            <a:off x="4703424" y="2913063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121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91635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(I)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2"/>
            <a:endCxn id="23" idx="0"/>
          </p:cNvCxnSpPr>
          <p:nvPr/>
        </p:nvCxnSpPr>
        <p:spPr>
          <a:xfrm>
            <a:off x="4427319" y="3097729"/>
            <a:ext cx="0" cy="61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  <a:endCxn id="25" idx="0"/>
          </p:cNvCxnSpPr>
          <p:nvPr/>
        </p:nvCxnSpPr>
        <p:spPr>
          <a:xfrm>
            <a:off x="4427319" y="4079076"/>
            <a:ext cx="0" cy="54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push your code to the server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5" idx="3"/>
            <a:endCxn id="34" idx="1"/>
          </p:cNvCxnSpPr>
          <p:nvPr/>
        </p:nvCxnSpPr>
        <p:spPr>
          <a:xfrm>
            <a:off x="4703424" y="4806561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91635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84334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3"/>
            <a:endCxn id="35" idx="2"/>
          </p:cNvCxnSpPr>
          <p:nvPr/>
        </p:nvCxnSpPr>
        <p:spPr>
          <a:xfrm flipV="1">
            <a:off x="5443845" y="4065833"/>
            <a:ext cx="316594" cy="74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506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s5secretsgg.docx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CLG are NALCS champs.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09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0116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9" idx="2"/>
          </p:cNvCxnSpPr>
          <p:nvPr/>
        </p:nvCxnSpPr>
        <p:spPr>
          <a:xfrm flipV="1">
            <a:off x="3636221" y="3097729"/>
            <a:ext cx="0" cy="6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1214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3912326" y="2913063"/>
            <a:ext cx="2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51214" y="370974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3"/>
            <a:endCxn id="27" idx="1"/>
          </p:cNvCxnSpPr>
          <p:nvPr/>
        </p:nvCxnSpPr>
        <p:spPr>
          <a:xfrm>
            <a:off x="4703424" y="2913063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121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91635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(I)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2"/>
            <a:endCxn id="23" idx="0"/>
          </p:cNvCxnSpPr>
          <p:nvPr/>
        </p:nvCxnSpPr>
        <p:spPr>
          <a:xfrm>
            <a:off x="4427319" y="3097729"/>
            <a:ext cx="0" cy="61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  <a:endCxn id="25" idx="0"/>
          </p:cNvCxnSpPr>
          <p:nvPr/>
        </p:nvCxnSpPr>
        <p:spPr>
          <a:xfrm>
            <a:off x="4427319" y="4079076"/>
            <a:ext cx="0" cy="54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84053" y="5429756"/>
            <a:ext cx="3698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conflict – the bases are not the same</a:t>
            </a:r>
          </a:p>
          <a:p>
            <a:pPr algn="ctr"/>
            <a:r>
              <a:rPr lang="en-US" dirty="0" smtClean="0"/>
              <a:t>(common base is C)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5" idx="3"/>
            <a:endCxn id="34" idx="1"/>
          </p:cNvCxnSpPr>
          <p:nvPr/>
        </p:nvCxnSpPr>
        <p:spPr>
          <a:xfrm>
            <a:off x="4703424" y="4806561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91635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84334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3"/>
            <a:endCxn id="35" idx="2"/>
          </p:cNvCxnSpPr>
          <p:nvPr/>
        </p:nvCxnSpPr>
        <p:spPr>
          <a:xfrm flipV="1">
            <a:off x="5443845" y="4065833"/>
            <a:ext cx="316594" cy="74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3"/>
            <a:endCxn id="35" idx="0"/>
          </p:cNvCxnSpPr>
          <p:nvPr/>
        </p:nvCxnSpPr>
        <p:spPr>
          <a:xfrm>
            <a:off x="5443845" y="2913063"/>
            <a:ext cx="316594" cy="7834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107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0116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9" idx="2"/>
          </p:cNvCxnSpPr>
          <p:nvPr/>
        </p:nvCxnSpPr>
        <p:spPr>
          <a:xfrm flipV="1">
            <a:off x="3636221" y="3097729"/>
            <a:ext cx="0" cy="6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1214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3912326" y="2913063"/>
            <a:ext cx="2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51214" y="370974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3"/>
            <a:endCxn id="27" idx="1"/>
          </p:cNvCxnSpPr>
          <p:nvPr/>
        </p:nvCxnSpPr>
        <p:spPr>
          <a:xfrm>
            <a:off x="4703424" y="2913063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121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91635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(I)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2"/>
            <a:endCxn id="23" idx="0"/>
          </p:cNvCxnSpPr>
          <p:nvPr/>
        </p:nvCxnSpPr>
        <p:spPr>
          <a:xfrm>
            <a:off x="4427319" y="3097729"/>
            <a:ext cx="0" cy="61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  <a:endCxn id="25" idx="0"/>
          </p:cNvCxnSpPr>
          <p:nvPr/>
        </p:nvCxnSpPr>
        <p:spPr>
          <a:xfrm>
            <a:off x="4427319" y="4079076"/>
            <a:ext cx="0" cy="54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meanwhile, you have code to push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5" idx="3"/>
            <a:endCxn id="34" idx="1"/>
          </p:cNvCxnSpPr>
          <p:nvPr/>
        </p:nvCxnSpPr>
        <p:spPr>
          <a:xfrm>
            <a:off x="4703424" y="4806561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91635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84334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3"/>
            <a:endCxn id="35" idx="2"/>
          </p:cNvCxnSpPr>
          <p:nvPr/>
        </p:nvCxnSpPr>
        <p:spPr>
          <a:xfrm flipV="1">
            <a:off x="5443845" y="4065833"/>
            <a:ext cx="316594" cy="74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3"/>
            <a:endCxn id="35" idx="0"/>
          </p:cNvCxnSpPr>
          <p:nvPr/>
        </p:nvCxnSpPr>
        <p:spPr>
          <a:xfrm>
            <a:off x="5443845" y="2913063"/>
            <a:ext cx="316594" cy="7834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17199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(E)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4" idx="3"/>
            <a:endCxn id="38" idx="1"/>
          </p:cNvCxnSpPr>
          <p:nvPr/>
        </p:nvCxnSpPr>
        <p:spPr>
          <a:xfrm>
            <a:off x="5443845" y="4806561"/>
            <a:ext cx="873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307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0116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9" idx="2"/>
          </p:cNvCxnSpPr>
          <p:nvPr/>
        </p:nvCxnSpPr>
        <p:spPr>
          <a:xfrm flipV="1">
            <a:off x="3636221" y="3097729"/>
            <a:ext cx="0" cy="6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1214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3912326" y="2913063"/>
            <a:ext cx="2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51214" y="370974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3"/>
            <a:endCxn id="27" idx="1"/>
          </p:cNvCxnSpPr>
          <p:nvPr/>
        </p:nvCxnSpPr>
        <p:spPr>
          <a:xfrm>
            <a:off x="4703424" y="2913063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121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91635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(I)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2"/>
            <a:endCxn id="23" idx="0"/>
          </p:cNvCxnSpPr>
          <p:nvPr/>
        </p:nvCxnSpPr>
        <p:spPr>
          <a:xfrm>
            <a:off x="4427319" y="3097729"/>
            <a:ext cx="0" cy="61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  <a:endCxn id="25" idx="0"/>
          </p:cNvCxnSpPr>
          <p:nvPr/>
        </p:nvCxnSpPr>
        <p:spPr>
          <a:xfrm>
            <a:off x="4427319" y="4079076"/>
            <a:ext cx="0" cy="54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conflict fixed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5" idx="3"/>
            <a:endCxn id="34" idx="1"/>
          </p:cNvCxnSpPr>
          <p:nvPr/>
        </p:nvCxnSpPr>
        <p:spPr>
          <a:xfrm>
            <a:off x="4703424" y="4806561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91635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84334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3"/>
            <a:endCxn id="35" idx="2"/>
          </p:cNvCxnSpPr>
          <p:nvPr/>
        </p:nvCxnSpPr>
        <p:spPr>
          <a:xfrm flipV="1">
            <a:off x="5443845" y="4065833"/>
            <a:ext cx="316594" cy="74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3"/>
            <a:endCxn id="35" idx="0"/>
          </p:cNvCxnSpPr>
          <p:nvPr/>
        </p:nvCxnSpPr>
        <p:spPr>
          <a:xfrm>
            <a:off x="5443845" y="2913063"/>
            <a:ext cx="316594" cy="7834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12649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5" idx="3"/>
            <a:endCxn id="38" idx="1"/>
          </p:cNvCxnSpPr>
          <p:nvPr/>
        </p:nvCxnSpPr>
        <p:spPr>
          <a:xfrm>
            <a:off x="6036544" y="3881167"/>
            <a:ext cx="276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312649" y="27215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38" idx="0"/>
            <a:endCxn id="40" idx="2"/>
          </p:cNvCxnSpPr>
          <p:nvPr/>
        </p:nvCxnSpPr>
        <p:spPr>
          <a:xfrm flipV="1">
            <a:off x="6588754" y="3090870"/>
            <a:ext cx="0" cy="6056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317199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(E)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51" idx="1"/>
          </p:cNvCxnSpPr>
          <p:nvPr/>
        </p:nvCxnSpPr>
        <p:spPr>
          <a:xfrm>
            <a:off x="5443845" y="4806561"/>
            <a:ext cx="873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658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0116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9" idx="2"/>
          </p:cNvCxnSpPr>
          <p:nvPr/>
        </p:nvCxnSpPr>
        <p:spPr>
          <a:xfrm flipV="1">
            <a:off x="3636221" y="3097729"/>
            <a:ext cx="0" cy="6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1214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3912326" y="2913063"/>
            <a:ext cx="2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51214" y="370974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3"/>
            <a:endCxn id="27" idx="1"/>
          </p:cNvCxnSpPr>
          <p:nvPr/>
        </p:nvCxnSpPr>
        <p:spPr>
          <a:xfrm>
            <a:off x="4703424" y="2913063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121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91635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(I)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2"/>
            <a:endCxn id="23" idx="0"/>
          </p:cNvCxnSpPr>
          <p:nvPr/>
        </p:nvCxnSpPr>
        <p:spPr>
          <a:xfrm>
            <a:off x="4427319" y="3097729"/>
            <a:ext cx="0" cy="61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  <a:endCxn id="25" idx="0"/>
          </p:cNvCxnSpPr>
          <p:nvPr/>
        </p:nvCxnSpPr>
        <p:spPr>
          <a:xfrm>
            <a:off x="4427319" y="4079076"/>
            <a:ext cx="0" cy="54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84053" y="5429756"/>
            <a:ext cx="3698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conflict fixed</a:t>
            </a:r>
          </a:p>
          <a:p>
            <a:pPr algn="ctr"/>
            <a:r>
              <a:rPr lang="en-US" dirty="0" smtClean="0"/>
              <a:t>but now your code is out of sync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5" idx="3"/>
            <a:endCxn id="34" idx="1"/>
          </p:cNvCxnSpPr>
          <p:nvPr/>
        </p:nvCxnSpPr>
        <p:spPr>
          <a:xfrm>
            <a:off x="4703424" y="4806561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91635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84334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3"/>
            <a:endCxn id="35" idx="2"/>
          </p:cNvCxnSpPr>
          <p:nvPr/>
        </p:nvCxnSpPr>
        <p:spPr>
          <a:xfrm flipV="1">
            <a:off x="5443845" y="4065833"/>
            <a:ext cx="316594" cy="74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3"/>
            <a:endCxn id="35" idx="0"/>
          </p:cNvCxnSpPr>
          <p:nvPr/>
        </p:nvCxnSpPr>
        <p:spPr>
          <a:xfrm>
            <a:off x="5443845" y="2913063"/>
            <a:ext cx="316594" cy="7834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12649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5" idx="3"/>
            <a:endCxn id="38" idx="1"/>
          </p:cNvCxnSpPr>
          <p:nvPr/>
        </p:nvCxnSpPr>
        <p:spPr>
          <a:xfrm>
            <a:off x="6036544" y="3881167"/>
            <a:ext cx="276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312649" y="27215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38" idx="0"/>
            <a:endCxn id="40" idx="2"/>
          </p:cNvCxnSpPr>
          <p:nvPr/>
        </p:nvCxnSpPr>
        <p:spPr>
          <a:xfrm flipV="1">
            <a:off x="6588754" y="3090870"/>
            <a:ext cx="0" cy="6056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317199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(E)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51" idx="1"/>
          </p:cNvCxnSpPr>
          <p:nvPr/>
        </p:nvCxnSpPr>
        <p:spPr>
          <a:xfrm>
            <a:off x="5443845" y="4806561"/>
            <a:ext cx="873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67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0116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9" idx="2"/>
          </p:cNvCxnSpPr>
          <p:nvPr/>
        </p:nvCxnSpPr>
        <p:spPr>
          <a:xfrm flipV="1">
            <a:off x="3636221" y="3097729"/>
            <a:ext cx="0" cy="6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1214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3912326" y="2913063"/>
            <a:ext cx="2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51214" y="370974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3"/>
            <a:endCxn id="27" idx="1"/>
          </p:cNvCxnSpPr>
          <p:nvPr/>
        </p:nvCxnSpPr>
        <p:spPr>
          <a:xfrm>
            <a:off x="4703424" y="2913063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121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91635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(I)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2"/>
            <a:endCxn id="23" idx="0"/>
          </p:cNvCxnSpPr>
          <p:nvPr/>
        </p:nvCxnSpPr>
        <p:spPr>
          <a:xfrm>
            <a:off x="4427319" y="3097729"/>
            <a:ext cx="0" cy="61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  <a:endCxn id="25" idx="0"/>
          </p:cNvCxnSpPr>
          <p:nvPr/>
        </p:nvCxnSpPr>
        <p:spPr>
          <a:xfrm>
            <a:off x="4427319" y="4079076"/>
            <a:ext cx="0" cy="54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now you have to merge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5" idx="3"/>
            <a:endCxn id="34" idx="1"/>
          </p:cNvCxnSpPr>
          <p:nvPr/>
        </p:nvCxnSpPr>
        <p:spPr>
          <a:xfrm>
            <a:off x="4703424" y="4806561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91635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84334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3"/>
            <a:endCxn id="35" idx="2"/>
          </p:cNvCxnSpPr>
          <p:nvPr/>
        </p:nvCxnSpPr>
        <p:spPr>
          <a:xfrm flipV="1">
            <a:off x="5443845" y="4065833"/>
            <a:ext cx="316594" cy="74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3"/>
            <a:endCxn id="35" idx="0"/>
          </p:cNvCxnSpPr>
          <p:nvPr/>
        </p:nvCxnSpPr>
        <p:spPr>
          <a:xfrm>
            <a:off x="5443845" y="2913063"/>
            <a:ext cx="316594" cy="7834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12649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5" idx="3"/>
            <a:endCxn id="38" idx="1"/>
          </p:cNvCxnSpPr>
          <p:nvPr/>
        </p:nvCxnSpPr>
        <p:spPr>
          <a:xfrm>
            <a:off x="6036544" y="3881167"/>
            <a:ext cx="276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312649" y="27215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317199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(E)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51" idx="1"/>
          </p:cNvCxnSpPr>
          <p:nvPr/>
        </p:nvCxnSpPr>
        <p:spPr>
          <a:xfrm>
            <a:off x="5443845" y="4806561"/>
            <a:ext cx="873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1" idx="0"/>
            <a:endCxn id="38" idx="2"/>
          </p:cNvCxnSpPr>
          <p:nvPr/>
        </p:nvCxnSpPr>
        <p:spPr>
          <a:xfrm flipH="1" flipV="1">
            <a:off x="6588754" y="4065833"/>
            <a:ext cx="4550" cy="5560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8" idx="0"/>
            <a:endCxn id="40" idx="2"/>
          </p:cNvCxnSpPr>
          <p:nvPr/>
        </p:nvCxnSpPr>
        <p:spPr>
          <a:xfrm flipV="1">
            <a:off x="6588754" y="3090870"/>
            <a:ext cx="0" cy="60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123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0116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9" idx="2"/>
          </p:cNvCxnSpPr>
          <p:nvPr/>
        </p:nvCxnSpPr>
        <p:spPr>
          <a:xfrm flipV="1">
            <a:off x="3636221" y="3097729"/>
            <a:ext cx="0" cy="6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1214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3912326" y="2913063"/>
            <a:ext cx="2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51214" y="370974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3"/>
            <a:endCxn id="27" idx="1"/>
          </p:cNvCxnSpPr>
          <p:nvPr/>
        </p:nvCxnSpPr>
        <p:spPr>
          <a:xfrm>
            <a:off x="4703424" y="2913063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121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91635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(I)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2"/>
            <a:endCxn id="23" idx="0"/>
          </p:cNvCxnSpPr>
          <p:nvPr/>
        </p:nvCxnSpPr>
        <p:spPr>
          <a:xfrm>
            <a:off x="4427319" y="3097729"/>
            <a:ext cx="0" cy="61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  <a:endCxn id="25" idx="0"/>
          </p:cNvCxnSpPr>
          <p:nvPr/>
        </p:nvCxnSpPr>
        <p:spPr>
          <a:xfrm>
            <a:off x="4427319" y="4079076"/>
            <a:ext cx="0" cy="54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merge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5" idx="3"/>
            <a:endCxn id="34" idx="1"/>
          </p:cNvCxnSpPr>
          <p:nvPr/>
        </p:nvCxnSpPr>
        <p:spPr>
          <a:xfrm>
            <a:off x="4703424" y="4806561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91635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84334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3"/>
            <a:endCxn id="35" idx="2"/>
          </p:cNvCxnSpPr>
          <p:nvPr/>
        </p:nvCxnSpPr>
        <p:spPr>
          <a:xfrm flipV="1">
            <a:off x="5443845" y="4065833"/>
            <a:ext cx="316594" cy="74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3"/>
            <a:endCxn id="35" idx="0"/>
          </p:cNvCxnSpPr>
          <p:nvPr/>
        </p:nvCxnSpPr>
        <p:spPr>
          <a:xfrm>
            <a:off x="5443845" y="2913063"/>
            <a:ext cx="316594" cy="7834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12649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5" idx="3"/>
            <a:endCxn id="38" idx="1"/>
          </p:cNvCxnSpPr>
          <p:nvPr/>
        </p:nvCxnSpPr>
        <p:spPr>
          <a:xfrm>
            <a:off x="6036544" y="3881167"/>
            <a:ext cx="276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312649" y="27215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317199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(E)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51" idx="1"/>
          </p:cNvCxnSpPr>
          <p:nvPr/>
        </p:nvCxnSpPr>
        <p:spPr>
          <a:xfrm>
            <a:off x="5443845" y="4806561"/>
            <a:ext cx="873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1" idx="0"/>
            <a:endCxn id="38" idx="2"/>
          </p:cNvCxnSpPr>
          <p:nvPr/>
        </p:nvCxnSpPr>
        <p:spPr>
          <a:xfrm flipH="1" flipV="1">
            <a:off x="6588754" y="4065833"/>
            <a:ext cx="4550" cy="5560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8" idx="0"/>
            <a:endCxn id="40" idx="2"/>
          </p:cNvCxnSpPr>
          <p:nvPr/>
        </p:nvCxnSpPr>
        <p:spPr>
          <a:xfrm flipV="1">
            <a:off x="6588754" y="3090870"/>
            <a:ext cx="0" cy="60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017506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(K)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8" idx="3"/>
            <a:endCxn id="42" idx="1"/>
          </p:cNvCxnSpPr>
          <p:nvPr/>
        </p:nvCxnSpPr>
        <p:spPr>
          <a:xfrm>
            <a:off x="6864859" y="3881167"/>
            <a:ext cx="152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017506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(K)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2" idx="2"/>
            <a:endCxn id="48" idx="0"/>
          </p:cNvCxnSpPr>
          <p:nvPr/>
        </p:nvCxnSpPr>
        <p:spPr>
          <a:xfrm>
            <a:off x="7293611" y="4065833"/>
            <a:ext cx="0" cy="5560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090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0116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9" idx="2"/>
          </p:cNvCxnSpPr>
          <p:nvPr/>
        </p:nvCxnSpPr>
        <p:spPr>
          <a:xfrm flipV="1">
            <a:off x="3636221" y="3097729"/>
            <a:ext cx="0" cy="6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1214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3912326" y="2913063"/>
            <a:ext cx="2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51214" y="370974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3"/>
            <a:endCxn id="27" idx="1"/>
          </p:cNvCxnSpPr>
          <p:nvPr/>
        </p:nvCxnSpPr>
        <p:spPr>
          <a:xfrm>
            <a:off x="4703424" y="2913063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121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91635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(I)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2"/>
            <a:endCxn id="23" idx="0"/>
          </p:cNvCxnSpPr>
          <p:nvPr/>
        </p:nvCxnSpPr>
        <p:spPr>
          <a:xfrm>
            <a:off x="4427319" y="3097729"/>
            <a:ext cx="0" cy="61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  <a:endCxn id="25" idx="0"/>
          </p:cNvCxnSpPr>
          <p:nvPr/>
        </p:nvCxnSpPr>
        <p:spPr>
          <a:xfrm>
            <a:off x="4427319" y="4079076"/>
            <a:ext cx="0" cy="54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meanwhile…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5" idx="3"/>
            <a:endCxn id="34" idx="1"/>
          </p:cNvCxnSpPr>
          <p:nvPr/>
        </p:nvCxnSpPr>
        <p:spPr>
          <a:xfrm>
            <a:off x="4703424" y="4806561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91635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84334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3"/>
            <a:endCxn id="35" idx="2"/>
          </p:cNvCxnSpPr>
          <p:nvPr/>
        </p:nvCxnSpPr>
        <p:spPr>
          <a:xfrm flipV="1">
            <a:off x="5443845" y="4065833"/>
            <a:ext cx="316594" cy="74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3"/>
            <a:endCxn id="35" idx="0"/>
          </p:cNvCxnSpPr>
          <p:nvPr/>
        </p:nvCxnSpPr>
        <p:spPr>
          <a:xfrm>
            <a:off x="5443845" y="2913063"/>
            <a:ext cx="316594" cy="7834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12649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5" idx="3"/>
            <a:endCxn id="38" idx="1"/>
          </p:cNvCxnSpPr>
          <p:nvPr/>
        </p:nvCxnSpPr>
        <p:spPr>
          <a:xfrm>
            <a:off x="6036544" y="3881167"/>
            <a:ext cx="276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312649" y="27215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317199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(E)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51" idx="1"/>
          </p:cNvCxnSpPr>
          <p:nvPr/>
        </p:nvCxnSpPr>
        <p:spPr>
          <a:xfrm>
            <a:off x="5443845" y="4806561"/>
            <a:ext cx="873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1" idx="0"/>
            <a:endCxn id="38" idx="2"/>
          </p:cNvCxnSpPr>
          <p:nvPr/>
        </p:nvCxnSpPr>
        <p:spPr>
          <a:xfrm flipH="1" flipV="1">
            <a:off x="6588754" y="4065833"/>
            <a:ext cx="4550" cy="5560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8" idx="0"/>
            <a:endCxn id="40" idx="2"/>
          </p:cNvCxnSpPr>
          <p:nvPr/>
        </p:nvCxnSpPr>
        <p:spPr>
          <a:xfrm flipV="1">
            <a:off x="6588754" y="3090870"/>
            <a:ext cx="0" cy="60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017506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(K)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8" idx="3"/>
            <a:endCxn id="42" idx="1"/>
          </p:cNvCxnSpPr>
          <p:nvPr/>
        </p:nvCxnSpPr>
        <p:spPr>
          <a:xfrm>
            <a:off x="6864859" y="3881167"/>
            <a:ext cx="152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017506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(K)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2" idx="2"/>
            <a:endCxn id="48" idx="0"/>
          </p:cNvCxnSpPr>
          <p:nvPr/>
        </p:nvCxnSpPr>
        <p:spPr>
          <a:xfrm>
            <a:off x="7293611" y="4065833"/>
            <a:ext cx="0" cy="5560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17506" y="27215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(L)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0" idx="3"/>
            <a:endCxn id="45" idx="1"/>
          </p:cNvCxnSpPr>
          <p:nvPr/>
        </p:nvCxnSpPr>
        <p:spPr>
          <a:xfrm>
            <a:off x="6864859" y="2906204"/>
            <a:ext cx="152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952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0116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9" idx="2"/>
          </p:cNvCxnSpPr>
          <p:nvPr/>
        </p:nvCxnSpPr>
        <p:spPr>
          <a:xfrm flipV="1">
            <a:off x="3636221" y="3097729"/>
            <a:ext cx="0" cy="6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1214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3912326" y="2913063"/>
            <a:ext cx="2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51214" y="370974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3"/>
            <a:endCxn id="27" idx="1"/>
          </p:cNvCxnSpPr>
          <p:nvPr/>
        </p:nvCxnSpPr>
        <p:spPr>
          <a:xfrm>
            <a:off x="4703424" y="2913063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121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91635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(I)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2"/>
            <a:endCxn id="23" idx="0"/>
          </p:cNvCxnSpPr>
          <p:nvPr/>
        </p:nvCxnSpPr>
        <p:spPr>
          <a:xfrm>
            <a:off x="4427319" y="3097729"/>
            <a:ext cx="0" cy="61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  <a:endCxn id="25" idx="0"/>
          </p:cNvCxnSpPr>
          <p:nvPr/>
        </p:nvCxnSpPr>
        <p:spPr>
          <a:xfrm>
            <a:off x="4427319" y="4079076"/>
            <a:ext cx="0" cy="54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84053" y="5429756"/>
            <a:ext cx="3698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meanwhile…</a:t>
            </a:r>
          </a:p>
          <a:p>
            <a:pPr algn="ctr"/>
            <a:r>
              <a:rPr lang="en-US" dirty="0"/>
              <a:t>t</a:t>
            </a:r>
            <a:r>
              <a:rPr lang="en-US" dirty="0" smtClean="0"/>
              <a:t>he process continues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5" idx="3"/>
            <a:endCxn id="34" idx="1"/>
          </p:cNvCxnSpPr>
          <p:nvPr/>
        </p:nvCxnSpPr>
        <p:spPr>
          <a:xfrm>
            <a:off x="4703424" y="4806561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91635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84334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3"/>
            <a:endCxn id="35" idx="2"/>
          </p:cNvCxnSpPr>
          <p:nvPr/>
        </p:nvCxnSpPr>
        <p:spPr>
          <a:xfrm flipV="1">
            <a:off x="5443845" y="4065833"/>
            <a:ext cx="316594" cy="74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3"/>
            <a:endCxn id="35" idx="0"/>
          </p:cNvCxnSpPr>
          <p:nvPr/>
        </p:nvCxnSpPr>
        <p:spPr>
          <a:xfrm>
            <a:off x="5443845" y="2913063"/>
            <a:ext cx="316594" cy="7834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12649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5" idx="3"/>
            <a:endCxn id="38" idx="1"/>
          </p:cNvCxnSpPr>
          <p:nvPr/>
        </p:nvCxnSpPr>
        <p:spPr>
          <a:xfrm>
            <a:off x="6036544" y="3881167"/>
            <a:ext cx="276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312649" y="27215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317199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(E)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51" idx="1"/>
          </p:cNvCxnSpPr>
          <p:nvPr/>
        </p:nvCxnSpPr>
        <p:spPr>
          <a:xfrm>
            <a:off x="5443845" y="4806561"/>
            <a:ext cx="873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1" idx="0"/>
            <a:endCxn id="38" idx="2"/>
          </p:cNvCxnSpPr>
          <p:nvPr/>
        </p:nvCxnSpPr>
        <p:spPr>
          <a:xfrm flipH="1" flipV="1">
            <a:off x="6588754" y="4065833"/>
            <a:ext cx="4550" cy="5560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8" idx="0"/>
            <a:endCxn id="40" idx="2"/>
          </p:cNvCxnSpPr>
          <p:nvPr/>
        </p:nvCxnSpPr>
        <p:spPr>
          <a:xfrm flipV="1">
            <a:off x="6588754" y="3090870"/>
            <a:ext cx="0" cy="60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017506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(K)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8" idx="3"/>
            <a:endCxn id="42" idx="1"/>
          </p:cNvCxnSpPr>
          <p:nvPr/>
        </p:nvCxnSpPr>
        <p:spPr>
          <a:xfrm>
            <a:off x="6864859" y="3881167"/>
            <a:ext cx="152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017506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(K)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2" idx="2"/>
            <a:endCxn id="48" idx="0"/>
          </p:cNvCxnSpPr>
          <p:nvPr/>
        </p:nvCxnSpPr>
        <p:spPr>
          <a:xfrm>
            <a:off x="7293611" y="4065833"/>
            <a:ext cx="0" cy="5560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17506" y="27215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(L)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0" idx="3"/>
            <a:endCxn id="45" idx="1"/>
          </p:cNvCxnSpPr>
          <p:nvPr/>
        </p:nvCxnSpPr>
        <p:spPr>
          <a:xfrm>
            <a:off x="6864859" y="2906204"/>
            <a:ext cx="152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068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can you see why this might be a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16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can you see why this might be a problem</a:t>
            </a:r>
          </a:p>
          <a:p>
            <a:r>
              <a:rPr lang="en-US" dirty="0" smtClean="0"/>
              <a:t>you need network access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483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s5secretsgg.docx</a:t>
            </a:r>
          </a:p>
          <a:p>
            <a:r>
              <a:rPr lang="en-US" dirty="0"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rocrastinate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CLG are NALCS champs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01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can you see why this might be a problem</a:t>
            </a:r>
          </a:p>
          <a:p>
            <a:r>
              <a:rPr lang="en-US" dirty="0" smtClean="0"/>
              <a:t>you need network access</a:t>
            </a:r>
          </a:p>
          <a:p>
            <a:r>
              <a:rPr lang="en-US" dirty="0" smtClean="0"/>
              <a:t>it’s also very easy for your code base to be out of sync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35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can you see why this might be a problem</a:t>
            </a:r>
          </a:p>
          <a:p>
            <a:r>
              <a:rPr lang="en-US" dirty="0" smtClean="0"/>
              <a:t>you need network access</a:t>
            </a:r>
          </a:p>
          <a:p>
            <a:r>
              <a:rPr lang="en-US" dirty="0" smtClean="0"/>
              <a:t>it’s also very easy for your code base to be out of sync</a:t>
            </a:r>
          </a:p>
          <a:p>
            <a:r>
              <a:rPr lang="en-US" dirty="0" smtClean="0"/>
              <a:t>what if we could always have an updated copy of the codebase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9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what if we could always have an updated copy of the codebase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64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what if we could always have an updated copy of the codebase</a:t>
            </a:r>
          </a:p>
          <a:p>
            <a:r>
              <a:rPr lang="en-US" dirty="0" smtClean="0"/>
              <a:t>you store this locally and can fix all conflicts locally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172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what if we could always have an updated copy of the codebase</a:t>
            </a:r>
          </a:p>
          <a:p>
            <a:r>
              <a:rPr lang="en-US" dirty="0" smtClean="0"/>
              <a:t>you store this locally and can fix all conflicts locally</a:t>
            </a:r>
          </a:p>
          <a:p>
            <a:endParaRPr lang="en-US" dirty="0"/>
          </a:p>
          <a:p>
            <a:r>
              <a:rPr lang="en-US" dirty="0" smtClean="0"/>
              <a:t>let’s diagram this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586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411912" y="4837478"/>
            <a:ext cx="5357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 “origin” be the name of the main repository</a:t>
            </a:r>
          </a:p>
          <a:p>
            <a:pPr algn="ctr"/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04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411912" y="4837478"/>
            <a:ext cx="5357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 “origin” be the name of the main repository</a:t>
            </a:r>
          </a:p>
          <a:p>
            <a:pPr algn="ctr"/>
            <a:r>
              <a:rPr lang="en-US" dirty="0"/>
              <a:t>the branch name is “master”</a:t>
            </a:r>
          </a:p>
          <a:p>
            <a:pPr algn="ctr"/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53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411912" y="4837478"/>
            <a:ext cx="5357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 “origin” be the name of the main repository</a:t>
            </a:r>
          </a:p>
          <a:p>
            <a:pPr algn="ctr"/>
            <a:r>
              <a:rPr lang="en-US" dirty="0"/>
              <a:t>the branch name is “master”</a:t>
            </a:r>
          </a:p>
          <a:p>
            <a:pPr algn="ctr"/>
            <a:r>
              <a:rPr lang="en-US" dirty="0"/>
              <a:t>this is handled by the administrator</a:t>
            </a:r>
          </a:p>
          <a:p>
            <a:pPr algn="ctr"/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40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411912" y="4837478"/>
            <a:ext cx="535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note: origin and master are conventions</a:t>
            </a:r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83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411912" y="4837478"/>
            <a:ext cx="5357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note: origin and master are conventions</a:t>
            </a:r>
          </a:p>
          <a:p>
            <a:pPr algn="ctr"/>
            <a:r>
              <a:rPr lang="en-US" dirty="0" smtClean="0"/>
              <a:t>they do not have to be strictly followed</a:t>
            </a:r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04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write</a:t>
            </a:r>
          </a:p>
          <a:p>
            <a:endParaRPr lang="en-US" dirty="0"/>
          </a:p>
          <a:p>
            <a:r>
              <a:rPr lang="en-US" dirty="0"/>
              <a:t>CLG are NALCS champs. TSM is trash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621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411912" y="4837478"/>
            <a:ext cx="5357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note: origin and master are conventions</a:t>
            </a:r>
          </a:p>
          <a:p>
            <a:pPr algn="ctr"/>
            <a:r>
              <a:rPr lang="en-US" dirty="0"/>
              <a:t>t</a:t>
            </a:r>
            <a:r>
              <a:rPr lang="en-US" dirty="0" smtClean="0"/>
              <a:t>hey do not have to be strictly followed</a:t>
            </a:r>
          </a:p>
          <a:p>
            <a:pPr algn="ctr"/>
            <a:r>
              <a:rPr lang="en-US" dirty="0" smtClean="0"/>
              <a:t>you can call them whatever you want</a:t>
            </a:r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9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411912" y="4837478"/>
            <a:ext cx="5357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note: origin and master are conventions</a:t>
            </a:r>
          </a:p>
          <a:p>
            <a:pPr algn="ctr"/>
            <a:r>
              <a:rPr lang="en-US" dirty="0"/>
              <a:t>t</a:t>
            </a:r>
            <a:r>
              <a:rPr lang="en-US" dirty="0" smtClean="0"/>
              <a:t>hey do not have to be strictly followed</a:t>
            </a:r>
          </a:p>
          <a:p>
            <a:pPr algn="ctr"/>
            <a:r>
              <a:rPr lang="en-US" dirty="0" smtClean="0"/>
              <a:t>you can call them whatever you want</a:t>
            </a:r>
          </a:p>
          <a:p>
            <a:pPr algn="ctr"/>
            <a:r>
              <a:rPr lang="en-US" dirty="0" smtClean="0"/>
              <a:t>best practice dictates that you use origin-master</a:t>
            </a:r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4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0" y="5222157"/>
            <a:ext cx="188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nefari0uss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411912" y="4837478"/>
            <a:ext cx="535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 </a:t>
            </a:r>
            <a:r>
              <a:rPr lang="en-US" dirty="0" smtClean="0"/>
              <a:t>“nefari0uss” </a:t>
            </a:r>
            <a:r>
              <a:rPr lang="en-US" dirty="0"/>
              <a:t>be the name of the </a:t>
            </a:r>
            <a:r>
              <a:rPr lang="en-US" dirty="0" smtClean="0"/>
              <a:t>my repository</a:t>
            </a:r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0" y="5222157"/>
            <a:ext cx="188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efari0uss-master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411912" y="4837478"/>
            <a:ext cx="5357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 </a:t>
            </a:r>
            <a:r>
              <a:rPr lang="en-US" dirty="0" smtClean="0"/>
              <a:t>“nefari0uss” </a:t>
            </a:r>
            <a:r>
              <a:rPr lang="en-US" dirty="0"/>
              <a:t>be the name of the </a:t>
            </a:r>
            <a:r>
              <a:rPr lang="en-US" dirty="0" smtClean="0"/>
              <a:t>my repository</a:t>
            </a:r>
            <a:endParaRPr lang="en-US" dirty="0"/>
          </a:p>
          <a:p>
            <a:pPr algn="ctr"/>
            <a:r>
              <a:rPr lang="en-US" dirty="0"/>
              <a:t>the branch name is “master”</a:t>
            </a:r>
          </a:p>
          <a:p>
            <a:pPr algn="ctr"/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06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0" y="5222157"/>
            <a:ext cx="188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efari0uss-master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411912" y="4837478"/>
            <a:ext cx="5357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 </a:t>
            </a:r>
            <a:r>
              <a:rPr lang="en-US" dirty="0" smtClean="0"/>
              <a:t>“nefari0uss” </a:t>
            </a:r>
            <a:r>
              <a:rPr lang="en-US" dirty="0"/>
              <a:t>be the name of the </a:t>
            </a:r>
            <a:r>
              <a:rPr lang="en-US" dirty="0" smtClean="0"/>
              <a:t>my repository</a:t>
            </a:r>
            <a:endParaRPr lang="en-US" dirty="0"/>
          </a:p>
          <a:p>
            <a:pPr algn="ctr"/>
            <a:r>
              <a:rPr lang="en-US" dirty="0"/>
              <a:t>the branch name is “master”</a:t>
            </a:r>
          </a:p>
          <a:p>
            <a:pPr algn="ctr"/>
            <a:r>
              <a:rPr lang="en-US" dirty="0" smtClean="0"/>
              <a:t>this is handled by me</a:t>
            </a:r>
          </a:p>
          <a:p>
            <a:pPr algn="ctr"/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2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0" y="5222157"/>
            <a:ext cx="188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efari0uss-master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411912" y="4837478"/>
            <a:ext cx="5357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 </a:t>
            </a:r>
            <a:r>
              <a:rPr lang="en-US" dirty="0" smtClean="0"/>
              <a:t>“friend” </a:t>
            </a:r>
            <a:r>
              <a:rPr lang="en-US" dirty="0"/>
              <a:t>be the name of the </a:t>
            </a:r>
            <a:r>
              <a:rPr lang="en-US" dirty="0" smtClean="0"/>
              <a:t>my repository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5293" y="2463376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12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0" y="5222157"/>
            <a:ext cx="188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efari0uss-master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411912" y="4837478"/>
            <a:ext cx="5357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 </a:t>
            </a:r>
            <a:r>
              <a:rPr lang="en-US" dirty="0" smtClean="0"/>
              <a:t>“friend” </a:t>
            </a:r>
            <a:r>
              <a:rPr lang="en-US" dirty="0"/>
              <a:t>be the name of the </a:t>
            </a:r>
            <a:r>
              <a:rPr lang="en-US" dirty="0" smtClean="0"/>
              <a:t>my repository</a:t>
            </a:r>
            <a:endParaRPr lang="en-US" dirty="0"/>
          </a:p>
          <a:p>
            <a:pPr algn="ctr"/>
            <a:r>
              <a:rPr lang="en-US" dirty="0"/>
              <a:t>the branch name is “master”</a:t>
            </a:r>
          </a:p>
          <a:p>
            <a:pPr algn="ctr"/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5293" y="2463376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friend-master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98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0" y="5222157"/>
            <a:ext cx="188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efari0uss-master</a:t>
            </a:r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5293" y="2463376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friend-master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382871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84053" y="6222775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is the initial code 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93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0" y="5222157"/>
            <a:ext cx="188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efari0uss-master</a:t>
            </a:r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5293" y="2463376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friend-master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382871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20798" y="6214683"/>
            <a:ext cx="41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download the entire project locally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63364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>
            <a:off x="2839469" y="4198045"/>
            <a:ext cx="0" cy="111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426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0" y="5222157"/>
            <a:ext cx="188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efari0uss-master</a:t>
            </a:r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5293" y="2463376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friend-master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382871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20798" y="6214683"/>
            <a:ext cx="41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 does your friend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63364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63364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(R)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>
            <a:off x="2839469" y="4198045"/>
            <a:ext cx="0" cy="111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5" idx="2"/>
          </p:cNvCxnSpPr>
          <p:nvPr/>
        </p:nvCxnSpPr>
        <p:spPr>
          <a:xfrm flipV="1">
            <a:off x="2839469" y="2832708"/>
            <a:ext cx="0" cy="99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043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write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save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CLG are NALCS champs. TSM is trash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209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82871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0" y="3697533"/>
            <a:ext cx="166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repo</a:t>
            </a:r>
          </a:p>
          <a:p>
            <a:pPr algn="ctr"/>
            <a:r>
              <a:rPr lang="en-US" dirty="0" smtClean="0"/>
              <a:t>(“origin”)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5293" y="2463376"/>
            <a:ext cx="166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</a:p>
          <a:p>
            <a:pPr algn="ctr"/>
            <a:r>
              <a:rPr lang="en-US" dirty="0" smtClean="0"/>
              <a:t>(“</a:t>
            </a:r>
            <a:r>
              <a:rPr lang="en-US" dirty="0" err="1" smtClean="0"/>
              <a:t>nef</a:t>
            </a:r>
            <a:r>
              <a:rPr lang="en-US" dirty="0" smtClean="0"/>
              <a:t>-friend”)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0" y="5222157"/>
            <a:ext cx="166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</a:p>
          <a:p>
            <a:pPr algn="ctr"/>
            <a:r>
              <a:rPr lang="en-US" dirty="0" smtClean="0"/>
              <a:t>(“nefari0uss”)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63364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63364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(R)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4" idx="2"/>
            <a:endCxn id="15" idx="0"/>
          </p:cNvCxnSpPr>
          <p:nvPr/>
        </p:nvCxnSpPr>
        <p:spPr>
          <a:xfrm>
            <a:off x="2839469" y="4198045"/>
            <a:ext cx="0" cy="111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71482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(S)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4" idx="0"/>
            <a:endCxn id="17" idx="2"/>
          </p:cNvCxnSpPr>
          <p:nvPr/>
        </p:nvCxnSpPr>
        <p:spPr>
          <a:xfrm flipV="1">
            <a:off x="2839469" y="2832708"/>
            <a:ext cx="0" cy="99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10271" y="210886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(T)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7" idx="3"/>
            <a:endCxn id="19" idx="1"/>
          </p:cNvCxnSpPr>
          <p:nvPr/>
        </p:nvCxnSpPr>
        <p:spPr>
          <a:xfrm>
            <a:off x="3115574" y="2648042"/>
            <a:ext cx="255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10271" y="3007010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(V)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9" idx="0"/>
            <a:endCxn id="21" idx="1"/>
          </p:cNvCxnSpPr>
          <p:nvPr/>
        </p:nvCxnSpPr>
        <p:spPr>
          <a:xfrm flipV="1">
            <a:off x="3647587" y="2293530"/>
            <a:ext cx="462684" cy="16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38052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(U)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74738" y="248254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(U)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3"/>
            <a:endCxn id="27" idx="0"/>
          </p:cNvCxnSpPr>
          <p:nvPr/>
        </p:nvCxnSpPr>
        <p:spPr>
          <a:xfrm>
            <a:off x="4662481" y="2293530"/>
            <a:ext cx="388362" cy="18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2"/>
            <a:endCxn id="23" idx="1"/>
          </p:cNvCxnSpPr>
          <p:nvPr/>
        </p:nvCxnSpPr>
        <p:spPr>
          <a:xfrm>
            <a:off x="3647587" y="2832708"/>
            <a:ext cx="462684" cy="3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84053" y="6222775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meanwhile…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15" idx="3"/>
            <a:endCxn id="25" idx="1"/>
          </p:cNvCxnSpPr>
          <p:nvPr/>
        </p:nvCxnSpPr>
        <p:spPr>
          <a:xfrm>
            <a:off x="3115574" y="5495835"/>
            <a:ext cx="322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188566" y="531396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85338" y="382871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484264" y="247819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2"/>
            <a:endCxn id="35" idx="0"/>
          </p:cNvCxnSpPr>
          <p:nvPr/>
        </p:nvCxnSpPr>
        <p:spPr>
          <a:xfrm>
            <a:off x="5760369" y="2847528"/>
            <a:ext cx="1074" cy="981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08732" y="531831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25" idx="3"/>
            <a:endCxn id="34" idx="1"/>
          </p:cNvCxnSpPr>
          <p:nvPr/>
        </p:nvCxnSpPr>
        <p:spPr>
          <a:xfrm>
            <a:off x="3990262" y="5495835"/>
            <a:ext cx="198304" cy="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7" idx="3"/>
            <a:endCxn id="34" idx="0"/>
          </p:cNvCxnSpPr>
          <p:nvPr/>
        </p:nvCxnSpPr>
        <p:spPr>
          <a:xfrm flipH="1">
            <a:off x="4464671" y="2667215"/>
            <a:ext cx="862277" cy="26467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3"/>
            <a:endCxn id="40" idx="1"/>
          </p:cNvCxnSpPr>
          <p:nvPr/>
        </p:nvCxnSpPr>
        <p:spPr>
          <a:xfrm>
            <a:off x="4740776" y="5498629"/>
            <a:ext cx="567956" cy="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141901" y="3836032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(K)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5" idx="2"/>
            <a:endCxn id="129" idx="1"/>
          </p:cNvCxnSpPr>
          <p:nvPr/>
        </p:nvCxnSpPr>
        <p:spPr>
          <a:xfrm>
            <a:off x="5761443" y="4198045"/>
            <a:ext cx="292600" cy="13000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203704" y="536065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(L)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0" idx="3"/>
            <a:endCxn id="129" idx="1"/>
          </p:cNvCxnSpPr>
          <p:nvPr/>
        </p:nvCxnSpPr>
        <p:spPr>
          <a:xfrm flipV="1">
            <a:off x="5860942" y="5498136"/>
            <a:ext cx="193101" cy="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3" idx="3"/>
            <a:endCxn id="27" idx="2"/>
          </p:cNvCxnSpPr>
          <p:nvPr/>
        </p:nvCxnSpPr>
        <p:spPr>
          <a:xfrm flipV="1">
            <a:off x="4662481" y="2851881"/>
            <a:ext cx="388362" cy="33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7" idx="3"/>
            <a:endCxn id="38" idx="1"/>
          </p:cNvCxnSpPr>
          <p:nvPr/>
        </p:nvCxnSpPr>
        <p:spPr>
          <a:xfrm flipV="1">
            <a:off x="5326948" y="2662862"/>
            <a:ext cx="157316" cy="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741401" y="497235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(T)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6741401" y="5870502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(V)</a:t>
            </a:r>
            <a:endParaRPr lang="en-US" dirty="0"/>
          </a:p>
        </p:txBody>
      </p:sp>
      <p:cxnSp>
        <p:nvCxnSpPr>
          <p:cNvPr id="124" name="Straight Arrow Connector 123"/>
          <p:cNvCxnSpPr>
            <a:stCxn id="129" idx="0"/>
            <a:endCxn id="122" idx="1"/>
          </p:cNvCxnSpPr>
          <p:nvPr/>
        </p:nvCxnSpPr>
        <p:spPr>
          <a:xfrm flipV="1">
            <a:off x="6330148" y="5157022"/>
            <a:ext cx="411253" cy="15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313608" y="536066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(U)</a:t>
            </a:r>
            <a:endParaRPr lang="en-US" dirty="0"/>
          </a:p>
        </p:txBody>
      </p:sp>
      <p:cxnSp>
        <p:nvCxnSpPr>
          <p:cNvPr id="126" name="Straight Arrow Connector 125"/>
          <p:cNvCxnSpPr>
            <a:stCxn id="122" idx="3"/>
            <a:endCxn id="125" idx="0"/>
          </p:cNvCxnSpPr>
          <p:nvPr/>
        </p:nvCxnSpPr>
        <p:spPr>
          <a:xfrm>
            <a:off x="7293611" y="5157022"/>
            <a:ext cx="296102" cy="203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29" idx="2"/>
            <a:endCxn id="123" idx="1"/>
          </p:cNvCxnSpPr>
          <p:nvPr/>
        </p:nvCxnSpPr>
        <p:spPr>
          <a:xfrm>
            <a:off x="6330148" y="5682802"/>
            <a:ext cx="411253" cy="37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054043" y="5313470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(K)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7129763" y="247731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(L)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8957063" y="245766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(L)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7876596" y="304928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(U)</a:t>
            </a:r>
            <a:endParaRPr lang="en-US" dirty="0"/>
          </a:p>
        </p:txBody>
      </p:sp>
      <p:cxnSp>
        <p:nvCxnSpPr>
          <p:cNvPr id="146" name="Straight Arrow Connector 145"/>
          <p:cNvCxnSpPr>
            <a:stCxn id="123" idx="3"/>
            <a:endCxn id="125" idx="2"/>
          </p:cNvCxnSpPr>
          <p:nvPr/>
        </p:nvCxnSpPr>
        <p:spPr>
          <a:xfrm flipV="1">
            <a:off x="7293611" y="5729998"/>
            <a:ext cx="296102" cy="325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38" idx="3"/>
            <a:endCxn id="139" idx="1"/>
          </p:cNvCxnSpPr>
          <p:nvPr/>
        </p:nvCxnSpPr>
        <p:spPr>
          <a:xfrm flipV="1">
            <a:off x="6036474" y="2661984"/>
            <a:ext cx="1093289" cy="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39" idx="3"/>
            <a:endCxn id="140" idx="1"/>
          </p:cNvCxnSpPr>
          <p:nvPr/>
        </p:nvCxnSpPr>
        <p:spPr>
          <a:xfrm flipV="1">
            <a:off x="7681973" y="2642330"/>
            <a:ext cx="1275090" cy="1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22" idx="0"/>
            <a:endCxn id="143" idx="2"/>
          </p:cNvCxnSpPr>
          <p:nvPr/>
        </p:nvCxnSpPr>
        <p:spPr>
          <a:xfrm flipV="1">
            <a:off x="7017506" y="3418619"/>
            <a:ext cx="1135195" cy="15537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39" idx="2"/>
            <a:endCxn id="143" idx="0"/>
          </p:cNvCxnSpPr>
          <p:nvPr/>
        </p:nvCxnSpPr>
        <p:spPr>
          <a:xfrm>
            <a:off x="7405868" y="2846650"/>
            <a:ext cx="746833" cy="20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5" idx="3"/>
            <a:endCxn id="45" idx="1"/>
          </p:cNvCxnSpPr>
          <p:nvPr/>
        </p:nvCxnSpPr>
        <p:spPr>
          <a:xfrm flipV="1">
            <a:off x="7865818" y="5545322"/>
            <a:ext cx="1337886" cy="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43" idx="3"/>
            <a:endCxn id="186" idx="0"/>
          </p:cNvCxnSpPr>
          <p:nvPr/>
        </p:nvCxnSpPr>
        <p:spPr>
          <a:xfrm>
            <a:off x="8428806" y="3233953"/>
            <a:ext cx="408592" cy="59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42" idx="0"/>
          </p:cNvCxnSpPr>
          <p:nvPr/>
        </p:nvCxnSpPr>
        <p:spPr>
          <a:xfrm>
            <a:off x="9522095" y="2661984"/>
            <a:ext cx="895911" cy="117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45" idx="3"/>
            <a:endCxn id="42" idx="2"/>
          </p:cNvCxnSpPr>
          <p:nvPr/>
        </p:nvCxnSpPr>
        <p:spPr>
          <a:xfrm flipV="1">
            <a:off x="9755914" y="4205364"/>
            <a:ext cx="662092" cy="133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8561293" y="382615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(K)</a:t>
            </a:r>
            <a:endParaRPr lang="en-US" dirty="0"/>
          </a:p>
        </p:txBody>
      </p:sp>
      <p:cxnSp>
        <p:nvCxnSpPr>
          <p:cNvPr id="190" name="Straight Arrow Connector 189"/>
          <p:cNvCxnSpPr>
            <a:stCxn id="186" idx="2"/>
            <a:endCxn id="45" idx="0"/>
          </p:cNvCxnSpPr>
          <p:nvPr/>
        </p:nvCxnSpPr>
        <p:spPr>
          <a:xfrm>
            <a:off x="8837398" y="4195487"/>
            <a:ext cx="642411" cy="11651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041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82871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0" y="3697533"/>
            <a:ext cx="166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repo</a:t>
            </a:r>
          </a:p>
          <a:p>
            <a:pPr algn="ctr"/>
            <a:r>
              <a:rPr lang="en-US" dirty="0" smtClean="0"/>
              <a:t>(“origin”)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5293" y="2463376"/>
            <a:ext cx="166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</a:p>
          <a:p>
            <a:pPr algn="ctr"/>
            <a:r>
              <a:rPr lang="en-US" dirty="0" smtClean="0"/>
              <a:t>(“</a:t>
            </a:r>
            <a:r>
              <a:rPr lang="en-US" dirty="0" err="1" smtClean="0"/>
              <a:t>nef</a:t>
            </a:r>
            <a:r>
              <a:rPr lang="en-US" dirty="0" smtClean="0"/>
              <a:t>-friend”)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0" y="5222157"/>
            <a:ext cx="166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</a:p>
          <a:p>
            <a:pPr algn="ctr"/>
            <a:r>
              <a:rPr lang="en-US" dirty="0" smtClean="0"/>
              <a:t>(“nefari0uss”)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63364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63364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(R)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4" idx="2"/>
            <a:endCxn id="15" idx="0"/>
          </p:cNvCxnSpPr>
          <p:nvPr/>
        </p:nvCxnSpPr>
        <p:spPr>
          <a:xfrm>
            <a:off x="2839469" y="4198045"/>
            <a:ext cx="0" cy="111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71482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(S)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4" idx="0"/>
            <a:endCxn id="17" idx="2"/>
          </p:cNvCxnSpPr>
          <p:nvPr/>
        </p:nvCxnSpPr>
        <p:spPr>
          <a:xfrm flipV="1">
            <a:off x="2839469" y="2832708"/>
            <a:ext cx="0" cy="99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10271" y="210886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(T)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7" idx="3"/>
            <a:endCxn id="19" idx="1"/>
          </p:cNvCxnSpPr>
          <p:nvPr/>
        </p:nvCxnSpPr>
        <p:spPr>
          <a:xfrm>
            <a:off x="3115574" y="2648042"/>
            <a:ext cx="255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10271" y="3007010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(V)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9" idx="0"/>
            <a:endCxn id="21" idx="1"/>
          </p:cNvCxnSpPr>
          <p:nvPr/>
        </p:nvCxnSpPr>
        <p:spPr>
          <a:xfrm flipV="1">
            <a:off x="3647587" y="2293530"/>
            <a:ext cx="462684" cy="16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38052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(U)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74738" y="248254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(U)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3"/>
            <a:endCxn id="27" idx="0"/>
          </p:cNvCxnSpPr>
          <p:nvPr/>
        </p:nvCxnSpPr>
        <p:spPr>
          <a:xfrm>
            <a:off x="4662481" y="2293530"/>
            <a:ext cx="388362" cy="18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2"/>
            <a:endCxn id="23" idx="1"/>
          </p:cNvCxnSpPr>
          <p:nvPr/>
        </p:nvCxnSpPr>
        <p:spPr>
          <a:xfrm>
            <a:off x="3647587" y="2832708"/>
            <a:ext cx="462684" cy="3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84053" y="6222775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meanwhile…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15" idx="3"/>
            <a:endCxn id="25" idx="1"/>
          </p:cNvCxnSpPr>
          <p:nvPr/>
        </p:nvCxnSpPr>
        <p:spPr>
          <a:xfrm>
            <a:off x="3115574" y="5495835"/>
            <a:ext cx="322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188566" y="531396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85338" y="382871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484264" y="247819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2"/>
            <a:endCxn id="35" idx="0"/>
          </p:cNvCxnSpPr>
          <p:nvPr/>
        </p:nvCxnSpPr>
        <p:spPr>
          <a:xfrm>
            <a:off x="5760369" y="2847528"/>
            <a:ext cx="1074" cy="981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08732" y="531831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25" idx="3"/>
            <a:endCxn id="34" idx="1"/>
          </p:cNvCxnSpPr>
          <p:nvPr/>
        </p:nvCxnSpPr>
        <p:spPr>
          <a:xfrm>
            <a:off x="3990262" y="5495835"/>
            <a:ext cx="198304" cy="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7" idx="3"/>
            <a:endCxn id="34" idx="0"/>
          </p:cNvCxnSpPr>
          <p:nvPr/>
        </p:nvCxnSpPr>
        <p:spPr>
          <a:xfrm flipH="1">
            <a:off x="4464671" y="2667215"/>
            <a:ext cx="862277" cy="26467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3"/>
            <a:endCxn id="40" idx="1"/>
          </p:cNvCxnSpPr>
          <p:nvPr/>
        </p:nvCxnSpPr>
        <p:spPr>
          <a:xfrm>
            <a:off x="4740776" y="5498629"/>
            <a:ext cx="567956" cy="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141901" y="3836032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(K)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5" idx="2"/>
            <a:endCxn id="129" idx="1"/>
          </p:cNvCxnSpPr>
          <p:nvPr/>
        </p:nvCxnSpPr>
        <p:spPr>
          <a:xfrm>
            <a:off x="5761443" y="4198045"/>
            <a:ext cx="292600" cy="13000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203704" y="536065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(L)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0" idx="3"/>
            <a:endCxn id="129" idx="1"/>
          </p:cNvCxnSpPr>
          <p:nvPr/>
        </p:nvCxnSpPr>
        <p:spPr>
          <a:xfrm flipV="1">
            <a:off x="5860942" y="5498136"/>
            <a:ext cx="193101" cy="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3" idx="3"/>
            <a:endCxn id="27" idx="2"/>
          </p:cNvCxnSpPr>
          <p:nvPr/>
        </p:nvCxnSpPr>
        <p:spPr>
          <a:xfrm flipV="1">
            <a:off x="4662481" y="2851881"/>
            <a:ext cx="388362" cy="33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7" idx="3"/>
            <a:endCxn id="38" idx="1"/>
          </p:cNvCxnSpPr>
          <p:nvPr/>
        </p:nvCxnSpPr>
        <p:spPr>
          <a:xfrm flipV="1">
            <a:off x="5326948" y="2662862"/>
            <a:ext cx="157316" cy="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741401" y="497235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(T)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6741401" y="5870502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(V)</a:t>
            </a:r>
            <a:endParaRPr lang="en-US" dirty="0"/>
          </a:p>
        </p:txBody>
      </p:sp>
      <p:cxnSp>
        <p:nvCxnSpPr>
          <p:cNvPr id="124" name="Straight Arrow Connector 123"/>
          <p:cNvCxnSpPr>
            <a:stCxn id="129" idx="0"/>
            <a:endCxn id="122" idx="1"/>
          </p:cNvCxnSpPr>
          <p:nvPr/>
        </p:nvCxnSpPr>
        <p:spPr>
          <a:xfrm flipV="1">
            <a:off x="6330148" y="5157022"/>
            <a:ext cx="411253" cy="15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313608" y="536066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(U)</a:t>
            </a:r>
            <a:endParaRPr lang="en-US" dirty="0"/>
          </a:p>
        </p:txBody>
      </p:sp>
      <p:cxnSp>
        <p:nvCxnSpPr>
          <p:cNvPr id="126" name="Straight Arrow Connector 125"/>
          <p:cNvCxnSpPr>
            <a:stCxn id="122" idx="3"/>
            <a:endCxn id="125" idx="0"/>
          </p:cNvCxnSpPr>
          <p:nvPr/>
        </p:nvCxnSpPr>
        <p:spPr>
          <a:xfrm>
            <a:off x="7293611" y="5157022"/>
            <a:ext cx="296102" cy="203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29" idx="2"/>
            <a:endCxn id="123" idx="1"/>
          </p:cNvCxnSpPr>
          <p:nvPr/>
        </p:nvCxnSpPr>
        <p:spPr>
          <a:xfrm>
            <a:off x="6330148" y="5682802"/>
            <a:ext cx="411253" cy="37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054043" y="5313470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(K)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7129763" y="247731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(L)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8957063" y="245766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(L)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7876596" y="304928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(U)</a:t>
            </a:r>
            <a:endParaRPr lang="en-US" dirty="0"/>
          </a:p>
        </p:txBody>
      </p:sp>
      <p:cxnSp>
        <p:nvCxnSpPr>
          <p:cNvPr id="146" name="Straight Arrow Connector 145"/>
          <p:cNvCxnSpPr>
            <a:stCxn id="123" idx="3"/>
            <a:endCxn id="125" idx="2"/>
          </p:cNvCxnSpPr>
          <p:nvPr/>
        </p:nvCxnSpPr>
        <p:spPr>
          <a:xfrm flipV="1">
            <a:off x="7293611" y="5729998"/>
            <a:ext cx="296102" cy="325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38" idx="3"/>
            <a:endCxn id="139" idx="1"/>
          </p:cNvCxnSpPr>
          <p:nvPr/>
        </p:nvCxnSpPr>
        <p:spPr>
          <a:xfrm flipV="1">
            <a:off x="6036474" y="2661984"/>
            <a:ext cx="1093289" cy="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39" idx="3"/>
            <a:endCxn id="140" idx="1"/>
          </p:cNvCxnSpPr>
          <p:nvPr/>
        </p:nvCxnSpPr>
        <p:spPr>
          <a:xfrm flipV="1">
            <a:off x="7681973" y="2642330"/>
            <a:ext cx="1275090" cy="1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22" idx="0"/>
            <a:endCxn id="143" idx="2"/>
          </p:cNvCxnSpPr>
          <p:nvPr/>
        </p:nvCxnSpPr>
        <p:spPr>
          <a:xfrm flipV="1">
            <a:off x="7017506" y="3418619"/>
            <a:ext cx="1135195" cy="15537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39" idx="2"/>
            <a:endCxn id="143" idx="0"/>
          </p:cNvCxnSpPr>
          <p:nvPr/>
        </p:nvCxnSpPr>
        <p:spPr>
          <a:xfrm>
            <a:off x="7405868" y="2846650"/>
            <a:ext cx="746833" cy="20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5" idx="3"/>
            <a:endCxn id="45" idx="1"/>
          </p:cNvCxnSpPr>
          <p:nvPr/>
        </p:nvCxnSpPr>
        <p:spPr>
          <a:xfrm flipV="1">
            <a:off x="7865818" y="5545322"/>
            <a:ext cx="1337886" cy="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43" idx="3"/>
            <a:endCxn id="186" idx="0"/>
          </p:cNvCxnSpPr>
          <p:nvPr/>
        </p:nvCxnSpPr>
        <p:spPr>
          <a:xfrm>
            <a:off x="8428806" y="3233953"/>
            <a:ext cx="408592" cy="59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42" idx="0"/>
          </p:cNvCxnSpPr>
          <p:nvPr/>
        </p:nvCxnSpPr>
        <p:spPr>
          <a:xfrm>
            <a:off x="9522095" y="2661984"/>
            <a:ext cx="895911" cy="117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45" idx="3"/>
            <a:endCxn id="42" idx="2"/>
          </p:cNvCxnSpPr>
          <p:nvPr/>
        </p:nvCxnSpPr>
        <p:spPr>
          <a:xfrm flipV="1">
            <a:off x="9755914" y="4205364"/>
            <a:ext cx="662092" cy="133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8561293" y="382615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(K)</a:t>
            </a:r>
            <a:endParaRPr lang="en-US" dirty="0"/>
          </a:p>
        </p:txBody>
      </p:sp>
      <p:cxnSp>
        <p:nvCxnSpPr>
          <p:cNvPr id="190" name="Straight Arrow Connector 189"/>
          <p:cNvCxnSpPr>
            <a:stCxn id="186" idx="2"/>
            <a:endCxn id="45" idx="0"/>
          </p:cNvCxnSpPr>
          <p:nvPr/>
        </p:nvCxnSpPr>
        <p:spPr>
          <a:xfrm>
            <a:off x="8837398" y="4195487"/>
            <a:ext cx="642411" cy="11651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749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82871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0" y="3697533"/>
            <a:ext cx="166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repo</a:t>
            </a:r>
          </a:p>
          <a:p>
            <a:pPr algn="ctr"/>
            <a:r>
              <a:rPr lang="en-US" dirty="0" smtClean="0"/>
              <a:t>(“origin”)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5293" y="2463376"/>
            <a:ext cx="166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</a:p>
          <a:p>
            <a:pPr algn="ctr"/>
            <a:r>
              <a:rPr lang="en-US" dirty="0" smtClean="0"/>
              <a:t>(“</a:t>
            </a:r>
            <a:r>
              <a:rPr lang="en-US" dirty="0" err="1" smtClean="0"/>
              <a:t>nef</a:t>
            </a:r>
            <a:r>
              <a:rPr lang="en-US" dirty="0" smtClean="0"/>
              <a:t>-friend”)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0" y="5222157"/>
            <a:ext cx="166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</a:p>
          <a:p>
            <a:pPr algn="ctr"/>
            <a:r>
              <a:rPr lang="en-US" dirty="0" smtClean="0"/>
              <a:t>(“nefari0uss”)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63364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63364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(R)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4" idx="2"/>
            <a:endCxn id="15" idx="0"/>
          </p:cNvCxnSpPr>
          <p:nvPr/>
        </p:nvCxnSpPr>
        <p:spPr>
          <a:xfrm>
            <a:off x="2839469" y="4198045"/>
            <a:ext cx="0" cy="111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71482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(S)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4" idx="0"/>
            <a:endCxn id="17" idx="2"/>
          </p:cNvCxnSpPr>
          <p:nvPr/>
        </p:nvCxnSpPr>
        <p:spPr>
          <a:xfrm flipV="1">
            <a:off x="2839469" y="2832708"/>
            <a:ext cx="0" cy="99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10271" y="210886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(T)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7" idx="3"/>
            <a:endCxn id="19" idx="1"/>
          </p:cNvCxnSpPr>
          <p:nvPr/>
        </p:nvCxnSpPr>
        <p:spPr>
          <a:xfrm>
            <a:off x="3115574" y="2648042"/>
            <a:ext cx="255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10271" y="3007010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(V)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9" idx="0"/>
            <a:endCxn id="21" idx="1"/>
          </p:cNvCxnSpPr>
          <p:nvPr/>
        </p:nvCxnSpPr>
        <p:spPr>
          <a:xfrm flipV="1">
            <a:off x="3647587" y="2293530"/>
            <a:ext cx="462684" cy="16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38052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(U)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74738" y="248254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(U)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3"/>
            <a:endCxn id="27" idx="0"/>
          </p:cNvCxnSpPr>
          <p:nvPr/>
        </p:nvCxnSpPr>
        <p:spPr>
          <a:xfrm>
            <a:off x="4662481" y="2293530"/>
            <a:ext cx="388362" cy="18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2"/>
            <a:endCxn id="23" idx="1"/>
          </p:cNvCxnSpPr>
          <p:nvPr/>
        </p:nvCxnSpPr>
        <p:spPr>
          <a:xfrm>
            <a:off x="3647587" y="2832708"/>
            <a:ext cx="462684" cy="3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84053" y="6222775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meanwhile…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15" idx="3"/>
            <a:endCxn id="25" idx="1"/>
          </p:cNvCxnSpPr>
          <p:nvPr/>
        </p:nvCxnSpPr>
        <p:spPr>
          <a:xfrm>
            <a:off x="3115574" y="5495835"/>
            <a:ext cx="322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188566" y="531396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85338" y="382871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484264" y="247819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2"/>
            <a:endCxn id="35" idx="0"/>
          </p:cNvCxnSpPr>
          <p:nvPr/>
        </p:nvCxnSpPr>
        <p:spPr>
          <a:xfrm>
            <a:off x="5760369" y="2847528"/>
            <a:ext cx="1074" cy="981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08732" y="531831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25" idx="3"/>
            <a:endCxn id="34" idx="1"/>
          </p:cNvCxnSpPr>
          <p:nvPr/>
        </p:nvCxnSpPr>
        <p:spPr>
          <a:xfrm>
            <a:off x="3990262" y="5495835"/>
            <a:ext cx="198304" cy="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7" idx="3"/>
            <a:endCxn id="34" idx="0"/>
          </p:cNvCxnSpPr>
          <p:nvPr/>
        </p:nvCxnSpPr>
        <p:spPr>
          <a:xfrm flipH="1">
            <a:off x="4464671" y="2667215"/>
            <a:ext cx="862277" cy="26467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3"/>
            <a:endCxn id="40" idx="1"/>
          </p:cNvCxnSpPr>
          <p:nvPr/>
        </p:nvCxnSpPr>
        <p:spPr>
          <a:xfrm>
            <a:off x="4740776" y="5498629"/>
            <a:ext cx="567956" cy="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141901" y="3836032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(K)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5" idx="2"/>
            <a:endCxn id="129" idx="1"/>
          </p:cNvCxnSpPr>
          <p:nvPr/>
        </p:nvCxnSpPr>
        <p:spPr>
          <a:xfrm>
            <a:off x="5761443" y="4198045"/>
            <a:ext cx="292600" cy="13000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203704" y="536065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(L)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0" idx="3"/>
            <a:endCxn id="129" idx="1"/>
          </p:cNvCxnSpPr>
          <p:nvPr/>
        </p:nvCxnSpPr>
        <p:spPr>
          <a:xfrm flipV="1">
            <a:off x="5860942" y="5498136"/>
            <a:ext cx="193101" cy="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3" idx="3"/>
            <a:endCxn id="27" idx="2"/>
          </p:cNvCxnSpPr>
          <p:nvPr/>
        </p:nvCxnSpPr>
        <p:spPr>
          <a:xfrm flipV="1">
            <a:off x="4662481" y="2851881"/>
            <a:ext cx="388362" cy="33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7" idx="3"/>
            <a:endCxn id="38" idx="1"/>
          </p:cNvCxnSpPr>
          <p:nvPr/>
        </p:nvCxnSpPr>
        <p:spPr>
          <a:xfrm flipV="1">
            <a:off x="5326948" y="2662862"/>
            <a:ext cx="157316" cy="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741401" y="497235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(T)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6741401" y="5870502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(V)</a:t>
            </a:r>
            <a:endParaRPr lang="en-US" dirty="0"/>
          </a:p>
        </p:txBody>
      </p:sp>
      <p:cxnSp>
        <p:nvCxnSpPr>
          <p:cNvPr id="124" name="Straight Arrow Connector 123"/>
          <p:cNvCxnSpPr>
            <a:stCxn id="129" idx="0"/>
            <a:endCxn id="122" idx="1"/>
          </p:cNvCxnSpPr>
          <p:nvPr/>
        </p:nvCxnSpPr>
        <p:spPr>
          <a:xfrm flipV="1">
            <a:off x="6330148" y="5157022"/>
            <a:ext cx="411253" cy="15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313608" y="536066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(U)</a:t>
            </a:r>
            <a:endParaRPr lang="en-US" dirty="0"/>
          </a:p>
        </p:txBody>
      </p:sp>
      <p:cxnSp>
        <p:nvCxnSpPr>
          <p:cNvPr id="126" name="Straight Arrow Connector 125"/>
          <p:cNvCxnSpPr>
            <a:stCxn id="122" idx="3"/>
            <a:endCxn id="125" idx="0"/>
          </p:cNvCxnSpPr>
          <p:nvPr/>
        </p:nvCxnSpPr>
        <p:spPr>
          <a:xfrm>
            <a:off x="7293611" y="5157022"/>
            <a:ext cx="296102" cy="203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29" idx="2"/>
            <a:endCxn id="123" idx="1"/>
          </p:cNvCxnSpPr>
          <p:nvPr/>
        </p:nvCxnSpPr>
        <p:spPr>
          <a:xfrm>
            <a:off x="6330148" y="5682802"/>
            <a:ext cx="411253" cy="37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054043" y="5313470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(K)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7129763" y="247731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(L)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8957063" y="245766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(L)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7876596" y="304928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(U)</a:t>
            </a:r>
            <a:endParaRPr lang="en-US" dirty="0"/>
          </a:p>
        </p:txBody>
      </p:sp>
      <p:cxnSp>
        <p:nvCxnSpPr>
          <p:cNvPr id="146" name="Straight Arrow Connector 145"/>
          <p:cNvCxnSpPr>
            <a:stCxn id="123" idx="3"/>
            <a:endCxn id="125" idx="2"/>
          </p:cNvCxnSpPr>
          <p:nvPr/>
        </p:nvCxnSpPr>
        <p:spPr>
          <a:xfrm flipV="1">
            <a:off x="7293611" y="5729998"/>
            <a:ext cx="296102" cy="325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38" idx="3"/>
            <a:endCxn id="139" idx="1"/>
          </p:cNvCxnSpPr>
          <p:nvPr/>
        </p:nvCxnSpPr>
        <p:spPr>
          <a:xfrm flipV="1">
            <a:off x="6036474" y="2661984"/>
            <a:ext cx="1093289" cy="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39" idx="3"/>
            <a:endCxn id="140" idx="1"/>
          </p:cNvCxnSpPr>
          <p:nvPr/>
        </p:nvCxnSpPr>
        <p:spPr>
          <a:xfrm flipV="1">
            <a:off x="7681973" y="2642330"/>
            <a:ext cx="1275090" cy="1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22" idx="0"/>
            <a:endCxn id="143" idx="2"/>
          </p:cNvCxnSpPr>
          <p:nvPr/>
        </p:nvCxnSpPr>
        <p:spPr>
          <a:xfrm flipV="1">
            <a:off x="7017506" y="3418619"/>
            <a:ext cx="1135195" cy="15537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39" idx="2"/>
            <a:endCxn id="143" idx="0"/>
          </p:cNvCxnSpPr>
          <p:nvPr/>
        </p:nvCxnSpPr>
        <p:spPr>
          <a:xfrm>
            <a:off x="7405868" y="2846650"/>
            <a:ext cx="746833" cy="20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5" idx="3"/>
            <a:endCxn id="45" idx="1"/>
          </p:cNvCxnSpPr>
          <p:nvPr/>
        </p:nvCxnSpPr>
        <p:spPr>
          <a:xfrm flipV="1">
            <a:off x="7865818" y="5545322"/>
            <a:ext cx="1337886" cy="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43" idx="3"/>
            <a:endCxn id="186" idx="0"/>
          </p:cNvCxnSpPr>
          <p:nvPr/>
        </p:nvCxnSpPr>
        <p:spPr>
          <a:xfrm>
            <a:off x="8428806" y="3233953"/>
            <a:ext cx="408592" cy="59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42" idx="0"/>
          </p:cNvCxnSpPr>
          <p:nvPr/>
        </p:nvCxnSpPr>
        <p:spPr>
          <a:xfrm>
            <a:off x="9522095" y="2661984"/>
            <a:ext cx="895911" cy="117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45" idx="3"/>
            <a:endCxn id="42" idx="2"/>
          </p:cNvCxnSpPr>
          <p:nvPr/>
        </p:nvCxnSpPr>
        <p:spPr>
          <a:xfrm flipV="1">
            <a:off x="9755914" y="4205364"/>
            <a:ext cx="662092" cy="133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8561293" y="382615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(K)</a:t>
            </a:r>
            <a:endParaRPr lang="en-US" dirty="0"/>
          </a:p>
        </p:txBody>
      </p:sp>
      <p:cxnSp>
        <p:nvCxnSpPr>
          <p:cNvPr id="190" name="Straight Arrow Connector 189"/>
          <p:cNvCxnSpPr>
            <a:stCxn id="186" idx="2"/>
            <a:endCxn id="45" idx="0"/>
          </p:cNvCxnSpPr>
          <p:nvPr/>
        </p:nvCxnSpPr>
        <p:spPr>
          <a:xfrm>
            <a:off x="8837398" y="4195487"/>
            <a:ext cx="642411" cy="11651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768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82871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0" y="3697533"/>
            <a:ext cx="166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repo</a:t>
            </a:r>
          </a:p>
          <a:p>
            <a:pPr algn="ctr"/>
            <a:r>
              <a:rPr lang="en-US" dirty="0" smtClean="0"/>
              <a:t>(“origin”)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5293" y="2463376"/>
            <a:ext cx="166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</a:p>
          <a:p>
            <a:pPr algn="ctr"/>
            <a:r>
              <a:rPr lang="en-US" dirty="0" smtClean="0"/>
              <a:t>(“</a:t>
            </a:r>
            <a:r>
              <a:rPr lang="en-US" dirty="0" err="1" smtClean="0"/>
              <a:t>nef</a:t>
            </a:r>
            <a:r>
              <a:rPr lang="en-US" dirty="0" smtClean="0"/>
              <a:t>-friend”)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0" y="5222157"/>
            <a:ext cx="166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</a:p>
          <a:p>
            <a:pPr algn="ctr"/>
            <a:r>
              <a:rPr lang="en-US" dirty="0" smtClean="0"/>
              <a:t>(“nefari0uss”)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63364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63364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(R)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4" idx="2"/>
            <a:endCxn id="15" idx="0"/>
          </p:cNvCxnSpPr>
          <p:nvPr/>
        </p:nvCxnSpPr>
        <p:spPr>
          <a:xfrm>
            <a:off x="2839469" y="4198045"/>
            <a:ext cx="0" cy="111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71482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(S)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4" idx="0"/>
            <a:endCxn id="17" idx="2"/>
          </p:cNvCxnSpPr>
          <p:nvPr/>
        </p:nvCxnSpPr>
        <p:spPr>
          <a:xfrm flipV="1">
            <a:off x="2839469" y="2832708"/>
            <a:ext cx="0" cy="99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10271" y="210886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(T)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7" idx="3"/>
            <a:endCxn id="19" idx="1"/>
          </p:cNvCxnSpPr>
          <p:nvPr/>
        </p:nvCxnSpPr>
        <p:spPr>
          <a:xfrm>
            <a:off x="3115574" y="2648042"/>
            <a:ext cx="255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10271" y="3007010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(V)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9" idx="0"/>
            <a:endCxn id="21" idx="1"/>
          </p:cNvCxnSpPr>
          <p:nvPr/>
        </p:nvCxnSpPr>
        <p:spPr>
          <a:xfrm flipV="1">
            <a:off x="3647587" y="2293530"/>
            <a:ext cx="462684" cy="16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38052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(U)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74738" y="248254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(U)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3"/>
            <a:endCxn id="27" idx="0"/>
          </p:cNvCxnSpPr>
          <p:nvPr/>
        </p:nvCxnSpPr>
        <p:spPr>
          <a:xfrm>
            <a:off x="4662481" y="2293530"/>
            <a:ext cx="388362" cy="18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2"/>
            <a:endCxn id="23" idx="1"/>
          </p:cNvCxnSpPr>
          <p:nvPr/>
        </p:nvCxnSpPr>
        <p:spPr>
          <a:xfrm>
            <a:off x="3647587" y="2832708"/>
            <a:ext cx="462684" cy="3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84053" y="6222775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meanwhile…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15" idx="3"/>
            <a:endCxn id="25" idx="1"/>
          </p:cNvCxnSpPr>
          <p:nvPr/>
        </p:nvCxnSpPr>
        <p:spPr>
          <a:xfrm>
            <a:off x="3115574" y="5495835"/>
            <a:ext cx="322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188566" y="531396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85338" y="382871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484264" y="247819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2"/>
            <a:endCxn id="35" idx="0"/>
          </p:cNvCxnSpPr>
          <p:nvPr/>
        </p:nvCxnSpPr>
        <p:spPr>
          <a:xfrm>
            <a:off x="5760369" y="2847528"/>
            <a:ext cx="1074" cy="981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08732" y="531831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25" idx="3"/>
            <a:endCxn id="34" idx="1"/>
          </p:cNvCxnSpPr>
          <p:nvPr/>
        </p:nvCxnSpPr>
        <p:spPr>
          <a:xfrm>
            <a:off x="3990262" y="5495835"/>
            <a:ext cx="198304" cy="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7" idx="3"/>
            <a:endCxn id="34" idx="0"/>
          </p:cNvCxnSpPr>
          <p:nvPr/>
        </p:nvCxnSpPr>
        <p:spPr>
          <a:xfrm flipH="1">
            <a:off x="4464671" y="2667215"/>
            <a:ext cx="862277" cy="26467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3"/>
            <a:endCxn id="40" idx="1"/>
          </p:cNvCxnSpPr>
          <p:nvPr/>
        </p:nvCxnSpPr>
        <p:spPr>
          <a:xfrm>
            <a:off x="4740776" y="5498629"/>
            <a:ext cx="567956" cy="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141901" y="3836032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(K)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5" idx="2"/>
            <a:endCxn id="129" idx="1"/>
          </p:cNvCxnSpPr>
          <p:nvPr/>
        </p:nvCxnSpPr>
        <p:spPr>
          <a:xfrm>
            <a:off x="5761443" y="4198045"/>
            <a:ext cx="292600" cy="13000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203704" y="536065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(L)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0" idx="3"/>
            <a:endCxn id="129" idx="1"/>
          </p:cNvCxnSpPr>
          <p:nvPr/>
        </p:nvCxnSpPr>
        <p:spPr>
          <a:xfrm flipV="1">
            <a:off x="5860942" y="5498136"/>
            <a:ext cx="193101" cy="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3" idx="3"/>
            <a:endCxn id="27" idx="2"/>
          </p:cNvCxnSpPr>
          <p:nvPr/>
        </p:nvCxnSpPr>
        <p:spPr>
          <a:xfrm flipV="1">
            <a:off x="4662481" y="2851881"/>
            <a:ext cx="388362" cy="33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7" idx="3"/>
            <a:endCxn id="38" idx="1"/>
          </p:cNvCxnSpPr>
          <p:nvPr/>
        </p:nvCxnSpPr>
        <p:spPr>
          <a:xfrm flipV="1">
            <a:off x="5326948" y="2662862"/>
            <a:ext cx="157316" cy="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741401" y="497235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(T)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6741401" y="5870502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(V)</a:t>
            </a:r>
            <a:endParaRPr lang="en-US" dirty="0"/>
          </a:p>
        </p:txBody>
      </p:sp>
      <p:cxnSp>
        <p:nvCxnSpPr>
          <p:cNvPr id="124" name="Straight Arrow Connector 123"/>
          <p:cNvCxnSpPr>
            <a:stCxn id="129" idx="0"/>
            <a:endCxn id="122" idx="1"/>
          </p:cNvCxnSpPr>
          <p:nvPr/>
        </p:nvCxnSpPr>
        <p:spPr>
          <a:xfrm flipV="1">
            <a:off x="6330148" y="5157022"/>
            <a:ext cx="411253" cy="15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313608" y="536066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(U)</a:t>
            </a:r>
            <a:endParaRPr lang="en-US" dirty="0"/>
          </a:p>
        </p:txBody>
      </p:sp>
      <p:cxnSp>
        <p:nvCxnSpPr>
          <p:cNvPr id="126" name="Straight Arrow Connector 125"/>
          <p:cNvCxnSpPr>
            <a:stCxn id="122" idx="3"/>
            <a:endCxn id="125" idx="0"/>
          </p:cNvCxnSpPr>
          <p:nvPr/>
        </p:nvCxnSpPr>
        <p:spPr>
          <a:xfrm>
            <a:off x="7293611" y="5157022"/>
            <a:ext cx="296102" cy="203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29" idx="2"/>
            <a:endCxn id="123" idx="1"/>
          </p:cNvCxnSpPr>
          <p:nvPr/>
        </p:nvCxnSpPr>
        <p:spPr>
          <a:xfrm>
            <a:off x="6330148" y="5682802"/>
            <a:ext cx="411253" cy="37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054043" y="5313470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(K)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7129763" y="247731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(L)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8957063" y="245766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(L)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7876596" y="304928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(U)</a:t>
            </a:r>
            <a:endParaRPr lang="en-US" dirty="0"/>
          </a:p>
        </p:txBody>
      </p:sp>
      <p:cxnSp>
        <p:nvCxnSpPr>
          <p:cNvPr id="146" name="Straight Arrow Connector 145"/>
          <p:cNvCxnSpPr>
            <a:stCxn id="123" idx="3"/>
            <a:endCxn id="125" idx="2"/>
          </p:cNvCxnSpPr>
          <p:nvPr/>
        </p:nvCxnSpPr>
        <p:spPr>
          <a:xfrm flipV="1">
            <a:off x="7293611" y="5729998"/>
            <a:ext cx="296102" cy="325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38" idx="3"/>
            <a:endCxn id="139" idx="1"/>
          </p:cNvCxnSpPr>
          <p:nvPr/>
        </p:nvCxnSpPr>
        <p:spPr>
          <a:xfrm flipV="1">
            <a:off x="6036474" y="2661984"/>
            <a:ext cx="1093289" cy="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39" idx="3"/>
            <a:endCxn id="140" idx="1"/>
          </p:cNvCxnSpPr>
          <p:nvPr/>
        </p:nvCxnSpPr>
        <p:spPr>
          <a:xfrm flipV="1">
            <a:off x="7681973" y="2642330"/>
            <a:ext cx="1275090" cy="1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22" idx="0"/>
            <a:endCxn id="143" idx="2"/>
          </p:cNvCxnSpPr>
          <p:nvPr/>
        </p:nvCxnSpPr>
        <p:spPr>
          <a:xfrm flipV="1">
            <a:off x="7017506" y="3418619"/>
            <a:ext cx="1135195" cy="15537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39" idx="2"/>
            <a:endCxn id="143" idx="0"/>
          </p:cNvCxnSpPr>
          <p:nvPr/>
        </p:nvCxnSpPr>
        <p:spPr>
          <a:xfrm>
            <a:off x="7405868" y="2846650"/>
            <a:ext cx="746833" cy="20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5" idx="3"/>
            <a:endCxn id="45" idx="1"/>
          </p:cNvCxnSpPr>
          <p:nvPr/>
        </p:nvCxnSpPr>
        <p:spPr>
          <a:xfrm flipV="1">
            <a:off x="7865818" y="5545322"/>
            <a:ext cx="1337886" cy="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43" idx="3"/>
            <a:endCxn id="186" idx="0"/>
          </p:cNvCxnSpPr>
          <p:nvPr/>
        </p:nvCxnSpPr>
        <p:spPr>
          <a:xfrm>
            <a:off x="8428806" y="3233953"/>
            <a:ext cx="408592" cy="59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42" idx="0"/>
          </p:cNvCxnSpPr>
          <p:nvPr/>
        </p:nvCxnSpPr>
        <p:spPr>
          <a:xfrm>
            <a:off x="9522095" y="2661984"/>
            <a:ext cx="895911" cy="117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45" idx="3"/>
            <a:endCxn id="42" idx="2"/>
          </p:cNvCxnSpPr>
          <p:nvPr/>
        </p:nvCxnSpPr>
        <p:spPr>
          <a:xfrm flipV="1">
            <a:off x="9755914" y="4205364"/>
            <a:ext cx="662092" cy="133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8561293" y="382615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(K)</a:t>
            </a:r>
            <a:endParaRPr lang="en-US" dirty="0"/>
          </a:p>
        </p:txBody>
      </p:sp>
      <p:cxnSp>
        <p:nvCxnSpPr>
          <p:cNvPr id="190" name="Straight Arrow Connector 189"/>
          <p:cNvCxnSpPr>
            <a:stCxn id="186" idx="2"/>
            <a:endCxn id="45" idx="0"/>
          </p:cNvCxnSpPr>
          <p:nvPr/>
        </p:nvCxnSpPr>
        <p:spPr>
          <a:xfrm>
            <a:off x="8837398" y="4195487"/>
            <a:ext cx="642411" cy="11651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849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82871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0" y="3697533"/>
            <a:ext cx="166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repo</a:t>
            </a:r>
          </a:p>
          <a:p>
            <a:pPr algn="ctr"/>
            <a:r>
              <a:rPr lang="en-US" dirty="0" smtClean="0"/>
              <a:t>(“origin”)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5293" y="2463376"/>
            <a:ext cx="166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</a:p>
          <a:p>
            <a:pPr algn="ctr"/>
            <a:r>
              <a:rPr lang="en-US" dirty="0" smtClean="0"/>
              <a:t>(“</a:t>
            </a:r>
            <a:r>
              <a:rPr lang="en-US" dirty="0" err="1" smtClean="0"/>
              <a:t>nef</a:t>
            </a:r>
            <a:r>
              <a:rPr lang="en-US" dirty="0" smtClean="0"/>
              <a:t>-friend”)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0" y="5222157"/>
            <a:ext cx="166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</a:p>
          <a:p>
            <a:pPr algn="ctr"/>
            <a:r>
              <a:rPr lang="en-US" dirty="0" smtClean="0"/>
              <a:t>(“nefari0uss”)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63364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63364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(R)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4" idx="2"/>
            <a:endCxn id="15" idx="0"/>
          </p:cNvCxnSpPr>
          <p:nvPr/>
        </p:nvCxnSpPr>
        <p:spPr>
          <a:xfrm>
            <a:off x="2839469" y="4198045"/>
            <a:ext cx="0" cy="111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71482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(S)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4" idx="0"/>
            <a:endCxn id="17" idx="2"/>
          </p:cNvCxnSpPr>
          <p:nvPr/>
        </p:nvCxnSpPr>
        <p:spPr>
          <a:xfrm flipV="1">
            <a:off x="2839469" y="2832708"/>
            <a:ext cx="0" cy="99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10271" y="210886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(T)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7" idx="3"/>
            <a:endCxn id="19" idx="1"/>
          </p:cNvCxnSpPr>
          <p:nvPr/>
        </p:nvCxnSpPr>
        <p:spPr>
          <a:xfrm>
            <a:off x="3115574" y="2648042"/>
            <a:ext cx="255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10271" y="3007010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(V)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9" idx="0"/>
            <a:endCxn id="21" idx="1"/>
          </p:cNvCxnSpPr>
          <p:nvPr/>
        </p:nvCxnSpPr>
        <p:spPr>
          <a:xfrm flipV="1">
            <a:off x="3647587" y="2293530"/>
            <a:ext cx="462684" cy="16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38052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(U)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74738" y="248254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(U)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3"/>
            <a:endCxn id="27" idx="0"/>
          </p:cNvCxnSpPr>
          <p:nvPr/>
        </p:nvCxnSpPr>
        <p:spPr>
          <a:xfrm>
            <a:off x="4662481" y="2293530"/>
            <a:ext cx="388362" cy="18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2"/>
            <a:endCxn id="23" idx="1"/>
          </p:cNvCxnSpPr>
          <p:nvPr/>
        </p:nvCxnSpPr>
        <p:spPr>
          <a:xfrm>
            <a:off x="3647587" y="2832708"/>
            <a:ext cx="462684" cy="3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84053" y="6222775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meanwhile…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15" idx="3"/>
            <a:endCxn id="25" idx="1"/>
          </p:cNvCxnSpPr>
          <p:nvPr/>
        </p:nvCxnSpPr>
        <p:spPr>
          <a:xfrm>
            <a:off x="3115574" y="5495835"/>
            <a:ext cx="322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188566" y="531396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85338" y="382871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484264" y="247819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2"/>
            <a:endCxn id="35" idx="0"/>
          </p:cNvCxnSpPr>
          <p:nvPr/>
        </p:nvCxnSpPr>
        <p:spPr>
          <a:xfrm>
            <a:off x="5760369" y="2847528"/>
            <a:ext cx="1074" cy="981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08732" y="531831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25" idx="3"/>
            <a:endCxn id="34" idx="1"/>
          </p:cNvCxnSpPr>
          <p:nvPr/>
        </p:nvCxnSpPr>
        <p:spPr>
          <a:xfrm>
            <a:off x="3990262" y="5495835"/>
            <a:ext cx="198304" cy="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7" idx="3"/>
            <a:endCxn id="34" idx="0"/>
          </p:cNvCxnSpPr>
          <p:nvPr/>
        </p:nvCxnSpPr>
        <p:spPr>
          <a:xfrm flipH="1">
            <a:off x="4464671" y="2667215"/>
            <a:ext cx="862277" cy="26467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3"/>
            <a:endCxn id="40" idx="1"/>
          </p:cNvCxnSpPr>
          <p:nvPr/>
        </p:nvCxnSpPr>
        <p:spPr>
          <a:xfrm>
            <a:off x="4740776" y="5498629"/>
            <a:ext cx="567956" cy="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141901" y="3836032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(K)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5" idx="2"/>
            <a:endCxn id="129" idx="1"/>
          </p:cNvCxnSpPr>
          <p:nvPr/>
        </p:nvCxnSpPr>
        <p:spPr>
          <a:xfrm>
            <a:off x="5761443" y="4198045"/>
            <a:ext cx="292600" cy="13000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203704" y="536065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(L)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0" idx="3"/>
            <a:endCxn id="129" idx="1"/>
          </p:cNvCxnSpPr>
          <p:nvPr/>
        </p:nvCxnSpPr>
        <p:spPr>
          <a:xfrm flipV="1">
            <a:off x="5860942" y="5498136"/>
            <a:ext cx="193101" cy="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3" idx="3"/>
            <a:endCxn id="27" idx="2"/>
          </p:cNvCxnSpPr>
          <p:nvPr/>
        </p:nvCxnSpPr>
        <p:spPr>
          <a:xfrm flipV="1">
            <a:off x="4662481" y="2851881"/>
            <a:ext cx="388362" cy="33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7" idx="3"/>
            <a:endCxn id="38" idx="1"/>
          </p:cNvCxnSpPr>
          <p:nvPr/>
        </p:nvCxnSpPr>
        <p:spPr>
          <a:xfrm flipV="1">
            <a:off x="5326948" y="2662862"/>
            <a:ext cx="157316" cy="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741401" y="497235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(T)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6741401" y="5870502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(V)</a:t>
            </a:r>
            <a:endParaRPr lang="en-US" dirty="0"/>
          </a:p>
        </p:txBody>
      </p:sp>
      <p:cxnSp>
        <p:nvCxnSpPr>
          <p:cNvPr id="124" name="Straight Arrow Connector 123"/>
          <p:cNvCxnSpPr>
            <a:stCxn id="129" idx="0"/>
            <a:endCxn id="122" idx="1"/>
          </p:cNvCxnSpPr>
          <p:nvPr/>
        </p:nvCxnSpPr>
        <p:spPr>
          <a:xfrm flipV="1">
            <a:off x="6330148" y="5157022"/>
            <a:ext cx="411253" cy="15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313608" y="536066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(U)</a:t>
            </a:r>
            <a:endParaRPr lang="en-US" dirty="0"/>
          </a:p>
        </p:txBody>
      </p:sp>
      <p:cxnSp>
        <p:nvCxnSpPr>
          <p:cNvPr id="126" name="Straight Arrow Connector 125"/>
          <p:cNvCxnSpPr>
            <a:stCxn id="122" idx="3"/>
            <a:endCxn id="125" idx="0"/>
          </p:cNvCxnSpPr>
          <p:nvPr/>
        </p:nvCxnSpPr>
        <p:spPr>
          <a:xfrm>
            <a:off x="7293611" y="5157022"/>
            <a:ext cx="296102" cy="203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29" idx="2"/>
            <a:endCxn id="123" idx="1"/>
          </p:cNvCxnSpPr>
          <p:nvPr/>
        </p:nvCxnSpPr>
        <p:spPr>
          <a:xfrm>
            <a:off x="6330148" y="5682802"/>
            <a:ext cx="411253" cy="37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054043" y="5313470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(K)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7129763" y="247731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(L)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8957063" y="245766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(L)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7876596" y="304928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(U)</a:t>
            </a:r>
            <a:endParaRPr lang="en-US" dirty="0"/>
          </a:p>
        </p:txBody>
      </p:sp>
      <p:cxnSp>
        <p:nvCxnSpPr>
          <p:cNvPr id="146" name="Straight Arrow Connector 145"/>
          <p:cNvCxnSpPr>
            <a:stCxn id="123" idx="3"/>
            <a:endCxn id="125" idx="2"/>
          </p:cNvCxnSpPr>
          <p:nvPr/>
        </p:nvCxnSpPr>
        <p:spPr>
          <a:xfrm flipV="1">
            <a:off x="7293611" y="5729998"/>
            <a:ext cx="296102" cy="325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38" idx="3"/>
            <a:endCxn id="139" idx="1"/>
          </p:cNvCxnSpPr>
          <p:nvPr/>
        </p:nvCxnSpPr>
        <p:spPr>
          <a:xfrm flipV="1">
            <a:off x="6036474" y="2661984"/>
            <a:ext cx="1093289" cy="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39" idx="3"/>
            <a:endCxn id="140" idx="1"/>
          </p:cNvCxnSpPr>
          <p:nvPr/>
        </p:nvCxnSpPr>
        <p:spPr>
          <a:xfrm flipV="1">
            <a:off x="7681973" y="2642330"/>
            <a:ext cx="1275090" cy="1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22" idx="0"/>
            <a:endCxn id="143" idx="2"/>
          </p:cNvCxnSpPr>
          <p:nvPr/>
        </p:nvCxnSpPr>
        <p:spPr>
          <a:xfrm flipV="1">
            <a:off x="7017506" y="3418619"/>
            <a:ext cx="1135195" cy="15537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39" idx="2"/>
            <a:endCxn id="143" idx="0"/>
          </p:cNvCxnSpPr>
          <p:nvPr/>
        </p:nvCxnSpPr>
        <p:spPr>
          <a:xfrm>
            <a:off x="7405868" y="2846650"/>
            <a:ext cx="746833" cy="20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5" idx="3"/>
            <a:endCxn id="45" idx="1"/>
          </p:cNvCxnSpPr>
          <p:nvPr/>
        </p:nvCxnSpPr>
        <p:spPr>
          <a:xfrm flipV="1">
            <a:off x="7865818" y="5545322"/>
            <a:ext cx="1337886" cy="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43" idx="3"/>
            <a:endCxn id="186" idx="0"/>
          </p:cNvCxnSpPr>
          <p:nvPr/>
        </p:nvCxnSpPr>
        <p:spPr>
          <a:xfrm>
            <a:off x="8428806" y="3233953"/>
            <a:ext cx="408592" cy="59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42" idx="0"/>
          </p:cNvCxnSpPr>
          <p:nvPr/>
        </p:nvCxnSpPr>
        <p:spPr>
          <a:xfrm>
            <a:off x="9522095" y="2661984"/>
            <a:ext cx="895911" cy="117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45" idx="3"/>
            <a:endCxn id="42" idx="2"/>
          </p:cNvCxnSpPr>
          <p:nvPr/>
        </p:nvCxnSpPr>
        <p:spPr>
          <a:xfrm flipV="1">
            <a:off x="9755914" y="4205364"/>
            <a:ext cx="662092" cy="133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8561293" y="382615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(K)</a:t>
            </a:r>
            <a:endParaRPr lang="en-US" dirty="0"/>
          </a:p>
        </p:txBody>
      </p:sp>
      <p:cxnSp>
        <p:nvCxnSpPr>
          <p:cNvPr id="190" name="Straight Arrow Connector 189"/>
          <p:cNvCxnSpPr>
            <a:stCxn id="186" idx="2"/>
            <a:endCxn id="45" idx="0"/>
          </p:cNvCxnSpPr>
          <p:nvPr/>
        </p:nvCxnSpPr>
        <p:spPr>
          <a:xfrm>
            <a:off x="8837398" y="4195487"/>
            <a:ext cx="642411" cy="11651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595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82871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0" y="3697533"/>
            <a:ext cx="166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repo</a:t>
            </a:r>
          </a:p>
          <a:p>
            <a:pPr algn="ctr"/>
            <a:r>
              <a:rPr lang="en-US" dirty="0" smtClean="0"/>
              <a:t>(“origin”)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5293" y="2463376"/>
            <a:ext cx="166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</a:p>
          <a:p>
            <a:pPr algn="ctr"/>
            <a:r>
              <a:rPr lang="en-US" dirty="0" smtClean="0"/>
              <a:t>(“</a:t>
            </a:r>
            <a:r>
              <a:rPr lang="en-US" dirty="0" err="1" smtClean="0"/>
              <a:t>nef</a:t>
            </a:r>
            <a:r>
              <a:rPr lang="en-US" dirty="0" smtClean="0"/>
              <a:t>-friend”)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0" y="5222157"/>
            <a:ext cx="166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</a:p>
          <a:p>
            <a:pPr algn="ctr"/>
            <a:r>
              <a:rPr lang="en-US" dirty="0" smtClean="0"/>
              <a:t>(“nefari0uss”)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63364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63364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(R)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4" idx="2"/>
            <a:endCxn id="15" idx="0"/>
          </p:cNvCxnSpPr>
          <p:nvPr/>
        </p:nvCxnSpPr>
        <p:spPr>
          <a:xfrm>
            <a:off x="2839469" y="4198045"/>
            <a:ext cx="0" cy="111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71482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(S)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4" idx="0"/>
            <a:endCxn id="17" idx="2"/>
          </p:cNvCxnSpPr>
          <p:nvPr/>
        </p:nvCxnSpPr>
        <p:spPr>
          <a:xfrm flipV="1">
            <a:off x="2839469" y="2832708"/>
            <a:ext cx="0" cy="99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10271" y="210886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(T)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7" idx="3"/>
            <a:endCxn id="19" idx="1"/>
          </p:cNvCxnSpPr>
          <p:nvPr/>
        </p:nvCxnSpPr>
        <p:spPr>
          <a:xfrm>
            <a:off x="3115574" y="2648042"/>
            <a:ext cx="255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10271" y="3007010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(V)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9" idx="0"/>
            <a:endCxn id="21" idx="1"/>
          </p:cNvCxnSpPr>
          <p:nvPr/>
        </p:nvCxnSpPr>
        <p:spPr>
          <a:xfrm flipV="1">
            <a:off x="3647587" y="2293530"/>
            <a:ext cx="462684" cy="16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38052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(U)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74738" y="248254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(U)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3"/>
            <a:endCxn id="27" idx="0"/>
          </p:cNvCxnSpPr>
          <p:nvPr/>
        </p:nvCxnSpPr>
        <p:spPr>
          <a:xfrm>
            <a:off x="4662481" y="2293530"/>
            <a:ext cx="388362" cy="18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2"/>
            <a:endCxn id="23" idx="1"/>
          </p:cNvCxnSpPr>
          <p:nvPr/>
        </p:nvCxnSpPr>
        <p:spPr>
          <a:xfrm>
            <a:off x="3647587" y="2832708"/>
            <a:ext cx="462684" cy="3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84053" y="6222775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meanwhile…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15" idx="3"/>
            <a:endCxn id="25" idx="1"/>
          </p:cNvCxnSpPr>
          <p:nvPr/>
        </p:nvCxnSpPr>
        <p:spPr>
          <a:xfrm>
            <a:off x="3115574" y="5495835"/>
            <a:ext cx="322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188566" y="531396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85338" y="382871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484264" y="247819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2"/>
            <a:endCxn id="35" idx="0"/>
          </p:cNvCxnSpPr>
          <p:nvPr/>
        </p:nvCxnSpPr>
        <p:spPr>
          <a:xfrm>
            <a:off x="5760369" y="2847528"/>
            <a:ext cx="1074" cy="981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08732" y="531831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25" idx="3"/>
            <a:endCxn id="34" idx="1"/>
          </p:cNvCxnSpPr>
          <p:nvPr/>
        </p:nvCxnSpPr>
        <p:spPr>
          <a:xfrm>
            <a:off x="3990262" y="5495835"/>
            <a:ext cx="198304" cy="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7" idx="3"/>
            <a:endCxn id="34" idx="0"/>
          </p:cNvCxnSpPr>
          <p:nvPr/>
        </p:nvCxnSpPr>
        <p:spPr>
          <a:xfrm flipH="1">
            <a:off x="4464671" y="2667215"/>
            <a:ext cx="862277" cy="26467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3"/>
            <a:endCxn id="40" idx="1"/>
          </p:cNvCxnSpPr>
          <p:nvPr/>
        </p:nvCxnSpPr>
        <p:spPr>
          <a:xfrm>
            <a:off x="4740776" y="5498629"/>
            <a:ext cx="567956" cy="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141901" y="3836032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(K)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5" idx="2"/>
            <a:endCxn id="129" idx="1"/>
          </p:cNvCxnSpPr>
          <p:nvPr/>
        </p:nvCxnSpPr>
        <p:spPr>
          <a:xfrm>
            <a:off x="5761443" y="4198045"/>
            <a:ext cx="292600" cy="13000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203704" y="536065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(L)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0" idx="3"/>
            <a:endCxn id="129" idx="1"/>
          </p:cNvCxnSpPr>
          <p:nvPr/>
        </p:nvCxnSpPr>
        <p:spPr>
          <a:xfrm flipV="1">
            <a:off x="5860942" y="5498136"/>
            <a:ext cx="193101" cy="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3" idx="3"/>
            <a:endCxn id="27" idx="2"/>
          </p:cNvCxnSpPr>
          <p:nvPr/>
        </p:nvCxnSpPr>
        <p:spPr>
          <a:xfrm flipV="1">
            <a:off x="4662481" y="2851881"/>
            <a:ext cx="388362" cy="33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7" idx="3"/>
            <a:endCxn id="38" idx="1"/>
          </p:cNvCxnSpPr>
          <p:nvPr/>
        </p:nvCxnSpPr>
        <p:spPr>
          <a:xfrm flipV="1">
            <a:off x="5326948" y="2662862"/>
            <a:ext cx="157316" cy="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741401" y="497235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(T)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6741401" y="5870502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(V)</a:t>
            </a:r>
            <a:endParaRPr lang="en-US" dirty="0"/>
          </a:p>
        </p:txBody>
      </p:sp>
      <p:cxnSp>
        <p:nvCxnSpPr>
          <p:cNvPr id="124" name="Straight Arrow Connector 123"/>
          <p:cNvCxnSpPr>
            <a:stCxn id="129" idx="0"/>
            <a:endCxn id="122" idx="1"/>
          </p:cNvCxnSpPr>
          <p:nvPr/>
        </p:nvCxnSpPr>
        <p:spPr>
          <a:xfrm flipV="1">
            <a:off x="6330148" y="5157022"/>
            <a:ext cx="411253" cy="15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313608" y="536066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(U)</a:t>
            </a:r>
            <a:endParaRPr lang="en-US" dirty="0"/>
          </a:p>
        </p:txBody>
      </p:sp>
      <p:cxnSp>
        <p:nvCxnSpPr>
          <p:cNvPr id="126" name="Straight Arrow Connector 125"/>
          <p:cNvCxnSpPr>
            <a:stCxn id="122" idx="3"/>
            <a:endCxn id="125" idx="0"/>
          </p:cNvCxnSpPr>
          <p:nvPr/>
        </p:nvCxnSpPr>
        <p:spPr>
          <a:xfrm>
            <a:off x="7293611" y="5157022"/>
            <a:ext cx="296102" cy="203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29" idx="2"/>
            <a:endCxn id="123" idx="1"/>
          </p:cNvCxnSpPr>
          <p:nvPr/>
        </p:nvCxnSpPr>
        <p:spPr>
          <a:xfrm>
            <a:off x="6330148" y="5682802"/>
            <a:ext cx="411253" cy="37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054043" y="5313470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(K)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7129763" y="247731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(L)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8957063" y="245766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(L)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7876596" y="304928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(U)</a:t>
            </a:r>
            <a:endParaRPr lang="en-US" dirty="0"/>
          </a:p>
        </p:txBody>
      </p:sp>
      <p:cxnSp>
        <p:nvCxnSpPr>
          <p:cNvPr id="146" name="Straight Arrow Connector 145"/>
          <p:cNvCxnSpPr>
            <a:stCxn id="123" idx="3"/>
            <a:endCxn id="125" idx="2"/>
          </p:cNvCxnSpPr>
          <p:nvPr/>
        </p:nvCxnSpPr>
        <p:spPr>
          <a:xfrm flipV="1">
            <a:off x="7293611" y="5729998"/>
            <a:ext cx="296102" cy="325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38" idx="3"/>
            <a:endCxn id="139" idx="1"/>
          </p:cNvCxnSpPr>
          <p:nvPr/>
        </p:nvCxnSpPr>
        <p:spPr>
          <a:xfrm flipV="1">
            <a:off x="6036474" y="2661984"/>
            <a:ext cx="1093289" cy="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39" idx="3"/>
            <a:endCxn id="140" idx="1"/>
          </p:cNvCxnSpPr>
          <p:nvPr/>
        </p:nvCxnSpPr>
        <p:spPr>
          <a:xfrm flipV="1">
            <a:off x="7681973" y="2642330"/>
            <a:ext cx="1275090" cy="1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22" idx="0"/>
            <a:endCxn id="143" idx="2"/>
          </p:cNvCxnSpPr>
          <p:nvPr/>
        </p:nvCxnSpPr>
        <p:spPr>
          <a:xfrm flipV="1">
            <a:off x="7017506" y="3418619"/>
            <a:ext cx="1135195" cy="15537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39" idx="2"/>
            <a:endCxn id="143" idx="0"/>
          </p:cNvCxnSpPr>
          <p:nvPr/>
        </p:nvCxnSpPr>
        <p:spPr>
          <a:xfrm>
            <a:off x="7405868" y="2846650"/>
            <a:ext cx="746833" cy="20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5" idx="3"/>
            <a:endCxn id="45" idx="1"/>
          </p:cNvCxnSpPr>
          <p:nvPr/>
        </p:nvCxnSpPr>
        <p:spPr>
          <a:xfrm flipV="1">
            <a:off x="7865818" y="5545322"/>
            <a:ext cx="1337886" cy="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43" idx="3"/>
            <a:endCxn id="186" idx="0"/>
          </p:cNvCxnSpPr>
          <p:nvPr/>
        </p:nvCxnSpPr>
        <p:spPr>
          <a:xfrm>
            <a:off x="8428806" y="3233953"/>
            <a:ext cx="408592" cy="59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42" idx="0"/>
          </p:cNvCxnSpPr>
          <p:nvPr/>
        </p:nvCxnSpPr>
        <p:spPr>
          <a:xfrm>
            <a:off x="9522095" y="2661984"/>
            <a:ext cx="895911" cy="117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45" idx="3"/>
            <a:endCxn id="42" idx="2"/>
          </p:cNvCxnSpPr>
          <p:nvPr/>
        </p:nvCxnSpPr>
        <p:spPr>
          <a:xfrm flipV="1">
            <a:off x="9755914" y="4205364"/>
            <a:ext cx="662092" cy="133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8561293" y="382615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(K)</a:t>
            </a:r>
            <a:endParaRPr lang="en-US" dirty="0"/>
          </a:p>
        </p:txBody>
      </p:sp>
      <p:cxnSp>
        <p:nvCxnSpPr>
          <p:cNvPr id="190" name="Straight Arrow Connector 189"/>
          <p:cNvCxnSpPr>
            <a:stCxn id="186" idx="2"/>
            <a:endCxn id="45" idx="0"/>
          </p:cNvCxnSpPr>
          <p:nvPr/>
        </p:nvCxnSpPr>
        <p:spPr>
          <a:xfrm>
            <a:off x="8837398" y="4195487"/>
            <a:ext cx="642411" cy="11651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968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things together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35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things together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will heavily reference game analogy for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40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things together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repository –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43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things together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/>
              <a:t>repository – the game</a:t>
            </a:r>
          </a:p>
          <a:p>
            <a:r>
              <a:rPr lang="en-US" dirty="0" smtClean="0"/>
              <a:t>commit – the game 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95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write </a:t>
            </a:r>
            <a:r>
              <a:rPr lang="en-US" dirty="0">
                <a:sym typeface="Wingdings" panose="05000000000000000000" pitchFamily="2" charset="2"/>
              </a:rPr>
              <a:t> save  </a:t>
            </a:r>
            <a:r>
              <a:rPr lang="en-US" dirty="0" smtClean="0">
                <a:sym typeface="Wingdings" panose="05000000000000000000" pitchFamily="2" charset="2"/>
              </a:rPr>
              <a:t>s5secretsgg.docx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CLG are NALCS champs. TSM is trash</a:t>
            </a:r>
            <a:r>
              <a:rPr lang="en-US" dirty="0" smtClean="0"/>
              <a:t>.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20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things together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/>
              <a:t>repository – the game</a:t>
            </a:r>
          </a:p>
          <a:p>
            <a:r>
              <a:rPr lang="en-US" dirty="0" smtClean="0"/>
              <a:t>commit – the game save</a:t>
            </a:r>
          </a:p>
          <a:p>
            <a:r>
              <a:rPr lang="en-US" dirty="0" smtClean="0"/>
              <a:t>metadata – info about the game 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886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things together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/>
              <a:t>repository – the game</a:t>
            </a:r>
          </a:p>
          <a:p>
            <a:r>
              <a:rPr lang="en-US" dirty="0" smtClean="0"/>
              <a:t>commit – the game save</a:t>
            </a:r>
          </a:p>
          <a:p>
            <a:r>
              <a:rPr lang="en-US" dirty="0" smtClean="0"/>
              <a:t>metadata – info about the game save</a:t>
            </a:r>
          </a:p>
          <a:p>
            <a:r>
              <a:rPr lang="en-US" dirty="0" smtClean="0"/>
              <a:t>SHA1 – the internal identifier of the game 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937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things together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repository – the game</a:t>
            </a:r>
          </a:p>
          <a:p>
            <a:r>
              <a:rPr lang="en-US" dirty="0" smtClean="0"/>
              <a:t>commit – the game save</a:t>
            </a:r>
          </a:p>
          <a:p>
            <a:r>
              <a:rPr lang="en-US" dirty="0" smtClean="0"/>
              <a:t>metadata – info about the game save</a:t>
            </a:r>
          </a:p>
          <a:p>
            <a:r>
              <a:rPr lang="en-US" dirty="0" smtClean="0"/>
              <a:t>SHA1 – the internal identifier of the game save</a:t>
            </a:r>
          </a:p>
          <a:p>
            <a:r>
              <a:rPr lang="en-US" dirty="0" smtClean="0"/>
              <a:t>head – the game save name (save 01, save 02, et cetera)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things together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repository – the game</a:t>
            </a:r>
          </a:p>
          <a:p>
            <a:r>
              <a:rPr lang="en-US" dirty="0" smtClean="0"/>
              <a:t>commit – the game save</a:t>
            </a:r>
          </a:p>
          <a:p>
            <a:r>
              <a:rPr lang="en-US" dirty="0" smtClean="0"/>
              <a:t>metadata – info about the game save</a:t>
            </a:r>
          </a:p>
          <a:p>
            <a:r>
              <a:rPr lang="en-US" dirty="0" smtClean="0"/>
              <a:t>SHA1 – the internal identifier of the game save</a:t>
            </a:r>
          </a:p>
          <a:p>
            <a:r>
              <a:rPr lang="en-US" dirty="0" smtClean="0"/>
              <a:t>head – the game save name (save 01, save 02, et cetera)</a:t>
            </a:r>
          </a:p>
          <a:p>
            <a:r>
              <a:rPr lang="en-US" dirty="0" smtClean="0"/>
              <a:t>tags – different parts/chapters of the game (part 1, part 2, et cetera)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2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things together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7"/>
            <a:ext cx="9590550" cy="255530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repository – the game</a:t>
            </a:r>
          </a:p>
          <a:p>
            <a:r>
              <a:rPr lang="en-US" dirty="0" smtClean="0"/>
              <a:t>commit – the game save</a:t>
            </a:r>
          </a:p>
          <a:p>
            <a:r>
              <a:rPr lang="en-US" dirty="0" smtClean="0"/>
              <a:t>metadata – info about the game save</a:t>
            </a:r>
          </a:p>
          <a:p>
            <a:r>
              <a:rPr lang="en-US" dirty="0" smtClean="0"/>
              <a:t>SHA1 – the internal identifier of the game save</a:t>
            </a:r>
          </a:p>
          <a:p>
            <a:r>
              <a:rPr lang="en-US" dirty="0" smtClean="0"/>
              <a:t>head – the game save name (save 01, save 02, et cetera)</a:t>
            </a:r>
          </a:p>
          <a:p>
            <a:r>
              <a:rPr lang="en-US" dirty="0"/>
              <a:t>tags – different parts/chapters of the game (part 1, part 2, et cetera)</a:t>
            </a:r>
          </a:p>
          <a:p>
            <a:r>
              <a:rPr lang="en-US" dirty="0" smtClean="0"/>
              <a:t>branch – an option taken by </a:t>
            </a:r>
            <a:r>
              <a:rPr lang="en-US" dirty="0" smtClean="0"/>
              <a:t>someone</a:t>
            </a:r>
          </a:p>
        </p:txBody>
      </p:sp>
    </p:spTree>
    <p:extLst>
      <p:ext uri="{BB962C8B-B14F-4D97-AF65-F5344CB8AC3E}">
        <p14:creationId xmlns:p14="http://schemas.microsoft.com/office/powerpoint/2010/main" val="3885079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things together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7"/>
            <a:ext cx="9590550" cy="29507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repository – the game</a:t>
            </a:r>
          </a:p>
          <a:p>
            <a:r>
              <a:rPr lang="en-US" dirty="0" smtClean="0"/>
              <a:t>commit – the game save</a:t>
            </a:r>
          </a:p>
          <a:p>
            <a:r>
              <a:rPr lang="en-US" dirty="0" smtClean="0"/>
              <a:t>metadata – info about the game save</a:t>
            </a:r>
          </a:p>
          <a:p>
            <a:r>
              <a:rPr lang="en-US" dirty="0" smtClean="0"/>
              <a:t>SHA1 – the internal identifier of the game save</a:t>
            </a:r>
          </a:p>
          <a:p>
            <a:r>
              <a:rPr lang="en-US" dirty="0" smtClean="0"/>
              <a:t>head – the game save name (save 01, save 02, et cetera)</a:t>
            </a:r>
          </a:p>
          <a:p>
            <a:r>
              <a:rPr lang="en-US" dirty="0"/>
              <a:t>tags – different parts/chapters of the game (part 1, part 2, et cetera)</a:t>
            </a:r>
          </a:p>
          <a:p>
            <a:r>
              <a:rPr lang="en-US" dirty="0" smtClean="0"/>
              <a:t>branch – an option taken by </a:t>
            </a:r>
            <a:r>
              <a:rPr lang="en-US" dirty="0" smtClean="0"/>
              <a:t>someone</a:t>
            </a:r>
          </a:p>
          <a:p>
            <a:r>
              <a:rPr lang="en-US" dirty="0" smtClean="0"/>
              <a:t>merging – combining the options taken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53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thing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7"/>
            <a:ext cx="9590550" cy="2950786"/>
          </a:xfrm>
        </p:spPr>
        <p:txBody>
          <a:bodyPr>
            <a:normAutofit/>
          </a:bodyPr>
          <a:lstStyle/>
          <a:p>
            <a:r>
              <a:rPr lang="en-US" dirty="0" smtClean="0"/>
              <a:t>almost done with internals so stick with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93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states of being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7"/>
            <a:ext cx="9590550" cy="295078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34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states of being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7"/>
            <a:ext cx="9590550" cy="2950786"/>
          </a:xfrm>
        </p:spPr>
        <p:txBody>
          <a:bodyPr>
            <a:normAutofit/>
          </a:bodyPr>
          <a:lstStyle/>
          <a:p>
            <a:r>
              <a:rPr lang="en-US" dirty="0" smtClean="0"/>
              <a:t>staged</a:t>
            </a:r>
          </a:p>
          <a:p>
            <a:r>
              <a:rPr lang="en-US" dirty="0" smtClean="0"/>
              <a:t>indexed</a:t>
            </a:r>
          </a:p>
          <a:p>
            <a:r>
              <a:rPr lang="en-US" dirty="0" smtClean="0"/>
              <a:t>cached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30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git</a:t>
            </a:r>
            <a:r>
              <a:rPr lang="en-US" dirty="0" smtClean="0"/>
              <a:t>-internals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10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write </a:t>
            </a:r>
            <a:r>
              <a:rPr lang="en-US" dirty="0">
                <a:sym typeface="Wingdings" panose="05000000000000000000" pitchFamily="2" charset="2"/>
              </a:rPr>
              <a:t> save  </a:t>
            </a:r>
            <a:r>
              <a:rPr lang="en-US" dirty="0" smtClean="0">
                <a:sym typeface="Wingdings" panose="05000000000000000000" pitchFamily="2" charset="2"/>
              </a:rPr>
              <a:t>s5secretsgg.docx</a:t>
            </a:r>
          </a:p>
        </p:txBody>
      </p:sp>
      <p:pic>
        <p:nvPicPr>
          <p:cNvPr id="2050" name="Picture 2" descr="computer-on-fi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201" y="3576829"/>
            <a:ext cx="37909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885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git</a:t>
            </a:r>
            <a:r>
              <a:rPr lang="en-US" dirty="0" smtClean="0"/>
              <a:t>-internals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sorry that was so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3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git</a:t>
            </a:r>
            <a:r>
              <a:rPr lang="en-US" dirty="0" smtClean="0"/>
              <a:t>-internals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sorry that was so long</a:t>
            </a:r>
          </a:p>
          <a:p>
            <a:r>
              <a:rPr lang="en-US" dirty="0" smtClean="0"/>
              <a:t>now on to the fun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298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21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52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85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607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&amp; </a:t>
            </a:r>
            <a:r>
              <a:rPr lang="en-US" dirty="0" err="1" smtClean="0"/>
              <a:t>BitBucket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70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65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commands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9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ive demonstration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48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write </a:t>
            </a:r>
            <a:r>
              <a:rPr lang="en-US" dirty="0">
                <a:sym typeface="Wingdings" panose="05000000000000000000" pitchFamily="2" charset="2"/>
              </a:rPr>
              <a:t> save  </a:t>
            </a:r>
            <a:r>
              <a:rPr lang="en-US" dirty="0" smtClean="0">
                <a:sym typeface="Wingdings" panose="05000000000000000000" pitchFamily="2" charset="2"/>
              </a:rPr>
              <a:t>s5secretsgg.docx</a:t>
            </a:r>
          </a:p>
          <a:p>
            <a:r>
              <a:rPr lang="en-US" dirty="0" smtClean="0"/>
              <a:t>rip progress</a:t>
            </a:r>
          </a:p>
          <a:p>
            <a:endParaRPr lang="en-US" dirty="0"/>
          </a:p>
          <a:p>
            <a:r>
              <a:rPr lang="en-US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CLG are NALCS champs. TSM is trash</a:t>
            </a:r>
            <a:r>
              <a:rPr lang="en-US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4540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/>
              <a:t>-SCM book: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git-scm.com/book</a:t>
            </a:r>
            <a:endParaRPr lang="en-US" dirty="0" smtClean="0"/>
          </a:p>
          <a:p>
            <a:r>
              <a:rPr lang="en-US" dirty="0" smtClean="0"/>
              <a:t>Daniel “paradigm” </a:t>
            </a:r>
            <a:r>
              <a:rPr lang="en-US" dirty="0" err="1" smtClean="0"/>
              <a:t>Thau</a:t>
            </a:r>
            <a:r>
              <a:rPr lang="en-US" dirty="0" smtClean="0"/>
              <a:t> from Open Source Club at OSU on </a:t>
            </a:r>
            <a:r>
              <a:rPr lang="en-US" dirty="0" err="1" smtClean="0"/>
              <a:t>Git</a:t>
            </a:r>
            <a:r>
              <a:rPr lang="en-US" dirty="0" smtClean="0"/>
              <a:t>: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opensource.osu.edu/au10/git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– the simple guide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https://rogerdudler.github.io/git-guide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Atlassian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Tutorial: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://www.atlassian.com/git/tutorials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Understanding </a:t>
            </a:r>
            <a:r>
              <a:rPr lang="en-US" dirty="0" err="1" smtClean="0"/>
              <a:t>Git</a:t>
            </a:r>
            <a:r>
              <a:rPr lang="en-US" dirty="0"/>
              <a:t> Conceptually: </a:t>
            </a:r>
            <a:r>
              <a:rPr lang="en-US" dirty="0">
                <a:hlinkClick r:id="rId6"/>
              </a:rPr>
              <a:t>http://www.sbf5.com/~cduan/technical/git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 err="1" smtClean="0"/>
              <a:t>Wikiepda</a:t>
            </a:r>
            <a:r>
              <a:rPr lang="en-US" dirty="0" smtClean="0"/>
              <a:t> – </a:t>
            </a:r>
            <a:r>
              <a:rPr lang="en-US" dirty="0" err="1" smtClean="0"/>
              <a:t>Git</a:t>
            </a:r>
            <a:r>
              <a:rPr lang="en-US" dirty="0" smtClean="0"/>
              <a:t> (software): </a:t>
            </a:r>
            <a:r>
              <a:rPr lang="en-US" dirty="0">
                <a:hlinkClick r:id="rId7"/>
              </a:rPr>
              <a:t>https://en.wikipedia.org/wiki/Git_(software</a:t>
            </a:r>
            <a:r>
              <a:rPr lang="en-US" dirty="0" smtClean="0">
                <a:hlinkClick r:id="rId7"/>
              </a:rPr>
              <a:t>)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Reference: </a:t>
            </a: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://gitref.org/basic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Lots of pictures from Wikipedia and Google/Bing Image searches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83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isclaimer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presentation is very long (~2 hours)</a:t>
            </a:r>
          </a:p>
        </p:txBody>
      </p:sp>
    </p:spTree>
    <p:extLst>
      <p:ext uri="{BB962C8B-B14F-4D97-AF65-F5344CB8AC3E}">
        <p14:creationId xmlns:p14="http://schemas.microsoft.com/office/powerpoint/2010/main" val="3069301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s5secretsgg.docx</a:t>
            </a:r>
          </a:p>
          <a:p>
            <a:endParaRPr lang="en-US" dirty="0"/>
          </a:p>
          <a:p>
            <a:r>
              <a:rPr lang="en-US" dirty="0"/>
              <a:t>CLG are NALCS champs. TSM is trash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05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s5secretsgg.docx</a:t>
            </a:r>
          </a:p>
          <a:p>
            <a:r>
              <a:rPr lang="en-US" dirty="0" smtClean="0"/>
              <a:t>save backup </a:t>
            </a:r>
            <a:r>
              <a:rPr lang="en-US" dirty="0" smtClean="0">
                <a:sym typeface="Wingdings" panose="05000000000000000000" pitchFamily="2" charset="2"/>
              </a:rPr>
              <a:t> s5secretsgg_backup.docx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CLG are NALCS champs. TSM is trash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30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22218" y="3579488"/>
            <a:ext cx="10089573" cy="2177076"/>
          </a:xfrm>
        </p:spPr>
        <p:txBody>
          <a:bodyPr>
            <a:normAutofit/>
          </a:bodyPr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s5secretsgg.docx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save backup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s5secretsgg.docx											s5secretsgg_backup.docx</a:t>
            </a:r>
          </a:p>
          <a:p>
            <a:r>
              <a:rPr lang="en-US" dirty="0" smtClean="0"/>
              <a:t>CLG are NALCS champs. TSM is trash.			CLG </a:t>
            </a:r>
            <a:r>
              <a:rPr lang="en-US" dirty="0"/>
              <a:t>are NALCS champs. TSM is trash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8"/>
            <a:ext cx="10235046" cy="1507054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s5secretsgg_backup.docx</a:t>
            </a:r>
          </a:p>
          <a:p>
            <a:r>
              <a:rPr lang="en-US" dirty="0" smtClean="0"/>
              <a:t>CLG are NALCS champs. TSM is trash.			CLG are NALCS champs. TSM is trash.</a:t>
            </a:r>
            <a:endParaRPr lang="en-US" dirty="0"/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16447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8"/>
            <a:ext cx="10235046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s5secretsgg_backup.docx</a:t>
            </a:r>
          </a:p>
          <a:p>
            <a:r>
              <a:rPr lang="en-US" dirty="0" smtClean="0"/>
              <a:t>CLG are NALCS champs. TSM is trash.			CLG are NALCS champs. TSM is trash.</a:t>
            </a:r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hat if we mess up our active copy</a:t>
            </a:r>
            <a:endParaRPr lang="en-US" dirty="0"/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99992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8"/>
            <a:ext cx="10235046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s5secretsgg_backup.docx</a:t>
            </a:r>
          </a:p>
          <a:p>
            <a:r>
              <a:rPr lang="en-US" dirty="0" smtClean="0"/>
              <a:t>TSM are NALCS champs. No thread is safe.			CLG are NALCS champs. TSM is trash.</a:t>
            </a:r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hat if we mess up our active copy</a:t>
            </a:r>
            <a:endParaRPr lang="en-US" dirty="0"/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99232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7"/>
            <a:ext cx="10235046" cy="2280985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s5secretsgg_backup.docx</a:t>
            </a:r>
          </a:p>
          <a:p>
            <a:r>
              <a:rPr lang="en-US" dirty="0" smtClean="0"/>
              <a:t>TSM are NALCS champs. No thread is safe.			CLG are NALCS champs. TSM is trash.</a:t>
            </a:r>
          </a:p>
          <a:p>
            <a:endParaRPr lang="en-US" dirty="0" smtClean="0"/>
          </a:p>
          <a:p>
            <a:r>
              <a:rPr lang="en-US" dirty="0" smtClean="0"/>
              <a:t>what if we mess up our active copy</a:t>
            </a:r>
          </a:p>
          <a:p>
            <a:r>
              <a:rPr lang="en-US" dirty="0" smtClean="0"/>
              <a:t>restore from backup</a:t>
            </a:r>
            <a:endParaRPr lang="en-US" dirty="0"/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35579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7"/>
            <a:ext cx="10235046" cy="2280985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s5secretsgg_backup.docx</a:t>
            </a:r>
          </a:p>
          <a:p>
            <a:r>
              <a:rPr lang="en-US" strike="sngStrike" dirty="0" smtClean="0"/>
              <a:t>TSM are NALCS champs. No thread is safe.</a:t>
            </a:r>
            <a:r>
              <a:rPr lang="en-US" dirty="0" smtClean="0"/>
              <a:t>			CLG are NALCS champs. TSM is trash.</a:t>
            </a:r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hat if we mess up our active copy</a:t>
            </a:r>
          </a:p>
          <a:p>
            <a:r>
              <a:rPr lang="en-US" dirty="0" smtClean="0"/>
              <a:t>restore from 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49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7"/>
            <a:ext cx="10235046" cy="2280985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s5secretsgg_backup.docx</a:t>
            </a:r>
          </a:p>
          <a:p>
            <a:r>
              <a:rPr lang="en-US" dirty="0"/>
              <a:t>CLG are NALCS champs. TSM is </a:t>
            </a:r>
            <a:r>
              <a:rPr lang="en-US" dirty="0" smtClean="0"/>
              <a:t>trash.			CLG are NALCS champs. TSM is trash.</a:t>
            </a:r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hat if we mess up our active copy</a:t>
            </a:r>
          </a:p>
          <a:p>
            <a:r>
              <a:rPr lang="en-US" dirty="0" smtClean="0"/>
              <a:t>restore from backup</a:t>
            </a:r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11061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7"/>
            <a:ext cx="10235046" cy="2280985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s5secretsgg_backup.docx</a:t>
            </a:r>
          </a:p>
          <a:p>
            <a:r>
              <a:rPr lang="en-US" dirty="0"/>
              <a:t>CLG are NALCS champs. TSM is </a:t>
            </a:r>
            <a:r>
              <a:rPr lang="en-US" dirty="0" smtClean="0"/>
              <a:t>trash.			CLG are NALCS champs. TSM is trash.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5" name="Picture 2" descr="x-all-the-things-meme-generator-breathe-all-the-sighs-of-relief-82906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852" y="4416142"/>
            <a:ext cx="2905648" cy="218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728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isclaimer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presentation is very long (~2 hours)</a:t>
            </a:r>
          </a:p>
          <a:p>
            <a:r>
              <a:rPr lang="en-US" dirty="0" smtClean="0"/>
              <a:t>first time trying something interactive</a:t>
            </a:r>
          </a:p>
        </p:txBody>
      </p:sp>
    </p:spTree>
    <p:extLst>
      <p:ext uri="{BB962C8B-B14F-4D97-AF65-F5344CB8AC3E}">
        <p14:creationId xmlns:p14="http://schemas.microsoft.com/office/powerpoint/2010/main" val="1534914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									s5secretsgg_backup.docx</a:t>
            </a:r>
          </a:p>
          <a:p>
            <a:r>
              <a:rPr lang="en-US" dirty="0">
                <a:sym typeface="Wingdings" panose="05000000000000000000" pitchFamily="2" charset="2"/>
              </a:rPr>
              <a:t>w</a:t>
            </a:r>
            <a:r>
              <a:rPr lang="en-US" dirty="0" smtClean="0">
                <a:sym typeface="Wingdings" panose="05000000000000000000" pitchFamily="2" charset="2"/>
              </a:rPr>
              <a:t>hat if we mess up active copy and overwrite the backup</a:t>
            </a:r>
          </a:p>
        </p:txBody>
      </p:sp>
    </p:spTree>
    <p:extLst>
      <p:ext uri="{BB962C8B-B14F-4D97-AF65-F5344CB8AC3E}">
        <p14:creationId xmlns:p14="http://schemas.microsoft.com/office/powerpoint/2010/main" val="1233022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8"/>
            <a:ext cx="10235046" cy="150705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      save 				s5secretsgg_backup.docx</a:t>
            </a:r>
          </a:p>
          <a:p>
            <a:r>
              <a:rPr lang="en-US" dirty="0" smtClean="0"/>
              <a:t>TSM are NALCS champs. No thread is safe.		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	</a:t>
            </a:r>
            <a:r>
              <a:rPr lang="en-US" dirty="0"/>
              <a:t> TSM are NALCS champs. No thread is safe.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3056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		s5secretsgg_backup.docx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uh-oh</a:t>
            </a:r>
          </a:p>
        </p:txBody>
      </p:sp>
    </p:spTree>
    <p:extLst>
      <p:ext uri="{BB962C8B-B14F-4D97-AF65-F5344CB8AC3E}">
        <p14:creationId xmlns:p14="http://schemas.microsoft.com/office/powerpoint/2010/main" val="2518542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		s5secretsgg_backup.docx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uh-oh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we overwrote our backup with the mess up</a:t>
            </a:r>
          </a:p>
        </p:txBody>
      </p:sp>
    </p:spTree>
    <p:extLst>
      <p:ext uri="{BB962C8B-B14F-4D97-AF65-F5344CB8AC3E}">
        <p14:creationId xmlns:p14="http://schemas.microsoft.com/office/powerpoint/2010/main" val="3545240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s5secretsgg.docx</a:t>
            </a:r>
          </a:p>
          <a:p>
            <a:endParaRPr lang="en-US" dirty="0"/>
          </a:p>
          <a:p>
            <a:r>
              <a:rPr lang="en-US" dirty="0"/>
              <a:t>CLG are NALCS champs. TSM is trash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61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s5secretsgg.docx</a:t>
            </a:r>
          </a:p>
          <a:p>
            <a:r>
              <a:rPr lang="en-US" dirty="0" smtClean="0"/>
              <a:t>make iterative backups</a:t>
            </a:r>
          </a:p>
          <a:p>
            <a:endParaRPr lang="en-US" dirty="0" smtClean="0"/>
          </a:p>
          <a:p>
            <a:r>
              <a:rPr lang="en-US" dirty="0" smtClean="0"/>
              <a:t>CLG </a:t>
            </a:r>
            <a:r>
              <a:rPr lang="en-US" dirty="0"/>
              <a:t>are NALCS champs. TSM is trash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45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/>
          </a:bodyPr>
          <a:lstStyle/>
          <a:p>
            <a:r>
              <a:rPr lang="en-US" dirty="0" smtClean="0"/>
              <a:t>s5secretsgg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22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5secretsgg		s5secretsgg_2015-09-01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62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5secretsgg		s5secretsgg_2015-09-01 		s5secretsgg_2015-09-10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42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5secretsgg		s5secretsgg_2015-09-01 		s5secretsgg_2015-09-10</a:t>
            </a:r>
          </a:p>
          <a:p>
            <a:r>
              <a:rPr lang="en-US" dirty="0" smtClean="0"/>
              <a:t>s5secretsgg_2015-09-19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06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isclaimer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presentation is very long (~2 hours)</a:t>
            </a:r>
          </a:p>
          <a:p>
            <a:r>
              <a:rPr lang="en-US" dirty="0" smtClean="0"/>
              <a:t>first time trying something interactive</a:t>
            </a:r>
          </a:p>
          <a:p>
            <a:r>
              <a:rPr lang="en-US" dirty="0"/>
              <a:t>a</a:t>
            </a:r>
            <a:r>
              <a:rPr lang="en-US" dirty="0" smtClean="0"/>
              <a:t>sk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8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5secretsgg		s5secretsgg_2015-09-01 		s5secretsgg_2015-09-10</a:t>
            </a:r>
          </a:p>
          <a:p>
            <a:r>
              <a:rPr lang="en-US" dirty="0" smtClean="0"/>
              <a:t>s5secretsgg_2015-09-19	</a:t>
            </a:r>
            <a:r>
              <a:rPr lang="en-US" dirty="0"/>
              <a:t> </a:t>
            </a:r>
            <a:r>
              <a:rPr lang="en-US" dirty="0" smtClean="0"/>
              <a:t>s5secretsgg_2015-09-28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87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</a:t>
            </a:r>
            <a:r>
              <a:rPr lang="en-US" dirty="0" smtClean="0"/>
              <a:t>5secretsgg		s5secretsgg_2015-09-01 		s5secretsgg_2015-09-10</a:t>
            </a:r>
          </a:p>
          <a:p>
            <a:r>
              <a:rPr lang="en-US" dirty="0" smtClean="0"/>
              <a:t>s5secretsgg_2015-09-19	</a:t>
            </a:r>
            <a:r>
              <a:rPr lang="en-US" dirty="0"/>
              <a:t> </a:t>
            </a:r>
            <a:r>
              <a:rPr lang="en-US" dirty="0" smtClean="0"/>
              <a:t>s5secretsgg_2015-09-28</a:t>
            </a:r>
          </a:p>
          <a:p>
            <a:endParaRPr lang="en-US" dirty="0" smtClean="0"/>
          </a:p>
          <a:p>
            <a:r>
              <a:rPr lang="en-US" dirty="0" smtClean="0"/>
              <a:t>this gets messy very quickly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36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</a:t>
            </a:r>
            <a:r>
              <a:rPr lang="en-US" dirty="0" smtClean="0"/>
              <a:t>5secretsgg		s5secretsgg_2015-09-01 		s5secretsgg_2015-09-10</a:t>
            </a:r>
          </a:p>
          <a:p>
            <a:r>
              <a:rPr lang="en-US" dirty="0" smtClean="0"/>
              <a:t>s5secretsgg_2015-09-19	</a:t>
            </a:r>
            <a:r>
              <a:rPr lang="en-US" dirty="0"/>
              <a:t> </a:t>
            </a:r>
            <a:r>
              <a:rPr lang="en-US" dirty="0" smtClean="0"/>
              <a:t>s5secretsgg_2015-09-28</a:t>
            </a:r>
          </a:p>
          <a:p>
            <a:endParaRPr lang="en-US" dirty="0" smtClean="0"/>
          </a:p>
          <a:p>
            <a:r>
              <a:rPr lang="en-US" dirty="0" smtClean="0"/>
              <a:t>this gets messy very quickly</a:t>
            </a:r>
          </a:p>
          <a:p>
            <a:r>
              <a:rPr lang="en-US" dirty="0" smtClean="0"/>
              <a:t>however, this system allows us to restore from any given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84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9458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which backup has the info we need</a:t>
            </a:r>
          </a:p>
        </p:txBody>
      </p:sp>
    </p:spTree>
    <p:extLst>
      <p:ext uri="{BB962C8B-B14F-4D97-AF65-F5344CB8AC3E}">
        <p14:creationId xmlns:p14="http://schemas.microsoft.com/office/powerpoint/2010/main" val="1574867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which backup has the info we need</a:t>
            </a:r>
          </a:p>
          <a:p>
            <a:endParaRPr lang="en-US" dirty="0"/>
          </a:p>
          <a:p>
            <a:r>
              <a:rPr lang="en-US" dirty="0" smtClean="0"/>
              <a:t>s5secretsgg		s5secretsgg_2015-09-01 		s5secretsgg_2015-09-10</a:t>
            </a:r>
          </a:p>
          <a:p>
            <a:r>
              <a:rPr lang="en-US" dirty="0" smtClean="0"/>
              <a:t>s5secretsgg_2015-09-19	</a:t>
            </a:r>
            <a:r>
              <a:rPr lang="en-US" dirty="0"/>
              <a:t> </a:t>
            </a:r>
            <a:r>
              <a:rPr lang="en-US" dirty="0" smtClean="0"/>
              <a:t>s5secretsgg_2015-09-28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9426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ponder that question for a bit…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let’s shift gears for a minute…</a:t>
            </a:r>
          </a:p>
        </p:txBody>
      </p:sp>
    </p:spTree>
    <p:extLst>
      <p:ext uri="{BB962C8B-B14F-4D97-AF65-F5344CB8AC3E}">
        <p14:creationId xmlns:p14="http://schemas.microsoft.com/office/powerpoint/2010/main" val="294814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ponder that question for a bit…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let’s shift gears for a minute…</a:t>
            </a:r>
          </a:p>
          <a:p>
            <a:r>
              <a:rPr lang="en-US" dirty="0" smtClean="0"/>
              <a:t>let’s talk </a:t>
            </a:r>
            <a:r>
              <a:rPr lang="en-US" i="1" dirty="0" err="1" smtClean="0"/>
              <a:t>git</a:t>
            </a:r>
            <a:endParaRPr lang="en-US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727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7224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you have all these iterative backups</a:t>
            </a:r>
          </a:p>
        </p:txBody>
      </p:sp>
    </p:spTree>
    <p:extLst>
      <p:ext uri="{BB962C8B-B14F-4D97-AF65-F5344CB8AC3E}">
        <p14:creationId xmlns:p14="http://schemas.microsoft.com/office/powerpoint/2010/main" val="4250745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Source control analogy</a:t>
            </a:r>
          </a:p>
          <a:p>
            <a:r>
              <a:rPr lang="en-US" dirty="0" smtClean="0"/>
              <a:t>Why use source control?</a:t>
            </a:r>
          </a:p>
          <a:p>
            <a:pPr lvl="1"/>
            <a:r>
              <a:rPr lang="en-US" dirty="0" smtClean="0"/>
              <a:t>Specifically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Terminal vs GUI interface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internals</a:t>
            </a:r>
          </a:p>
          <a:p>
            <a:r>
              <a:rPr lang="en-US" dirty="0" smtClean="0"/>
              <a:t>Set up </a:t>
            </a:r>
            <a:r>
              <a:rPr lang="en-US" dirty="0" err="1" smtClean="0"/>
              <a:t>Git</a:t>
            </a:r>
            <a:r>
              <a:rPr lang="en-US" dirty="0" smtClean="0"/>
              <a:t>, GitHub, </a:t>
            </a:r>
            <a:r>
              <a:rPr lang="en-US" dirty="0" err="1" smtClean="0"/>
              <a:t>BitBucket</a:t>
            </a:r>
            <a:endParaRPr lang="en-US" dirty="0" smtClean="0"/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r>
              <a:rPr lang="en-US" dirty="0" smtClean="0"/>
              <a:t>, add </a:t>
            </a:r>
            <a:r>
              <a:rPr lang="en-US" dirty="0" err="1" smtClean="0"/>
              <a:t>ssh</a:t>
            </a:r>
            <a:r>
              <a:rPr lang="en-US" dirty="0" smtClean="0"/>
              <a:t> keys, make repos</a:t>
            </a:r>
          </a:p>
          <a:p>
            <a:r>
              <a:rPr lang="en-US" dirty="0" smtClean="0"/>
              <a:t>Put your knowledge to work!</a:t>
            </a:r>
          </a:p>
          <a:p>
            <a:pPr lvl="1"/>
            <a:r>
              <a:rPr lang="en-US" dirty="0" smtClean="0"/>
              <a:t>Mix with Commands</a:t>
            </a:r>
          </a:p>
          <a:p>
            <a:pPr lvl="1"/>
            <a:r>
              <a:rPr lang="en-US" dirty="0" smtClean="0"/>
              <a:t>Demonstration w/audience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760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you have all these iterative backups</a:t>
            </a:r>
          </a:p>
          <a:p>
            <a:r>
              <a:rPr lang="en-US" dirty="0" smtClean="0"/>
              <a:t>how do you manage them all</a:t>
            </a:r>
          </a:p>
        </p:txBody>
      </p:sp>
    </p:spTree>
    <p:extLst>
      <p:ext uri="{BB962C8B-B14F-4D97-AF65-F5344CB8AC3E}">
        <p14:creationId xmlns:p14="http://schemas.microsoft.com/office/powerpoint/2010/main" val="1271287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pros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cons</a:t>
            </a:r>
          </a:p>
        </p:txBody>
      </p:sp>
    </p:spTree>
    <p:extLst>
      <p:ext uri="{BB962C8B-B14F-4D97-AF65-F5344CB8AC3E}">
        <p14:creationId xmlns:p14="http://schemas.microsoft.com/office/powerpoint/2010/main" val="3784632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pro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helps you manage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3223261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pro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helps you manage version control</a:t>
            </a:r>
          </a:p>
          <a:p>
            <a:r>
              <a:rPr lang="en-US" dirty="0" smtClean="0"/>
              <a:t>distributed (explained later)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7535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pro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helps you manage version control</a:t>
            </a:r>
          </a:p>
          <a:p>
            <a:r>
              <a:rPr lang="en-US" dirty="0" smtClean="0"/>
              <a:t>distributed (explained later)</a:t>
            </a:r>
          </a:p>
          <a:p>
            <a:r>
              <a:rPr lang="en-US" i="1" dirty="0" smtClean="0"/>
              <a:t>fast</a:t>
            </a:r>
          </a:p>
        </p:txBody>
      </p:sp>
    </p:spTree>
    <p:extLst>
      <p:ext uri="{BB962C8B-B14F-4D97-AF65-F5344CB8AC3E}">
        <p14:creationId xmlns:p14="http://schemas.microsoft.com/office/powerpoint/2010/main" val="4249033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pro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helps you manage version control</a:t>
            </a:r>
          </a:p>
          <a:p>
            <a:r>
              <a:rPr lang="en-US" dirty="0" smtClean="0"/>
              <a:t>distributed (explained later)</a:t>
            </a:r>
          </a:p>
          <a:p>
            <a:r>
              <a:rPr lang="en-US" i="1" dirty="0"/>
              <a:t>f</a:t>
            </a:r>
            <a:r>
              <a:rPr lang="en-US" i="1" dirty="0" smtClean="0"/>
              <a:t>ast</a:t>
            </a:r>
          </a:p>
          <a:p>
            <a:r>
              <a:rPr lang="en-US" dirty="0" smtClean="0"/>
              <a:t>used nearly everywhere in software world</a:t>
            </a:r>
          </a:p>
        </p:txBody>
      </p:sp>
    </p:spTree>
    <p:extLst>
      <p:ext uri="{BB962C8B-B14F-4D97-AF65-F5344CB8AC3E}">
        <p14:creationId xmlns:p14="http://schemas.microsoft.com/office/powerpoint/2010/main" val="3031602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pro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helps you manage version control</a:t>
            </a:r>
          </a:p>
          <a:p>
            <a:r>
              <a:rPr lang="en-US" dirty="0" smtClean="0"/>
              <a:t>distributed (explained later)</a:t>
            </a:r>
          </a:p>
          <a:p>
            <a:r>
              <a:rPr lang="en-US" i="1" dirty="0"/>
              <a:t>f</a:t>
            </a:r>
            <a:r>
              <a:rPr lang="en-US" i="1" dirty="0" smtClean="0"/>
              <a:t>ast</a:t>
            </a:r>
          </a:p>
          <a:p>
            <a:r>
              <a:rPr lang="en-US" dirty="0" smtClean="0"/>
              <a:t>used nearly everywhere in software world</a:t>
            </a:r>
          </a:p>
          <a:p>
            <a:r>
              <a:rPr lang="en-US" dirty="0" smtClean="0"/>
              <a:t>can be used to non-software projects (like this)</a:t>
            </a:r>
          </a:p>
        </p:txBody>
      </p:sp>
    </p:spTree>
    <p:extLst>
      <p:ext uri="{BB962C8B-B14F-4D97-AF65-F5344CB8AC3E}">
        <p14:creationId xmlns:p14="http://schemas.microsoft.com/office/powerpoint/2010/main" val="2834379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pro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helps you manage version control</a:t>
            </a:r>
          </a:p>
          <a:p>
            <a:r>
              <a:rPr lang="en-US" dirty="0" smtClean="0"/>
              <a:t>distributed (explained later)</a:t>
            </a:r>
          </a:p>
          <a:p>
            <a:r>
              <a:rPr lang="en-US" i="1" dirty="0"/>
              <a:t>f</a:t>
            </a:r>
            <a:r>
              <a:rPr lang="en-US" i="1" dirty="0" smtClean="0"/>
              <a:t>ast</a:t>
            </a:r>
          </a:p>
          <a:p>
            <a:r>
              <a:rPr lang="en-US" dirty="0" smtClean="0"/>
              <a:t>used nearly everywhere in software world</a:t>
            </a:r>
          </a:p>
          <a:p>
            <a:r>
              <a:rPr lang="en-US" dirty="0" smtClean="0"/>
              <a:t>can be used to non-software projects (like this)</a:t>
            </a:r>
          </a:p>
          <a:p>
            <a:r>
              <a:rPr lang="en-US" dirty="0" smtClean="0"/>
              <a:t>it’s not SVN</a:t>
            </a:r>
          </a:p>
        </p:txBody>
      </p:sp>
    </p:spTree>
    <p:extLst>
      <p:ext uri="{BB962C8B-B14F-4D97-AF65-F5344CB8AC3E}">
        <p14:creationId xmlns:p14="http://schemas.microsoft.com/office/powerpoint/2010/main" val="2745844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pro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3762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helps you manage version control</a:t>
            </a:r>
          </a:p>
          <a:p>
            <a:r>
              <a:rPr lang="en-US" dirty="0" smtClean="0"/>
              <a:t>distributed (explained later)</a:t>
            </a:r>
          </a:p>
          <a:p>
            <a:r>
              <a:rPr lang="en-US" i="1" dirty="0"/>
              <a:t>f</a:t>
            </a:r>
            <a:r>
              <a:rPr lang="en-US" i="1" dirty="0" smtClean="0"/>
              <a:t>ast</a:t>
            </a:r>
          </a:p>
          <a:p>
            <a:r>
              <a:rPr lang="en-US" dirty="0" smtClean="0"/>
              <a:t>used nearly everywhere in software world</a:t>
            </a:r>
          </a:p>
          <a:p>
            <a:r>
              <a:rPr lang="en-US" dirty="0" smtClean="0"/>
              <a:t>can be used to non-software projects (like this)</a:t>
            </a:r>
          </a:p>
          <a:p>
            <a:r>
              <a:rPr lang="en-US" dirty="0" smtClean="0"/>
              <a:t>it’s not </a:t>
            </a:r>
            <a:r>
              <a:rPr lang="en-US" dirty="0" smtClean="0"/>
              <a:t>SVN (centralized)</a:t>
            </a:r>
            <a:endParaRPr lang="en-US" dirty="0" smtClean="0"/>
          </a:p>
          <a:p>
            <a:r>
              <a:rPr lang="en-US" dirty="0" smtClean="0"/>
              <a:t>(the fact that my opinion happens to be the right opinion is a happy coincidence)</a:t>
            </a:r>
          </a:p>
        </p:txBody>
      </p:sp>
    </p:spTree>
    <p:extLst>
      <p:ext uri="{BB962C8B-B14F-4D97-AF65-F5344CB8AC3E}">
        <p14:creationId xmlns:p14="http://schemas.microsoft.com/office/powerpoint/2010/main" val="1020385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considered very hard to learn</a:t>
            </a:r>
          </a:p>
        </p:txBody>
      </p:sp>
    </p:spTree>
    <p:extLst>
      <p:ext uri="{BB962C8B-B14F-4D97-AF65-F5344CB8AC3E}">
        <p14:creationId xmlns:p14="http://schemas.microsoft.com/office/powerpoint/2010/main" val="3733052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a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42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considered very hard to learn</a:t>
            </a:r>
          </a:p>
          <a:p>
            <a:r>
              <a:rPr lang="en-US" dirty="0" smtClean="0"/>
              <a:t>lots of weird syntax</a:t>
            </a:r>
          </a:p>
        </p:txBody>
      </p:sp>
    </p:spTree>
    <p:extLst>
      <p:ext uri="{BB962C8B-B14F-4D97-AF65-F5344CB8AC3E}">
        <p14:creationId xmlns:p14="http://schemas.microsoft.com/office/powerpoint/2010/main" val="834259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considered very hard to learn</a:t>
            </a:r>
          </a:p>
          <a:p>
            <a:r>
              <a:rPr lang="en-US" dirty="0" smtClean="0"/>
              <a:t>lots of weird syntax</a:t>
            </a:r>
          </a:p>
          <a:p>
            <a:endParaRPr lang="en-US" dirty="0"/>
          </a:p>
          <a:p>
            <a:r>
              <a:rPr lang="en-US" b="1" dirty="0" smtClean="0"/>
              <a:t>understanding </a:t>
            </a:r>
            <a:r>
              <a:rPr lang="en-US" dirty="0" err="1" smtClean="0"/>
              <a:t>git</a:t>
            </a:r>
            <a:r>
              <a:rPr lang="en-US" dirty="0" smtClean="0"/>
              <a:t> internals helps remedy this tremendously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9806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vs GUI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3815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vs GUI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terminal way is best way</a:t>
            </a:r>
          </a:p>
        </p:txBody>
      </p:sp>
    </p:spTree>
    <p:extLst>
      <p:ext uri="{BB962C8B-B14F-4D97-AF65-F5344CB8AC3E}">
        <p14:creationId xmlns:p14="http://schemas.microsoft.com/office/powerpoint/2010/main" val="4193661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vs GUI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terminal way is best way</a:t>
            </a:r>
          </a:p>
          <a:p>
            <a:r>
              <a:rPr lang="en-US" dirty="0" smtClean="0"/>
              <a:t>but nefari0uss – that </a:t>
            </a:r>
            <a:r>
              <a:rPr lang="en-US" dirty="0" err="1" smtClean="0"/>
              <a:t>gui</a:t>
            </a:r>
            <a:r>
              <a:rPr lang="en-US" dirty="0" smtClean="0"/>
              <a:t> application looks so nice and pretty</a:t>
            </a:r>
          </a:p>
        </p:txBody>
      </p:sp>
    </p:spTree>
    <p:extLst>
      <p:ext uri="{BB962C8B-B14F-4D97-AF65-F5344CB8AC3E}">
        <p14:creationId xmlns:p14="http://schemas.microsoft.com/office/powerpoint/2010/main" val="3219634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vs GUI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terminal way is best way</a:t>
            </a:r>
          </a:p>
          <a:p>
            <a:r>
              <a:rPr lang="en-US" dirty="0" smtClean="0"/>
              <a:t>but nefari0uss – that </a:t>
            </a:r>
            <a:r>
              <a:rPr lang="en-US" dirty="0" err="1" smtClean="0"/>
              <a:t>gui</a:t>
            </a:r>
            <a:r>
              <a:rPr lang="en-US" dirty="0" smtClean="0"/>
              <a:t> application looks so nice and pretty</a:t>
            </a:r>
          </a:p>
          <a:p>
            <a:r>
              <a:rPr lang="en-US" dirty="0"/>
              <a:t>a</a:t>
            </a:r>
            <a:r>
              <a:rPr lang="en-US" dirty="0" smtClean="0"/>
              <a:t>nd that terminal looks scary and hard</a:t>
            </a:r>
          </a:p>
        </p:txBody>
      </p:sp>
    </p:spTree>
    <p:extLst>
      <p:ext uri="{BB962C8B-B14F-4D97-AF65-F5344CB8AC3E}">
        <p14:creationId xmlns:p14="http://schemas.microsoft.com/office/powerpoint/2010/main" val="3924887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vs GUI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terminal way is best way</a:t>
            </a:r>
          </a:p>
          <a:p>
            <a:r>
              <a:rPr lang="en-US" dirty="0" smtClean="0"/>
              <a:t>but nefari0uss – that </a:t>
            </a:r>
            <a:r>
              <a:rPr lang="en-US" dirty="0" err="1" smtClean="0"/>
              <a:t>gui</a:t>
            </a:r>
            <a:r>
              <a:rPr lang="en-US" dirty="0" smtClean="0"/>
              <a:t> application looks so nice and pretty</a:t>
            </a:r>
          </a:p>
          <a:p>
            <a:r>
              <a:rPr lang="en-US" dirty="0"/>
              <a:t>a</a:t>
            </a:r>
            <a:r>
              <a:rPr lang="en-US" dirty="0" smtClean="0"/>
              <a:t>nd that terminal looks scary and hard</a:t>
            </a:r>
          </a:p>
          <a:p>
            <a:r>
              <a:rPr lang="en-US" dirty="0" smtClean="0"/>
              <a:t>I don’t care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693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tNG7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34" y="218588"/>
            <a:ext cx="11385494" cy="642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02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tig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396613"/>
            <a:ext cx="9810750" cy="612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99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vs GUI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err="1" smtClean="0"/>
              <a:t>gui</a:t>
            </a:r>
            <a:r>
              <a:rPr lang="en-US" dirty="0" smtClean="0"/>
              <a:t> applications hide what’s happening</a:t>
            </a:r>
          </a:p>
        </p:txBody>
      </p:sp>
    </p:spTree>
    <p:extLst>
      <p:ext uri="{BB962C8B-B14F-4D97-AF65-F5344CB8AC3E}">
        <p14:creationId xmlns:p14="http://schemas.microsoft.com/office/powerpoint/2010/main" val="3552044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a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: [informal] </a:t>
            </a:r>
            <a:r>
              <a:rPr lang="en-US" dirty="0"/>
              <a:t>[British] an unpleasant or contemptible person.</a:t>
            </a:r>
          </a:p>
        </p:txBody>
      </p:sp>
    </p:spTree>
    <p:extLst>
      <p:ext uri="{BB962C8B-B14F-4D97-AF65-F5344CB8AC3E}">
        <p14:creationId xmlns:p14="http://schemas.microsoft.com/office/powerpoint/2010/main" val="1985933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vs GUI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err="1" smtClean="0"/>
              <a:t>gui</a:t>
            </a:r>
            <a:r>
              <a:rPr lang="en-US" dirty="0" smtClean="0"/>
              <a:t> applications hide what’s happening</a:t>
            </a:r>
          </a:p>
          <a:p>
            <a:r>
              <a:rPr lang="en-US" dirty="0" smtClean="0"/>
              <a:t>terminal way forces you to learn what’s happening</a:t>
            </a:r>
          </a:p>
        </p:txBody>
      </p:sp>
    </p:spTree>
    <p:extLst>
      <p:ext uri="{BB962C8B-B14F-4D97-AF65-F5344CB8AC3E}">
        <p14:creationId xmlns:p14="http://schemas.microsoft.com/office/powerpoint/2010/main" val="1783278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vs GUI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err="1" smtClean="0"/>
              <a:t>gui</a:t>
            </a:r>
            <a:r>
              <a:rPr lang="en-US" dirty="0" smtClean="0"/>
              <a:t> applications hide what’s happening</a:t>
            </a:r>
          </a:p>
          <a:p>
            <a:r>
              <a:rPr lang="en-US" dirty="0" smtClean="0"/>
              <a:t>terminal way forces you to learn what’s happening</a:t>
            </a:r>
          </a:p>
          <a:p>
            <a:r>
              <a:rPr lang="en-US" dirty="0" smtClean="0"/>
              <a:t>Murphy’s law </a:t>
            </a:r>
            <a:r>
              <a:rPr lang="en-US" b="1" i="1" dirty="0" smtClean="0"/>
              <a:t>will</a:t>
            </a:r>
            <a:r>
              <a:rPr lang="en-US" dirty="0" smtClean="0"/>
              <a:t> happen</a:t>
            </a:r>
          </a:p>
        </p:txBody>
      </p:sp>
    </p:spTree>
    <p:extLst>
      <p:ext uri="{BB962C8B-B14F-4D97-AF65-F5344CB8AC3E}">
        <p14:creationId xmlns:p14="http://schemas.microsoft.com/office/powerpoint/2010/main" val="3223590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vs GUI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err="1" smtClean="0"/>
              <a:t>gui</a:t>
            </a:r>
            <a:r>
              <a:rPr lang="en-US" dirty="0" smtClean="0"/>
              <a:t> applications hide what’s happening</a:t>
            </a:r>
          </a:p>
          <a:p>
            <a:r>
              <a:rPr lang="en-US" dirty="0" smtClean="0"/>
              <a:t>terminal way forces you to learn what’s happening</a:t>
            </a:r>
          </a:p>
          <a:p>
            <a:r>
              <a:rPr lang="en-US" dirty="0" smtClean="0"/>
              <a:t>Murphy’s law </a:t>
            </a:r>
            <a:r>
              <a:rPr lang="en-US" b="1" i="1" dirty="0" smtClean="0"/>
              <a:t>will</a:t>
            </a:r>
            <a:r>
              <a:rPr lang="en-US" dirty="0" smtClean="0"/>
              <a:t> happen</a:t>
            </a:r>
          </a:p>
          <a:p>
            <a:r>
              <a:rPr lang="en-US" dirty="0" smtClean="0"/>
              <a:t>your code base will become </a:t>
            </a:r>
            <a:r>
              <a:rPr lang="en-US" dirty="0" err="1" smtClean="0"/>
              <a:t>borked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0937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vs GUI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gui</a:t>
            </a:r>
            <a:r>
              <a:rPr lang="en-US" dirty="0" smtClean="0"/>
              <a:t> applications hide what’s happening</a:t>
            </a:r>
          </a:p>
          <a:p>
            <a:r>
              <a:rPr lang="en-US" dirty="0" smtClean="0"/>
              <a:t>terminal way forces you to learn what’s happening</a:t>
            </a:r>
          </a:p>
          <a:p>
            <a:r>
              <a:rPr lang="en-US" dirty="0" smtClean="0"/>
              <a:t>Murphy’s law </a:t>
            </a:r>
            <a:r>
              <a:rPr lang="en-US" b="1" i="1" dirty="0" smtClean="0"/>
              <a:t>will</a:t>
            </a:r>
            <a:r>
              <a:rPr lang="en-US" dirty="0" smtClean="0"/>
              <a:t> happen</a:t>
            </a:r>
          </a:p>
          <a:p>
            <a:r>
              <a:rPr lang="en-US" dirty="0"/>
              <a:t>your code base will become </a:t>
            </a:r>
            <a:r>
              <a:rPr lang="en-US" dirty="0" err="1"/>
              <a:t>borked</a:t>
            </a:r>
            <a:endParaRPr lang="en-US" dirty="0"/>
          </a:p>
          <a:p>
            <a:r>
              <a:rPr lang="en-US" dirty="0" smtClean="0"/>
              <a:t>knowing how </a:t>
            </a:r>
            <a:r>
              <a:rPr lang="en-US" dirty="0" err="1" smtClean="0"/>
              <a:t>git</a:t>
            </a:r>
            <a:r>
              <a:rPr lang="en-US" dirty="0" smtClean="0"/>
              <a:t> works will help you fix it</a:t>
            </a:r>
          </a:p>
        </p:txBody>
      </p:sp>
    </p:spTree>
    <p:extLst>
      <p:ext uri="{BB962C8B-B14F-4D97-AF65-F5344CB8AC3E}">
        <p14:creationId xmlns:p14="http://schemas.microsoft.com/office/powerpoint/2010/main" val="3648326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vs GUI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err="1" smtClean="0"/>
              <a:t>gui</a:t>
            </a:r>
            <a:r>
              <a:rPr lang="en-US" dirty="0" smtClean="0"/>
              <a:t> may not always be available</a:t>
            </a:r>
          </a:p>
        </p:txBody>
      </p:sp>
    </p:spTree>
    <p:extLst>
      <p:ext uri="{BB962C8B-B14F-4D97-AF65-F5344CB8AC3E}">
        <p14:creationId xmlns:p14="http://schemas.microsoft.com/office/powerpoint/2010/main" val="463913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vs GUI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err="1" smtClean="0"/>
              <a:t>gui</a:t>
            </a:r>
            <a:r>
              <a:rPr lang="en-US" dirty="0" smtClean="0"/>
              <a:t> may not always be available</a:t>
            </a:r>
          </a:p>
          <a:p>
            <a:r>
              <a:rPr lang="en-US" dirty="0" smtClean="0"/>
              <a:t>terminal will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7193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vs GUI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err="1" smtClean="0"/>
              <a:t>gui</a:t>
            </a:r>
            <a:r>
              <a:rPr lang="en-US" dirty="0" smtClean="0"/>
              <a:t> may not always be available</a:t>
            </a:r>
          </a:p>
          <a:p>
            <a:r>
              <a:rPr lang="en-US" dirty="0" smtClean="0"/>
              <a:t>terminal will</a:t>
            </a:r>
          </a:p>
          <a:p>
            <a:endParaRPr lang="en-US" dirty="0" smtClean="0"/>
          </a:p>
          <a:p>
            <a:r>
              <a:rPr lang="bo-CN" dirty="0" smtClean="0"/>
              <a:t>༼ </a:t>
            </a:r>
            <a:r>
              <a:rPr lang="ja-JP" altLang="en-US" dirty="0" smtClean="0"/>
              <a:t>つ ◕</a:t>
            </a:r>
            <a:r>
              <a:rPr lang="en-US" altLang="ja-JP" dirty="0" smtClean="0"/>
              <a:t>_◕ </a:t>
            </a:r>
            <a:r>
              <a:rPr lang="bo-CN" dirty="0" smtClean="0"/>
              <a:t>༽</a:t>
            </a:r>
            <a:r>
              <a:rPr lang="ja-JP" altLang="en-US" dirty="0" smtClean="0"/>
              <a:t>つ </a:t>
            </a:r>
            <a:r>
              <a:rPr lang="en-US" i="1" dirty="0" smtClean="0"/>
              <a:t>terminal way is best way</a:t>
            </a:r>
            <a:r>
              <a:rPr lang="en-US" dirty="0" smtClean="0"/>
              <a:t> </a:t>
            </a:r>
            <a:r>
              <a:rPr lang="bo-CN" dirty="0" smtClean="0"/>
              <a:t>༼ </a:t>
            </a:r>
            <a:r>
              <a:rPr lang="ja-JP" altLang="en-US" dirty="0" smtClean="0"/>
              <a:t>つ ◕</a:t>
            </a:r>
            <a:r>
              <a:rPr lang="en-US" altLang="ja-JP" dirty="0" smtClean="0"/>
              <a:t>_◕ </a:t>
            </a:r>
            <a:r>
              <a:rPr lang="bo-CN" dirty="0" smtClean="0"/>
              <a:t>༽</a:t>
            </a:r>
            <a:r>
              <a:rPr lang="ja-JP" altLang="en-US" dirty="0" smtClean="0"/>
              <a:t>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24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back…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1919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back…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remember this?</a:t>
            </a:r>
          </a:p>
        </p:txBody>
      </p:sp>
    </p:spTree>
    <p:extLst>
      <p:ext uri="{BB962C8B-B14F-4D97-AF65-F5344CB8AC3E}">
        <p14:creationId xmlns:p14="http://schemas.microsoft.com/office/powerpoint/2010/main" val="3419472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which backup has the info we need</a:t>
            </a:r>
          </a:p>
          <a:p>
            <a:endParaRPr lang="en-US" dirty="0"/>
          </a:p>
          <a:p>
            <a:r>
              <a:rPr lang="en-US" dirty="0" smtClean="0"/>
              <a:t>s5secretsgg		s5secretsgg_2015-09-01 		s5secretsgg_2015-09-10</a:t>
            </a:r>
          </a:p>
          <a:p>
            <a:r>
              <a:rPr lang="en-US" dirty="0" smtClean="0"/>
              <a:t>s5secretsgg_2015-09-19	</a:t>
            </a:r>
            <a:r>
              <a:rPr lang="en-US" dirty="0"/>
              <a:t> </a:t>
            </a:r>
            <a:r>
              <a:rPr lang="en-US" dirty="0" smtClean="0"/>
              <a:t>s5secretsgg_2015-09-28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5420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31273"/>
            <a:ext cx="9590550" cy="857071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a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: [informal] </a:t>
            </a:r>
            <a:r>
              <a:rPr lang="en-US" dirty="0"/>
              <a:t>[British] an unpleasant or contemptible person.</a:t>
            </a:r>
          </a:p>
        </p:txBody>
      </p:sp>
      <p:pic>
        <p:nvPicPr>
          <p:cNvPr id="1026" name="Picture 2" descr="dwtobq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336" y="1984664"/>
            <a:ext cx="7148946" cy="422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810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which backup has the info we need</a:t>
            </a:r>
          </a:p>
          <a:p>
            <a:endParaRPr lang="en-US" dirty="0"/>
          </a:p>
          <a:p>
            <a:r>
              <a:rPr lang="en-US" dirty="0" smtClean="0"/>
              <a:t>answer is to look at the </a:t>
            </a:r>
            <a:r>
              <a:rPr lang="en-US" i="1" dirty="0" smtClean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454249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internals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422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internals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this section is </a:t>
            </a:r>
            <a:r>
              <a:rPr lang="en-US" b="1" dirty="0" smtClean="0"/>
              <a:t>very</a:t>
            </a:r>
            <a:r>
              <a:rPr lang="en-US" dirty="0" smtClean="0"/>
              <a:t> important to understand</a:t>
            </a:r>
          </a:p>
        </p:txBody>
      </p:sp>
    </p:spTree>
    <p:extLst>
      <p:ext uri="{BB962C8B-B14F-4D97-AF65-F5344CB8AC3E}">
        <p14:creationId xmlns:p14="http://schemas.microsoft.com/office/powerpoint/2010/main" val="2591706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internals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this section is </a:t>
            </a:r>
            <a:r>
              <a:rPr lang="en-US" b="1" dirty="0" smtClean="0"/>
              <a:t>very</a:t>
            </a:r>
            <a:r>
              <a:rPr lang="en-US" dirty="0" smtClean="0"/>
              <a:t> important to understand</a:t>
            </a:r>
          </a:p>
          <a:p>
            <a:r>
              <a:rPr lang="en-US" dirty="0" smtClean="0"/>
              <a:t>seriously</a:t>
            </a:r>
            <a:r>
              <a:rPr lang="en-US" dirty="0"/>
              <a:t> </a:t>
            </a:r>
            <a:r>
              <a:rPr lang="en-US" dirty="0" smtClean="0"/>
              <a:t>– pay attention to this section</a:t>
            </a:r>
          </a:p>
        </p:txBody>
      </p:sp>
    </p:spTree>
    <p:extLst>
      <p:ext uri="{BB962C8B-B14F-4D97-AF65-F5344CB8AC3E}">
        <p14:creationId xmlns:p14="http://schemas.microsoft.com/office/powerpoint/2010/main" val="1639486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1255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a set of data that describes and gives information about other data</a:t>
            </a:r>
          </a:p>
        </p:txBody>
      </p:sp>
    </p:spTree>
    <p:extLst>
      <p:ext uri="{BB962C8B-B14F-4D97-AF65-F5344CB8AC3E}">
        <p14:creationId xmlns:p14="http://schemas.microsoft.com/office/powerpoint/2010/main" val="4085415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a set of data that describes and gives information about other data</a:t>
            </a:r>
          </a:p>
          <a:p>
            <a:r>
              <a:rPr lang="en-US" dirty="0" smtClean="0"/>
              <a:t>backups should contain metadata</a:t>
            </a:r>
          </a:p>
        </p:txBody>
      </p:sp>
    </p:spTree>
    <p:extLst>
      <p:ext uri="{BB962C8B-B14F-4D97-AF65-F5344CB8AC3E}">
        <p14:creationId xmlns:p14="http://schemas.microsoft.com/office/powerpoint/2010/main" val="2410444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who</a:t>
            </a:r>
          </a:p>
          <a:p>
            <a:r>
              <a:rPr lang="en-US" dirty="0" smtClean="0"/>
              <a:t>what</a:t>
            </a:r>
          </a:p>
          <a:p>
            <a:r>
              <a:rPr lang="en-US" dirty="0" smtClean="0"/>
              <a:t>when</a:t>
            </a:r>
          </a:p>
        </p:txBody>
      </p:sp>
    </p:spTree>
    <p:extLst>
      <p:ext uri="{BB962C8B-B14F-4D97-AF65-F5344CB8AC3E}">
        <p14:creationId xmlns:p14="http://schemas.microsoft.com/office/powerpoint/2010/main" val="1912402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who: author of the change</a:t>
            </a:r>
          </a:p>
          <a:p>
            <a:r>
              <a:rPr lang="en-US" dirty="0" smtClean="0"/>
              <a:t>what: </a:t>
            </a:r>
          </a:p>
          <a:p>
            <a:r>
              <a:rPr lang="en-US" dirty="0" smtClean="0"/>
              <a:t>when:</a:t>
            </a:r>
          </a:p>
        </p:txBody>
      </p:sp>
    </p:spTree>
    <p:extLst>
      <p:ext uri="{BB962C8B-B14F-4D97-AF65-F5344CB8AC3E}">
        <p14:creationId xmlns:p14="http://schemas.microsoft.com/office/powerpoint/2010/main" val="895180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who: author of the change</a:t>
            </a:r>
          </a:p>
          <a:p>
            <a:r>
              <a:rPr lang="en-US" dirty="0" smtClean="0"/>
              <a:t>what: what was changed</a:t>
            </a:r>
          </a:p>
          <a:p>
            <a:r>
              <a:rPr lang="en-US" dirty="0" smtClean="0"/>
              <a:t>when:</a:t>
            </a:r>
          </a:p>
        </p:txBody>
      </p:sp>
    </p:spTree>
    <p:extLst>
      <p:ext uri="{BB962C8B-B14F-4D97-AF65-F5344CB8AC3E}">
        <p14:creationId xmlns:p14="http://schemas.microsoft.com/office/powerpoint/2010/main" val="2253288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6149</TotalTime>
  <Words>5785</Words>
  <Application>Microsoft Office PowerPoint</Application>
  <PresentationFormat>Widescreen</PresentationFormat>
  <Paragraphs>1497</Paragraphs>
  <Slides>290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290</vt:i4>
      </vt:variant>
    </vt:vector>
  </HeadingPairs>
  <TitlesOfParts>
    <vt:vector size="298" baseType="lpstr">
      <vt:lpstr>Arial</vt:lpstr>
      <vt:lpstr>Calisto MT</vt:lpstr>
      <vt:lpstr>Microsoft Himalaya</vt:lpstr>
      <vt:lpstr>ＭＳ Ｐゴシック</vt:lpstr>
      <vt:lpstr>Trebuchet MS</vt:lpstr>
      <vt:lpstr>Wingdings</vt:lpstr>
      <vt:lpstr>Wingdings 2</vt:lpstr>
      <vt:lpstr>Slate</vt:lpstr>
      <vt:lpstr>git</vt:lpstr>
      <vt:lpstr>disclaimer</vt:lpstr>
      <vt:lpstr>disclaimer</vt:lpstr>
      <vt:lpstr>disclaimer</vt:lpstr>
      <vt:lpstr>disclaimer</vt:lpstr>
      <vt:lpstr>Table of Contents</vt:lpstr>
      <vt:lpstr>what is a git</vt:lpstr>
      <vt:lpstr>what is a git</vt:lpstr>
      <vt:lpstr>what is a git</vt:lpstr>
      <vt:lpstr>what is git</vt:lpstr>
      <vt:lpstr>what is git</vt:lpstr>
      <vt:lpstr>what is git</vt:lpstr>
      <vt:lpstr>why use version control</vt:lpstr>
      <vt:lpstr>let’s talk workflow</vt:lpstr>
      <vt:lpstr>let’s talk workflow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3)</vt:lpstr>
      <vt:lpstr>the writing process (trial 3)</vt:lpstr>
      <vt:lpstr>the writing process (trial 3)</vt:lpstr>
      <vt:lpstr>the writing process (trial 3)</vt:lpstr>
      <vt:lpstr>the writing process (trial 3)</vt:lpstr>
      <vt:lpstr>the writing process (trial 3)</vt:lpstr>
      <vt:lpstr>the writing process (trial 3)</vt:lpstr>
      <vt:lpstr>the writing process (trial 3)</vt:lpstr>
      <vt:lpstr>the writing process (trial 3)</vt:lpstr>
      <vt:lpstr>new problem</vt:lpstr>
      <vt:lpstr>new problem</vt:lpstr>
      <vt:lpstr>new problem</vt:lpstr>
      <vt:lpstr>ponder that question for a bit…</vt:lpstr>
      <vt:lpstr>ponder that question for a bit…</vt:lpstr>
      <vt:lpstr>why use git</vt:lpstr>
      <vt:lpstr>why use git</vt:lpstr>
      <vt:lpstr>why use git</vt:lpstr>
      <vt:lpstr>why use git</vt:lpstr>
      <vt:lpstr>git pro</vt:lpstr>
      <vt:lpstr>git pro</vt:lpstr>
      <vt:lpstr>git pro</vt:lpstr>
      <vt:lpstr>git pro</vt:lpstr>
      <vt:lpstr>git pro</vt:lpstr>
      <vt:lpstr>git pro</vt:lpstr>
      <vt:lpstr>git pro</vt:lpstr>
      <vt:lpstr>git con</vt:lpstr>
      <vt:lpstr>git con</vt:lpstr>
      <vt:lpstr>git con</vt:lpstr>
      <vt:lpstr>terminal vs GUI</vt:lpstr>
      <vt:lpstr>terminal vs GUI</vt:lpstr>
      <vt:lpstr>terminal vs GUI</vt:lpstr>
      <vt:lpstr>terminal vs GUI</vt:lpstr>
      <vt:lpstr>terminal vs GUI</vt:lpstr>
      <vt:lpstr>PowerPoint Presentation</vt:lpstr>
      <vt:lpstr>PowerPoint Presentation</vt:lpstr>
      <vt:lpstr>terminal vs GUI</vt:lpstr>
      <vt:lpstr>terminal vs GUI</vt:lpstr>
      <vt:lpstr>terminal vs GUI</vt:lpstr>
      <vt:lpstr>terminal vs GUI</vt:lpstr>
      <vt:lpstr>terminal vs GUI</vt:lpstr>
      <vt:lpstr>terminal vs GUI</vt:lpstr>
      <vt:lpstr>terminal vs GUI</vt:lpstr>
      <vt:lpstr>terminal vs GUI</vt:lpstr>
      <vt:lpstr>going back…</vt:lpstr>
      <vt:lpstr>going back…</vt:lpstr>
      <vt:lpstr>new problem</vt:lpstr>
      <vt:lpstr>new problem</vt:lpstr>
      <vt:lpstr>git internals</vt:lpstr>
      <vt:lpstr>git internals</vt:lpstr>
      <vt:lpstr>git internals</vt:lpstr>
      <vt:lpstr>metadata</vt:lpstr>
      <vt:lpstr>metadata</vt:lpstr>
      <vt:lpstr>metadata</vt:lpstr>
      <vt:lpstr>metadata</vt:lpstr>
      <vt:lpstr>metadata</vt:lpstr>
      <vt:lpstr>metadata</vt:lpstr>
      <vt:lpstr>metadata</vt:lpstr>
      <vt:lpstr>metadata</vt:lpstr>
      <vt:lpstr>metadata</vt:lpstr>
      <vt:lpstr>repository</vt:lpstr>
      <vt:lpstr>repository</vt:lpstr>
      <vt:lpstr>git repository</vt:lpstr>
      <vt:lpstr>git repository</vt:lpstr>
      <vt:lpstr>git repository</vt:lpstr>
      <vt:lpstr>git repository</vt:lpstr>
      <vt:lpstr>commits</vt:lpstr>
      <vt:lpstr>commits</vt:lpstr>
      <vt:lpstr>commits</vt:lpstr>
      <vt:lpstr>commits</vt:lpstr>
      <vt:lpstr>commits</vt:lpstr>
      <vt:lpstr>commits</vt:lpstr>
      <vt:lpstr>commits</vt:lpstr>
      <vt:lpstr>commits</vt:lpstr>
      <vt:lpstr>commits</vt:lpstr>
      <vt:lpstr>commits</vt:lpstr>
      <vt:lpstr>commits</vt:lpstr>
      <vt:lpstr>commits</vt:lpstr>
      <vt:lpstr>commits</vt:lpstr>
      <vt:lpstr>commits</vt:lpstr>
      <vt:lpstr>commit objects</vt:lpstr>
      <vt:lpstr>commit objects</vt:lpstr>
      <vt:lpstr>commit objects</vt:lpstr>
      <vt:lpstr>commit objects</vt:lpstr>
      <vt:lpstr>commit objects</vt:lpstr>
      <vt:lpstr>commit objects</vt:lpstr>
      <vt:lpstr>hashing</vt:lpstr>
      <vt:lpstr>hashing</vt:lpstr>
      <vt:lpstr>hashing</vt:lpstr>
      <vt:lpstr>hashing</vt:lpstr>
      <vt:lpstr>hashing</vt:lpstr>
      <vt:lpstr>hashing</vt:lpstr>
      <vt:lpstr>PowerPoint Presentation</vt:lpstr>
      <vt:lpstr>hashing</vt:lpstr>
      <vt:lpstr>hashing</vt:lpstr>
      <vt:lpstr>hashing</vt:lpstr>
      <vt:lpstr>hashing</vt:lpstr>
      <vt:lpstr>cryptographic hashing</vt:lpstr>
      <vt:lpstr>cryptographic hashing</vt:lpstr>
      <vt:lpstr>cryptographic hashing</vt:lpstr>
      <vt:lpstr>PowerPoint Presentation</vt:lpstr>
      <vt:lpstr>SHA-1</vt:lpstr>
      <vt:lpstr>SHA-1</vt:lpstr>
      <vt:lpstr>SHA-1</vt:lpstr>
      <vt:lpstr>SHA-1</vt:lpstr>
      <vt:lpstr>SHA-1</vt:lpstr>
      <vt:lpstr>SHA-1</vt:lpstr>
      <vt:lpstr>SHA-1</vt:lpstr>
      <vt:lpstr>pointers</vt:lpstr>
      <vt:lpstr>pointers</vt:lpstr>
      <vt:lpstr>pointers</vt:lpstr>
      <vt:lpstr>heads</vt:lpstr>
      <vt:lpstr>heads</vt:lpstr>
      <vt:lpstr>heads</vt:lpstr>
      <vt:lpstr>heads</vt:lpstr>
      <vt:lpstr>heads</vt:lpstr>
      <vt:lpstr>heads</vt:lpstr>
      <vt:lpstr>heads</vt:lpstr>
      <vt:lpstr>tags</vt:lpstr>
      <vt:lpstr>tags</vt:lpstr>
      <vt:lpstr>tags</vt:lpstr>
      <vt:lpstr>tags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merging branches</vt:lpstr>
      <vt:lpstr>merging branches</vt:lpstr>
      <vt:lpstr>merging branches</vt:lpstr>
      <vt:lpstr>merging branches</vt:lpstr>
      <vt:lpstr>merging branches</vt:lpstr>
      <vt:lpstr>merging branches</vt:lpstr>
      <vt:lpstr>merging branches</vt:lpstr>
      <vt:lpstr>merging branches</vt:lpstr>
      <vt:lpstr>merging branches</vt:lpstr>
      <vt:lpstr>merging branches</vt:lpstr>
      <vt:lpstr>merging branches</vt:lpstr>
      <vt:lpstr>merging branches</vt:lpstr>
      <vt:lpstr>merging branches</vt:lpstr>
      <vt:lpstr>merging branches</vt:lpstr>
      <vt:lpstr>merging branches</vt:lpstr>
      <vt:lpstr>merging branches</vt:lpstr>
      <vt:lpstr>merging branches</vt:lpstr>
      <vt:lpstr>merging branches</vt:lpstr>
      <vt:lpstr>merging branches</vt:lpstr>
      <vt:lpstr>branching</vt:lpstr>
      <vt:lpstr>branching</vt:lpstr>
      <vt:lpstr>branching</vt:lpstr>
      <vt:lpstr>distributed vs centralized</vt:lpstr>
      <vt:lpstr>distributed vs centralized</vt:lpstr>
      <vt:lpstr>distributed vs centralized</vt:lpstr>
      <vt:lpstr>distributed vs centralized</vt:lpstr>
      <vt:lpstr>distributed vs 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distributed</vt:lpstr>
      <vt:lpstr>distributed</vt:lpstr>
      <vt:lpstr>distributed</vt:lpstr>
      <vt:lpstr>distributed</vt:lpstr>
      <vt:lpstr>distributed</vt:lpstr>
      <vt:lpstr>distributed</vt:lpstr>
      <vt:lpstr>distributed</vt:lpstr>
      <vt:lpstr>distributed</vt:lpstr>
      <vt:lpstr>distributed</vt:lpstr>
      <vt:lpstr>distributed</vt:lpstr>
      <vt:lpstr>distributed</vt:lpstr>
      <vt:lpstr>distributed</vt:lpstr>
      <vt:lpstr>distributed</vt:lpstr>
      <vt:lpstr>distributed</vt:lpstr>
      <vt:lpstr>distributed</vt:lpstr>
      <vt:lpstr>distributed</vt:lpstr>
      <vt:lpstr>distributed</vt:lpstr>
      <vt:lpstr>distributed</vt:lpstr>
      <vt:lpstr>centralized</vt:lpstr>
      <vt:lpstr>centralized</vt:lpstr>
      <vt:lpstr>centralized</vt:lpstr>
      <vt:lpstr>centralized</vt:lpstr>
      <vt:lpstr>centralized</vt:lpstr>
      <vt:lpstr>centralized</vt:lpstr>
      <vt:lpstr>putting things together</vt:lpstr>
      <vt:lpstr>putting things together</vt:lpstr>
      <vt:lpstr>putting things together</vt:lpstr>
      <vt:lpstr>putting things together</vt:lpstr>
      <vt:lpstr>putting things together</vt:lpstr>
      <vt:lpstr>putting things together</vt:lpstr>
      <vt:lpstr>putting things together</vt:lpstr>
      <vt:lpstr>putting things together</vt:lpstr>
      <vt:lpstr>putting things together</vt:lpstr>
      <vt:lpstr>putting things together</vt:lpstr>
      <vt:lpstr>one more thing</vt:lpstr>
      <vt:lpstr>three states of being</vt:lpstr>
      <vt:lpstr>three states of being</vt:lpstr>
      <vt:lpstr>/git-internals</vt:lpstr>
      <vt:lpstr>/git-internals</vt:lpstr>
      <vt:lpstr>/git-internals</vt:lpstr>
      <vt:lpstr>setting up git</vt:lpstr>
      <vt:lpstr>setting up git</vt:lpstr>
      <vt:lpstr>quick setup</vt:lpstr>
      <vt:lpstr>ssh keys</vt:lpstr>
      <vt:lpstr>Github &amp; BitBucket</vt:lpstr>
      <vt:lpstr>basic commands</vt:lpstr>
      <vt:lpstr>advanced commands</vt:lpstr>
      <vt:lpstr>live demonstration</vt:lpstr>
      <vt:lpstr>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Nikit Malkan</dc:creator>
  <cp:lastModifiedBy>Nikit Malkan</cp:lastModifiedBy>
  <cp:revision>241</cp:revision>
  <dcterms:created xsi:type="dcterms:W3CDTF">2015-09-10T13:59:08Z</dcterms:created>
  <dcterms:modified xsi:type="dcterms:W3CDTF">2015-09-17T16:33:44Z</dcterms:modified>
</cp:coreProperties>
</file>