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7" r:id="rId1"/>
  </p:sldMasterIdLst>
  <p:sldIdLst>
    <p:sldId id="256" r:id="rId2"/>
    <p:sldId id="266" r:id="rId3"/>
    <p:sldId id="330" r:id="rId4"/>
    <p:sldId id="267" r:id="rId5"/>
    <p:sldId id="287" r:id="rId6"/>
    <p:sldId id="291" r:id="rId7"/>
    <p:sldId id="268" r:id="rId8"/>
    <p:sldId id="289" r:id="rId9"/>
    <p:sldId id="290" r:id="rId10"/>
    <p:sldId id="288" r:id="rId11"/>
    <p:sldId id="292" r:id="rId12"/>
    <p:sldId id="295" r:id="rId13"/>
    <p:sldId id="296" r:id="rId14"/>
    <p:sldId id="297" r:id="rId15"/>
    <p:sldId id="298" r:id="rId16"/>
    <p:sldId id="315" r:id="rId17"/>
    <p:sldId id="257" r:id="rId18"/>
    <p:sldId id="300" r:id="rId19"/>
    <p:sldId id="301" r:id="rId20"/>
    <p:sldId id="302" r:id="rId21"/>
    <p:sldId id="299" r:id="rId22"/>
    <p:sldId id="304" r:id="rId23"/>
    <p:sldId id="305" r:id="rId24"/>
    <p:sldId id="311" r:id="rId25"/>
    <p:sldId id="310" r:id="rId26"/>
    <p:sldId id="313" r:id="rId27"/>
    <p:sldId id="312" r:id="rId28"/>
    <p:sldId id="314" r:id="rId29"/>
    <p:sldId id="306" r:id="rId30"/>
    <p:sldId id="264" r:id="rId31"/>
    <p:sldId id="265" r:id="rId32"/>
    <p:sldId id="307" r:id="rId33"/>
    <p:sldId id="308" r:id="rId34"/>
    <p:sldId id="309" r:id="rId35"/>
    <p:sldId id="316" r:id="rId36"/>
    <p:sldId id="269" r:id="rId37"/>
    <p:sldId id="270" r:id="rId38"/>
    <p:sldId id="271" r:id="rId39"/>
    <p:sldId id="317" r:id="rId40"/>
    <p:sldId id="284" r:id="rId41"/>
    <p:sldId id="318" r:id="rId42"/>
    <p:sldId id="319" r:id="rId43"/>
    <p:sldId id="320" r:id="rId44"/>
    <p:sldId id="282" r:id="rId45"/>
    <p:sldId id="285" r:id="rId46"/>
    <p:sldId id="283" r:id="rId47"/>
    <p:sldId id="325" r:id="rId48"/>
    <p:sldId id="286" r:id="rId49"/>
    <p:sldId id="281" r:id="rId50"/>
    <p:sldId id="327" r:id="rId51"/>
    <p:sldId id="328" r:id="rId52"/>
    <p:sldId id="329" r:id="rId53"/>
    <p:sldId id="326" r:id="rId54"/>
    <p:sldId id="275" r:id="rId55"/>
    <p:sldId id="321" r:id="rId56"/>
    <p:sldId id="331" r:id="rId57"/>
    <p:sldId id="323" r:id="rId58"/>
    <p:sldId id="332" r:id="rId59"/>
    <p:sldId id="333" r:id="rId60"/>
    <p:sldId id="334" r:id="rId61"/>
    <p:sldId id="324" r:id="rId62"/>
    <p:sldId id="335" r:id="rId63"/>
    <p:sldId id="322" r:id="rId64"/>
    <p:sldId id="336" r:id="rId65"/>
    <p:sldId id="339" r:id="rId66"/>
    <p:sldId id="344" r:id="rId67"/>
    <p:sldId id="345" r:id="rId68"/>
    <p:sldId id="341" r:id="rId69"/>
    <p:sldId id="338" r:id="rId70"/>
    <p:sldId id="346" r:id="rId71"/>
    <p:sldId id="357" r:id="rId72"/>
    <p:sldId id="361" r:id="rId73"/>
    <p:sldId id="360" r:id="rId74"/>
    <p:sldId id="359" r:id="rId75"/>
    <p:sldId id="358" r:id="rId76"/>
    <p:sldId id="273" r:id="rId77"/>
    <p:sldId id="347" r:id="rId78"/>
    <p:sldId id="349" r:id="rId79"/>
    <p:sldId id="350" r:id="rId80"/>
    <p:sldId id="351" r:id="rId81"/>
    <p:sldId id="353" r:id="rId82"/>
    <p:sldId id="348" r:id="rId83"/>
    <p:sldId id="352" r:id="rId84"/>
    <p:sldId id="274" r:id="rId85"/>
    <p:sldId id="354" r:id="rId86"/>
    <p:sldId id="355" r:id="rId87"/>
    <p:sldId id="356" r:id="rId88"/>
    <p:sldId id="277" r:id="rId89"/>
    <p:sldId id="278" r:id="rId90"/>
    <p:sldId id="279" r:id="rId91"/>
    <p:sldId id="280" r:id="rId92"/>
    <p:sldId id="340" r:id="rId93"/>
    <p:sldId id="261" r:id="rId9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5565" autoAdjust="0"/>
  </p:normalViewPr>
  <p:slideViewPr>
    <p:cSldViewPr snapToGrid="0">
      <p:cViewPr varScale="1">
        <p:scale>
          <a:sx n="62" d="100"/>
          <a:sy n="62" d="100"/>
        </p:scale>
        <p:origin x="102" y="1176"/>
      </p:cViewPr>
      <p:guideLst/>
    </p:cSldViewPr>
  </p:slideViewPr>
  <p:outlineViewPr>
    <p:cViewPr>
      <p:scale>
        <a:sx n="33" d="100"/>
        <a:sy n="33" d="100"/>
      </p:scale>
      <p:origin x="0" y="-225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396A-E079-46FD-891F-619B149A2D67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3DFC-5EE3-45F0-9523-F1EEB51D6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17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396A-E079-46FD-891F-619B149A2D67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3DFC-5EE3-45F0-9523-F1EEB51D6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900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396A-E079-46FD-891F-619B149A2D67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3DFC-5EE3-45F0-9523-F1EEB51D6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19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396A-E079-46FD-891F-619B149A2D67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3DFC-5EE3-45F0-9523-F1EEB51D665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7154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396A-E079-46FD-891F-619B149A2D67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3DFC-5EE3-45F0-9523-F1EEB51D6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396A-E079-46FD-891F-619B149A2D67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3DFC-5EE3-45F0-9523-F1EEB51D6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580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396A-E079-46FD-891F-619B149A2D67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3DFC-5EE3-45F0-9523-F1EEB51D6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4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396A-E079-46FD-891F-619B149A2D67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3DFC-5EE3-45F0-9523-F1EEB51D6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909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396A-E079-46FD-891F-619B149A2D67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3DFC-5EE3-45F0-9523-F1EEB51D6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2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396A-E079-46FD-891F-619B149A2D67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3DFC-5EE3-45F0-9523-F1EEB51D6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3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396A-E079-46FD-891F-619B149A2D67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3DFC-5EE3-45F0-9523-F1EEB51D6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1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396A-E079-46FD-891F-619B149A2D67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3DFC-5EE3-45F0-9523-F1EEB51D6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581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396A-E079-46FD-891F-619B149A2D67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3DFC-5EE3-45F0-9523-F1EEB51D6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94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396A-E079-46FD-891F-619B149A2D67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3DFC-5EE3-45F0-9523-F1EEB51D6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19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396A-E079-46FD-891F-619B149A2D67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3DFC-5EE3-45F0-9523-F1EEB51D6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3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396A-E079-46FD-891F-619B149A2D67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3DFC-5EE3-45F0-9523-F1EEB51D6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17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396A-E079-46FD-891F-619B149A2D67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3DFC-5EE3-45F0-9523-F1EEB51D6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72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53E396A-E079-46FD-891F-619B149A2D67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03DFC-5EE3-45F0-9523-F1EEB51D6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228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  <p:sldLayoutId id="2147483989" r:id="rId12"/>
    <p:sldLayoutId id="2147483990" r:id="rId13"/>
    <p:sldLayoutId id="2147483991" r:id="rId14"/>
    <p:sldLayoutId id="2147483992" r:id="rId15"/>
    <p:sldLayoutId id="2147483993" r:id="rId16"/>
    <p:sldLayoutId id="21474839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youtu.be/dxIPcbmo1_U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Introduction</a:t>
            </a:r>
          </a:p>
          <a:p>
            <a:r>
              <a:rPr lang="en-US" dirty="0" smtClean="0"/>
              <a:t>Nikit </a:t>
            </a:r>
            <a:r>
              <a:rPr lang="en-US" i="1" dirty="0" smtClean="0"/>
              <a:t>“Nefari0uss”</a:t>
            </a:r>
            <a:r>
              <a:rPr lang="en-US" dirty="0" smtClean="0"/>
              <a:t> Malkan</a:t>
            </a:r>
            <a:endParaRPr lang="en-US" dirty="0"/>
          </a:p>
        </p:txBody>
      </p:sp>
      <p:pic>
        <p:nvPicPr>
          <p:cNvPr id="1026" name="Picture 2" descr="512px-Tux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99" y="333487"/>
            <a:ext cx="674500" cy="78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32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uses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 Department of Defense</a:t>
            </a:r>
          </a:p>
          <a:p>
            <a:pPr lvl="1"/>
            <a:r>
              <a:rPr lang="en-US" dirty="0" smtClean="0"/>
              <a:t>Single biggest install base of Red Hat Linux</a:t>
            </a:r>
          </a:p>
          <a:p>
            <a:endParaRPr lang="en-US" dirty="0"/>
          </a:p>
        </p:txBody>
      </p:sp>
      <p:pic>
        <p:nvPicPr>
          <p:cNvPr id="6" name="Picture 2" descr="512px-Tux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99" y="333487"/>
            <a:ext cx="674500" cy="78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96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uses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 Department of Defense</a:t>
            </a:r>
          </a:p>
          <a:p>
            <a:pPr lvl="1"/>
            <a:r>
              <a:rPr lang="en-US" dirty="0" smtClean="0"/>
              <a:t>Single biggest install base of Red Hat Linux</a:t>
            </a:r>
          </a:p>
          <a:p>
            <a:endParaRPr lang="en-US" dirty="0" smtClean="0"/>
          </a:p>
          <a:p>
            <a:r>
              <a:rPr lang="en-US" dirty="0" smtClean="0"/>
              <a:t>The City of Munich, Germany</a:t>
            </a:r>
          </a:p>
          <a:p>
            <a:pPr lvl="1"/>
            <a:r>
              <a:rPr lang="en-US" dirty="0" smtClean="0"/>
              <a:t>Migrated government desktops due to price and ability to customize to needs of city.</a:t>
            </a:r>
          </a:p>
          <a:p>
            <a:endParaRPr lang="en-US" dirty="0"/>
          </a:p>
        </p:txBody>
      </p:sp>
      <p:pic>
        <p:nvPicPr>
          <p:cNvPr id="6" name="Picture 2" descr="512px-Tux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99" y="333487"/>
            <a:ext cx="674500" cy="78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29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uses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 Department of Defense</a:t>
            </a:r>
          </a:p>
          <a:p>
            <a:pPr lvl="1"/>
            <a:r>
              <a:rPr lang="en-US" dirty="0" smtClean="0"/>
              <a:t>Single biggest install base of Red Hat Linux</a:t>
            </a:r>
          </a:p>
          <a:p>
            <a:endParaRPr lang="en-US" dirty="0" smtClean="0"/>
          </a:p>
          <a:p>
            <a:r>
              <a:rPr lang="en-US" dirty="0" smtClean="0"/>
              <a:t>The City of Munich, Germany</a:t>
            </a:r>
          </a:p>
          <a:p>
            <a:pPr lvl="1"/>
            <a:r>
              <a:rPr lang="en-US" dirty="0" smtClean="0"/>
              <a:t>Migrated government desktops due to price and ability to customize to needs of city.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Spain</a:t>
            </a:r>
          </a:p>
          <a:p>
            <a:pPr lvl="1"/>
            <a:r>
              <a:rPr lang="en-US" dirty="0" smtClean="0"/>
              <a:t>Created their own distro (</a:t>
            </a:r>
            <a:r>
              <a:rPr lang="en-US" dirty="0" err="1" smtClean="0"/>
              <a:t>LinEx</a:t>
            </a:r>
            <a:r>
              <a:rPr lang="en-US" dirty="0" smtClean="0"/>
              <a:t>) and </a:t>
            </a:r>
            <a:r>
              <a:rPr lang="en-US" dirty="0" smtClean="0"/>
              <a:t>have been </a:t>
            </a:r>
            <a:r>
              <a:rPr lang="en-US" dirty="0" smtClean="0"/>
              <a:t>using it since 2002.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2" descr="512px-Tux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99" y="333487"/>
            <a:ext cx="674500" cy="78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2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uses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Amazon</a:t>
            </a:r>
          </a:p>
          <a:p>
            <a:pPr lvl="1"/>
            <a:r>
              <a:rPr lang="en-US" dirty="0" smtClean="0"/>
              <a:t>Servers, databases, </a:t>
            </a:r>
            <a:r>
              <a:rPr lang="en-US" dirty="0" smtClean="0"/>
              <a:t>and data </a:t>
            </a:r>
            <a:r>
              <a:rPr lang="en-US" dirty="0" smtClean="0"/>
              <a:t>centers run Linux.</a:t>
            </a:r>
          </a:p>
        </p:txBody>
      </p:sp>
      <p:pic>
        <p:nvPicPr>
          <p:cNvPr id="6" name="Picture 2" descr="512px-Tux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99" y="333487"/>
            <a:ext cx="674500" cy="78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75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uses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Amazon</a:t>
            </a:r>
          </a:p>
          <a:p>
            <a:pPr lvl="1"/>
            <a:r>
              <a:rPr lang="en-US" dirty="0" smtClean="0"/>
              <a:t>Servers, databases, </a:t>
            </a:r>
            <a:r>
              <a:rPr lang="en-US" dirty="0" smtClean="0"/>
              <a:t>and data </a:t>
            </a:r>
            <a:r>
              <a:rPr lang="en-US" dirty="0" smtClean="0"/>
              <a:t>centers run Linux.</a:t>
            </a:r>
          </a:p>
          <a:p>
            <a:endParaRPr lang="en-US" dirty="0" smtClean="0"/>
          </a:p>
          <a:p>
            <a:r>
              <a:rPr lang="en-US" dirty="0" smtClean="0"/>
              <a:t>Android</a:t>
            </a:r>
          </a:p>
          <a:p>
            <a:pPr lvl="1"/>
            <a:r>
              <a:rPr lang="en-US" dirty="0" smtClean="0"/>
              <a:t>Linux at its core.</a:t>
            </a:r>
          </a:p>
        </p:txBody>
      </p:sp>
      <p:pic>
        <p:nvPicPr>
          <p:cNvPr id="6" name="Picture 2" descr="512px-Tux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99" y="333487"/>
            <a:ext cx="674500" cy="78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35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uses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Amazon</a:t>
            </a:r>
          </a:p>
          <a:p>
            <a:pPr lvl="1"/>
            <a:r>
              <a:rPr lang="en-US" dirty="0" smtClean="0"/>
              <a:t>Servers, databases, </a:t>
            </a:r>
            <a:r>
              <a:rPr lang="en-US" dirty="0" smtClean="0"/>
              <a:t>and data </a:t>
            </a:r>
            <a:r>
              <a:rPr lang="en-US" dirty="0" smtClean="0"/>
              <a:t>centers run Linux.</a:t>
            </a:r>
          </a:p>
          <a:p>
            <a:endParaRPr lang="en-US" dirty="0" smtClean="0"/>
          </a:p>
          <a:p>
            <a:r>
              <a:rPr lang="en-US" dirty="0" smtClean="0"/>
              <a:t>Android</a:t>
            </a:r>
          </a:p>
          <a:p>
            <a:pPr lvl="1"/>
            <a:r>
              <a:rPr lang="en-US" dirty="0" smtClean="0"/>
              <a:t>Linux at its core.</a:t>
            </a:r>
          </a:p>
          <a:p>
            <a:endParaRPr lang="en-US" dirty="0" smtClean="0"/>
          </a:p>
          <a:p>
            <a:r>
              <a:rPr lang="en-US" dirty="0" smtClean="0"/>
              <a:t>THE Ohio State University</a:t>
            </a:r>
          </a:p>
          <a:p>
            <a:pPr lvl="1"/>
            <a:r>
              <a:rPr lang="en-US" dirty="0" smtClean="0"/>
              <a:t>Student Linux (Red Hat Enterprise)</a:t>
            </a:r>
            <a:endParaRPr lang="en-US" dirty="0"/>
          </a:p>
        </p:txBody>
      </p:sp>
      <p:pic>
        <p:nvPicPr>
          <p:cNvPr id="6" name="Picture 2" descr="512px-Tux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99" y="333487"/>
            <a:ext cx="674500" cy="78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69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Terms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2" descr="512px-Tux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99" y="333487"/>
            <a:ext cx="674500" cy="78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35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719342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OS: Operating System</a:t>
            </a:r>
          </a:p>
          <a:p>
            <a:endParaRPr lang="en-US" dirty="0" smtClean="0"/>
          </a:p>
        </p:txBody>
      </p:sp>
      <p:pic>
        <p:nvPicPr>
          <p:cNvPr id="4" name="Picture 2" descr="512px-Tux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99" y="333487"/>
            <a:ext cx="674500" cy="78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08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719342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OS: Operating System</a:t>
            </a:r>
          </a:p>
          <a:p>
            <a:endParaRPr lang="en-US" dirty="0" smtClean="0"/>
          </a:p>
          <a:p>
            <a:r>
              <a:rPr lang="en-US" dirty="0" smtClean="0"/>
              <a:t>OSS</a:t>
            </a:r>
            <a:r>
              <a:rPr lang="en-US" dirty="0"/>
              <a:t>: </a:t>
            </a:r>
            <a:r>
              <a:rPr lang="en-US" dirty="0" smtClean="0"/>
              <a:t>Open Source Software </a:t>
            </a:r>
            <a:r>
              <a:rPr lang="en-US" dirty="0"/>
              <a:t>that can be freely used, changed, modified, and shared</a:t>
            </a:r>
            <a:r>
              <a:rPr lang="en-US" dirty="0" smtClean="0"/>
              <a:t>. </a:t>
            </a:r>
            <a:r>
              <a:rPr lang="en-US" dirty="0"/>
              <a:t>Usually under a </a:t>
            </a:r>
            <a:r>
              <a:rPr lang="en-US" dirty="0" err="1"/>
              <a:t>copyleft</a:t>
            </a:r>
            <a:r>
              <a:rPr lang="en-US" dirty="0"/>
              <a:t> </a:t>
            </a:r>
            <a:r>
              <a:rPr lang="en-US" dirty="0" smtClean="0"/>
              <a:t>license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2" descr="512px-Tux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99" y="333487"/>
            <a:ext cx="674500" cy="78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49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719342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OS: Operating System</a:t>
            </a:r>
          </a:p>
          <a:p>
            <a:endParaRPr lang="en-US" dirty="0" smtClean="0"/>
          </a:p>
          <a:p>
            <a:r>
              <a:rPr lang="en-US" dirty="0" smtClean="0"/>
              <a:t>OSS</a:t>
            </a:r>
            <a:r>
              <a:rPr lang="en-US" dirty="0"/>
              <a:t>: </a:t>
            </a:r>
            <a:r>
              <a:rPr lang="en-US" dirty="0" smtClean="0"/>
              <a:t>Open Source Software </a:t>
            </a:r>
            <a:r>
              <a:rPr lang="en-US" dirty="0"/>
              <a:t>that can be freely used, changed, modified, and shared</a:t>
            </a:r>
            <a:r>
              <a:rPr lang="en-US" dirty="0" smtClean="0"/>
              <a:t>. Usually under a </a:t>
            </a:r>
            <a:r>
              <a:rPr lang="en-US" dirty="0" err="1" smtClean="0"/>
              <a:t>copyleft</a:t>
            </a:r>
            <a:r>
              <a:rPr lang="en-US" dirty="0" smtClean="0"/>
              <a:t> license.</a:t>
            </a:r>
          </a:p>
          <a:p>
            <a:endParaRPr lang="en-US" dirty="0" smtClean="0"/>
          </a:p>
          <a:p>
            <a:r>
              <a:rPr lang="en-US" dirty="0" smtClean="0"/>
              <a:t>Proprietary software: opposite of OSS, software that cannot be modified or has heavy restrictions upon use. </a:t>
            </a:r>
          </a:p>
          <a:p>
            <a:endParaRPr lang="en-US" dirty="0" smtClean="0"/>
          </a:p>
        </p:txBody>
      </p:sp>
      <p:pic>
        <p:nvPicPr>
          <p:cNvPr id="4" name="Picture 2" descr="512px-Tux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99" y="333487"/>
            <a:ext cx="674500" cy="78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727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start…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note on my presentation style</a:t>
            </a:r>
            <a:endParaRPr lang="en-US" dirty="0"/>
          </a:p>
        </p:txBody>
      </p:sp>
      <p:pic>
        <p:nvPicPr>
          <p:cNvPr id="5" name="Picture 2" descr="512px-Tux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99" y="333487"/>
            <a:ext cx="674500" cy="78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27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719342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OS: Operating System</a:t>
            </a:r>
          </a:p>
          <a:p>
            <a:endParaRPr lang="en-US" dirty="0" smtClean="0"/>
          </a:p>
          <a:p>
            <a:r>
              <a:rPr lang="en-US" dirty="0" smtClean="0"/>
              <a:t>OSS</a:t>
            </a:r>
            <a:r>
              <a:rPr lang="en-US" dirty="0"/>
              <a:t>: </a:t>
            </a:r>
            <a:r>
              <a:rPr lang="en-US" dirty="0" smtClean="0"/>
              <a:t>Open Source Software </a:t>
            </a:r>
            <a:r>
              <a:rPr lang="en-US" dirty="0"/>
              <a:t>that can be freely used, changed, modified, and shared</a:t>
            </a:r>
            <a:r>
              <a:rPr lang="en-US" dirty="0" smtClean="0"/>
              <a:t>. </a:t>
            </a:r>
            <a:r>
              <a:rPr lang="en-US" dirty="0"/>
              <a:t>Usually under a </a:t>
            </a:r>
            <a:r>
              <a:rPr lang="en-US" dirty="0" err="1"/>
              <a:t>copyleft</a:t>
            </a:r>
            <a:r>
              <a:rPr lang="en-US" dirty="0"/>
              <a:t> </a:t>
            </a:r>
            <a:r>
              <a:rPr lang="en-US" dirty="0" smtClean="0"/>
              <a:t>license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Proprietary software: opposite of OSS, software that cannot be modified or has heavy restrictions upon use.</a:t>
            </a:r>
          </a:p>
          <a:p>
            <a:endParaRPr lang="en-US" dirty="0" smtClean="0"/>
          </a:p>
          <a:p>
            <a:r>
              <a:rPr lang="en-US" dirty="0" smtClean="0"/>
              <a:t>FLOSS</a:t>
            </a:r>
            <a:r>
              <a:rPr lang="en-US" dirty="0"/>
              <a:t>: Free </a:t>
            </a:r>
            <a:r>
              <a:rPr lang="en-US" dirty="0" err="1"/>
              <a:t>Libre</a:t>
            </a:r>
            <a:r>
              <a:rPr lang="en-US" dirty="0"/>
              <a:t> Open Source Software</a:t>
            </a:r>
          </a:p>
          <a:p>
            <a:endParaRPr lang="en-US" dirty="0" smtClean="0"/>
          </a:p>
        </p:txBody>
      </p:sp>
      <p:pic>
        <p:nvPicPr>
          <p:cNvPr id="4" name="Picture 2" descr="512px-Tux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99" y="333487"/>
            <a:ext cx="674500" cy="78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8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719342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GNU: Gnu’s Not Unix; An OS that respects user freedom.</a:t>
            </a:r>
          </a:p>
          <a:p>
            <a:pPr lvl="1"/>
            <a:r>
              <a:rPr lang="en-US" dirty="0"/>
              <a:t>Technically it’s the utilities that go with the OS.</a:t>
            </a:r>
          </a:p>
          <a:p>
            <a:pPr lvl="1"/>
            <a:endParaRPr lang="en-US" dirty="0" smtClean="0"/>
          </a:p>
        </p:txBody>
      </p:sp>
      <p:pic>
        <p:nvPicPr>
          <p:cNvPr id="4" name="Picture 2" descr="512px-Tux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99" y="333487"/>
            <a:ext cx="674500" cy="78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7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719342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GNU: Gnu’s Not Unix; An OS that respects user freedom.</a:t>
            </a:r>
          </a:p>
          <a:p>
            <a:pPr lvl="1"/>
            <a:r>
              <a:rPr lang="en-US" dirty="0" smtClean="0"/>
              <a:t>Technically it’s the utilities that go with the OS.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GNU/Linux: the combination of GNU (the utilities) and Linux (the kernel).</a:t>
            </a:r>
          </a:p>
          <a:p>
            <a:pPr lvl="1"/>
            <a:r>
              <a:rPr lang="en-US" dirty="0" smtClean="0"/>
              <a:t>Often shortened to just Linux.</a:t>
            </a:r>
          </a:p>
          <a:p>
            <a:pPr lvl="1"/>
            <a:endParaRPr lang="en-US" dirty="0" smtClean="0"/>
          </a:p>
        </p:txBody>
      </p:sp>
      <p:pic>
        <p:nvPicPr>
          <p:cNvPr id="4" name="Picture 2" descr="512px-Tux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99" y="333487"/>
            <a:ext cx="674500" cy="78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61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719342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GNU: Gnu’s Not Unix; An OS that respects user freedom.</a:t>
            </a:r>
          </a:p>
          <a:p>
            <a:pPr lvl="1"/>
            <a:r>
              <a:rPr lang="en-US" dirty="0" smtClean="0"/>
              <a:t>Technically it’s the utilities that go with the OS.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GNU/Linux: the combination of GNU (the utilities) and Linux (the kernel).</a:t>
            </a:r>
          </a:p>
          <a:p>
            <a:pPr lvl="1"/>
            <a:r>
              <a:rPr lang="en-US" dirty="0" smtClean="0"/>
              <a:t>Often shortened to just Linux.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Kernel: the core of the </a:t>
            </a:r>
            <a:r>
              <a:rPr lang="en-US" dirty="0" smtClean="0"/>
              <a:t>operating system. </a:t>
            </a:r>
            <a:r>
              <a:rPr lang="en-US" dirty="0" smtClean="0"/>
              <a:t>Where all the black magic happens.</a:t>
            </a:r>
          </a:p>
        </p:txBody>
      </p:sp>
      <p:pic>
        <p:nvPicPr>
          <p:cNvPr id="4" name="Picture 2" descr="512px-Tux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99" y="333487"/>
            <a:ext cx="674500" cy="78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548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helps to start at the origin</a:t>
            </a:r>
            <a:endParaRPr lang="en-US" dirty="0"/>
          </a:p>
        </p:txBody>
      </p:sp>
      <p:pic>
        <p:nvPicPr>
          <p:cNvPr id="6" name="Picture 2" descr="512px-Tux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99" y="333487"/>
            <a:ext cx="674500" cy="78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97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History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understand the ideas and philosophies behind GNU/Linux.</a:t>
            </a:r>
            <a:endParaRPr lang="en-US" dirty="0"/>
          </a:p>
        </p:txBody>
      </p:sp>
      <p:pic>
        <p:nvPicPr>
          <p:cNvPr id="6" name="Picture 2" descr="512px-Tux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99" y="333487"/>
            <a:ext cx="674500" cy="78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54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History of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very important men to remember:</a:t>
            </a:r>
          </a:p>
          <a:p>
            <a:endParaRPr lang="en-US" dirty="0" smtClean="0"/>
          </a:p>
          <a:p>
            <a:r>
              <a:rPr lang="en-US" dirty="0" smtClean="0"/>
              <a:t>Richard Stallman</a:t>
            </a:r>
          </a:p>
          <a:p>
            <a:endParaRPr lang="en-US" dirty="0" smtClean="0"/>
          </a:p>
          <a:p>
            <a:r>
              <a:rPr lang="en-US" dirty="0" smtClean="0"/>
              <a:t>Linus Torvalds</a:t>
            </a:r>
          </a:p>
        </p:txBody>
      </p:sp>
      <p:pic>
        <p:nvPicPr>
          <p:cNvPr id="4" name="Picture 2" descr="512px-Tux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99" y="333487"/>
            <a:ext cx="674500" cy="78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60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History of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Richard </a:t>
            </a:r>
            <a:r>
              <a:rPr lang="en-US" dirty="0" smtClean="0"/>
              <a:t>Stallman</a:t>
            </a:r>
          </a:p>
          <a:p>
            <a:pPr lvl="1"/>
            <a:r>
              <a:rPr lang="en-US" dirty="0" smtClean="0"/>
              <a:t>Founder </a:t>
            </a:r>
            <a:r>
              <a:rPr lang="en-US" dirty="0" smtClean="0"/>
              <a:t>of the GNU project and FSF.</a:t>
            </a:r>
          </a:p>
          <a:p>
            <a:pPr lvl="1"/>
            <a:r>
              <a:rPr lang="en-US" dirty="0" smtClean="0"/>
              <a:t>Bit of an extremist.</a:t>
            </a:r>
          </a:p>
          <a:p>
            <a:pPr lvl="1"/>
            <a:r>
              <a:rPr lang="en-US" dirty="0" smtClean="0"/>
              <a:t>Visited OSU!</a:t>
            </a:r>
          </a:p>
          <a:p>
            <a:endParaRPr lang="en-US" dirty="0" smtClean="0"/>
          </a:p>
        </p:txBody>
      </p:sp>
      <p:pic>
        <p:nvPicPr>
          <p:cNvPr id="4" name="Picture 2" descr="512px-Tux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99" y="333487"/>
            <a:ext cx="674500" cy="78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 descr="stallman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820" y="2163424"/>
            <a:ext cx="5712859" cy="428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19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History of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Linus </a:t>
            </a:r>
            <a:r>
              <a:rPr lang="en-US" dirty="0" smtClean="0"/>
              <a:t>Torvalds</a:t>
            </a:r>
          </a:p>
          <a:p>
            <a:pPr lvl="1"/>
            <a:r>
              <a:rPr lang="en-US" dirty="0" smtClean="0"/>
              <a:t>Wrote the Linux kernel.</a:t>
            </a:r>
          </a:p>
          <a:p>
            <a:pPr lvl="1"/>
            <a:r>
              <a:rPr lang="en-US" dirty="0" smtClean="0"/>
              <a:t>Loves yelling at people in mailing lists.</a:t>
            </a:r>
          </a:p>
          <a:p>
            <a:pPr lvl="2"/>
            <a:endParaRPr lang="en-US" dirty="0" smtClean="0"/>
          </a:p>
        </p:txBody>
      </p:sp>
      <p:pic>
        <p:nvPicPr>
          <p:cNvPr id="4" name="Picture 2" descr="512px-Tux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99" y="333487"/>
            <a:ext cx="674500" cy="78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linus-eff-you-640x36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879" y="3018203"/>
            <a:ext cx="5758566" cy="323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26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History of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Richard Stallman</a:t>
            </a:r>
          </a:p>
          <a:p>
            <a:pPr lvl="1"/>
            <a:r>
              <a:rPr lang="en-US" dirty="0" smtClean="0"/>
              <a:t>Pioneer of the concept of “free software”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Free as in freedom, not free cost.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Started the GNU project in1983.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Left MIT in 1984 to work on the project full time.</a:t>
            </a:r>
            <a:endParaRPr lang="en-US" dirty="0" smtClean="0"/>
          </a:p>
        </p:txBody>
      </p:sp>
      <p:pic>
        <p:nvPicPr>
          <p:cNvPr id="4" name="Picture 2" descr="512px-Tux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99" y="333487"/>
            <a:ext cx="674500" cy="78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65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Side Note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Clear concise definitions.</a:t>
            </a:r>
          </a:p>
          <a:p>
            <a:pPr lvl="1"/>
            <a:r>
              <a:rPr lang="en-US" dirty="0" smtClean="0"/>
              <a:t>Give context.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Interactive presentations</a:t>
            </a:r>
          </a:p>
          <a:p>
            <a:pPr lvl="1"/>
            <a:r>
              <a:rPr lang="en-US" dirty="0" smtClean="0"/>
              <a:t>Ask questions!</a:t>
            </a:r>
          </a:p>
          <a:p>
            <a:endParaRPr lang="en-US" dirty="0" smtClean="0"/>
          </a:p>
          <a:p>
            <a:r>
              <a:rPr lang="en-US" dirty="0" smtClean="0"/>
              <a:t>Feedback</a:t>
            </a:r>
          </a:p>
          <a:p>
            <a:pPr lvl="1"/>
            <a:r>
              <a:rPr lang="en-US" dirty="0" smtClean="0"/>
              <a:t>I can’t improve without it!</a:t>
            </a:r>
          </a:p>
          <a:p>
            <a:endParaRPr lang="en-US" dirty="0"/>
          </a:p>
        </p:txBody>
      </p:sp>
      <p:pic>
        <p:nvPicPr>
          <p:cNvPr id="6" name="Picture 2" descr="512px-Tux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99" y="333487"/>
            <a:ext cx="674500" cy="78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87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History of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GNU Project</a:t>
            </a:r>
          </a:p>
          <a:p>
            <a:pPr lvl="1"/>
            <a:r>
              <a:rPr lang="en-US" dirty="0" smtClean="0"/>
              <a:t>GNU is Gnu’s Not Unix.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Goal: Develop a Unix-compatible OS.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Must use only free software.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Most components were completed by 1991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Was missing kernel.</a:t>
            </a:r>
          </a:p>
          <a:p>
            <a:endParaRPr lang="en-US" dirty="0" smtClean="0"/>
          </a:p>
        </p:txBody>
      </p:sp>
      <p:pic>
        <p:nvPicPr>
          <p:cNvPr id="4" name="Picture 2" descr="512px-Tux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99" y="333487"/>
            <a:ext cx="674500" cy="78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1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Linus </a:t>
            </a:r>
            <a:r>
              <a:rPr lang="en-US" dirty="0" smtClean="0"/>
              <a:t>Torvalds</a:t>
            </a:r>
            <a:endParaRPr lang="en-US" dirty="0" smtClean="0"/>
          </a:p>
          <a:p>
            <a:pPr lvl="1"/>
            <a:r>
              <a:rPr lang="en-US" dirty="0" smtClean="0"/>
              <a:t>Was a student at University of Helsinki at the time</a:t>
            </a:r>
            <a:r>
              <a:rPr lang="en-US" dirty="0" smtClean="0"/>
              <a:t>. (~1991)</a:t>
            </a:r>
            <a:endParaRPr lang="en-US" dirty="0" smtClean="0"/>
          </a:p>
          <a:p>
            <a:pPr lvl="1"/>
            <a:r>
              <a:rPr lang="en-US" dirty="0" smtClean="0"/>
              <a:t>Used non-free UNIX OS called </a:t>
            </a:r>
            <a:r>
              <a:rPr lang="en-US" dirty="0" err="1" smtClean="0"/>
              <a:t>Minix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</p:txBody>
      </p:sp>
      <p:pic>
        <p:nvPicPr>
          <p:cNvPr id="4" name="Picture 2" descr="512px-Tux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99" y="333487"/>
            <a:ext cx="674500" cy="78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13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Linus </a:t>
            </a:r>
            <a:r>
              <a:rPr lang="en-US" dirty="0" smtClean="0"/>
              <a:t>Torvalds</a:t>
            </a:r>
            <a:endParaRPr lang="en-US" dirty="0"/>
          </a:p>
          <a:p>
            <a:pPr lvl="1"/>
            <a:r>
              <a:rPr lang="en-US" dirty="0"/>
              <a:t>Was a student at University of Helsinki at the time</a:t>
            </a:r>
            <a:r>
              <a:rPr lang="en-US" dirty="0"/>
              <a:t>. (~1991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Used non-free UNIX OS called </a:t>
            </a:r>
            <a:r>
              <a:rPr lang="en-US" dirty="0" err="1"/>
              <a:t>Minix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Many users, including </a:t>
            </a:r>
            <a:r>
              <a:rPr lang="en-US" dirty="0" err="1"/>
              <a:t>Tovarlds</a:t>
            </a:r>
            <a:r>
              <a:rPr lang="en-US" dirty="0"/>
              <a:t> sent improvements to creator.</a:t>
            </a:r>
          </a:p>
          <a:p>
            <a:pPr lvl="1"/>
            <a:r>
              <a:rPr lang="en-US" dirty="0" err="1"/>
              <a:t>Minix</a:t>
            </a:r>
            <a:r>
              <a:rPr lang="en-US" dirty="0"/>
              <a:t> creator rejected them citing them as unnecessary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2" descr="512px-Tux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99" y="333487"/>
            <a:ext cx="674500" cy="78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71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Linus </a:t>
            </a:r>
            <a:r>
              <a:rPr lang="en-US" dirty="0" smtClean="0"/>
              <a:t>Torvalds</a:t>
            </a:r>
            <a:endParaRPr lang="en-US" dirty="0" smtClean="0"/>
          </a:p>
          <a:p>
            <a:pPr lvl="1"/>
            <a:r>
              <a:rPr lang="en-US" dirty="0" smtClean="0"/>
              <a:t>Was a student at University of Helsinki at the time</a:t>
            </a:r>
            <a:r>
              <a:rPr lang="en-US" dirty="0"/>
              <a:t>. (~1991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Used non-free UNIX OS called </a:t>
            </a:r>
            <a:r>
              <a:rPr lang="en-US" dirty="0" err="1" smtClean="0"/>
              <a:t>Minix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Many users, including </a:t>
            </a:r>
            <a:r>
              <a:rPr lang="en-US" dirty="0" err="1" smtClean="0"/>
              <a:t>Tovarlds</a:t>
            </a:r>
            <a:r>
              <a:rPr lang="en-US" dirty="0" smtClean="0"/>
              <a:t> sent improvements to creator.</a:t>
            </a:r>
          </a:p>
          <a:p>
            <a:pPr lvl="1"/>
            <a:r>
              <a:rPr lang="en-US" dirty="0" err="1" smtClean="0"/>
              <a:t>Minix</a:t>
            </a:r>
            <a:r>
              <a:rPr lang="en-US" dirty="0" smtClean="0"/>
              <a:t> creator rejected them citing them as unnecessary.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Tovarlds</a:t>
            </a:r>
            <a:r>
              <a:rPr lang="en-US" dirty="0" smtClean="0"/>
              <a:t> decided to write his own OS.</a:t>
            </a:r>
          </a:p>
          <a:p>
            <a:pPr lvl="1"/>
            <a:r>
              <a:rPr lang="en-US" dirty="0" smtClean="0"/>
              <a:t>Wrote Linux kernel in 1991.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And thus a beautiful harmony was born.</a:t>
            </a:r>
          </a:p>
          <a:p>
            <a:endParaRPr lang="en-US" dirty="0"/>
          </a:p>
        </p:txBody>
      </p:sp>
      <p:pic>
        <p:nvPicPr>
          <p:cNvPr id="4" name="Picture 2" descr="512px-Tux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99" y="333487"/>
            <a:ext cx="674500" cy="78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583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 - Core Philosophies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Anyone should be able to contribute.</a:t>
            </a:r>
          </a:p>
          <a:p>
            <a:r>
              <a:rPr lang="en-US" dirty="0" smtClean="0"/>
              <a:t>Users tend be rather obstinate.</a:t>
            </a:r>
          </a:p>
          <a:p>
            <a:pPr lvl="1"/>
            <a:r>
              <a:rPr lang="en-US" dirty="0" smtClean="0"/>
              <a:t>Self-sufficient</a:t>
            </a:r>
          </a:p>
          <a:p>
            <a:pPr lvl="1"/>
            <a:r>
              <a:rPr lang="en-US" dirty="0" smtClean="0"/>
              <a:t>“If it doesn’t exist, I’ll make it myself”</a:t>
            </a:r>
          </a:p>
          <a:p>
            <a:pPr lvl="1"/>
            <a:endParaRPr lang="en-US" dirty="0"/>
          </a:p>
        </p:txBody>
      </p:sp>
      <p:pic>
        <p:nvPicPr>
          <p:cNvPr id="4" name="Picture 2" descr="512px-Tux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99" y="333487"/>
            <a:ext cx="674500" cy="78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09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 - Core Philosophies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Anyone should be able to contribute.</a:t>
            </a:r>
          </a:p>
          <a:p>
            <a:r>
              <a:rPr lang="en-US" dirty="0" smtClean="0"/>
              <a:t>Users tend be rather obstinate.</a:t>
            </a:r>
          </a:p>
          <a:p>
            <a:pPr lvl="1"/>
            <a:r>
              <a:rPr lang="en-US" dirty="0" smtClean="0"/>
              <a:t>Self-sufficient</a:t>
            </a:r>
          </a:p>
          <a:p>
            <a:pPr lvl="1"/>
            <a:r>
              <a:rPr lang="en-US" dirty="0" smtClean="0"/>
              <a:t>“If it doesn’t exist, I’ll make it myself”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Every single person in this room can contribute.</a:t>
            </a:r>
          </a:p>
          <a:p>
            <a:r>
              <a:rPr lang="en-US" dirty="0" smtClean="0"/>
              <a:t>That’s a very powerful philosophy.</a:t>
            </a:r>
          </a:p>
        </p:txBody>
      </p:sp>
      <p:pic>
        <p:nvPicPr>
          <p:cNvPr id="4" name="Picture 2" descr="512px-Tux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99" y="333487"/>
            <a:ext cx="674500" cy="78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19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 but what is it?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10424596" cy="8604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Linux is the kernel of the OS. </a:t>
            </a:r>
          </a:p>
          <a:p>
            <a:r>
              <a:rPr lang="en-US" dirty="0" smtClean="0"/>
              <a:t>people commonly refer to the entire OS ecosystem as simply Linux or Gnu/Linux.</a:t>
            </a:r>
            <a:endParaRPr lang="en-US" dirty="0"/>
          </a:p>
        </p:txBody>
      </p:sp>
      <p:pic>
        <p:nvPicPr>
          <p:cNvPr id="6" name="Picture 2" descr="512px-Tux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99" y="333487"/>
            <a:ext cx="674500" cy="78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97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Linux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things to be aware of</a:t>
            </a:r>
            <a:endParaRPr lang="en-US" dirty="0"/>
          </a:p>
        </p:txBody>
      </p:sp>
      <p:pic>
        <p:nvPicPr>
          <p:cNvPr id="4" name="Picture 2" descr="512px-Tux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99" y="333487"/>
            <a:ext cx="674500" cy="78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23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Steps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1) Disable secure boot, fast boot, and the like.</a:t>
            </a:r>
          </a:p>
          <a:p>
            <a:r>
              <a:rPr lang="en-US" dirty="0" smtClean="0"/>
              <a:t>2) Partition your hard disk.</a:t>
            </a:r>
          </a:p>
          <a:p>
            <a:r>
              <a:rPr lang="en-US" dirty="0" smtClean="0"/>
              <a:t>3) Burn live USB and boot from it.</a:t>
            </a:r>
          </a:p>
          <a:p>
            <a:r>
              <a:rPr lang="en-US" dirty="0" smtClean="0"/>
              <a:t>4) Install to blank partition.</a:t>
            </a:r>
          </a:p>
          <a:p>
            <a:r>
              <a:rPr lang="en-US" dirty="0" smtClean="0"/>
              <a:t>5) </a:t>
            </a:r>
            <a:r>
              <a:rPr lang="en-US" dirty="0" smtClean="0"/>
              <a:t>Enjoy!</a:t>
            </a:r>
            <a:endParaRPr lang="en-US" dirty="0"/>
          </a:p>
        </p:txBody>
      </p:sp>
      <p:pic>
        <p:nvPicPr>
          <p:cNvPr id="6" name="Picture 2" descr="512px-Tux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99" y="333487"/>
            <a:ext cx="674500" cy="78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67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Key </a:t>
            </a:r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Yes, I have a lot of these. Deal with it.</a:t>
            </a:r>
            <a:endParaRPr lang="en-US" dirty="0"/>
          </a:p>
        </p:txBody>
      </p:sp>
      <p:pic>
        <p:nvPicPr>
          <p:cNvPr id="6" name="Picture 2" descr="512px-Tux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99" y="333487"/>
            <a:ext cx="674500" cy="78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379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Linux?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who uses it anyways?</a:t>
            </a:r>
            <a:endParaRPr lang="en-US" dirty="0"/>
          </a:p>
        </p:txBody>
      </p:sp>
      <p:pic>
        <p:nvPicPr>
          <p:cNvPr id="7" name="Picture 2" descr="512px-Tux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99" y="333487"/>
            <a:ext cx="674500" cy="78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06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Terms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Dual booting: Installing two OSes on a computer.</a:t>
            </a:r>
          </a:p>
          <a:p>
            <a:pPr lvl="1"/>
            <a:endParaRPr lang="en-US" dirty="0"/>
          </a:p>
        </p:txBody>
      </p:sp>
      <p:pic>
        <p:nvPicPr>
          <p:cNvPr id="6" name="Picture 2" descr="512px-Tux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99" y="333487"/>
            <a:ext cx="674500" cy="78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26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Terms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Dual booting: Installing two OSes on a computer.</a:t>
            </a:r>
          </a:p>
          <a:p>
            <a:endParaRPr lang="en-US" dirty="0" smtClean="0"/>
          </a:p>
          <a:p>
            <a:r>
              <a:rPr lang="en-US" dirty="0" smtClean="0"/>
              <a:t>Partition: allocate free space on the hard disk.</a:t>
            </a:r>
          </a:p>
          <a:p>
            <a:pPr lvl="1"/>
            <a:endParaRPr lang="en-US" dirty="0"/>
          </a:p>
        </p:txBody>
      </p:sp>
      <p:pic>
        <p:nvPicPr>
          <p:cNvPr id="6" name="Picture 2" descr="512px-Tux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99" y="333487"/>
            <a:ext cx="674500" cy="78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9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Terms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Dual booting: Installing two OSes on a computer.</a:t>
            </a:r>
          </a:p>
          <a:p>
            <a:endParaRPr lang="en-US" dirty="0" smtClean="0"/>
          </a:p>
          <a:p>
            <a:r>
              <a:rPr lang="en-US" dirty="0" smtClean="0"/>
              <a:t>Partition: allocate free space on the hard disk.</a:t>
            </a:r>
          </a:p>
          <a:p>
            <a:endParaRPr lang="en-US" dirty="0" smtClean="0"/>
          </a:p>
          <a:p>
            <a:r>
              <a:rPr lang="en-US" dirty="0" smtClean="0"/>
              <a:t>Bootloader: software that runs upon system startup.</a:t>
            </a:r>
          </a:p>
          <a:p>
            <a:pPr lvl="1"/>
            <a:r>
              <a:rPr lang="en-US" dirty="0" smtClean="0"/>
              <a:t>Allows you to select which OS to run.</a:t>
            </a:r>
          </a:p>
          <a:p>
            <a:pPr lvl="1"/>
            <a:endParaRPr lang="en-US" dirty="0"/>
          </a:p>
        </p:txBody>
      </p:sp>
      <p:pic>
        <p:nvPicPr>
          <p:cNvPr id="6" name="Picture 2" descr="512px-Tux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99" y="333487"/>
            <a:ext cx="674500" cy="78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38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Terms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Dual booting: Installing two OSes on a computer.</a:t>
            </a:r>
          </a:p>
          <a:p>
            <a:endParaRPr lang="en-US" dirty="0" smtClean="0"/>
          </a:p>
          <a:p>
            <a:r>
              <a:rPr lang="en-US" dirty="0" smtClean="0"/>
              <a:t>Partition: allocate free space on the hard disk.</a:t>
            </a:r>
          </a:p>
          <a:p>
            <a:endParaRPr lang="en-US" dirty="0" smtClean="0"/>
          </a:p>
          <a:p>
            <a:r>
              <a:rPr lang="en-US" dirty="0" smtClean="0"/>
              <a:t>Bootloader: software that runs upon system startup.</a:t>
            </a:r>
          </a:p>
          <a:p>
            <a:pPr lvl="1"/>
            <a:r>
              <a:rPr lang="en-US" dirty="0" smtClean="0"/>
              <a:t>Allows you to select which OS to run.</a:t>
            </a:r>
          </a:p>
          <a:p>
            <a:pPr lvl="1"/>
            <a:endParaRPr lang="en-US" dirty="0"/>
          </a:p>
          <a:p>
            <a:r>
              <a:rPr lang="en-US" dirty="0" smtClean="0"/>
              <a:t>Virtualization: Running an OS while running an OS.</a:t>
            </a:r>
          </a:p>
          <a:p>
            <a:pPr lvl="1"/>
            <a:r>
              <a:rPr lang="en-US" dirty="0" smtClean="0"/>
              <a:t>Software that pretends to be the hardware.</a:t>
            </a:r>
          </a:p>
          <a:p>
            <a:pPr lvl="1"/>
            <a:endParaRPr lang="en-US" dirty="0"/>
          </a:p>
        </p:txBody>
      </p:sp>
      <p:pic>
        <p:nvPicPr>
          <p:cNvPr id="6" name="Picture 2" descr="512px-Tux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99" y="333487"/>
            <a:ext cx="674500" cy="78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346" name="Picture 2" descr="vb-4.31-100066678-ori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922" y="3743058"/>
            <a:ext cx="4001771" cy="284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74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Boot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Malicious software can run upon startup.</a:t>
            </a:r>
          </a:p>
          <a:p>
            <a:r>
              <a:rPr lang="en-US" dirty="0" smtClean="0"/>
              <a:t>Secure boot only allows trusted software to run during start up.</a:t>
            </a:r>
          </a:p>
          <a:p>
            <a:endParaRPr lang="en-US" dirty="0" smtClean="0"/>
          </a:p>
          <a:p>
            <a:r>
              <a:rPr lang="en-US" dirty="0" smtClean="0"/>
              <a:t>Unfortunately, GRUB (boot loader) needs to run upon start up for dual booting.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Turn on computer and go to BIOS.</a:t>
            </a:r>
          </a:p>
          <a:p>
            <a:pPr lvl="1"/>
            <a:r>
              <a:rPr lang="en-US" dirty="0" smtClean="0"/>
              <a:t>Each laptop manufacturer has different way.</a:t>
            </a:r>
          </a:p>
          <a:p>
            <a:r>
              <a:rPr lang="en-US" dirty="0" smtClean="0"/>
              <a:t>Turn off secure boot.</a:t>
            </a:r>
            <a:endParaRPr lang="en-US" dirty="0"/>
          </a:p>
        </p:txBody>
      </p:sp>
      <p:pic>
        <p:nvPicPr>
          <p:cNvPr id="5" name="Picture 2" descr="c039803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3940174"/>
            <a:ext cx="495300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512px-Tux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99" y="333487"/>
            <a:ext cx="674500" cy="78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59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Grub</a:t>
            </a:r>
            <a:endParaRPr lang="en-US" dirty="0"/>
          </a:p>
        </p:txBody>
      </p:sp>
      <p:pic>
        <p:nvPicPr>
          <p:cNvPr id="4" name="Picture 2" descr="grub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943" y="2118117"/>
            <a:ext cx="5430349" cy="408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512px-Tux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99" y="333487"/>
            <a:ext cx="674500" cy="78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60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Your Hard Disk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8458200" y="2842850"/>
            <a:ext cx="3050931" cy="2517526"/>
            <a:chOff x="8458200" y="2842850"/>
            <a:chExt cx="3050931" cy="2517526"/>
          </a:xfrm>
        </p:grpSpPr>
        <p:sp>
          <p:nvSpPr>
            <p:cNvPr id="10" name="Flowchart: Delay 9"/>
            <p:cNvSpPr/>
            <p:nvPr/>
          </p:nvSpPr>
          <p:spPr>
            <a:xfrm>
              <a:off x="10050833" y="2842850"/>
              <a:ext cx="1458298" cy="2517526"/>
            </a:xfrm>
            <a:prstGeom prst="flowChartDelay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50% Linux</a:t>
              </a:r>
            </a:p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500 GB</a:t>
              </a:r>
              <a:endParaRPr lang="en-US" dirty="0"/>
            </a:p>
          </p:txBody>
        </p:sp>
        <p:sp>
          <p:nvSpPr>
            <p:cNvPr id="11" name="Flowchart: Delay 10"/>
            <p:cNvSpPr/>
            <p:nvPr/>
          </p:nvSpPr>
          <p:spPr>
            <a:xfrm flipH="1">
              <a:off x="8458200" y="2842850"/>
              <a:ext cx="1592634" cy="2517526"/>
            </a:xfrm>
            <a:prstGeom prst="flowChartDelay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50% Windows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 smtClean="0"/>
                <a:t>500 GB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66418" y="2836991"/>
            <a:ext cx="2866531" cy="2517526"/>
            <a:chOff x="4766418" y="2836991"/>
            <a:chExt cx="2866531" cy="2517526"/>
          </a:xfrm>
        </p:grpSpPr>
        <p:sp>
          <p:nvSpPr>
            <p:cNvPr id="12" name="Flowchart: Delay 11"/>
            <p:cNvSpPr/>
            <p:nvPr/>
          </p:nvSpPr>
          <p:spPr>
            <a:xfrm>
              <a:off x="6229114" y="2836991"/>
              <a:ext cx="1403835" cy="2517526"/>
            </a:xfrm>
            <a:prstGeom prst="flowChartDelay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Free Space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 smtClean="0"/>
                <a:t>500 GB</a:t>
              </a:r>
              <a:endParaRPr lang="en-US" dirty="0"/>
            </a:p>
          </p:txBody>
        </p:sp>
        <p:sp>
          <p:nvSpPr>
            <p:cNvPr id="13" name="Flowchart: Delay 12"/>
            <p:cNvSpPr/>
            <p:nvPr/>
          </p:nvSpPr>
          <p:spPr>
            <a:xfrm flipH="1">
              <a:off x="4766418" y="2836991"/>
              <a:ext cx="1462697" cy="2517526"/>
            </a:xfrm>
            <a:prstGeom prst="flowChartDelay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50% Windows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 smtClean="0"/>
                <a:t>500 GB</a:t>
              </a:r>
              <a:endParaRPr lang="en-US" dirty="0"/>
            </a:p>
          </p:txBody>
        </p:sp>
      </p:grpSp>
      <p:pic>
        <p:nvPicPr>
          <p:cNvPr id="14" name="Picture 2" descr="512px-Tux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99" y="333487"/>
            <a:ext cx="674500" cy="78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lowchart: Delay 14"/>
          <p:cNvSpPr/>
          <p:nvPr/>
        </p:nvSpPr>
        <p:spPr>
          <a:xfrm>
            <a:off x="2458991" y="2844109"/>
            <a:ext cx="1403835" cy="2517526"/>
          </a:xfrm>
          <a:prstGeom prst="flowChartDelay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TB</a:t>
            </a:r>
            <a:endParaRPr lang="en-US" dirty="0"/>
          </a:p>
        </p:txBody>
      </p:sp>
      <p:sp>
        <p:nvSpPr>
          <p:cNvPr id="16" name="Flowchart: Delay 15"/>
          <p:cNvSpPr/>
          <p:nvPr/>
        </p:nvSpPr>
        <p:spPr>
          <a:xfrm flipH="1">
            <a:off x="996295" y="2844109"/>
            <a:ext cx="1462697" cy="2517526"/>
          </a:xfrm>
          <a:prstGeom prst="flowChartDelay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100 % Windows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313853" y="5354517"/>
            <a:ext cx="229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Pre-Allocation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083977" y="5363143"/>
            <a:ext cx="229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Post-Allocation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854101" y="5371689"/>
            <a:ext cx="229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Post-Install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42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Your Hard Disk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PARTITION IN WINDOWS. </a:t>
            </a:r>
          </a:p>
          <a:p>
            <a:endParaRPr lang="en-US" dirty="0" smtClean="0"/>
          </a:p>
        </p:txBody>
      </p:sp>
      <p:pic>
        <p:nvPicPr>
          <p:cNvPr id="5" name="Picture 2" descr="512px-Tux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99" y="333487"/>
            <a:ext cx="674500" cy="78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62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Your Hard Disk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PARTITION IN WINDOWS. </a:t>
            </a:r>
          </a:p>
          <a:p>
            <a:endParaRPr lang="en-US" dirty="0" smtClean="0"/>
          </a:p>
          <a:p>
            <a:r>
              <a:rPr lang="en-US" dirty="0" smtClean="0"/>
              <a:t>Windows + X</a:t>
            </a:r>
          </a:p>
          <a:p>
            <a:r>
              <a:rPr lang="en-US" dirty="0" smtClean="0"/>
              <a:t>Disk Management</a:t>
            </a:r>
          </a:p>
          <a:p>
            <a:r>
              <a:rPr lang="en-US" dirty="0" smtClean="0"/>
              <a:t>Right click on C drive</a:t>
            </a:r>
          </a:p>
          <a:p>
            <a:r>
              <a:rPr lang="en-US" dirty="0" smtClean="0"/>
              <a:t>Shrink Volume</a:t>
            </a:r>
          </a:p>
          <a:p>
            <a:r>
              <a:rPr lang="en-US" dirty="0" smtClean="0"/>
              <a:t>Allocate space</a:t>
            </a:r>
          </a:p>
          <a:p>
            <a:pPr lvl="1"/>
            <a:r>
              <a:rPr lang="en-US" dirty="0" smtClean="0"/>
              <a:t>1024 MB = 1 GB</a:t>
            </a:r>
          </a:p>
          <a:p>
            <a:pPr lvl="1"/>
            <a:r>
              <a:rPr lang="en-US" dirty="0" smtClean="0"/>
              <a:t>Trying Linux? Don’t need much.</a:t>
            </a:r>
          </a:p>
          <a:p>
            <a:pPr lvl="1"/>
            <a:r>
              <a:rPr lang="en-US" dirty="0" smtClean="0"/>
              <a:t>20-30 GB is sufficient.</a:t>
            </a:r>
          </a:p>
        </p:txBody>
      </p:sp>
      <p:pic>
        <p:nvPicPr>
          <p:cNvPr id="5" name="Picture 2" descr="512px-Tux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99" y="333487"/>
            <a:ext cx="674500" cy="78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7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6041" y="2081605"/>
            <a:ext cx="8946541" cy="4195481"/>
          </a:xfrm>
        </p:spPr>
        <p:txBody>
          <a:bodyPr/>
          <a:lstStyle/>
          <a:p>
            <a:r>
              <a:rPr lang="en-US" dirty="0" smtClean="0"/>
              <a:t>6</a:t>
            </a:r>
            <a:r>
              <a:rPr lang="en-US" dirty="0"/>
              <a:t>) Get bored of Ubuntu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2" descr="512px-Tux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99" y="333487"/>
            <a:ext cx="674500" cy="78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59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 UNIX SYSTEM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youtu.be/dxIPcbmo1_U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reddit.com/r/</a:t>
            </a:r>
            <a:r>
              <a:rPr lang="en-US" dirty="0" err="1" smtClean="0"/>
              <a:t>itsaunixsystem</a:t>
            </a:r>
            <a:endParaRPr lang="en-US" dirty="0"/>
          </a:p>
        </p:txBody>
      </p:sp>
      <p:pic>
        <p:nvPicPr>
          <p:cNvPr id="4" name="Picture 2" descr="512px-Tux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99" y="333487"/>
            <a:ext cx="674500" cy="78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4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6041" y="2081605"/>
            <a:ext cx="8946541" cy="4195481"/>
          </a:xfrm>
        </p:spPr>
        <p:txBody>
          <a:bodyPr/>
          <a:lstStyle/>
          <a:p>
            <a:r>
              <a:rPr lang="en-US" dirty="0" smtClean="0"/>
              <a:t>6</a:t>
            </a:r>
            <a:r>
              <a:rPr lang="en-US" dirty="0"/>
              <a:t>) Get bored of Ubuntu.</a:t>
            </a:r>
          </a:p>
          <a:p>
            <a:r>
              <a:rPr lang="en-US" dirty="0"/>
              <a:t>7) Look at all the </a:t>
            </a:r>
            <a:r>
              <a:rPr lang="en-US" dirty="0" smtClean="0"/>
              <a:t>sexy installations online.</a:t>
            </a:r>
          </a:p>
        </p:txBody>
      </p:sp>
      <p:pic>
        <p:nvPicPr>
          <p:cNvPr id="5" name="Picture 2" descr="512px-Tux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99" y="333487"/>
            <a:ext cx="674500" cy="78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g9E9DY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055" y="3196465"/>
            <a:ext cx="9045194" cy="3443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61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6041" y="2081605"/>
            <a:ext cx="8946541" cy="4195481"/>
          </a:xfrm>
        </p:spPr>
        <p:txBody>
          <a:bodyPr/>
          <a:lstStyle/>
          <a:p>
            <a:r>
              <a:rPr lang="en-US" dirty="0" smtClean="0"/>
              <a:t>6</a:t>
            </a:r>
            <a:r>
              <a:rPr lang="en-US" dirty="0"/>
              <a:t>) Get bored of Ubuntu.</a:t>
            </a:r>
          </a:p>
          <a:p>
            <a:r>
              <a:rPr lang="en-US" dirty="0"/>
              <a:t>7) Look at all the </a:t>
            </a:r>
            <a:r>
              <a:rPr lang="en-US" dirty="0" smtClean="0"/>
              <a:t>sexy installations online.</a:t>
            </a:r>
          </a:p>
          <a:p>
            <a:r>
              <a:rPr lang="en-US" dirty="0"/>
              <a:t>8</a:t>
            </a:r>
            <a:r>
              <a:rPr lang="en-US" dirty="0" smtClean="0"/>
              <a:t>) </a:t>
            </a:r>
            <a:r>
              <a:rPr lang="en-US" dirty="0"/>
              <a:t>Attempt install Gentoo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2" descr="512px-Tux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99" y="333487"/>
            <a:ext cx="674500" cy="78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g9E9DY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175" y="1248024"/>
            <a:ext cx="4864338" cy="2734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63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6041" y="2081605"/>
            <a:ext cx="8946541" cy="4195481"/>
          </a:xfrm>
        </p:spPr>
        <p:txBody>
          <a:bodyPr/>
          <a:lstStyle/>
          <a:p>
            <a:r>
              <a:rPr lang="en-US" dirty="0" smtClean="0"/>
              <a:t>6</a:t>
            </a:r>
            <a:r>
              <a:rPr lang="en-US" dirty="0"/>
              <a:t>) Get bored of Ubuntu.</a:t>
            </a:r>
          </a:p>
          <a:p>
            <a:r>
              <a:rPr lang="en-US" dirty="0"/>
              <a:t>7) Look at all the </a:t>
            </a:r>
            <a:r>
              <a:rPr lang="en-US" dirty="0" smtClean="0"/>
              <a:t>sexy installations online.</a:t>
            </a:r>
          </a:p>
          <a:p>
            <a:r>
              <a:rPr lang="en-US" dirty="0"/>
              <a:t>8</a:t>
            </a:r>
            <a:r>
              <a:rPr lang="en-US" dirty="0" smtClean="0"/>
              <a:t>) </a:t>
            </a:r>
            <a:r>
              <a:rPr lang="en-US" dirty="0"/>
              <a:t>Attempt install Gentoo.</a:t>
            </a:r>
          </a:p>
          <a:p>
            <a:r>
              <a:rPr lang="en-US" dirty="0" smtClean="0"/>
              <a:t>9) </a:t>
            </a:r>
            <a:r>
              <a:rPr lang="en-US" dirty="0"/>
              <a:t>Cry</a:t>
            </a:r>
          </a:p>
          <a:p>
            <a:endParaRPr lang="en-US" dirty="0"/>
          </a:p>
        </p:txBody>
      </p:sp>
      <p:pic>
        <p:nvPicPr>
          <p:cNvPr id="9218" name="Picture 2" descr="http://assets.diylol.com/hfs/06e/6a7/3d8/resized/one-does-not-simply-meme-generator-one-does-not-simply-install-gentoo-linux-88867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175" y="4114890"/>
            <a:ext cx="4864338" cy="251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512px-Tux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99" y="333487"/>
            <a:ext cx="674500" cy="78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g9E9DY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175" y="1248024"/>
            <a:ext cx="4864338" cy="2734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68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6041" y="2081605"/>
            <a:ext cx="8946541" cy="4195481"/>
          </a:xfrm>
        </p:spPr>
        <p:txBody>
          <a:bodyPr/>
          <a:lstStyle/>
          <a:p>
            <a:r>
              <a:rPr lang="en-US" dirty="0" smtClean="0"/>
              <a:t>6</a:t>
            </a:r>
            <a:r>
              <a:rPr lang="en-US" dirty="0"/>
              <a:t>) Get bored of Ubuntu.</a:t>
            </a:r>
          </a:p>
          <a:p>
            <a:r>
              <a:rPr lang="en-US" dirty="0"/>
              <a:t>7) Look at all the </a:t>
            </a:r>
            <a:r>
              <a:rPr lang="en-US" dirty="0" smtClean="0"/>
              <a:t>sexy installations online.</a:t>
            </a:r>
          </a:p>
          <a:p>
            <a:r>
              <a:rPr lang="en-US" dirty="0"/>
              <a:t>8</a:t>
            </a:r>
            <a:r>
              <a:rPr lang="en-US" dirty="0" smtClean="0"/>
              <a:t>) </a:t>
            </a:r>
            <a:r>
              <a:rPr lang="en-US" dirty="0"/>
              <a:t>Attempt install Gentoo.</a:t>
            </a:r>
          </a:p>
          <a:p>
            <a:r>
              <a:rPr lang="en-US" dirty="0" smtClean="0"/>
              <a:t>9) </a:t>
            </a:r>
            <a:r>
              <a:rPr lang="en-US" dirty="0"/>
              <a:t>Cry</a:t>
            </a:r>
          </a:p>
          <a:p>
            <a:r>
              <a:rPr lang="en-US" dirty="0" smtClean="0"/>
              <a:t>10) </a:t>
            </a:r>
            <a:r>
              <a:rPr lang="en-US" dirty="0"/>
              <a:t>Go back to Ubuntu.</a:t>
            </a:r>
          </a:p>
          <a:p>
            <a:endParaRPr lang="en-US" dirty="0"/>
          </a:p>
        </p:txBody>
      </p:sp>
      <p:pic>
        <p:nvPicPr>
          <p:cNvPr id="5" name="Picture 2" descr="512px-Tux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99" y="333487"/>
            <a:ext cx="674500" cy="78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g9E9DY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06" y="3060618"/>
            <a:ext cx="6809037" cy="360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62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are there so many versions of Linux?</a:t>
            </a:r>
            <a:endParaRPr lang="en-US" dirty="0"/>
          </a:p>
        </p:txBody>
      </p:sp>
      <p:pic>
        <p:nvPicPr>
          <p:cNvPr id="5" name="Picture 2" descr="512px-Tux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99" y="333487"/>
            <a:ext cx="674500" cy="78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99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191756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Short for distribution. </a:t>
            </a:r>
          </a:p>
          <a:p>
            <a:endParaRPr lang="en-US" dirty="0" smtClean="0"/>
          </a:p>
          <a:p>
            <a:r>
              <a:rPr lang="en-US" dirty="0" smtClean="0"/>
              <a:t>Windows comes in different flavors such as Home, Pro, Ultimate, et cetera.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 descr="512px-Tux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99" y="333487"/>
            <a:ext cx="674500" cy="78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41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191756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Short for distribution. </a:t>
            </a:r>
          </a:p>
          <a:p>
            <a:endParaRPr lang="en-US" dirty="0" smtClean="0"/>
          </a:p>
          <a:p>
            <a:r>
              <a:rPr lang="en-US" dirty="0" smtClean="0"/>
              <a:t>Windows comes in different flavors such as Home, Pro, Ultimate, et cetera.</a:t>
            </a:r>
          </a:p>
          <a:p>
            <a:endParaRPr lang="en-US" dirty="0" smtClean="0"/>
          </a:p>
          <a:p>
            <a:r>
              <a:rPr lang="en-US" dirty="0" smtClean="0"/>
              <a:t>Linux is </a:t>
            </a:r>
            <a:r>
              <a:rPr lang="en-US" dirty="0" err="1" smtClean="0"/>
              <a:t>kinda</a:t>
            </a:r>
            <a:r>
              <a:rPr lang="en-US" dirty="0" smtClean="0"/>
              <a:t> the same way.</a:t>
            </a:r>
          </a:p>
          <a:p>
            <a:pPr lvl="1"/>
            <a:r>
              <a:rPr lang="en-US" dirty="0" smtClean="0"/>
              <a:t>Imagine if each version of Windows came with a different desktop environment and way of doing things.</a:t>
            </a:r>
          </a:p>
          <a:p>
            <a:pPr lvl="1"/>
            <a:r>
              <a:rPr lang="en-US" dirty="0" smtClean="0"/>
              <a:t>Two of the most popular distros are Ubuntu and Linux Mint. </a:t>
            </a:r>
          </a:p>
          <a:p>
            <a:pPr lvl="1"/>
            <a:r>
              <a:rPr lang="en-US" dirty="0" smtClean="0"/>
              <a:t>Both are easy to use and excellent introductions to Linux.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 descr="512px-Tux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99" y="333487"/>
            <a:ext cx="674500" cy="78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73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have so many options and differences?</a:t>
            </a:r>
          </a:p>
        </p:txBody>
      </p:sp>
      <p:pic>
        <p:nvPicPr>
          <p:cNvPr id="6" name="Picture 2" descr="512px-Tux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99" y="333487"/>
            <a:ext cx="674500" cy="78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8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have so many options and differences?</a:t>
            </a:r>
          </a:p>
          <a:p>
            <a:r>
              <a:rPr lang="en-US" dirty="0" smtClean="0"/>
              <a:t>Remember the core philosophies?</a:t>
            </a:r>
          </a:p>
          <a:p>
            <a:pPr lvl="1"/>
            <a:r>
              <a:rPr lang="en-US" dirty="0" smtClean="0"/>
              <a:t>Everyone can contribute.</a:t>
            </a:r>
          </a:p>
          <a:p>
            <a:pPr lvl="1"/>
            <a:r>
              <a:rPr lang="en-US" dirty="0" smtClean="0"/>
              <a:t>“I can do it myself”</a:t>
            </a:r>
          </a:p>
          <a:p>
            <a:endParaRPr lang="en-US" dirty="0"/>
          </a:p>
        </p:txBody>
      </p:sp>
      <p:pic>
        <p:nvPicPr>
          <p:cNvPr id="6" name="Picture 2" descr="512px-Tux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99" y="333487"/>
            <a:ext cx="674500" cy="78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62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have so many options and differences?</a:t>
            </a:r>
          </a:p>
          <a:p>
            <a:r>
              <a:rPr lang="en-US" dirty="0" smtClean="0"/>
              <a:t>Remember the core philosophies?</a:t>
            </a:r>
          </a:p>
          <a:p>
            <a:pPr lvl="1"/>
            <a:r>
              <a:rPr lang="en-US" dirty="0" smtClean="0"/>
              <a:t>Everyone can contribute.</a:t>
            </a:r>
          </a:p>
          <a:p>
            <a:pPr lvl="1"/>
            <a:r>
              <a:rPr lang="en-US" dirty="0" smtClean="0"/>
              <a:t>“I can do it myself”</a:t>
            </a:r>
          </a:p>
          <a:p>
            <a:endParaRPr lang="en-US" dirty="0"/>
          </a:p>
          <a:p>
            <a:r>
              <a:rPr lang="en-US" dirty="0" smtClean="0"/>
              <a:t>Or this?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6" descr="g9E9DY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568" y="2951193"/>
            <a:ext cx="6843220" cy="3655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512px-Tux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99" y="333487"/>
            <a:ext cx="674500" cy="78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80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uses it?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2" descr="512px-Tux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99" y="333487"/>
            <a:ext cx="674500" cy="78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33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have so many options and differences?</a:t>
            </a:r>
          </a:p>
          <a:p>
            <a:r>
              <a:rPr lang="en-US" dirty="0" smtClean="0"/>
              <a:t>Remember the core philosophies?</a:t>
            </a:r>
          </a:p>
          <a:p>
            <a:pPr lvl="1"/>
            <a:r>
              <a:rPr lang="en-US" dirty="0" smtClean="0"/>
              <a:t>Everyone can contribute.</a:t>
            </a:r>
          </a:p>
          <a:p>
            <a:pPr lvl="1"/>
            <a:r>
              <a:rPr lang="en-US" dirty="0" smtClean="0"/>
              <a:t>“I can do it myself”</a:t>
            </a:r>
          </a:p>
          <a:p>
            <a:endParaRPr lang="en-US" dirty="0"/>
          </a:p>
          <a:p>
            <a:r>
              <a:rPr lang="en-US" dirty="0" smtClean="0"/>
              <a:t>Or this?</a:t>
            </a:r>
          </a:p>
          <a:p>
            <a:endParaRPr lang="en-US" dirty="0" smtClean="0"/>
          </a:p>
          <a:p>
            <a:r>
              <a:rPr lang="en-US" dirty="0" smtClean="0"/>
              <a:t>People like to customize.</a:t>
            </a:r>
          </a:p>
          <a:p>
            <a:r>
              <a:rPr lang="en-US" dirty="0" smtClean="0"/>
              <a:t>Make it the way they like.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6" descr="g9E9DY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568" y="2951193"/>
            <a:ext cx="6843220" cy="3655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512px-Tux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99" y="333487"/>
            <a:ext cx="674500" cy="78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20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Family Tree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https://en.wikipedia.org/wiki/List_of_Linux_distributions</a:t>
            </a:r>
          </a:p>
        </p:txBody>
      </p:sp>
      <p:pic>
        <p:nvPicPr>
          <p:cNvPr id="5" name="Picture 2" descr="512px-Tux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99" y="333487"/>
            <a:ext cx="674500" cy="78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19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Everyone’s got an opinion</a:t>
            </a:r>
            <a:endParaRPr lang="en-US" dirty="0"/>
          </a:p>
        </p:txBody>
      </p:sp>
      <p:pic>
        <p:nvPicPr>
          <p:cNvPr id="4" name="Picture 2" descr="512px-Tux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99" y="333487"/>
            <a:ext cx="674500" cy="78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23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69810"/>
            <a:ext cx="9404723" cy="1400530"/>
          </a:xfrm>
        </p:spPr>
        <p:txBody>
          <a:bodyPr/>
          <a:lstStyle/>
          <a:p>
            <a:r>
              <a:rPr lang="en-US" dirty="0" smtClean="0"/>
              <a:t>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GUI: Graphical User Interface. Mouse, folders, buttons, etc.</a:t>
            </a:r>
          </a:p>
          <a:p>
            <a:endParaRPr lang="en-US" dirty="0"/>
          </a:p>
          <a:p>
            <a:r>
              <a:rPr lang="en-US" dirty="0" smtClean="0"/>
              <a:t>DE</a:t>
            </a:r>
            <a:r>
              <a:rPr lang="en-US" dirty="0"/>
              <a:t>: Desktop Environment. This is the stuff you interact with using the GUI while operating a computer.</a:t>
            </a:r>
          </a:p>
          <a:p>
            <a:endParaRPr lang="en-US" dirty="0"/>
          </a:p>
          <a:p>
            <a:r>
              <a:rPr lang="en-US" dirty="0"/>
              <a:t>GNOME, KDE, Unity: Various DE. Like Distros, they can be customized how you see fit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2" descr="512px-Tux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99" y="333487"/>
            <a:ext cx="674500" cy="78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70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have to use it at some point</a:t>
            </a:r>
            <a:endParaRPr lang="en-US" dirty="0"/>
          </a:p>
        </p:txBody>
      </p:sp>
      <p:pic>
        <p:nvPicPr>
          <p:cNvPr id="4" name="Picture 2" descr="512px-Tux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99" y="333487"/>
            <a:ext cx="674500" cy="78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19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Terminal/console/shell</a:t>
            </a:r>
          </a:p>
          <a:p>
            <a:pPr lvl="1"/>
            <a:r>
              <a:rPr lang="en-US" dirty="0" smtClean="0"/>
              <a:t>Linux </a:t>
            </a:r>
            <a:r>
              <a:rPr lang="en-US" dirty="0"/>
              <a:t>equivalent of the Windows </a:t>
            </a:r>
            <a:r>
              <a:rPr lang="en-US" dirty="0" smtClean="0"/>
              <a:t>CMD/PowerShell.</a:t>
            </a:r>
          </a:p>
          <a:p>
            <a:pPr lvl="1"/>
            <a:r>
              <a:rPr lang="en-US" dirty="0" smtClean="0"/>
              <a:t>Very </a:t>
            </a:r>
            <a:r>
              <a:rPr lang="en-US" dirty="0"/>
              <a:t>powerful and flexible, you can type commands to do just about anything.</a:t>
            </a:r>
          </a:p>
          <a:p>
            <a:endParaRPr lang="en-US" dirty="0"/>
          </a:p>
        </p:txBody>
      </p:sp>
      <p:pic>
        <p:nvPicPr>
          <p:cNvPr id="4" name="Picture 2" descr="512px-Tux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99" y="333487"/>
            <a:ext cx="674500" cy="78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38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Terminal/console/shell</a:t>
            </a:r>
          </a:p>
          <a:p>
            <a:pPr lvl="1"/>
            <a:r>
              <a:rPr lang="en-US" dirty="0" smtClean="0"/>
              <a:t>Linux </a:t>
            </a:r>
            <a:r>
              <a:rPr lang="en-US" dirty="0"/>
              <a:t>equivalent of the Windows </a:t>
            </a:r>
            <a:r>
              <a:rPr lang="en-US" dirty="0" smtClean="0"/>
              <a:t>CMD/PowerShell.</a:t>
            </a:r>
          </a:p>
          <a:p>
            <a:pPr lvl="1"/>
            <a:r>
              <a:rPr lang="en-US" dirty="0" smtClean="0"/>
              <a:t>Very </a:t>
            </a:r>
            <a:r>
              <a:rPr lang="en-US" dirty="0"/>
              <a:t>powerful and flexible, you can type commands to do just about anything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Bash: The most common shell environment. </a:t>
            </a:r>
            <a:r>
              <a:rPr lang="en-US" dirty="0" err="1"/>
              <a:t>Stdlinux</a:t>
            </a:r>
            <a:r>
              <a:rPr lang="en-US" dirty="0"/>
              <a:t> uses c-shell.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512px-Tux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99" y="333487"/>
            <a:ext cx="674500" cy="78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23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Terminal/console/shell</a:t>
            </a:r>
          </a:p>
          <a:p>
            <a:pPr lvl="1"/>
            <a:r>
              <a:rPr lang="en-US" dirty="0" smtClean="0"/>
              <a:t>Linux </a:t>
            </a:r>
            <a:r>
              <a:rPr lang="en-US" dirty="0"/>
              <a:t>equivalent of the Windows </a:t>
            </a:r>
            <a:r>
              <a:rPr lang="en-US" dirty="0" smtClean="0"/>
              <a:t>CMD/PowerShell.</a:t>
            </a:r>
          </a:p>
          <a:p>
            <a:pPr lvl="1"/>
            <a:r>
              <a:rPr lang="en-US" dirty="0" smtClean="0"/>
              <a:t>Very </a:t>
            </a:r>
            <a:r>
              <a:rPr lang="en-US" dirty="0"/>
              <a:t>powerful and flexible, you can type commands to do just about anything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Bash: The most common shell environment. </a:t>
            </a:r>
            <a:r>
              <a:rPr lang="en-US" dirty="0" err="1"/>
              <a:t>Stdlinux</a:t>
            </a:r>
            <a:r>
              <a:rPr lang="en-US" dirty="0"/>
              <a:t> uses c-shell.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SUDO: </a:t>
            </a:r>
            <a:r>
              <a:rPr lang="en-US" b="1" dirty="0"/>
              <a:t>s</a:t>
            </a:r>
            <a:r>
              <a:rPr lang="en-US" dirty="0"/>
              <a:t>uper </a:t>
            </a:r>
            <a:r>
              <a:rPr lang="en-US" b="1" dirty="0"/>
              <a:t>u</a:t>
            </a:r>
            <a:r>
              <a:rPr lang="en-US" dirty="0"/>
              <a:t>ser </a:t>
            </a:r>
            <a:r>
              <a:rPr lang="en-US" b="1" dirty="0" smtClean="0"/>
              <a:t>do</a:t>
            </a:r>
            <a:r>
              <a:rPr lang="en-US" dirty="0" smtClean="0"/>
              <a:t> – </a:t>
            </a:r>
            <a:r>
              <a:rPr lang="en-US" dirty="0"/>
              <a:t>equivalent to administrator in Windows.</a:t>
            </a:r>
          </a:p>
          <a:p>
            <a:r>
              <a:rPr lang="en-US" dirty="0"/>
              <a:t>Root</a:t>
            </a:r>
            <a:r>
              <a:rPr lang="en-US" dirty="0" smtClean="0"/>
              <a:t>: see </a:t>
            </a:r>
            <a:r>
              <a:rPr lang="en-US" dirty="0" err="1" smtClean="0"/>
              <a:t>su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Technically there is a difference. For our intents, it does not matter.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 descr="512px-Tux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99" y="333487"/>
            <a:ext cx="674500" cy="78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22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Lots of commands. More next week!</a:t>
            </a:r>
          </a:p>
          <a:p>
            <a:endParaRPr lang="en-US" dirty="0" smtClean="0"/>
          </a:p>
          <a:p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switch user (run command as another user)</a:t>
            </a:r>
            <a:endParaRPr lang="en-US" dirty="0"/>
          </a:p>
          <a:p>
            <a:r>
              <a:rPr lang="en-US" dirty="0" err="1"/>
              <a:t>s</a:t>
            </a:r>
            <a:r>
              <a:rPr lang="en-US" dirty="0" err="1" smtClean="0"/>
              <a:t>udo</a:t>
            </a:r>
            <a:r>
              <a:rPr lang="en-US" dirty="0" smtClean="0"/>
              <a:t> – super user do (run command as admin)</a:t>
            </a:r>
          </a:p>
          <a:p>
            <a:r>
              <a:rPr lang="en-US" dirty="0" err="1" smtClean="0"/>
              <a:t>pwd</a:t>
            </a:r>
            <a:r>
              <a:rPr lang="en-US" dirty="0" smtClean="0"/>
              <a:t> – present working directory</a:t>
            </a:r>
          </a:p>
          <a:p>
            <a:r>
              <a:rPr lang="en-US" dirty="0" smtClean="0"/>
              <a:t>ls – list files in current directory</a:t>
            </a:r>
          </a:p>
          <a:p>
            <a:r>
              <a:rPr lang="en-US" dirty="0"/>
              <a:t>m</a:t>
            </a:r>
            <a:r>
              <a:rPr lang="en-US" dirty="0" smtClean="0"/>
              <a:t>v – move</a:t>
            </a:r>
          </a:p>
          <a:p>
            <a:r>
              <a:rPr lang="en-US" dirty="0" err="1" smtClean="0"/>
              <a:t>cp</a:t>
            </a:r>
            <a:r>
              <a:rPr lang="en-US" dirty="0" smtClean="0"/>
              <a:t> – copy</a:t>
            </a:r>
          </a:p>
          <a:p>
            <a:r>
              <a:rPr lang="en-US" dirty="0" smtClean="0"/>
              <a:t>cd – change directory</a:t>
            </a:r>
            <a:endParaRPr lang="en-US" dirty="0"/>
          </a:p>
          <a:p>
            <a:r>
              <a:rPr lang="en-US" dirty="0" err="1" smtClean="0"/>
              <a:t>mkdir</a:t>
            </a:r>
            <a:r>
              <a:rPr lang="en-US" dirty="0" smtClean="0"/>
              <a:t> – make directory</a:t>
            </a:r>
          </a:p>
          <a:p>
            <a:r>
              <a:rPr lang="en-US" dirty="0" err="1" smtClean="0"/>
              <a:t>rmdir</a:t>
            </a:r>
            <a:r>
              <a:rPr lang="en-US" dirty="0" smtClean="0"/>
              <a:t> – remove directory</a:t>
            </a:r>
            <a:endParaRPr lang="en-US" dirty="0"/>
          </a:p>
        </p:txBody>
      </p:sp>
      <p:pic>
        <p:nvPicPr>
          <p:cNvPr id="4" name="Picture 2" descr="512px-Tux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99" y="333487"/>
            <a:ext cx="674500" cy="78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77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Compiling/building</a:t>
            </a:r>
          </a:p>
          <a:p>
            <a:pPr lvl="1"/>
            <a:r>
              <a:rPr lang="en-US" dirty="0" smtClean="0"/>
              <a:t>Turning the raw source code into something executable.</a:t>
            </a:r>
          </a:p>
          <a:p>
            <a:r>
              <a:rPr lang="en-US" dirty="0" smtClean="0"/>
              <a:t>Binary: a machine readable file.</a:t>
            </a:r>
          </a:p>
          <a:p>
            <a:pPr lvl="1"/>
            <a:r>
              <a:rPr lang="en-US" dirty="0" smtClean="0"/>
              <a:t>Usually refers to a file you can run.</a:t>
            </a:r>
          </a:p>
          <a:p>
            <a:pPr lvl="1"/>
            <a:endParaRPr lang="en-US" dirty="0"/>
          </a:p>
        </p:txBody>
      </p:sp>
      <p:pic>
        <p:nvPicPr>
          <p:cNvPr id="4" name="Picture 2" descr="512px-Tux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99" y="333487"/>
            <a:ext cx="674500" cy="78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98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uses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Hackers?</a:t>
            </a:r>
          </a:p>
          <a:p>
            <a:pPr lvl="1"/>
            <a:r>
              <a:rPr lang="en-US" dirty="0" smtClean="0"/>
              <a:t>All the bad guys in the movies?</a:t>
            </a:r>
          </a:p>
          <a:p>
            <a:pPr lvl="1"/>
            <a:r>
              <a:rPr lang="en-US" dirty="0" smtClean="0"/>
              <a:t>(Bonus points if it’s a woman.)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290" name="Picture 2" descr="92fa351e2448c77a3f1e1d581405d3a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906" y="1283678"/>
            <a:ext cx="4708402" cy="539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512px-Tux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99" y="333487"/>
            <a:ext cx="674500" cy="78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31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Compiling/building</a:t>
            </a:r>
          </a:p>
          <a:p>
            <a:pPr lvl="1"/>
            <a:r>
              <a:rPr lang="en-US" dirty="0" smtClean="0"/>
              <a:t>Turning the raw source code into something executable.</a:t>
            </a:r>
          </a:p>
          <a:p>
            <a:r>
              <a:rPr lang="en-US" dirty="0" smtClean="0"/>
              <a:t>Binary: a machine readable file.</a:t>
            </a:r>
          </a:p>
          <a:p>
            <a:pPr lvl="1"/>
            <a:r>
              <a:rPr lang="en-US" dirty="0" smtClean="0"/>
              <a:t>Usually refers to a file you can run.</a:t>
            </a:r>
          </a:p>
          <a:p>
            <a:pPr lvl="1"/>
            <a:endParaRPr lang="en-US" dirty="0"/>
          </a:p>
          <a:p>
            <a:r>
              <a:rPr lang="en-US" dirty="0" smtClean="0"/>
              <a:t>“compile the binaries”</a:t>
            </a:r>
          </a:p>
          <a:p>
            <a:pPr lvl="1"/>
            <a:r>
              <a:rPr lang="en-US" dirty="0" smtClean="0"/>
              <a:t>You are compiling the </a:t>
            </a:r>
            <a:r>
              <a:rPr lang="en-US" b="1" dirty="0" smtClean="0"/>
              <a:t>source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You are running the </a:t>
            </a:r>
            <a:r>
              <a:rPr lang="en-US" b="1" dirty="0" smtClean="0"/>
              <a:t>binaries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Saying “compile to the binary” sounds weird.</a:t>
            </a:r>
            <a:endParaRPr lang="en-US" dirty="0"/>
          </a:p>
        </p:txBody>
      </p:sp>
      <p:pic>
        <p:nvPicPr>
          <p:cNvPr id="4" name="Picture 2" descr="512px-Tux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99" y="333487"/>
            <a:ext cx="674500" cy="78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78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 very careful when doing anything that requires root access.</a:t>
            </a:r>
          </a:p>
          <a:p>
            <a:r>
              <a:rPr lang="en-US" dirty="0"/>
              <a:t>Do not blindly copy and paste commands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Knowledge is power.</a:t>
            </a:r>
          </a:p>
          <a:p>
            <a:pPr lvl="1"/>
            <a:r>
              <a:rPr lang="en-US" dirty="0" smtClean="0"/>
              <a:t>Learn what they do before typing anything!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2" descr="512px-Tux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99" y="333487"/>
            <a:ext cx="674500" cy="78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59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 very careful when doing anything that requires root access.</a:t>
            </a:r>
          </a:p>
          <a:p>
            <a:r>
              <a:rPr lang="en-US" dirty="0"/>
              <a:t>Do not blindly copy and paste commands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Knowledge is power.</a:t>
            </a:r>
          </a:p>
          <a:p>
            <a:pPr lvl="1"/>
            <a:r>
              <a:rPr lang="en-US" dirty="0" smtClean="0"/>
              <a:t>Learn what they do before typing anything!</a:t>
            </a:r>
          </a:p>
          <a:p>
            <a:endParaRPr lang="en-US" dirty="0" smtClean="0"/>
          </a:p>
          <a:p>
            <a:r>
              <a:rPr lang="en-US" dirty="0" smtClean="0"/>
              <a:t>DO NOT ENTER THE FOLLOWING COMMANDS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2" descr="512px-Tux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99" y="333487"/>
            <a:ext cx="674500" cy="78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27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rm</a:t>
            </a:r>
            <a:r>
              <a:rPr lang="en-US" dirty="0" smtClean="0"/>
              <a:t> –</a:t>
            </a:r>
            <a:r>
              <a:rPr lang="en-US" dirty="0" err="1" smtClean="0"/>
              <a:t>rf</a:t>
            </a:r>
            <a:r>
              <a:rPr lang="en-US" dirty="0" smtClean="0"/>
              <a:t> / –no-preserve-root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udo</a:t>
            </a:r>
            <a:r>
              <a:rPr lang="en-US" dirty="0" smtClean="0"/>
              <a:t> – super user do</a:t>
            </a:r>
          </a:p>
          <a:p>
            <a:pPr lvl="1"/>
            <a:r>
              <a:rPr lang="en-US" dirty="0" err="1" smtClean="0"/>
              <a:t>rm</a:t>
            </a:r>
            <a:r>
              <a:rPr lang="en-US" dirty="0" smtClean="0"/>
              <a:t> – remove files</a:t>
            </a:r>
          </a:p>
          <a:p>
            <a:pPr lvl="1"/>
            <a:r>
              <a:rPr lang="en-US" dirty="0" smtClean="0"/>
              <a:t>-</a:t>
            </a:r>
            <a:r>
              <a:rPr lang="en-US" dirty="0" err="1" smtClean="0"/>
              <a:t>rf</a:t>
            </a:r>
            <a:r>
              <a:rPr lang="en-US" dirty="0"/>
              <a:t> </a:t>
            </a:r>
            <a:r>
              <a:rPr lang="en-US" dirty="0" smtClean="0"/>
              <a:t>- recursive, force</a:t>
            </a:r>
          </a:p>
          <a:p>
            <a:pPr lvl="1"/>
            <a:r>
              <a:rPr lang="en-US" dirty="0" smtClean="0"/>
              <a:t>/ - the directory; in this case, the root directory.</a:t>
            </a:r>
          </a:p>
          <a:p>
            <a:pPr lvl="1"/>
            <a:r>
              <a:rPr lang="en-US" dirty="0" smtClean="0"/>
              <a:t>-no-preserve-root – remove safety flag.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 NOT ENTER THIS IN THE TERMINAL.</a:t>
            </a:r>
            <a:endParaRPr lang="en-US" dirty="0"/>
          </a:p>
        </p:txBody>
      </p:sp>
      <p:pic>
        <p:nvPicPr>
          <p:cNvPr id="4" name="Picture 2" descr="512px-Tux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99" y="333487"/>
            <a:ext cx="674500" cy="78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72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0114" name="Picture 2" descr="Strip-Roulette-russe-650-finalenglis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958" y="34184"/>
            <a:ext cx="6191250" cy="676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512px-Tux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99" y="333487"/>
            <a:ext cx="674500" cy="78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75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Forkbomb</a:t>
            </a:r>
            <a:r>
              <a:rPr lang="en-US" dirty="0"/>
              <a:t>: :(){ :|: &amp; };:</a:t>
            </a:r>
            <a:endParaRPr lang="en-US" dirty="0" smtClean="0"/>
          </a:p>
          <a:p>
            <a:pPr lvl="1"/>
            <a:r>
              <a:rPr lang="en-US" dirty="0"/>
              <a:t>A</a:t>
            </a:r>
            <a:r>
              <a:rPr lang="en-US" dirty="0" smtClean="0"/>
              <a:t> shell function that continuously creates copies of itself.</a:t>
            </a:r>
          </a:p>
          <a:p>
            <a:pPr lvl="1"/>
            <a:r>
              <a:rPr lang="en-US" dirty="0" smtClean="0"/>
              <a:t>The process eventually takes up all of your CPU.</a:t>
            </a:r>
          </a:p>
          <a:p>
            <a:pPr lvl="1"/>
            <a:r>
              <a:rPr lang="en-US" dirty="0" smtClean="0"/>
              <a:t>DO NOT ENTER THIS ON YOUR TERMINAL.</a:t>
            </a:r>
            <a:endParaRPr lang="en-US" dirty="0"/>
          </a:p>
        </p:txBody>
      </p:sp>
      <p:pic>
        <p:nvPicPr>
          <p:cNvPr id="89090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233" y="3721965"/>
            <a:ext cx="4407879" cy="272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512px-Tux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99" y="333487"/>
            <a:ext cx="674500" cy="78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90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Applications/Software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Yes, Linux has software!</a:t>
            </a:r>
            <a:endParaRPr lang="en-US" dirty="0"/>
          </a:p>
        </p:txBody>
      </p:sp>
      <p:pic>
        <p:nvPicPr>
          <p:cNvPr id="4" name="Picture 2" descr="512px-Tux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99" y="333487"/>
            <a:ext cx="674500" cy="78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35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Applications/Software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Myth: Linux has no software.</a:t>
            </a:r>
          </a:p>
          <a:p>
            <a:endParaRPr lang="en-US" dirty="0" smtClean="0"/>
          </a:p>
        </p:txBody>
      </p:sp>
      <p:pic>
        <p:nvPicPr>
          <p:cNvPr id="6" name="Picture 2" descr="512px-Tux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99" y="333487"/>
            <a:ext cx="674500" cy="78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18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Applications/Software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Myth: Linux has no software.</a:t>
            </a:r>
          </a:p>
          <a:p>
            <a:endParaRPr lang="en-US" dirty="0" smtClean="0"/>
          </a:p>
          <a:p>
            <a:r>
              <a:rPr lang="en-US" dirty="0" smtClean="0"/>
              <a:t>Linux has tons of software.</a:t>
            </a:r>
          </a:p>
          <a:p>
            <a:pPr lvl="1"/>
            <a:r>
              <a:rPr lang="en-US" dirty="0" smtClean="0"/>
              <a:t>Some is closed source, much is open.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6" name="Picture 2" descr="512px-Tux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99" y="333487"/>
            <a:ext cx="674500" cy="78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05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Applications/Software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Myth: Linux has no software.</a:t>
            </a:r>
          </a:p>
          <a:p>
            <a:endParaRPr lang="en-US" dirty="0" smtClean="0"/>
          </a:p>
          <a:p>
            <a:r>
              <a:rPr lang="en-US" dirty="0" smtClean="0"/>
              <a:t>Linux has tons of software.</a:t>
            </a:r>
          </a:p>
          <a:p>
            <a:pPr lvl="1"/>
            <a:r>
              <a:rPr lang="en-US" dirty="0" smtClean="0"/>
              <a:t>Some is closed source, much is open.</a:t>
            </a:r>
          </a:p>
          <a:p>
            <a:pPr lvl="1"/>
            <a:endParaRPr lang="en-US" dirty="0"/>
          </a:p>
          <a:p>
            <a:r>
              <a:rPr lang="en-US" dirty="0" smtClean="0"/>
              <a:t>Usually you download software from repositories.</a:t>
            </a:r>
          </a:p>
          <a:p>
            <a:pPr lvl="1"/>
            <a:r>
              <a:rPr lang="en-US" dirty="0" smtClean="0"/>
              <a:t>Ex: $ </a:t>
            </a:r>
            <a:r>
              <a:rPr lang="en-US" dirty="0" err="1" smtClean="0"/>
              <a:t>sudo</a:t>
            </a:r>
            <a:r>
              <a:rPr lang="en-US" dirty="0" smtClean="0"/>
              <a:t> apt-get install vim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2" descr="512px-Tux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99" y="333487"/>
            <a:ext cx="674500" cy="78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427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uses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Hackers?</a:t>
            </a:r>
          </a:p>
          <a:p>
            <a:pPr lvl="1"/>
            <a:r>
              <a:rPr lang="en-US" dirty="0" smtClean="0"/>
              <a:t>All the bad guys in the movies?</a:t>
            </a:r>
          </a:p>
          <a:p>
            <a:pPr lvl="1"/>
            <a:r>
              <a:rPr lang="en-US" dirty="0" smtClean="0"/>
              <a:t>(Bonus points if it’s a woman.)</a:t>
            </a:r>
          </a:p>
          <a:p>
            <a:endParaRPr lang="en-US" dirty="0"/>
          </a:p>
          <a:p>
            <a:r>
              <a:rPr lang="en-US" dirty="0" smtClean="0"/>
              <a:t>Geeks and nerds?</a:t>
            </a:r>
          </a:p>
          <a:p>
            <a:pPr lvl="1"/>
            <a:r>
              <a:rPr lang="en-US" dirty="0" smtClean="0"/>
              <a:t>That’s all of you in here btw.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290" name="Picture 2" descr="92fa351e2448c77a3f1e1d581405d3a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906" y="1283678"/>
            <a:ext cx="4708402" cy="539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512px-Tux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99" y="333487"/>
            <a:ext cx="674500" cy="78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67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Applications/Software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Myth: Linux has no software.</a:t>
            </a:r>
          </a:p>
          <a:p>
            <a:endParaRPr lang="en-US" dirty="0" smtClean="0"/>
          </a:p>
          <a:p>
            <a:r>
              <a:rPr lang="en-US" dirty="0" smtClean="0"/>
              <a:t>Linux has tons of software.</a:t>
            </a:r>
          </a:p>
          <a:p>
            <a:pPr lvl="1"/>
            <a:r>
              <a:rPr lang="en-US" dirty="0" smtClean="0"/>
              <a:t>Some is closed source, much is open.</a:t>
            </a:r>
          </a:p>
          <a:p>
            <a:pPr lvl="1"/>
            <a:endParaRPr lang="en-US" dirty="0"/>
          </a:p>
          <a:p>
            <a:r>
              <a:rPr lang="en-US" dirty="0" smtClean="0"/>
              <a:t>Usually you download software from repositories.</a:t>
            </a:r>
          </a:p>
          <a:p>
            <a:pPr lvl="1"/>
            <a:r>
              <a:rPr lang="en-US" dirty="0" smtClean="0"/>
              <a:t>Ex: $ </a:t>
            </a:r>
            <a:r>
              <a:rPr lang="en-US" dirty="0" err="1" smtClean="0"/>
              <a:t>sudo</a:t>
            </a:r>
            <a:r>
              <a:rPr lang="en-US" dirty="0" smtClean="0"/>
              <a:t> apt-get install vim</a:t>
            </a:r>
          </a:p>
          <a:p>
            <a:endParaRPr lang="en-US" dirty="0" smtClean="0"/>
          </a:p>
          <a:p>
            <a:r>
              <a:rPr lang="en-US" dirty="0" smtClean="0"/>
              <a:t>Sometimes you download the source code and compile it yourself.</a:t>
            </a:r>
          </a:p>
          <a:p>
            <a:pPr lvl="1"/>
            <a:r>
              <a:rPr lang="en-US" dirty="0" smtClean="0"/>
              <a:t>Cloud storage program: Copy.</a:t>
            </a:r>
          </a:p>
          <a:p>
            <a:endParaRPr lang="en-US" dirty="0"/>
          </a:p>
        </p:txBody>
      </p:sp>
      <p:pic>
        <p:nvPicPr>
          <p:cNvPr id="6" name="Picture 2" descr="512px-Tux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99" y="333487"/>
            <a:ext cx="674500" cy="78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81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Applications/Software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Package managers make downloading software easy.</a:t>
            </a:r>
          </a:p>
          <a:p>
            <a:endParaRPr lang="en-US" dirty="0" smtClean="0"/>
          </a:p>
          <a:p>
            <a:r>
              <a:rPr lang="en-US" dirty="0" smtClean="0"/>
              <a:t>Ex: $ </a:t>
            </a:r>
            <a:r>
              <a:rPr lang="en-US" dirty="0" err="1" smtClean="0"/>
              <a:t>sudo</a:t>
            </a:r>
            <a:r>
              <a:rPr lang="en-US" dirty="0" smtClean="0"/>
              <a:t> apt-get install vim</a:t>
            </a:r>
            <a:endParaRPr lang="en-US" dirty="0"/>
          </a:p>
        </p:txBody>
      </p:sp>
      <p:pic>
        <p:nvPicPr>
          <p:cNvPr id="6" name="Picture 2" descr="512px-Tux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99" y="333487"/>
            <a:ext cx="674500" cy="78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11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Applications/Software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Package managers make downloading software easy.</a:t>
            </a:r>
          </a:p>
          <a:p>
            <a:endParaRPr lang="en-US" dirty="0" smtClean="0"/>
          </a:p>
          <a:p>
            <a:r>
              <a:rPr lang="en-US" dirty="0" smtClean="0"/>
              <a:t>Ex: $ </a:t>
            </a:r>
            <a:r>
              <a:rPr lang="en-US" dirty="0" err="1" smtClean="0"/>
              <a:t>sudo</a:t>
            </a:r>
            <a:r>
              <a:rPr lang="en-US" dirty="0" smtClean="0"/>
              <a:t> apt-get install vim</a:t>
            </a:r>
            <a:endParaRPr lang="en-US" dirty="0"/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udo</a:t>
            </a:r>
            <a:r>
              <a:rPr lang="en-US" dirty="0" smtClean="0"/>
              <a:t>: super user do.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pt-get: application-packaging-tool get</a:t>
            </a:r>
            <a:endParaRPr lang="en-US" dirty="0"/>
          </a:p>
          <a:p>
            <a:pPr lvl="1"/>
            <a:r>
              <a:rPr lang="en-US" dirty="0" smtClean="0"/>
              <a:t>Install – let the OS know that we want to install software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im – the name of the application.</a:t>
            </a:r>
          </a:p>
          <a:p>
            <a:endParaRPr lang="en-US" dirty="0" smtClean="0"/>
          </a:p>
        </p:txBody>
      </p:sp>
      <p:pic>
        <p:nvPicPr>
          <p:cNvPr id="6" name="Picture 2" descr="512px-Tux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99" y="333487"/>
            <a:ext cx="674500" cy="78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4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Applications/Software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Package managers make downloading software easy.</a:t>
            </a:r>
          </a:p>
          <a:p>
            <a:endParaRPr lang="en-US" dirty="0" smtClean="0"/>
          </a:p>
          <a:p>
            <a:r>
              <a:rPr lang="en-US" dirty="0" smtClean="0"/>
              <a:t>Ex: $ </a:t>
            </a:r>
            <a:r>
              <a:rPr lang="en-US" dirty="0" err="1" smtClean="0"/>
              <a:t>sudo</a:t>
            </a:r>
            <a:r>
              <a:rPr lang="en-US" dirty="0" smtClean="0"/>
              <a:t> apt-get install vim</a:t>
            </a:r>
            <a:endParaRPr lang="en-US" dirty="0"/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udo</a:t>
            </a:r>
            <a:r>
              <a:rPr lang="en-US" dirty="0" smtClean="0"/>
              <a:t>: super user do.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pt-get: application-packaging-tool get</a:t>
            </a:r>
            <a:endParaRPr lang="en-US" dirty="0"/>
          </a:p>
          <a:p>
            <a:pPr lvl="1"/>
            <a:r>
              <a:rPr lang="en-US" dirty="0" smtClean="0"/>
              <a:t>Install – let the OS know that we want to install software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im – the name of the application.</a:t>
            </a:r>
          </a:p>
          <a:p>
            <a:endParaRPr lang="en-US" dirty="0" smtClean="0"/>
          </a:p>
          <a:p>
            <a:r>
              <a:rPr lang="en-US" dirty="0" smtClean="0"/>
              <a:t>If you have to compile it, the software is usually accompanied by a make file.</a:t>
            </a:r>
          </a:p>
          <a:p>
            <a:pPr lvl="1"/>
            <a:r>
              <a:rPr lang="en-US" dirty="0" smtClean="0"/>
              <a:t>$ make</a:t>
            </a:r>
            <a:endParaRPr lang="en-US" dirty="0"/>
          </a:p>
        </p:txBody>
      </p:sp>
      <p:pic>
        <p:nvPicPr>
          <p:cNvPr id="6" name="Picture 2" descr="512px-Tux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99" y="333487"/>
            <a:ext cx="674500" cy="78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86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Licensing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are they important?</a:t>
            </a:r>
            <a:endParaRPr lang="en-US" dirty="0"/>
          </a:p>
        </p:txBody>
      </p:sp>
      <p:pic>
        <p:nvPicPr>
          <p:cNvPr id="4" name="Picture 2" descr="512px-Tux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99" y="333487"/>
            <a:ext cx="674500" cy="78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32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Licenses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published software in the United States require a licensed.</a:t>
            </a:r>
          </a:p>
          <a:p>
            <a:pPr lvl="1"/>
            <a:r>
              <a:rPr lang="en-US" dirty="0" smtClean="0"/>
              <a:t>(Otherwise it is assumed to be public domain.)</a:t>
            </a:r>
          </a:p>
          <a:p>
            <a:pPr lvl="1"/>
            <a:endParaRPr lang="en-US" dirty="0"/>
          </a:p>
        </p:txBody>
      </p:sp>
      <p:pic>
        <p:nvPicPr>
          <p:cNvPr id="6" name="Picture 2" descr="512px-Tux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99" y="333487"/>
            <a:ext cx="674500" cy="78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05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Licenses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published software in the United States require a licensed.</a:t>
            </a:r>
          </a:p>
          <a:p>
            <a:pPr lvl="1"/>
            <a:r>
              <a:rPr lang="en-US" dirty="0" smtClean="0"/>
              <a:t>(Otherwise it is assumed to be public domain.)</a:t>
            </a:r>
          </a:p>
          <a:p>
            <a:pPr lvl="1"/>
            <a:endParaRPr lang="en-US" dirty="0"/>
          </a:p>
          <a:p>
            <a:r>
              <a:rPr lang="en-US" dirty="0" smtClean="0"/>
              <a:t>Most traditional license are restrictive (copyright).</a:t>
            </a:r>
          </a:p>
          <a:p>
            <a:pPr lvl="1"/>
            <a:r>
              <a:rPr lang="en-US" dirty="0" smtClean="0"/>
              <a:t>They limit what you are allowed to do with the software.</a:t>
            </a:r>
          </a:p>
        </p:txBody>
      </p:sp>
      <p:pic>
        <p:nvPicPr>
          <p:cNvPr id="6" name="Picture 2" descr="512px-Tux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99" y="333487"/>
            <a:ext cx="674500" cy="78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38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Licenses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published software in the United States require a licensed.</a:t>
            </a:r>
          </a:p>
          <a:p>
            <a:pPr lvl="1"/>
            <a:r>
              <a:rPr lang="en-US" dirty="0" smtClean="0"/>
              <a:t>(Otherwise it is assumed to be public domain.)</a:t>
            </a:r>
          </a:p>
          <a:p>
            <a:pPr lvl="1"/>
            <a:endParaRPr lang="en-US" dirty="0"/>
          </a:p>
          <a:p>
            <a:r>
              <a:rPr lang="en-US" dirty="0" smtClean="0"/>
              <a:t>Most traditional license are restrictive (copyright).</a:t>
            </a:r>
          </a:p>
          <a:p>
            <a:pPr lvl="1"/>
            <a:r>
              <a:rPr lang="en-US" dirty="0" smtClean="0"/>
              <a:t>They limit what you are allowed to do with the software.</a:t>
            </a:r>
          </a:p>
          <a:p>
            <a:pPr lvl="1"/>
            <a:endParaRPr lang="en-US" dirty="0"/>
          </a:p>
          <a:p>
            <a:r>
              <a:rPr lang="en-US" dirty="0" err="1" smtClean="0"/>
              <a:t>Copyleft</a:t>
            </a:r>
            <a:r>
              <a:rPr lang="en-US" dirty="0" smtClean="0"/>
              <a:t> licenses</a:t>
            </a:r>
          </a:p>
          <a:p>
            <a:pPr lvl="1"/>
            <a:r>
              <a:rPr lang="en-US" dirty="0" smtClean="0"/>
              <a:t>Allow you various degrees of freedom.</a:t>
            </a:r>
          </a:p>
          <a:p>
            <a:pPr lvl="1"/>
            <a:r>
              <a:rPr lang="en-US" dirty="0" smtClean="0"/>
              <a:t>GPL, MIT, BSD, et cetera.</a:t>
            </a:r>
          </a:p>
        </p:txBody>
      </p:sp>
      <p:pic>
        <p:nvPicPr>
          <p:cNvPr id="6" name="Picture 2" descr="512px-Tux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99" y="333487"/>
            <a:ext cx="674500" cy="78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34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Things in Linux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Credit to TheOeatmeal.com</a:t>
            </a:r>
            <a:endParaRPr lang="en-US" dirty="0"/>
          </a:p>
        </p:txBody>
      </p:sp>
      <p:pic>
        <p:nvPicPr>
          <p:cNvPr id="5" name="Picture 2" descr="512px-Tux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99" y="333487"/>
            <a:ext cx="674500" cy="78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04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window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036" y="572721"/>
            <a:ext cx="3800475" cy="561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512px-Tux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99" y="333487"/>
            <a:ext cx="674500" cy="78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84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uses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Hackers?</a:t>
            </a:r>
          </a:p>
          <a:p>
            <a:pPr lvl="1"/>
            <a:r>
              <a:rPr lang="en-US" dirty="0" smtClean="0"/>
              <a:t>All the bad guys in the movies?</a:t>
            </a:r>
          </a:p>
          <a:p>
            <a:pPr lvl="1"/>
            <a:r>
              <a:rPr lang="en-US" dirty="0" smtClean="0"/>
              <a:t>(Bonus points if it’s a woman.)</a:t>
            </a:r>
          </a:p>
          <a:p>
            <a:endParaRPr lang="en-US" dirty="0"/>
          </a:p>
          <a:p>
            <a:r>
              <a:rPr lang="en-US" dirty="0" smtClean="0"/>
              <a:t>Geeks and nerds?</a:t>
            </a:r>
          </a:p>
          <a:p>
            <a:pPr lvl="1"/>
            <a:r>
              <a:rPr lang="en-US" dirty="0" smtClean="0"/>
              <a:t>That’s all of you in here btw.</a:t>
            </a:r>
          </a:p>
          <a:p>
            <a:pPr lvl="1"/>
            <a:endParaRPr lang="en-US" dirty="0"/>
          </a:p>
          <a:p>
            <a:r>
              <a:rPr lang="en-US" dirty="0" smtClean="0"/>
              <a:t>IT? System admins?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290" name="Picture 2" descr="92fa351e2448c77a3f1e1d581405d3a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906" y="1283678"/>
            <a:ext cx="4708402" cy="539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512px-Tux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99" y="333487"/>
            <a:ext cx="674500" cy="78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63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Ap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006" y="1456306"/>
            <a:ext cx="4686300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512px-Tux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99" y="333487"/>
            <a:ext cx="674500" cy="78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41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Linu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898" y="123092"/>
            <a:ext cx="5392372" cy="6608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512px-Tux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99" y="333487"/>
            <a:ext cx="674500" cy="78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51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Thanks for listening. Hope you learned something!</a:t>
            </a:r>
            <a:endParaRPr lang="en-US" dirty="0"/>
          </a:p>
        </p:txBody>
      </p:sp>
      <p:pic>
        <p:nvPicPr>
          <p:cNvPr id="5" name="Picture 2" descr="512px-Tux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99" y="333487"/>
            <a:ext cx="674500" cy="78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46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away!</a:t>
            </a:r>
            <a:endParaRPr lang="en-US" dirty="0"/>
          </a:p>
        </p:txBody>
      </p:sp>
      <p:pic>
        <p:nvPicPr>
          <p:cNvPr id="5" name="Picture 2" descr="512px-Tux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99" y="333487"/>
            <a:ext cx="674500" cy="78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89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1356</TotalTime>
  <Words>2569</Words>
  <Application>Microsoft Office PowerPoint</Application>
  <PresentationFormat>Widescreen</PresentationFormat>
  <Paragraphs>494</Paragraphs>
  <Slides>93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97" baseType="lpstr">
      <vt:lpstr>Arial</vt:lpstr>
      <vt:lpstr>Century Gothic</vt:lpstr>
      <vt:lpstr>Wingdings 3</vt:lpstr>
      <vt:lpstr>Ion</vt:lpstr>
      <vt:lpstr>Linux</vt:lpstr>
      <vt:lpstr>Before we start…</vt:lpstr>
      <vt:lpstr>Quick Side Note</vt:lpstr>
      <vt:lpstr>What is Linux?</vt:lpstr>
      <vt:lpstr>IT’S A UNIX SYSTEM</vt:lpstr>
      <vt:lpstr>Who uses it?</vt:lpstr>
      <vt:lpstr>Who uses it?</vt:lpstr>
      <vt:lpstr>Who uses it?</vt:lpstr>
      <vt:lpstr>Who uses it?</vt:lpstr>
      <vt:lpstr>Who uses it?</vt:lpstr>
      <vt:lpstr>Who uses it?</vt:lpstr>
      <vt:lpstr>Who uses it?</vt:lpstr>
      <vt:lpstr>Who uses it?</vt:lpstr>
      <vt:lpstr>Who uses it?</vt:lpstr>
      <vt:lpstr>Who uses it?</vt:lpstr>
      <vt:lpstr>Key Terms</vt:lpstr>
      <vt:lpstr>Key Terms</vt:lpstr>
      <vt:lpstr>Key Terms</vt:lpstr>
      <vt:lpstr>Key Terms</vt:lpstr>
      <vt:lpstr>Key Terms</vt:lpstr>
      <vt:lpstr>Key Terms</vt:lpstr>
      <vt:lpstr>Key Terms</vt:lpstr>
      <vt:lpstr>Key Terms</vt:lpstr>
      <vt:lpstr>What is it?</vt:lpstr>
      <vt:lpstr>Brief History</vt:lpstr>
      <vt:lpstr>A Brief History of Linux</vt:lpstr>
      <vt:lpstr>A Brief History of Linux</vt:lpstr>
      <vt:lpstr>A Brief History of Linux</vt:lpstr>
      <vt:lpstr>A Brief History of Linux</vt:lpstr>
      <vt:lpstr>A Brief History of Linux</vt:lpstr>
      <vt:lpstr>Brief History</vt:lpstr>
      <vt:lpstr>Brief History</vt:lpstr>
      <vt:lpstr>Brief History</vt:lpstr>
      <vt:lpstr>Takeaway - Core Philosophies</vt:lpstr>
      <vt:lpstr>Takeaway - Core Philosophies</vt:lpstr>
      <vt:lpstr>OK but what is it?</vt:lpstr>
      <vt:lpstr>Installing Linux</vt:lpstr>
      <vt:lpstr>Quick Steps</vt:lpstr>
      <vt:lpstr>More Key Terms</vt:lpstr>
      <vt:lpstr>Key Terms</vt:lpstr>
      <vt:lpstr>Key Terms</vt:lpstr>
      <vt:lpstr>Key Terms</vt:lpstr>
      <vt:lpstr>Key Terms</vt:lpstr>
      <vt:lpstr>Secure Boot</vt:lpstr>
      <vt:lpstr>Grub</vt:lpstr>
      <vt:lpstr>Partitioning Your Hard Disk</vt:lpstr>
      <vt:lpstr>Partitioning Your Hard Disk</vt:lpstr>
      <vt:lpstr>Partitioning Your Hard Disk</vt:lpstr>
      <vt:lpstr>Quick Steps</vt:lpstr>
      <vt:lpstr>Quick Steps</vt:lpstr>
      <vt:lpstr>Quick Steps</vt:lpstr>
      <vt:lpstr>Quick Steps</vt:lpstr>
      <vt:lpstr>Quick Steps</vt:lpstr>
      <vt:lpstr>Distros</vt:lpstr>
      <vt:lpstr>Distros</vt:lpstr>
      <vt:lpstr>Distros</vt:lpstr>
      <vt:lpstr>Distros</vt:lpstr>
      <vt:lpstr>Distros</vt:lpstr>
      <vt:lpstr>Distros</vt:lpstr>
      <vt:lpstr>Distros</vt:lpstr>
      <vt:lpstr>Linux Family Tree</vt:lpstr>
      <vt:lpstr>Environments</vt:lpstr>
      <vt:lpstr>Environments</vt:lpstr>
      <vt:lpstr>Terminal</vt:lpstr>
      <vt:lpstr>Terminal</vt:lpstr>
      <vt:lpstr>Terminal</vt:lpstr>
      <vt:lpstr>Terminal</vt:lpstr>
      <vt:lpstr>Terminal</vt:lpstr>
      <vt:lpstr>Terminal</vt:lpstr>
      <vt:lpstr>Terminal</vt:lpstr>
      <vt:lpstr>Terminal</vt:lpstr>
      <vt:lpstr>Terminal</vt:lpstr>
      <vt:lpstr>Terminal</vt:lpstr>
      <vt:lpstr>PowerPoint Presentation</vt:lpstr>
      <vt:lpstr>Terminal</vt:lpstr>
      <vt:lpstr>Applications/Software</vt:lpstr>
      <vt:lpstr>Applications/Software</vt:lpstr>
      <vt:lpstr>Applications/Software</vt:lpstr>
      <vt:lpstr>Applications/Software</vt:lpstr>
      <vt:lpstr>Applications/Software</vt:lpstr>
      <vt:lpstr>Applications/Software</vt:lpstr>
      <vt:lpstr>Applications/Software</vt:lpstr>
      <vt:lpstr>Applications/Software</vt:lpstr>
      <vt:lpstr>Licensing</vt:lpstr>
      <vt:lpstr>Licenses</vt:lpstr>
      <vt:lpstr>Licenses</vt:lpstr>
      <vt:lpstr>Licenses</vt:lpstr>
      <vt:lpstr>Fixing Things in Linux</vt:lpstr>
      <vt:lpstr>PowerPoint Presentation</vt:lpstr>
      <vt:lpstr>PowerPoint Presentation</vt:lpstr>
      <vt:lpstr>PowerPoint Presentation</vt:lpstr>
      <vt:lpstr>Fin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dc:creator>Nikit Malkan</dc:creator>
  <cp:lastModifiedBy>Nikit Malkan</cp:lastModifiedBy>
  <cp:revision>64</cp:revision>
  <dcterms:created xsi:type="dcterms:W3CDTF">2015-09-02T21:59:44Z</dcterms:created>
  <dcterms:modified xsi:type="dcterms:W3CDTF">2015-09-03T21:31:00Z</dcterms:modified>
</cp:coreProperties>
</file>