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4" r:id="rId3"/>
    <p:sldId id="395" r:id="rId4"/>
    <p:sldId id="736" r:id="rId5"/>
    <p:sldId id="737" r:id="rId6"/>
    <p:sldId id="738" r:id="rId7"/>
    <p:sldId id="264" r:id="rId8"/>
    <p:sldId id="629" r:id="rId9"/>
    <p:sldId id="630" r:id="rId10"/>
    <p:sldId id="631" r:id="rId11"/>
    <p:sldId id="257" r:id="rId12"/>
    <p:sldId id="267" r:id="rId13"/>
    <p:sldId id="266" r:id="rId14"/>
    <p:sldId id="261" r:id="rId15"/>
    <p:sldId id="262" r:id="rId16"/>
    <p:sldId id="295" r:id="rId17"/>
    <p:sldId id="263" r:id="rId18"/>
    <p:sldId id="274" r:id="rId19"/>
    <p:sldId id="275" r:id="rId20"/>
    <p:sldId id="276" r:id="rId21"/>
    <p:sldId id="259" r:id="rId22"/>
    <p:sldId id="294" r:id="rId23"/>
    <p:sldId id="270" r:id="rId24"/>
    <p:sldId id="277" r:id="rId25"/>
    <p:sldId id="272" r:id="rId26"/>
    <p:sldId id="278" r:id="rId27"/>
    <p:sldId id="279" r:id="rId28"/>
    <p:sldId id="280" r:id="rId29"/>
    <p:sldId id="282" r:id="rId30"/>
    <p:sldId id="284" r:id="rId31"/>
    <p:sldId id="283" r:id="rId32"/>
    <p:sldId id="285" r:id="rId33"/>
    <p:sldId id="286" r:id="rId34"/>
    <p:sldId id="287" r:id="rId35"/>
    <p:sldId id="307" r:id="rId36"/>
    <p:sldId id="288" r:id="rId37"/>
    <p:sldId id="296" r:id="rId38"/>
    <p:sldId id="301" r:id="rId39"/>
    <p:sldId id="302" r:id="rId40"/>
    <p:sldId id="303" r:id="rId41"/>
    <p:sldId id="304" r:id="rId42"/>
    <p:sldId id="305" r:id="rId43"/>
    <p:sldId id="306" r:id="rId44"/>
    <p:sldId id="292" r:id="rId45"/>
    <p:sldId id="309" r:id="rId46"/>
    <p:sldId id="293" r:id="rId47"/>
    <p:sldId id="364" r:id="rId48"/>
    <p:sldId id="310" r:id="rId49"/>
    <p:sldId id="311" r:id="rId50"/>
    <p:sldId id="312" r:id="rId51"/>
    <p:sldId id="314" r:id="rId52"/>
    <p:sldId id="315" r:id="rId53"/>
    <p:sldId id="316" r:id="rId54"/>
    <p:sldId id="317" r:id="rId55"/>
    <p:sldId id="318" r:id="rId56"/>
    <p:sldId id="319" r:id="rId57"/>
    <p:sldId id="322" r:id="rId58"/>
    <p:sldId id="323" r:id="rId59"/>
    <p:sldId id="324" r:id="rId60"/>
    <p:sldId id="399" r:id="rId61"/>
    <p:sldId id="543" r:id="rId62"/>
    <p:sldId id="346" r:id="rId63"/>
    <p:sldId id="401" r:id="rId64"/>
    <p:sldId id="402" r:id="rId65"/>
    <p:sldId id="354" r:id="rId66"/>
    <p:sldId id="349" r:id="rId67"/>
    <p:sldId id="350" r:id="rId68"/>
    <p:sldId id="351" r:id="rId69"/>
    <p:sldId id="352" r:id="rId70"/>
    <p:sldId id="353" r:id="rId71"/>
    <p:sldId id="355" r:id="rId72"/>
    <p:sldId id="403" r:id="rId73"/>
    <p:sldId id="348" r:id="rId74"/>
    <p:sldId id="356" r:id="rId75"/>
    <p:sldId id="357" r:id="rId76"/>
    <p:sldId id="358" r:id="rId77"/>
    <p:sldId id="374" r:id="rId78"/>
    <p:sldId id="377" r:id="rId79"/>
    <p:sldId id="378" r:id="rId80"/>
    <p:sldId id="380" r:id="rId81"/>
    <p:sldId id="562" r:id="rId82"/>
    <p:sldId id="563" r:id="rId83"/>
    <p:sldId id="379" r:id="rId84"/>
    <p:sldId id="381" r:id="rId85"/>
    <p:sldId id="382" r:id="rId86"/>
    <p:sldId id="384" r:id="rId87"/>
    <p:sldId id="383" r:id="rId88"/>
    <p:sldId id="619" r:id="rId89"/>
    <p:sldId id="385" r:id="rId90"/>
    <p:sldId id="386" r:id="rId91"/>
    <p:sldId id="387" r:id="rId92"/>
    <p:sldId id="347" r:id="rId93"/>
    <p:sldId id="388" r:id="rId94"/>
    <p:sldId id="345" r:id="rId95"/>
    <p:sldId id="363" r:id="rId96"/>
    <p:sldId id="362" r:id="rId97"/>
    <p:sldId id="393" r:id="rId98"/>
    <p:sldId id="404" r:id="rId99"/>
    <p:sldId id="325" r:id="rId100"/>
    <p:sldId id="326" r:id="rId101"/>
    <p:sldId id="327" r:id="rId102"/>
    <p:sldId id="328" r:id="rId103"/>
    <p:sldId id="329" r:id="rId104"/>
    <p:sldId id="330" r:id="rId105"/>
    <p:sldId id="389" r:id="rId106"/>
    <p:sldId id="405" r:id="rId107"/>
    <p:sldId id="390" r:id="rId108"/>
    <p:sldId id="331" r:id="rId109"/>
    <p:sldId id="332" r:id="rId110"/>
    <p:sldId id="333" r:id="rId111"/>
    <p:sldId id="335" r:id="rId112"/>
    <p:sldId id="336" r:id="rId113"/>
    <p:sldId id="365" r:id="rId114"/>
    <p:sldId id="337" r:id="rId115"/>
    <p:sldId id="406" r:id="rId116"/>
    <p:sldId id="407" r:id="rId117"/>
    <p:sldId id="408" r:id="rId118"/>
    <p:sldId id="415" r:id="rId119"/>
    <p:sldId id="416" r:id="rId120"/>
    <p:sldId id="417" r:id="rId121"/>
    <p:sldId id="418" r:id="rId122"/>
    <p:sldId id="421" r:id="rId123"/>
    <p:sldId id="476" r:id="rId124"/>
    <p:sldId id="422" r:id="rId125"/>
    <p:sldId id="424" r:id="rId126"/>
    <p:sldId id="423" r:id="rId127"/>
    <p:sldId id="425" r:id="rId128"/>
    <p:sldId id="339" r:id="rId129"/>
    <p:sldId id="426" r:id="rId130"/>
    <p:sldId id="427" r:id="rId131"/>
    <p:sldId id="428" r:id="rId132"/>
    <p:sldId id="429" r:id="rId133"/>
    <p:sldId id="431" r:id="rId134"/>
    <p:sldId id="338" r:id="rId135"/>
    <p:sldId id="432" r:id="rId136"/>
    <p:sldId id="433" r:id="rId137"/>
    <p:sldId id="438" r:id="rId138"/>
    <p:sldId id="435" r:id="rId139"/>
    <p:sldId id="440" r:id="rId140"/>
    <p:sldId id="439" r:id="rId141"/>
    <p:sldId id="441" r:id="rId142"/>
    <p:sldId id="442" r:id="rId143"/>
    <p:sldId id="443" r:id="rId144"/>
    <p:sldId id="444" r:id="rId145"/>
    <p:sldId id="436" r:id="rId146"/>
    <p:sldId id="445" r:id="rId147"/>
    <p:sldId id="446" r:id="rId148"/>
    <p:sldId id="434" r:id="rId149"/>
    <p:sldId id="340" r:id="rId150"/>
    <p:sldId id="447" r:id="rId151"/>
    <p:sldId id="448" r:id="rId152"/>
    <p:sldId id="449" r:id="rId153"/>
    <p:sldId id="450" r:id="rId154"/>
    <p:sldId id="457" r:id="rId155"/>
    <p:sldId id="456" r:id="rId156"/>
    <p:sldId id="453" r:id="rId157"/>
    <p:sldId id="454" r:id="rId158"/>
    <p:sldId id="455" r:id="rId159"/>
    <p:sldId id="341" r:id="rId160"/>
    <p:sldId id="452" r:id="rId161"/>
    <p:sldId id="458" r:id="rId162"/>
    <p:sldId id="459" r:id="rId163"/>
    <p:sldId id="460" r:id="rId164"/>
    <p:sldId id="461" r:id="rId165"/>
    <p:sldId id="462" r:id="rId166"/>
    <p:sldId id="547" r:id="rId167"/>
    <p:sldId id="548" r:id="rId168"/>
    <p:sldId id="549" r:id="rId169"/>
    <p:sldId id="550" r:id="rId170"/>
    <p:sldId id="342" r:id="rId171"/>
    <p:sldId id="463" r:id="rId172"/>
    <p:sldId id="498" r:id="rId173"/>
    <p:sldId id="499" r:id="rId174"/>
    <p:sldId id="480" r:id="rId175"/>
    <p:sldId id="501" r:id="rId176"/>
    <p:sldId id="500" r:id="rId177"/>
    <p:sldId id="502" r:id="rId178"/>
    <p:sldId id="503" r:id="rId179"/>
    <p:sldId id="482" r:id="rId180"/>
    <p:sldId id="483" r:id="rId181"/>
    <p:sldId id="504" r:id="rId182"/>
    <p:sldId id="505" r:id="rId183"/>
    <p:sldId id="506" r:id="rId184"/>
    <p:sldId id="507" r:id="rId185"/>
    <p:sldId id="477" r:id="rId186"/>
    <p:sldId id="512" r:id="rId187"/>
    <p:sldId id="511" r:id="rId188"/>
    <p:sldId id="513" r:id="rId189"/>
    <p:sldId id="508" r:id="rId190"/>
    <p:sldId id="509" r:id="rId191"/>
    <p:sldId id="510" r:id="rId192"/>
    <p:sldId id="484" r:id="rId193"/>
    <p:sldId id="485" r:id="rId194"/>
    <p:sldId id="486" r:id="rId195"/>
    <p:sldId id="487" r:id="rId196"/>
    <p:sldId id="488" r:id="rId197"/>
    <p:sldId id="514" r:id="rId198"/>
    <p:sldId id="515" r:id="rId199"/>
    <p:sldId id="516" r:id="rId200"/>
    <p:sldId id="489" r:id="rId201"/>
    <p:sldId id="517" r:id="rId202"/>
    <p:sldId id="518" r:id="rId203"/>
    <p:sldId id="491" r:id="rId204"/>
    <p:sldId id="519" r:id="rId205"/>
    <p:sldId id="520" r:id="rId206"/>
    <p:sldId id="490" r:id="rId207"/>
    <p:sldId id="521" r:id="rId208"/>
    <p:sldId id="522" r:id="rId209"/>
    <p:sldId id="492" r:id="rId210"/>
    <p:sldId id="523" r:id="rId211"/>
    <p:sldId id="524" r:id="rId212"/>
    <p:sldId id="525" r:id="rId213"/>
    <p:sldId id="526" r:id="rId214"/>
    <p:sldId id="496" r:id="rId215"/>
    <p:sldId id="493" r:id="rId216"/>
    <p:sldId id="495" r:id="rId217"/>
    <p:sldId id="544" r:id="rId218"/>
    <p:sldId id="545" r:id="rId219"/>
    <p:sldId id="546" r:id="rId220"/>
    <p:sldId id="564" r:id="rId221"/>
    <p:sldId id="551" r:id="rId222"/>
    <p:sldId id="552" r:id="rId223"/>
    <p:sldId id="553" r:id="rId224"/>
    <p:sldId id="554" r:id="rId225"/>
    <p:sldId id="556" r:id="rId226"/>
    <p:sldId id="557" r:id="rId227"/>
    <p:sldId id="558" r:id="rId228"/>
    <p:sldId id="559" r:id="rId229"/>
    <p:sldId id="560" r:id="rId230"/>
    <p:sldId id="561" r:id="rId231"/>
    <p:sldId id="565" r:id="rId232"/>
    <p:sldId id="567" r:id="rId233"/>
    <p:sldId id="566" r:id="rId234"/>
    <p:sldId id="568" r:id="rId235"/>
    <p:sldId id="569" r:id="rId236"/>
    <p:sldId id="574" r:id="rId237"/>
    <p:sldId id="570" r:id="rId238"/>
    <p:sldId id="575" r:id="rId239"/>
    <p:sldId id="576" r:id="rId240"/>
    <p:sldId id="577" r:id="rId241"/>
    <p:sldId id="578" r:id="rId242"/>
    <p:sldId id="605" r:id="rId243"/>
    <p:sldId id="607" r:id="rId244"/>
    <p:sldId id="608" r:id="rId245"/>
    <p:sldId id="609" r:id="rId246"/>
    <p:sldId id="579" r:id="rId247"/>
    <p:sldId id="589" r:id="rId248"/>
    <p:sldId id="610" r:id="rId249"/>
    <p:sldId id="611" r:id="rId250"/>
    <p:sldId id="606" r:id="rId251"/>
    <p:sldId id="592" r:id="rId252"/>
    <p:sldId id="593" r:id="rId253"/>
    <p:sldId id="596" r:id="rId254"/>
    <p:sldId id="597" r:id="rId255"/>
    <p:sldId id="598" r:id="rId256"/>
    <p:sldId id="599" r:id="rId257"/>
    <p:sldId id="591" r:id="rId258"/>
    <p:sldId id="594" r:id="rId259"/>
    <p:sldId id="595" r:id="rId260"/>
    <p:sldId id="600" r:id="rId261"/>
    <p:sldId id="601" r:id="rId262"/>
    <p:sldId id="602" r:id="rId263"/>
    <p:sldId id="603" r:id="rId264"/>
    <p:sldId id="604" r:id="rId265"/>
    <p:sldId id="612" r:id="rId266"/>
    <p:sldId id="613" r:id="rId267"/>
    <p:sldId id="614" r:id="rId268"/>
    <p:sldId id="615" r:id="rId269"/>
    <p:sldId id="616" r:id="rId270"/>
    <p:sldId id="617" r:id="rId271"/>
    <p:sldId id="618" r:id="rId272"/>
    <p:sldId id="587" r:id="rId273"/>
    <p:sldId id="344" r:id="rId274"/>
    <p:sldId id="467" r:id="rId275"/>
    <p:sldId id="468" r:id="rId276"/>
    <p:sldId id="471" r:id="rId277"/>
    <p:sldId id="469" r:id="rId278"/>
    <p:sldId id="470" r:id="rId279"/>
    <p:sldId id="472" r:id="rId280"/>
    <p:sldId id="474" r:id="rId281"/>
    <p:sldId id="473" r:id="rId282"/>
    <p:sldId id="497" r:id="rId283"/>
    <p:sldId id="532" r:id="rId284"/>
    <p:sldId id="533" r:id="rId285"/>
    <p:sldId id="622" r:id="rId286"/>
    <p:sldId id="624" r:id="rId287"/>
    <p:sldId id="625" r:id="rId288"/>
    <p:sldId id="626" r:id="rId289"/>
    <p:sldId id="627" r:id="rId290"/>
    <p:sldId id="527" r:id="rId291"/>
    <p:sldId id="528" r:id="rId292"/>
    <p:sldId id="529" r:id="rId293"/>
    <p:sldId id="632" r:id="rId294"/>
    <p:sldId id="367" r:id="rId295"/>
    <p:sldId id="646" r:id="rId296"/>
    <p:sldId id="633" r:id="rId297"/>
    <p:sldId id="635" r:id="rId298"/>
    <p:sldId id="637" r:id="rId299"/>
    <p:sldId id="638" r:id="rId300"/>
    <p:sldId id="639" r:id="rId301"/>
    <p:sldId id="645" r:id="rId302"/>
    <p:sldId id="368" r:id="rId303"/>
    <p:sldId id="640" r:id="rId304"/>
    <p:sldId id="641" r:id="rId305"/>
    <p:sldId id="642" r:id="rId306"/>
    <p:sldId id="643" r:id="rId307"/>
    <p:sldId id="644" r:id="rId308"/>
    <p:sldId id="647" r:id="rId309"/>
    <p:sldId id="648" r:id="rId310"/>
    <p:sldId id="649" r:id="rId311"/>
    <p:sldId id="650" r:id="rId312"/>
    <p:sldId id="369" r:id="rId313"/>
    <p:sldId id="651" r:id="rId314"/>
    <p:sldId id="652" r:id="rId315"/>
    <p:sldId id="653" r:id="rId316"/>
    <p:sldId id="654" r:id="rId317"/>
    <p:sldId id="655" r:id="rId318"/>
    <p:sldId id="694" r:id="rId319"/>
    <p:sldId id="370" r:id="rId320"/>
    <p:sldId id="657" r:id="rId321"/>
    <p:sldId id="676" r:id="rId322"/>
    <p:sldId id="667" r:id="rId323"/>
    <p:sldId id="668" r:id="rId324"/>
    <p:sldId id="669" r:id="rId325"/>
    <p:sldId id="670" r:id="rId326"/>
    <p:sldId id="671" r:id="rId327"/>
    <p:sldId id="681" r:id="rId328"/>
    <p:sldId id="672" r:id="rId329"/>
    <p:sldId id="673" r:id="rId330"/>
    <p:sldId id="677" r:id="rId331"/>
    <p:sldId id="656" r:id="rId332"/>
    <p:sldId id="663" r:id="rId333"/>
    <p:sldId id="662" r:id="rId334"/>
    <p:sldId id="658" r:id="rId335"/>
    <p:sldId id="664" r:id="rId336"/>
    <p:sldId id="665" r:id="rId337"/>
    <p:sldId id="666" r:id="rId338"/>
    <p:sldId id="678" r:id="rId339"/>
    <p:sldId id="675" r:id="rId340"/>
    <p:sldId id="679" r:id="rId341"/>
    <p:sldId id="680" r:id="rId342"/>
    <p:sldId id="685" r:id="rId343"/>
    <p:sldId id="684" r:id="rId344"/>
    <p:sldId id="686" r:id="rId345"/>
    <p:sldId id="687" r:id="rId346"/>
    <p:sldId id="688" r:id="rId347"/>
    <p:sldId id="689" r:id="rId348"/>
    <p:sldId id="690" r:id="rId349"/>
    <p:sldId id="735" r:id="rId350"/>
    <p:sldId id="692" r:id="rId351"/>
    <p:sldId id="691" r:id="rId352"/>
    <p:sldId id="696" r:id="rId353"/>
    <p:sldId id="697" r:id="rId354"/>
    <p:sldId id="699" r:id="rId355"/>
    <p:sldId id="698" r:id="rId356"/>
    <p:sldId id="700" r:id="rId357"/>
    <p:sldId id="702" r:id="rId358"/>
    <p:sldId id="706" r:id="rId359"/>
    <p:sldId id="703" r:id="rId360"/>
    <p:sldId id="704" r:id="rId361"/>
    <p:sldId id="705" r:id="rId362"/>
    <p:sldId id="701" r:id="rId363"/>
    <p:sldId id="707" r:id="rId364"/>
    <p:sldId id="708" r:id="rId365"/>
    <p:sldId id="709" r:id="rId366"/>
    <p:sldId id="710" r:id="rId367"/>
    <p:sldId id="711" r:id="rId368"/>
    <p:sldId id="712" r:id="rId369"/>
    <p:sldId id="716" r:id="rId370"/>
    <p:sldId id="717" r:id="rId371"/>
    <p:sldId id="713" r:id="rId372"/>
    <p:sldId id="720" r:id="rId373"/>
    <p:sldId id="721" r:id="rId374"/>
    <p:sldId id="722" r:id="rId375"/>
    <p:sldId id="718" r:id="rId376"/>
    <p:sldId id="719" r:id="rId377"/>
    <p:sldId id="723" r:id="rId378"/>
    <p:sldId id="724" r:id="rId379"/>
    <p:sldId id="725" r:id="rId380"/>
    <p:sldId id="726" r:id="rId381"/>
    <p:sldId id="727" r:id="rId382"/>
    <p:sldId id="728" r:id="rId383"/>
    <p:sldId id="729" r:id="rId384"/>
    <p:sldId id="739" r:id="rId385"/>
    <p:sldId id="740" r:id="rId386"/>
    <p:sldId id="475" r:id="rId387"/>
    <p:sldId id="730" r:id="rId388"/>
    <p:sldId id="741" r:id="rId389"/>
    <p:sldId id="742" r:id="rId390"/>
    <p:sldId id="731" r:id="rId391"/>
    <p:sldId id="695" r:id="rId392"/>
    <p:sldId id="732" r:id="rId393"/>
    <p:sldId id="744" r:id="rId394"/>
    <p:sldId id="743" r:id="rId395"/>
    <p:sldId id="746" r:id="rId396"/>
    <p:sldId id="745" r:id="rId397"/>
    <p:sldId id="733" r:id="rId398"/>
    <p:sldId id="734" r:id="rId399"/>
    <p:sldId id="747" r:id="rId400"/>
    <p:sldId id="749" r:id="rId401"/>
    <p:sldId id="748" r:id="rId402"/>
    <p:sldId id="750" r:id="rId403"/>
    <p:sldId id="260" r:id="rId4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viewProps" Target="viewProps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presProps" Target="presProps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9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639247-80C4-4F3A-988A-4693DDFA6D3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3.xml.rels><?xml version="1.0" encoding="UTF-8" standalone="yes"?>
<Relationships xmlns="http://schemas.openxmlformats.org/package/2006/relationships"><Relationship Id="rId8" Type="http://schemas.openxmlformats.org/officeDocument/2006/relationships/hyperlink" Target="http://gitref.org/basic/" TargetMode="External"/><Relationship Id="rId3" Type="http://schemas.openxmlformats.org/officeDocument/2006/relationships/hyperlink" Target="https://opensource.osu.edu/au10/git" TargetMode="External"/><Relationship Id="rId7" Type="http://schemas.openxmlformats.org/officeDocument/2006/relationships/hyperlink" Target="https://en.wikipedia.org/wiki/Git_(software)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f5.com/~cduan/technical/git/" TargetMode="External"/><Relationship Id="rId5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s://rogerdudler.github.io/git-guid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i="1" dirty="0" smtClean="0"/>
              <a:t>n </a:t>
            </a:r>
            <a:r>
              <a:rPr lang="en-US" i="1" dirty="0"/>
              <a:t>i</a:t>
            </a:r>
            <a:r>
              <a:rPr lang="en-US" i="1" dirty="0" smtClean="0"/>
              <a:t>ntroduction &amp; explanation by </a:t>
            </a:r>
          </a:p>
          <a:p>
            <a:r>
              <a:rPr lang="en-US" i="1" dirty="0" smtClean="0"/>
              <a:t>Nikit “Nefari0uss” Malkan</a:t>
            </a:r>
            <a:endParaRPr lang="en-US" i="1" dirty="0"/>
          </a:p>
        </p:txBody>
      </p:sp>
      <p:pic>
        <p:nvPicPr>
          <p:cNvPr id="5124" name="Picture 4" descr="Git-Icon-17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96" y="4648206"/>
            <a:ext cx="1978227" cy="19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git from Windows Command Prompt</a:t>
            </a:r>
          </a:p>
          <a:p>
            <a:r>
              <a:rPr lang="en-US" dirty="0" smtClean="0"/>
              <a:t>commit Windows style, commit Unix-style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9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describes and gives information about other data</a:t>
            </a:r>
          </a:p>
        </p:txBody>
      </p:sp>
    </p:spTree>
    <p:extLst>
      <p:ext uri="{BB962C8B-B14F-4D97-AF65-F5344CB8AC3E}">
        <p14:creationId xmlns:p14="http://schemas.microsoft.com/office/powerpoint/2010/main" val="40854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describes and gives information about other data</a:t>
            </a:r>
          </a:p>
          <a:p>
            <a:r>
              <a:rPr lang="en-US" dirty="0" smtClean="0"/>
              <a:t>backups should contain metadata</a:t>
            </a:r>
          </a:p>
        </p:txBody>
      </p:sp>
    </p:spTree>
    <p:extLst>
      <p:ext uri="{BB962C8B-B14F-4D97-AF65-F5344CB8AC3E}">
        <p14:creationId xmlns:p14="http://schemas.microsoft.com/office/powerpoint/2010/main" val="24104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19124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</a:t>
            </a:r>
          </a:p>
          <a:p>
            <a:r>
              <a:rPr lang="en-US" dirty="0" smtClean="0"/>
              <a:t>when:</a:t>
            </a:r>
          </a:p>
        </p:txBody>
      </p:sp>
    </p:spTree>
    <p:extLst>
      <p:ext uri="{BB962C8B-B14F-4D97-AF65-F5344CB8AC3E}">
        <p14:creationId xmlns:p14="http://schemas.microsoft.com/office/powerpoint/2010/main" val="8951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</a:t>
            </a:r>
          </a:p>
        </p:txBody>
      </p:sp>
    </p:spTree>
    <p:extLst>
      <p:ext uri="{BB962C8B-B14F-4D97-AF65-F5344CB8AC3E}">
        <p14:creationId xmlns:p14="http://schemas.microsoft.com/office/powerpoint/2010/main" val="22532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/>
          </a:p>
          <a:p>
            <a:r>
              <a:rPr lang="en-US" dirty="0" smtClean="0"/>
              <a:t>where are we going with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 smtClean="0"/>
          </a:p>
          <a:p>
            <a:r>
              <a:rPr lang="en-US" dirty="0"/>
              <a:t>where are we going with this</a:t>
            </a:r>
          </a:p>
          <a:p>
            <a:r>
              <a:rPr lang="en-US" dirty="0" smtClean="0"/>
              <a:t>commit: record change to the repository (workspace)</a:t>
            </a:r>
          </a:p>
        </p:txBody>
      </p:sp>
    </p:spTree>
    <p:extLst>
      <p:ext uri="{BB962C8B-B14F-4D97-AF65-F5344CB8AC3E}">
        <p14:creationId xmlns:p14="http://schemas.microsoft.com/office/powerpoint/2010/main" val="16452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1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the workspace containing all files of a project</a:t>
            </a:r>
          </a:p>
        </p:txBody>
      </p:sp>
    </p:spTree>
    <p:extLst>
      <p:ext uri="{BB962C8B-B14F-4D97-AF65-F5344CB8AC3E}">
        <p14:creationId xmlns:p14="http://schemas.microsoft.com/office/powerpoint/2010/main" val="360267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22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git stores information about the project in the repo.</a:t>
            </a:r>
          </a:p>
        </p:txBody>
      </p:sp>
    </p:spTree>
    <p:extLst>
      <p:ext uri="{BB962C8B-B14F-4D97-AF65-F5344CB8AC3E}">
        <p14:creationId xmlns:p14="http://schemas.microsoft.com/office/powerpoint/2010/main" val="27118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git stores information about the project in the repo. </a:t>
            </a:r>
          </a:p>
          <a:p>
            <a:endParaRPr lang="en-US" dirty="0" smtClean="0"/>
          </a:p>
          <a:p>
            <a:r>
              <a:rPr lang="en-US" dirty="0" smtClean="0"/>
              <a:t>commit objects</a:t>
            </a:r>
          </a:p>
          <a:p>
            <a:r>
              <a:rPr lang="en-US" dirty="0" smtClean="0"/>
              <a:t>references to commit objects (heads)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git stores information about the project in the repo. </a:t>
            </a:r>
          </a:p>
          <a:p>
            <a:endParaRPr lang="en-US" dirty="0" smtClean="0"/>
          </a:p>
          <a:p>
            <a:r>
              <a:rPr lang="en-US" dirty="0" smtClean="0"/>
              <a:t>commit objects</a:t>
            </a:r>
          </a:p>
          <a:p>
            <a:r>
              <a:rPr lang="en-US" dirty="0" smtClean="0"/>
              <a:t>references to commit objects (heads)</a:t>
            </a:r>
          </a:p>
          <a:p>
            <a:endParaRPr lang="en-US" dirty="0"/>
          </a:p>
          <a:p>
            <a:r>
              <a:rPr lang="en-US" dirty="0"/>
              <a:t>info stored inside </a:t>
            </a:r>
            <a:r>
              <a:rPr lang="en-US" dirty="0" smtClean="0"/>
              <a:t>project </a:t>
            </a:r>
            <a:r>
              <a:rPr lang="en-US" dirty="0"/>
              <a:t>root directory in .git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r>
              <a:rPr lang="en-US" dirty="0"/>
              <a:t>record change to the repository (workspace)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before we talk about commit objects, what’s a commit</a:t>
            </a:r>
          </a:p>
          <a:p>
            <a:r>
              <a:rPr lang="en-US" dirty="0"/>
              <a:t>record change to the repository (workspace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more specifically, it’s a snapshot of the repo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it: [informal] </a:t>
            </a:r>
            <a:r>
              <a:rPr lang="en-US" dirty="0"/>
              <a:t>[British] an unpleasant or contemptible person.</a:t>
            </a:r>
          </a:p>
        </p:txBody>
      </p:sp>
    </p:spTree>
    <p:extLst>
      <p:ext uri="{BB962C8B-B14F-4D97-AF65-F5344CB8AC3E}">
        <p14:creationId xmlns:p14="http://schemas.microsoft.com/office/powerpoint/2010/main" val="198593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0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</a:p>
          <a:p>
            <a:r>
              <a:rPr lang="en-US" dirty="0" smtClean="0"/>
              <a:t>every new save (commit) is a record of all the actions you’ve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</a:p>
          <a:p>
            <a:r>
              <a:rPr lang="en-US" dirty="0" smtClean="0"/>
              <a:t>every new save (commit) is a record of all the actions you’ve taken</a:t>
            </a:r>
          </a:p>
          <a:p>
            <a:r>
              <a:rPr lang="en-US" dirty="0" smtClean="0"/>
              <a:t>sometimes you make a bad decision and don’t realize it till later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imagine a game</a:t>
            </a:r>
          </a:p>
          <a:p>
            <a:r>
              <a:rPr lang="en-US" dirty="0" smtClean="0"/>
              <a:t>you have multiple options (branches) you can take</a:t>
            </a:r>
          </a:p>
          <a:p>
            <a:r>
              <a:rPr lang="en-US" dirty="0" smtClean="0"/>
              <a:t>you save the game every time you have a branch (you make a commit)</a:t>
            </a:r>
          </a:p>
          <a:p>
            <a:r>
              <a:rPr lang="en-US" dirty="0" smtClean="0"/>
              <a:t>every new save (commit) is a record of all the actions you’ve taken</a:t>
            </a:r>
          </a:p>
          <a:p>
            <a:r>
              <a:rPr lang="en-US" dirty="0" smtClean="0"/>
              <a:t>sometimes you make a bad decision and don’t realize it till later</a:t>
            </a:r>
            <a:endParaRPr lang="en-US" dirty="0"/>
          </a:p>
          <a:p>
            <a:r>
              <a:rPr lang="en-US" dirty="0" smtClean="0"/>
              <a:t>you want to see where you made a bad decision</a:t>
            </a:r>
          </a:p>
        </p:txBody>
      </p:sp>
    </p:spTree>
    <p:extLst>
      <p:ext uri="{BB962C8B-B14F-4D97-AF65-F5344CB8AC3E}">
        <p14:creationId xmlns:p14="http://schemas.microsoft.com/office/powerpoint/2010/main" val="32275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metadata</a:t>
            </a:r>
          </a:p>
        </p:txBody>
      </p:sp>
    </p:spTree>
    <p:extLst>
      <p:ext uri="{BB962C8B-B14F-4D97-AF65-F5344CB8AC3E}">
        <p14:creationId xmlns:p14="http://schemas.microsoft.com/office/powerpoint/2010/main" val="752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</p:txBody>
      </p:sp>
    </p:spTree>
    <p:extLst>
      <p:ext uri="{BB962C8B-B14F-4D97-AF65-F5344CB8AC3E}">
        <p14:creationId xmlns:p14="http://schemas.microsoft.com/office/powerpoint/2010/main" val="4389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  <a:p>
            <a:r>
              <a:rPr lang="en-US" dirty="0" smtClean="0"/>
              <a:t>you can go back to a commit and start from there</a:t>
            </a:r>
          </a:p>
        </p:txBody>
      </p:sp>
    </p:spTree>
    <p:extLst>
      <p:ext uri="{BB962C8B-B14F-4D97-AF65-F5344CB8AC3E}">
        <p14:creationId xmlns:p14="http://schemas.microsoft.com/office/powerpoint/2010/main" val="6682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remember metadata</a:t>
            </a:r>
          </a:p>
          <a:p>
            <a:r>
              <a:rPr lang="en-US" dirty="0" smtClean="0"/>
              <a:t>each save lets you know some information about the decision you made</a:t>
            </a:r>
          </a:p>
          <a:p>
            <a:r>
              <a:rPr lang="en-US" dirty="0" smtClean="0"/>
              <a:t>you can go back to a commit and start from there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ater on: you can take all the good save results and remove the bad (merging/rebasing/cherry picking)</a:t>
            </a:r>
          </a:p>
        </p:txBody>
      </p:sp>
    </p:spTree>
    <p:extLst>
      <p:ext uri="{BB962C8B-B14F-4D97-AF65-F5344CB8AC3E}">
        <p14:creationId xmlns:p14="http://schemas.microsoft.com/office/powerpoint/2010/main" val="8233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game save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4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31273"/>
            <a:ext cx="9590550" cy="857071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it: [informal] </a:t>
            </a:r>
            <a:r>
              <a:rPr lang="en-US" dirty="0"/>
              <a:t>[British] an unpleasant or contemptible person.</a:t>
            </a:r>
          </a:p>
        </p:txBody>
      </p:sp>
      <p:pic>
        <p:nvPicPr>
          <p:cNvPr id="3" name="Picture 2" descr="https://anotherjavaduke.files.wordpress.com/2014/06/quote-i-m-an-egotistical-bastard-and-i-name-all-my-projects-after-myself-first-linux-now-git-linus-torvalds-2735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51" y="199064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3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9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r>
              <a:rPr lang="en-US" dirty="0" smtClean="0"/>
              <a:t>parent commits (previous save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things</a:t>
            </a:r>
          </a:p>
          <a:p>
            <a:endParaRPr lang="en-US" dirty="0"/>
          </a:p>
          <a:p>
            <a:r>
              <a:rPr lang="en-US" dirty="0" smtClean="0"/>
              <a:t>the files in the repo (character data)</a:t>
            </a:r>
          </a:p>
          <a:p>
            <a:r>
              <a:rPr lang="en-US" dirty="0" smtClean="0"/>
              <a:t>parent commits (previous save files)</a:t>
            </a:r>
          </a:p>
          <a:p>
            <a:r>
              <a:rPr lang="en-US" dirty="0" smtClean="0"/>
              <a:t>SHA-1 hash (unique identifier)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quick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 of arbitrary size to data of fixed size</a:t>
            </a:r>
          </a:p>
        </p:txBody>
      </p:sp>
    </p:spTree>
    <p:extLst>
      <p:ext uri="{BB962C8B-B14F-4D97-AF65-F5344CB8AC3E}">
        <p14:creationId xmlns:p14="http://schemas.microsoft.com/office/powerpoint/2010/main" val="26613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>
                <a:sym typeface="Wingdings" panose="05000000000000000000" pitchFamily="2" charset="2"/>
              </a:rPr>
              <a:t> hash function  data mapped to a value (hash)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mapping data of arbitrary size to data of fixed size</a:t>
            </a:r>
          </a:p>
          <a:p>
            <a:r>
              <a:rPr lang="en-US" dirty="0" smtClean="0"/>
              <a:t>without going too much into it…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>
                <a:sym typeface="Wingdings" panose="05000000000000000000" pitchFamily="2" charset="2"/>
              </a:rPr>
              <a:t> hash function  data mapped to a value (hash)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example hash function: hash = sum(</a:t>
            </a:r>
            <a:r>
              <a:rPr lang="en-US" dirty="0" err="1" smtClean="0">
                <a:sym typeface="Wingdings" panose="05000000000000000000" pitchFamily="2" charset="2"/>
              </a:rPr>
              <a:t>string.length</a:t>
            </a:r>
            <a:r>
              <a:rPr lang="en-US" dirty="0" smtClean="0">
                <a:sym typeface="Wingdings" panose="05000000000000000000" pitchFamily="2" charset="2"/>
              </a:rPr>
              <a:t> / 7)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</a:t>
            </a:r>
            <a:r>
              <a:rPr lang="en-US" dirty="0"/>
              <a:t>g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git: A distributed revision </a:t>
            </a:r>
            <a:r>
              <a:rPr lang="en-US" dirty="0"/>
              <a:t>control system </a:t>
            </a:r>
            <a:r>
              <a:rPr lang="en-US" dirty="0" smtClean="0"/>
              <a:t>with…support </a:t>
            </a:r>
            <a:r>
              <a:rPr lang="en-US" dirty="0"/>
              <a:t>for distributed, non-linear workflows</a:t>
            </a:r>
            <a:r>
              <a:rPr lang="en-US" dirty="0" smtClean="0"/>
              <a:t>. [Wikipedia – Git (software)]</a:t>
            </a:r>
          </a:p>
        </p:txBody>
      </p:sp>
    </p:spTree>
    <p:extLst>
      <p:ext uri="{BB962C8B-B14F-4D97-AF65-F5344CB8AC3E}">
        <p14:creationId xmlns:p14="http://schemas.microsoft.com/office/powerpoint/2010/main" val="292082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 descr="1002px-Hash_table_4_1_1_0_0_1_0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42073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</p:txBody>
      </p:sp>
    </p:spTree>
    <p:extLst>
      <p:ext uri="{BB962C8B-B14F-4D97-AF65-F5344CB8AC3E}">
        <p14:creationId xmlns:p14="http://schemas.microsoft.com/office/powerpoint/2010/main" val="3792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  <a:p>
            <a:r>
              <a:rPr lang="en-US" dirty="0" smtClean="0"/>
              <a:t>in security collision is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notice how we have two red lines going to the same thing</a:t>
            </a:r>
          </a:p>
          <a:p>
            <a:r>
              <a:rPr lang="en-US" dirty="0" smtClean="0"/>
              <a:t>this is called a collision</a:t>
            </a:r>
          </a:p>
          <a:p>
            <a:r>
              <a:rPr lang="en-US" dirty="0" smtClean="0"/>
              <a:t>in security collision is bad</a:t>
            </a:r>
          </a:p>
          <a:p>
            <a:r>
              <a:rPr lang="en-US" dirty="0" smtClean="0"/>
              <a:t>imagine if your security key is shares the same hash as someone else’s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hashing allows you to verify input to a known hash value</a:t>
            </a:r>
          </a:p>
        </p:txBody>
      </p:sp>
    </p:spTree>
    <p:extLst>
      <p:ext uri="{BB962C8B-B14F-4D97-AF65-F5344CB8AC3E}">
        <p14:creationId xmlns:p14="http://schemas.microsoft.com/office/powerpoint/2010/main" val="15483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hashing allows you to verify input to a known hash value</a:t>
            </a:r>
          </a:p>
          <a:p>
            <a:r>
              <a:rPr lang="en-US" dirty="0" smtClean="0"/>
              <a:t>very difficult to guess/reconstruct without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2000px-Cryptographic_Hash_Fun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" y="108065"/>
            <a:ext cx="12283440" cy="663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66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type of cryptographic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4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git</a:t>
            </a:r>
            <a:endParaRPr lang="en-US" dirty="0"/>
          </a:p>
          <a:p>
            <a:r>
              <a:rPr lang="en-US" dirty="0" smtClean="0"/>
              <a:t>verify that two files are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git</a:t>
            </a:r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6966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git</a:t>
            </a:r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</a:p>
          <a:p>
            <a:endParaRPr lang="en-US" dirty="0" smtClean="0"/>
          </a:p>
          <a:p>
            <a:r>
              <a:rPr lang="en-US" dirty="0" smtClean="0"/>
              <a:t>40-character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6550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 of cryptographic hashing</a:t>
            </a:r>
          </a:p>
          <a:p>
            <a:endParaRPr lang="en-US" dirty="0" smtClean="0"/>
          </a:p>
          <a:p>
            <a:r>
              <a:rPr lang="en-US" dirty="0" smtClean="0"/>
              <a:t>has two uses in git</a:t>
            </a:r>
            <a:endParaRPr lang="en-US" dirty="0"/>
          </a:p>
          <a:p>
            <a:r>
              <a:rPr lang="en-US" dirty="0" smtClean="0"/>
              <a:t>verify that two files are the same</a:t>
            </a:r>
          </a:p>
          <a:p>
            <a:r>
              <a:rPr lang="en-US" dirty="0" smtClean="0"/>
              <a:t>verify that a file hasn’t been altered</a:t>
            </a:r>
          </a:p>
          <a:p>
            <a:endParaRPr lang="en-US" dirty="0"/>
          </a:p>
          <a:p>
            <a:r>
              <a:rPr lang="en-US" dirty="0" smtClean="0"/>
              <a:t>40-character string</a:t>
            </a:r>
            <a:endParaRPr lang="en-US" dirty="0"/>
          </a:p>
        </p:txBody>
      </p:sp>
      <p:pic>
        <p:nvPicPr>
          <p:cNvPr id="7172" name="Picture 4" descr="http://www-igm.univ-mlv.fr/%7Edr/XPOSE2011/foucault/img/sh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" t="16499" r="2085" b="5804"/>
          <a:stretch/>
        </p:blipFill>
        <p:spPr bwMode="auto">
          <a:xfrm>
            <a:off x="2394066" y="415636"/>
            <a:ext cx="7697586" cy="23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value that references a memory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value that references a memory location</a:t>
            </a:r>
            <a:endParaRPr lang="en-US" dirty="0"/>
          </a:p>
        </p:txBody>
      </p:sp>
      <p:pic>
        <p:nvPicPr>
          <p:cNvPr id="4098" name="Picture 2" descr="File:Pointe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44" y="656705"/>
            <a:ext cx="3946196" cy="58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9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Try this: a version control system  that allows a user to store, update, and maintain files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24213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</p:txBody>
      </p:sp>
    </p:spTree>
    <p:extLst>
      <p:ext uri="{BB962C8B-B14F-4D97-AF65-F5344CB8AC3E}">
        <p14:creationId xmlns:p14="http://schemas.microsoft.com/office/powerpoint/2010/main" val="674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</p:txBody>
      </p:sp>
    </p:spTree>
    <p:extLst>
      <p:ext uri="{BB962C8B-B14F-4D97-AF65-F5344CB8AC3E}">
        <p14:creationId xmlns:p14="http://schemas.microsoft.com/office/powerpoint/2010/main" val="385773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  <a:p>
            <a:r>
              <a:rPr lang="en-US" dirty="0" smtClean="0"/>
              <a:t>each branch has a head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0280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a commit object</a:t>
            </a:r>
          </a:p>
          <a:p>
            <a:r>
              <a:rPr lang="en-US" dirty="0" smtClean="0"/>
              <a:t>each head has a name</a:t>
            </a:r>
          </a:p>
          <a:p>
            <a:r>
              <a:rPr lang="en-US" dirty="0"/>
              <a:t>each branch has a head</a:t>
            </a:r>
            <a:endParaRPr lang="en-US" i="1" dirty="0"/>
          </a:p>
          <a:p>
            <a:r>
              <a:rPr lang="en-US" dirty="0" smtClean="0"/>
              <a:t>current head is aliased as </a:t>
            </a:r>
            <a:r>
              <a:rPr lang="en-US" i="1" dirty="0" smtClean="0"/>
              <a:t>HEAD</a:t>
            </a:r>
            <a:r>
              <a:rPr lang="en-US" dirty="0" smtClean="0"/>
              <a:t> (always in caps)</a:t>
            </a:r>
          </a:p>
        </p:txBody>
      </p:sp>
    </p:spTree>
    <p:extLst>
      <p:ext uri="{BB962C8B-B14F-4D97-AF65-F5344CB8AC3E}">
        <p14:creationId xmlns:p14="http://schemas.microsoft.com/office/powerpoint/2010/main" val="37875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of heads as a name of the save file</a:t>
            </a:r>
          </a:p>
        </p:txBody>
      </p:sp>
    </p:spTree>
    <p:extLst>
      <p:ext uri="{BB962C8B-B14F-4D97-AF65-F5344CB8AC3E}">
        <p14:creationId xmlns:p14="http://schemas.microsoft.com/office/powerpoint/2010/main" val="39198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of heads as a name of the save file</a:t>
            </a:r>
          </a:p>
          <a:p>
            <a:r>
              <a:rPr lang="en-US" dirty="0" smtClean="0"/>
              <a:t>it links you to the backup (commit)</a:t>
            </a:r>
          </a:p>
        </p:txBody>
      </p:sp>
    </p:spTree>
    <p:extLst>
      <p:ext uri="{BB962C8B-B14F-4D97-AF65-F5344CB8AC3E}">
        <p14:creationId xmlns:p14="http://schemas.microsoft.com/office/powerpoint/2010/main" val="8149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</a:p>
          <a:p>
            <a:r>
              <a:rPr lang="en-US" dirty="0"/>
              <a:t>g</a:t>
            </a:r>
            <a:r>
              <a:rPr lang="en-US" dirty="0" smtClean="0"/>
              <a:t>enerally used to mark a special release/edition/milestone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a special name given to a commit</a:t>
            </a:r>
          </a:p>
          <a:p>
            <a:r>
              <a:rPr lang="en-US" dirty="0"/>
              <a:t>g</a:t>
            </a:r>
            <a:r>
              <a:rPr lang="en-US" dirty="0" smtClean="0"/>
              <a:t>enerally used to mark a special release/edition/milestone</a:t>
            </a:r>
          </a:p>
          <a:p>
            <a:r>
              <a:rPr lang="en-US" dirty="0" smtClean="0"/>
              <a:t>ex.  </a:t>
            </a:r>
            <a:r>
              <a:rPr lang="en-US" dirty="0"/>
              <a:t>v</a:t>
            </a:r>
            <a:r>
              <a:rPr lang="en-US" dirty="0" smtClean="0"/>
              <a:t>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use version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/>
              <a:t>talk </a:t>
            </a: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part can get confusing so please ask questions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9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part can get confusing so please ask questions</a:t>
            </a:r>
          </a:p>
          <a:p>
            <a:endParaRPr lang="en-US" dirty="0"/>
          </a:p>
          <a:p>
            <a:r>
              <a:rPr lang="en-US" dirty="0"/>
              <a:t>where are going with this?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1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part can get confusing so please ask questions</a:t>
            </a:r>
          </a:p>
          <a:p>
            <a:endParaRPr lang="en-US" dirty="0"/>
          </a:p>
          <a:p>
            <a:r>
              <a:rPr lang="en-US" dirty="0"/>
              <a:t>where are going with this?</a:t>
            </a:r>
          </a:p>
          <a:p>
            <a:r>
              <a:rPr lang="en-US" dirty="0"/>
              <a:t>collaboration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0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back to commits and saving when faced with options</a:t>
            </a:r>
          </a:p>
        </p:txBody>
      </p:sp>
    </p:spTree>
    <p:extLst>
      <p:ext uri="{BB962C8B-B14F-4D97-AF65-F5344CB8AC3E}">
        <p14:creationId xmlns:p14="http://schemas.microsoft.com/office/powerpoint/2010/main" val="16349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think back to commits and saving when faced with options</a:t>
            </a:r>
          </a:p>
          <a:p>
            <a:r>
              <a:rPr lang="en-US" dirty="0" smtClean="0"/>
              <a:t>imagine if you wanted to take option a but a friend wanted to take option 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57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think back to commits and saving when faced with options</a:t>
            </a:r>
          </a:p>
          <a:p>
            <a:r>
              <a:rPr lang="en-US" dirty="0" smtClean="0"/>
              <a:t>imagine if you wanted to take option a but a friend wanted to take option b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you want to help an NPC for a potential reward</a:t>
            </a:r>
          </a:p>
        </p:txBody>
      </p:sp>
    </p:spTree>
    <p:extLst>
      <p:ext uri="{BB962C8B-B14F-4D97-AF65-F5344CB8AC3E}">
        <p14:creationId xmlns:p14="http://schemas.microsoft.com/office/powerpoint/2010/main" val="644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 back to commits and saving when faced with options</a:t>
            </a:r>
          </a:p>
          <a:p>
            <a:r>
              <a:rPr lang="en-US" dirty="0" smtClean="0"/>
              <a:t>imagine if you wanted to take option a but a friend wanted to take option b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you want to help an NPC for a potential reward</a:t>
            </a:r>
          </a:p>
          <a:p>
            <a:r>
              <a:rPr lang="en-US" dirty="0" smtClean="0"/>
              <a:t>friend wants to kill the NPC because you can loot the body</a:t>
            </a:r>
          </a:p>
        </p:txBody>
      </p:sp>
    </p:spTree>
    <p:extLst>
      <p:ext uri="{BB962C8B-B14F-4D97-AF65-F5344CB8AC3E}">
        <p14:creationId xmlns:p14="http://schemas.microsoft.com/office/powerpoint/2010/main" val="36226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make a save and both do different things</a:t>
            </a:r>
          </a:p>
        </p:txBody>
      </p:sp>
    </p:spTree>
    <p:extLst>
      <p:ext uri="{BB962C8B-B14F-4D97-AF65-F5344CB8AC3E}">
        <p14:creationId xmlns:p14="http://schemas.microsoft.com/office/powerpoint/2010/main" val="84734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make a save and both do different things</a:t>
            </a:r>
          </a:p>
          <a:p>
            <a:r>
              <a:rPr lang="en-US" dirty="0" smtClean="0"/>
              <a:t>(commit your work and then make a new branch)</a:t>
            </a:r>
          </a:p>
        </p:txBody>
      </p:sp>
    </p:spTree>
    <p:extLst>
      <p:ext uri="{BB962C8B-B14F-4D97-AF65-F5344CB8AC3E}">
        <p14:creationId xmlns:p14="http://schemas.microsoft.com/office/powerpoint/2010/main" val="2668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writing an essay</a:t>
            </a:r>
          </a:p>
        </p:txBody>
      </p:sp>
    </p:spTree>
    <p:extLst>
      <p:ext uri="{BB962C8B-B14F-4D97-AF65-F5344CB8AC3E}">
        <p14:creationId xmlns:p14="http://schemas.microsoft.com/office/powerpoint/2010/main" val="37196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/>
          </a:bodyPr>
          <a:lstStyle/>
          <a:p>
            <a:r>
              <a:rPr lang="en-US" dirty="0" smtClean="0"/>
              <a:t>so let’s call the original story line “origin”</a:t>
            </a:r>
          </a:p>
        </p:txBody>
      </p:sp>
    </p:spTree>
    <p:extLst>
      <p:ext uri="{BB962C8B-B14F-4D97-AF65-F5344CB8AC3E}">
        <p14:creationId xmlns:p14="http://schemas.microsoft.com/office/powerpoint/2010/main" val="6363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/>
          </a:bodyPr>
          <a:lstStyle/>
          <a:p>
            <a:r>
              <a:rPr lang="en-US" dirty="0" smtClean="0"/>
              <a:t>so let’s call the original story line “origin”</a:t>
            </a:r>
          </a:p>
          <a:p>
            <a:r>
              <a:rPr lang="en-US" dirty="0" smtClean="0"/>
              <a:t>now let’s assume that you’re the one who is in charge, you make the official decision</a:t>
            </a:r>
          </a:p>
        </p:txBody>
      </p:sp>
    </p:spTree>
    <p:extLst>
      <p:ext uri="{BB962C8B-B14F-4D97-AF65-F5344CB8AC3E}">
        <p14:creationId xmlns:p14="http://schemas.microsoft.com/office/powerpoint/2010/main" val="305642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/>
          </a:bodyPr>
          <a:lstStyle/>
          <a:p>
            <a:r>
              <a:rPr lang="en-US" dirty="0" smtClean="0"/>
              <a:t>so let’s call the original story line “origin”</a:t>
            </a:r>
          </a:p>
          <a:p>
            <a:r>
              <a:rPr lang="en-US" dirty="0" smtClean="0"/>
              <a:t>now let’s assume that you’re the one who is in charge, you make the official decision</a:t>
            </a:r>
          </a:p>
          <a:p>
            <a:r>
              <a:rPr lang="en-US" dirty="0" smtClean="0"/>
              <a:t>let’s call this branch of the story line “master”</a:t>
            </a:r>
          </a:p>
        </p:txBody>
      </p:sp>
    </p:spTree>
    <p:extLst>
      <p:ext uri="{BB962C8B-B14F-4D97-AF65-F5344CB8AC3E}">
        <p14:creationId xmlns:p14="http://schemas.microsoft.com/office/powerpoint/2010/main" val="26505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/>
          </a:bodyPr>
          <a:lstStyle/>
          <a:p>
            <a:r>
              <a:rPr lang="en-US" dirty="0" smtClean="0"/>
              <a:t>so let’s call the original story line “origin”</a:t>
            </a:r>
          </a:p>
          <a:p>
            <a:r>
              <a:rPr lang="en-US" dirty="0" smtClean="0"/>
              <a:t>now let’s assume that you’re the one who is in charge, you make the official decision</a:t>
            </a:r>
          </a:p>
          <a:p>
            <a:r>
              <a:rPr lang="en-US" dirty="0" smtClean="0"/>
              <a:t>let’s call this branch of the story line “master”</a:t>
            </a:r>
          </a:p>
          <a:p>
            <a:r>
              <a:rPr lang="en-US" dirty="0" smtClean="0"/>
              <a:t>your friend’s story line (branch) is now called “dev”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785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let’s call the original story line “origin”</a:t>
            </a:r>
          </a:p>
          <a:p>
            <a:r>
              <a:rPr lang="en-US" dirty="0" smtClean="0"/>
              <a:t>now let’s assume that you’re the one who is in charge, you make the official decision</a:t>
            </a:r>
          </a:p>
          <a:p>
            <a:r>
              <a:rPr lang="en-US" dirty="0" smtClean="0"/>
              <a:t>let’s call this branch of the story line “master”</a:t>
            </a:r>
          </a:p>
          <a:p>
            <a:r>
              <a:rPr lang="en-US" dirty="0" smtClean="0"/>
              <a:t>your friend’s story line (branch) is now called “dev”</a:t>
            </a:r>
          </a:p>
          <a:p>
            <a:endParaRPr lang="en-US" dirty="0"/>
          </a:p>
          <a:p>
            <a:r>
              <a:rPr lang="en-US" dirty="0"/>
              <a:t>with me so far</a:t>
            </a:r>
            <a:r>
              <a:rPr lang="en-US" dirty="0" smtClean="0"/>
              <a:t>?</a:t>
            </a:r>
          </a:p>
          <a:p>
            <a:r>
              <a:rPr lang="en-US" dirty="0" smtClean="0"/>
              <a:t>let’s diagram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two both agree on choice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22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1278681" y="3459360"/>
            <a:ext cx="1583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0136" y="5429756"/>
            <a:ext cx="320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 now there is no “dev”, only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writing an essay</a:t>
            </a:r>
          </a:p>
          <a:p>
            <a:r>
              <a:rPr lang="en-US" dirty="0"/>
              <a:t>w</a:t>
            </a:r>
            <a:r>
              <a:rPr lang="en-US" dirty="0" smtClean="0"/>
              <a:t>hat’s the process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4112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22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1280264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1278681" y="3459360"/>
            <a:ext cx="1583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6545" y="5421664"/>
            <a:ext cx="318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 points to the latest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4112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922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1280264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1278681" y="3459360"/>
            <a:ext cx="1583" cy="3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2576" y="378925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two both agree on choice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25220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38030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2081372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 flipH="1">
            <a:off x="2079653" y="3459360"/>
            <a:ext cx="1719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03548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0" idx="1"/>
            <a:endCxn id="14" idx="3"/>
          </p:cNvCxnSpPr>
          <p:nvPr/>
        </p:nvCxnSpPr>
        <p:spPr>
          <a:xfrm flipH="1">
            <a:off x="1603943" y="3948295"/>
            <a:ext cx="199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two both disagree on choice b</a:t>
            </a:r>
          </a:p>
          <a:p>
            <a:pPr algn="ctr"/>
            <a:r>
              <a:rPr lang="en-US" dirty="0" smtClean="0"/>
              <a:t>you make a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7776" y="24164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2833928" y="2785759"/>
            <a:ext cx="322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play and make choice 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92756" y="4514924"/>
            <a:ext cx="5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0"/>
            <a:endCxn id="17" idx="2"/>
          </p:cNvCxnSpPr>
          <p:nvPr/>
        </p:nvCxnSpPr>
        <p:spPr>
          <a:xfrm flipV="1">
            <a:off x="2069723" y="4132961"/>
            <a:ext cx="1838" cy="38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our friend plays and makes</a:t>
            </a:r>
          </a:p>
          <a:p>
            <a:pPr algn="ctr"/>
            <a:r>
              <a:rPr lang="en-US" dirty="0" smtClean="0"/>
              <a:t>choice 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0"/>
            <a:endCxn id="17" idx="2"/>
          </p:cNvCxnSpPr>
          <p:nvPr/>
        </p:nvCxnSpPr>
        <p:spPr>
          <a:xfrm flipH="1" flipV="1">
            <a:off x="2071561" y="4132961"/>
            <a:ext cx="762600" cy="4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8056" y="46218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9990" y="6113801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8056" y="5429756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  <a:endCxn id="23" idx="2"/>
          </p:cNvCxnSpPr>
          <p:nvPr/>
        </p:nvCxnSpPr>
        <p:spPr>
          <a:xfrm flipV="1">
            <a:off x="2829364" y="5799088"/>
            <a:ext cx="0" cy="31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19" idx="2"/>
          </p:cNvCxnSpPr>
          <p:nvPr/>
        </p:nvCxnSpPr>
        <p:spPr>
          <a:xfrm flipV="1">
            <a:off x="2829364" y="4991228"/>
            <a:ext cx="4797" cy="43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combine the two story lines but how</a:t>
            </a:r>
          </a:p>
        </p:txBody>
      </p:sp>
    </p:spTree>
    <p:extLst>
      <p:ext uri="{BB962C8B-B14F-4D97-AF65-F5344CB8AC3E}">
        <p14:creationId xmlns:p14="http://schemas.microsoft.com/office/powerpoint/2010/main" val="17664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combine the two story lines but how</a:t>
            </a:r>
          </a:p>
          <a:p>
            <a:r>
              <a:rPr lang="en-US" dirty="0" smtClean="0"/>
              <a:t>both of you made two disjoint decisions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526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combine the two story lines but how</a:t>
            </a:r>
          </a:p>
          <a:p>
            <a:r>
              <a:rPr lang="en-US" dirty="0" smtClean="0"/>
              <a:t>both of you made two disjoint decisions</a:t>
            </a:r>
          </a:p>
          <a:p>
            <a:r>
              <a:rPr lang="en-US" dirty="0" smtClean="0"/>
              <a:t>both decisions have effects on the game that are radically different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208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combine the two story lines but how</a:t>
            </a:r>
          </a:p>
          <a:p>
            <a:r>
              <a:rPr lang="en-US" dirty="0" smtClean="0"/>
              <a:t>both of you made two disjoint decisions</a:t>
            </a:r>
          </a:p>
          <a:p>
            <a:r>
              <a:rPr lang="en-US" dirty="0" smtClean="0"/>
              <a:t>both decisions have effects on the game that are radically different</a:t>
            </a:r>
          </a:p>
          <a:p>
            <a:r>
              <a:rPr lang="en-US" dirty="0" smtClean="0"/>
              <a:t>if you were to merge the two story lines (branches) you’d have </a:t>
            </a:r>
            <a:r>
              <a:rPr lang="en-US" b="1" i="1" dirty="0" smtClean="0"/>
              <a:t>merge conflicts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1821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goal: so you want to remove these conflicts</a:t>
            </a:r>
          </a:p>
        </p:txBody>
      </p:sp>
    </p:spTree>
    <p:extLst>
      <p:ext uri="{BB962C8B-B14F-4D97-AF65-F5344CB8AC3E}">
        <p14:creationId xmlns:p14="http://schemas.microsoft.com/office/powerpoint/2010/main" val="4271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goal: so you want to remove these conflicts</a:t>
            </a:r>
          </a:p>
          <a:p>
            <a:endParaRPr lang="en-US" dirty="0" smtClean="0"/>
          </a:p>
          <a:p>
            <a:r>
              <a:rPr lang="en-US" dirty="0" smtClean="0"/>
              <a:t>you want all the good parts of </a:t>
            </a:r>
            <a:r>
              <a:rPr lang="en-US" i="1" dirty="0" smtClean="0"/>
              <a:t>both</a:t>
            </a:r>
            <a:r>
              <a:rPr lang="en-US" dirty="0" smtClean="0"/>
              <a:t> decisions kept</a:t>
            </a:r>
          </a:p>
        </p:txBody>
      </p:sp>
    </p:spTree>
    <p:extLst>
      <p:ext uri="{BB962C8B-B14F-4D97-AF65-F5344CB8AC3E}">
        <p14:creationId xmlns:p14="http://schemas.microsoft.com/office/powerpoint/2010/main" val="31312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goal: so you want to remove these conflicts</a:t>
            </a:r>
          </a:p>
          <a:p>
            <a:endParaRPr lang="en-US" dirty="0" smtClean="0"/>
          </a:p>
          <a:p>
            <a:r>
              <a:rPr lang="en-US" dirty="0" smtClean="0"/>
              <a:t>you want all the good parts of </a:t>
            </a:r>
            <a:r>
              <a:rPr lang="en-US" i="1" dirty="0" smtClean="0"/>
              <a:t>both</a:t>
            </a:r>
            <a:r>
              <a:rPr lang="en-US" dirty="0" smtClean="0"/>
              <a:t> decisions kept</a:t>
            </a:r>
          </a:p>
          <a:p>
            <a:r>
              <a:rPr lang="en-US" dirty="0" smtClean="0"/>
              <a:t>you want all the bad parts of </a:t>
            </a:r>
            <a:r>
              <a:rPr lang="en-US" i="1" dirty="0" smtClean="0"/>
              <a:t>both </a:t>
            </a:r>
            <a:r>
              <a:rPr lang="en-US" dirty="0" smtClean="0"/>
              <a:t>decisions removed</a:t>
            </a:r>
          </a:p>
        </p:txBody>
      </p:sp>
    </p:spTree>
    <p:extLst>
      <p:ext uri="{BB962C8B-B14F-4D97-AF65-F5344CB8AC3E}">
        <p14:creationId xmlns:p14="http://schemas.microsoft.com/office/powerpoint/2010/main" val="3726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taking the story and doing just that</a:t>
            </a:r>
          </a:p>
        </p:txBody>
      </p:sp>
    </p:spTree>
    <p:extLst>
      <p:ext uri="{BB962C8B-B14F-4D97-AF65-F5344CB8AC3E}">
        <p14:creationId xmlns:p14="http://schemas.microsoft.com/office/powerpoint/2010/main" val="40168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taking the story and doing just that</a:t>
            </a:r>
          </a:p>
          <a:p>
            <a:r>
              <a:rPr lang="en-US" dirty="0" smtClean="0"/>
              <a:t>you keep what you want and remove what you don’t want</a:t>
            </a:r>
          </a:p>
        </p:txBody>
      </p:sp>
    </p:spTree>
    <p:extLst>
      <p:ext uri="{BB962C8B-B14F-4D97-AF65-F5344CB8AC3E}">
        <p14:creationId xmlns:p14="http://schemas.microsoft.com/office/powerpoint/2010/main" val="35402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imagine taking the story and doing just that</a:t>
            </a:r>
          </a:p>
          <a:p>
            <a:r>
              <a:rPr lang="en-US" dirty="0" smtClean="0"/>
              <a:t>you keep what you want and remove what you don’t want</a:t>
            </a:r>
          </a:p>
          <a:p>
            <a:r>
              <a:rPr lang="en-US" dirty="0" smtClean="0"/>
              <a:t>you also make some modifications as necessary to cover plot holes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relate this back to code</a:t>
            </a:r>
          </a:p>
        </p:txBody>
      </p:sp>
    </p:spTree>
    <p:extLst>
      <p:ext uri="{BB962C8B-B14F-4D97-AF65-F5344CB8AC3E}">
        <p14:creationId xmlns:p14="http://schemas.microsoft.com/office/powerpoint/2010/main" val="27750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relate this back to code</a:t>
            </a:r>
          </a:p>
          <a:p>
            <a:r>
              <a:rPr lang="en-US" dirty="0" smtClean="0"/>
              <a:t>let’s say you worked on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relate this back to code</a:t>
            </a:r>
          </a:p>
          <a:p>
            <a:r>
              <a:rPr lang="en-US" dirty="0" smtClean="0"/>
              <a:t>let’s say you worked on a file</a:t>
            </a:r>
            <a:endParaRPr lang="en-US" dirty="0"/>
          </a:p>
          <a:p>
            <a:r>
              <a:rPr lang="en-US" dirty="0" smtClean="0"/>
              <a:t>your friend worked on the same file</a:t>
            </a:r>
          </a:p>
        </p:txBody>
      </p:sp>
    </p:spTree>
    <p:extLst>
      <p:ext uri="{BB962C8B-B14F-4D97-AF65-F5344CB8AC3E}">
        <p14:creationId xmlns:p14="http://schemas.microsoft.com/office/powerpoint/2010/main" val="2211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combine the file</a:t>
            </a:r>
          </a:p>
        </p:txBody>
      </p:sp>
    </p:spTree>
    <p:extLst>
      <p:ext uri="{BB962C8B-B14F-4D97-AF65-F5344CB8AC3E}">
        <p14:creationId xmlns:p14="http://schemas.microsoft.com/office/powerpoint/2010/main" val="10017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whole thing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combine the file</a:t>
            </a:r>
          </a:p>
          <a:p>
            <a:r>
              <a:rPr lang="en-US" dirty="0" smtClean="0"/>
              <a:t>pick the parts changed that work</a:t>
            </a:r>
          </a:p>
        </p:txBody>
      </p:sp>
    </p:spTree>
    <p:extLst>
      <p:ext uri="{BB962C8B-B14F-4D97-AF65-F5344CB8AC3E}">
        <p14:creationId xmlns:p14="http://schemas.microsoft.com/office/powerpoint/2010/main" val="2374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combine the file</a:t>
            </a:r>
          </a:p>
          <a:p>
            <a:r>
              <a:rPr lang="en-US" dirty="0" smtClean="0"/>
              <a:t>pick the parts changed that work</a:t>
            </a:r>
          </a:p>
          <a:p>
            <a:r>
              <a:rPr lang="en-US" dirty="0" smtClean="0"/>
              <a:t>remove the conflicting parts</a:t>
            </a:r>
          </a:p>
        </p:txBody>
      </p:sp>
    </p:spTree>
    <p:extLst>
      <p:ext uri="{BB962C8B-B14F-4D97-AF65-F5344CB8AC3E}">
        <p14:creationId xmlns:p14="http://schemas.microsoft.com/office/powerpoint/2010/main" val="180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combine the file</a:t>
            </a:r>
          </a:p>
          <a:p>
            <a:r>
              <a:rPr lang="en-US" dirty="0" smtClean="0"/>
              <a:t>pick the parts changed that work</a:t>
            </a:r>
          </a:p>
          <a:p>
            <a:r>
              <a:rPr lang="en-US" dirty="0" smtClean="0"/>
              <a:t>remove the conflicting parts</a:t>
            </a:r>
          </a:p>
          <a:p>
            <a:r>
              <a:rPr lang="en-US" dirty="0" smtClean="0"/>
              <a:t>make </a:t>
            </a:r>
            <a:r>
              <a:rPr lang="en-US" dirty="0"/>
              <a:t>some </a:t>
            </a:r>
            <a:r>
              <a:rPr lang="en-US" dirty="0" smtClean="0"/>
              <a:t>modifications</a:t>
            </a:r>
            <a:r>
              <a:rPr lang="en-US" dirty="0"/>
              <a:t> </a:t>
            </a:r>
            <a:r>
              <a:rPr lang="en-US" dirty="0" smtClean="0"/>
              <a:t>to make it cleaner/work together (refactoring, et cetera)</a:t>
            </a:r>
          </a:p>
        </p:txBody>
      </p:sp>
    </p:spTree>
    <p:extLst>
      <p:ext uri="{BB962C8B-B14F-4D97-AF65-F5344CB8AC3E}">
        <p14:creationId xmlns:p14="http://schemas.microsoft.com/office/powerpoint/2010/main" val="40988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combine the file</a:t>
            </a:r>
          </a:p>
          <a:p>
            <a:r>
              <a:rPr lang="en-US" dirty="0" smtClean="0"/>
              <a:t>pick the parts changed that work</a:t>
            </a:r>
          </a:p>
          <a:p>
            <a:r>
              <a:rPr lang="en-US" dirty="0" smtClean="0"/>
              <a:t>remove the conflicting parts</a:t>
            </a:r>
          </a:p>
          <a:p>
            <a:r>
              <a:rPr lang="en-US" dirty="0" smtClean="0"/>
              <a:t>make </a:t>
            </a:r>
            <a:r>
              <a:rPr lang="en-US" dirty="0"/>
              <a:t>some </a:t>
            </a:r>
            <a:r>
              <a:rPr lang="en-US" dirty="0" smtClean="0"/>
              <a:t>modifications</a:t>
            </a:r>
            <a:r>
              <a:rPr lang="en-US" dirty="0"/>
              <a:t> </a:t>
            </a:r>
            <a:r>
              <a:rPr lang="en-US" dirty="0" smtClean="0"/>
              <a:t>to make it cleaner/work together (refactoring, et cetera)</a:t>
            </a:r>
          </a:p>
          <a:p>
            <a:endParaRPr lang="en-US" dirty="0"/>
          </a:p>
          <a:p>
            <a:r>
              <a:rPr lang="en-US" dirty="0" smtClean="0"/>
              <a:t>let’s diagram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where we left off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0"/>
            <a:endCxn id="17" idx="2"/>
          </p:cNvCxnSpPr>
          <p:nvPr/>
        </p:nvCxnSpPr>
        <p:spPr>
          <a:xfrm flipH="1" flipV="1">
            <a:off x="2071561" y="4132961"/>
            <a:ext cx="762600" cy="4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8056" y="462189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74553" y="6090752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67650" y="5448657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  <a:endCxn id="23" idx="2"/>
          </p:cNvCxnSpPr>
          <p:nvPr/>
        </p:nvCxnSpPr>
        <p:spPr>
          <a:xfrm flipV="1">
            <a:off x="2833927" y="5817989"/>
            <a:ext cx="5031" cy="27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  <a:endCxn id="19" idx="2"/>
          </p:cNvCxnSpPr>
          <p:nvPr/>
        </p:nvCxnSpPr>
        <p:spPr>
          <a:xfrm flipH="1" flipV="1">
            <a:off x="2834161" y="4991228"/>
            <a:ext cx="4797" cy="45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058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20" idx="0"/>
          </p:cNvCxnSpPr>
          <p:nvPr/>
        </p:nvCxnSpPr>
        <p:spPr>
          <a:xfrm>
            <a:off x="2833928" y="3459360"/>
            <a:ext cx="233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perform the merge</a:t>
            </a:r>
          </a:p>
          <a:p>
            <a:pPr algn="ctr"/>
            <a:r>
              <a:rPr lang="en-US" dirty="0" smtClean="0"/>
              <a:t>but E has conflicts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8" idx="1"/>
            <a:endCxn id="17" idx="2"/>
          </p:cNvCxnSpPr>
          <p:nvPr/>
        </p:nvCxnSpPr>
        <p:spPr>
          <a:xfrm flipH="1" flipV="1">
            <a:off x="2071561" y="4132961"/>
            <a:ext cx="486261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042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8010" y="5392727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48738" y="4596692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  <a:endCxn id="19" idx="3"/>
          </p:cNvCxnSpPr>
          <p:nvPr/>
        </p:nvCxnSpPr>
        <p:spPr>
          <a:xfrm flipH="1" flipV="1">
            <a:off x="3872633" y="3948295"/>
            <a:ext cx="547413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8" idx="3"/>
          </p:cNvCxnSpPr>
          <p:nvPr/>
        </p:nvCxnSpPr>
        <p:spPr>
          <a:xfrm flipH="1">
            <a:off x="3110032" y="4132961"/>
            <a:ext cx="486496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7822" y="459669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1"/>
            <a:endCxn id="20" idx="3"/>
          </p:cNvCxnSpPr>
          <p:nvPr/>
        </p:nvCxnSpPr>
        <p:spPr>
          <a:xfrm flipH="1">
            <a:off x="3110266" y="3948295"/>
            <a:ext cx="21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0"/>
            <a:endCxn id="23" idx="2"/>
          </p:cNvCxnSpPr>
          <p:nvPr/>
        </p:nvCxnSpPr>
        <p:spPr>
          <a:xfrm flipV="1">
            <a:off x="4007384" y="4966024"/>
            <a:ext cx="412662" cy="42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59326" y="3090028"/>
            <a:ext cx="88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19" idx="0"/>
          </p:cNvCxnSpPr>
          <p:nvPr/>
        </p:nvCxnSpPr>
        <p:spPr>
          <a:xfrm flipH="1">
            <a:off x="3596528" y="3459360"/>
            <a:ext cx="6140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80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173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  <a:endCxn id="14" idx="3"/>
          </p:cNvCxnSpPr>
          <p:nvPr/>
        </p:nvCxnSpPr>
        <p:spPr>
          <a:xfrm flipH="1">
            <a:off x="1603943" y="3948295"/>
            <a:ext cx="19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456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>
            <a:off x="2347666" y="3948295"/>
            <a:ext cx="21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5574" y="1780351"/>
            <a:ext cx="8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post-merge</a:t>
            </a:r>
          </a:p>
          <a:p>
            <a:pPr algn="ctr"/>
            <a:r>
              <a:rPr lang="en-US" dirty="0" smtClean="0"/>
              <a:t>no conflicts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2"/>
            <a:endCxn id="28" idx="3"/>
          </p:cNvCxnSpPr>
          <p:nvPr/>
        </p:nvCxnSpPr>
        <p:spPr>
          <a:xfrm flipH="1">
            <a:off x="3110266" y="4132961"/>
            <a:ext cx="486262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0423" y="376362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43293" y="2487173"/>
            <a:ext cx="9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48738" y="4596692"/>
            <a:ext cx="5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  <a:endCxn id="19" idx="3"/>
          </p:cNvCxnSpPr>
          <p:nvPr/>
        </p:nvCxnSpPr>
        <p:spPr>
          <a:xfrm flipH="1" flipV="1">
            <a:off x="3872633" y="3948295"/>
            <a:ext cx="547413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1"/>
            <a:endCxn id="17" idx="2"/>
          </p:cNvCxnSpPr>
          <p:nvPr/>
        </p:nvCxnSpPr>
        <p:spPr>
          <a:xfrm flipH="1" flipV="1">
            <a:off x="2071561" y="4132961"/>
            <a:ext cx="486495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8056" y="459669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1"/>
            <a:endCxn id="20" idx="3"/>
          </p:cNvCxnSpPr>
          <p:nvPr/>
        </p:nvCxnSpPr>
        <p:spPr>
          <a:xfrm flipH="1">
            <a:off x="3110266" y="3948295"/>
            <a:ext cx="21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2"/>
            <a:endCxn id="11" idx="0"/>
          </p:cNvCxnSpPr>
          <p:nvPr/>
        </p:nvCxnSpPr>
        <p:spPr>
          <a:xfrm>
            <a:off x="3602667" y="2856505"/>
            <a:ext cx="1" cy="23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centralized work flow vs distributed 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centralized work flow vs distributed work flow</a:t>
            </a:r>
          </a:p>
          <a:p>
            <a:endParaRPr lang="en-US" dirty="0"/>
          </a:p>
          <a:p>
            <a:r>
              <a:rPr lang="en-US" dirty="0" smtClean="0"/>
              <a:t>centralized: all work is done locally and synchronized on a server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endParaRPr lang="en-US" dirty="0"/>
          </a:p>
          <a:p>
            <a:r>
              <a:rPr lang="en-US" dirty="0"/>
              <a:t>CLG are NALCS champs. TSM is trash.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centralized work flow vs distributed work flow</a:t>
            </a:r>
          </a:p>
          <a:p>
            <a:endParaRPr lang="en-US" dirty="0"/>
          </a:p>
          <a:p>
            <a:r>
              <a:rPr lang="en-US" dirty="0" smtClean="0"/>
              <a:t>centralized: all work is done locally and synchronized on a server</a:t>
            </a:r>
          </a:p>
          <a:p>
            <a:r>
              <a:rPr lang="en-US" dirty="0" smtClean="0"/>
              <a:t>distributed: everyone working on the project has a copy of the project and makes changes locally.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work flow vs distributed work flow</a:t>
            </a:r>
          </a:p>
          <a:p>
            <a:endParaRPr lang="en-US" dirty="0"/>
          </a:p>
          <a:p>
            <a:r>
              <a:rPr lang="en-US" dirty="0" smtClean="0"/>
              <a:t>centralized: all work is done locally and synchronized on a server</a:t>
            </a:r>
          </a:p>
          <a:p>
            <a:r>
              <a:rPr lang="en-US" dirty="0" smtClean="0"/>
              <a:t>distributed: everyone working on the project has a copy of the project and makes changes locally. </a:t>
            </a:r>
          </a:p>
          <a:p>
            <a:endParaRPr lang="en-US" dirty="0" smtClean="0"/>
          </a:p>
          <a:p>
            <a:r>
              <a:rPr lang="en-US" dirty="0" smtClean="0"/>
              <a:t>let’s diagram differences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imagine working on a project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what start with</a:t>
            </a:r>
          </a:p>
          <a:p>
            <a:pPr algn="ctr"/>
            <a:r>
              <a:rPr lang="en-US" dirty="0" smtClean="0"/>
              <a:t>(main server ~ cloud storage)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get a local copy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make local changes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ou upload it to the server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downloads it locally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makes changes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uploads to server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if you both want to make changes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download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keep working on D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friend works on I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push your code to the server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 – the bases are not the same</a:t>
            </a:r>
          </a:p>
          <a:p>
            <a:pPr algn="ctr"/>
            <a:r>
              <a:rPr lang="en-US" dirty="0" smtClean="0"/>
              <a:t>(common base is C)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1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meanwhile, you have code to push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3"/>
            <a:endCxn id="38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 fixed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 fixed</a:t>
            </a:r>
          </a:p>
          <a:p>
            <a:pPr algn="ctr"/>
            <a:r>
              <a:rPr lang="en-US" dirty="0" smtClean="0"/>
              <a:t>but now your code is out of sync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 you have to merge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</a:p>
          <a:p>
            <a:r>
              <a:rPr lang="en-US" dirty="0" smtClean="0"/>
              <a:t>write bits and pieces in multiple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merge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7506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>
            <a:off x="6864859" y="3881167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7506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>
            <a:off x="7293611" y="4065833"/>
            <a:ext cx="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7506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>
            <a:off x="6864859" y="3881167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7506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>
            <a:off x="7293611" y="4065833"/>
            <a:ext cx="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17506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45" idx="1"/>
          </p:cNvCxnSpPr>
          <p:nvPr/>
        </p:nvCxnSpPr>
        <p:spPr>
          <a:xfrm>
            <a:off x="6864859" y="2906204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71603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1" y="371603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6602" y="281017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2" y="4621895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  <a:endCxn id="12" idx="0"/>
          </p:cNvCxnSpPr>
          <p:nvPr/>
        </p:nvCxnSpPr>
        <p:spPr>
          <a:xfrm>
            <a:off x="2839469" y="4085367"/>
            <a:ext cx="0" cy="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116" y="46232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3115574" y="4806561"/>
            <a:ext cx="244542" cy="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0116" y="371637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7" idx="2"/>
          </p:cNvCxnSpPr>
          <p:nvPr/>
        </p:nvCxnSpPr>
        <p:spPr>
          <a:xfrm flipV="1">
            <a:off x="3636221" y="4085707"/>
            <a:ext cx="0" cy="53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0116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19" idx="2"/>
          </p:cNvCxnSpPr>
          <p:nvPr/>
        </p:nvCxnSpPr>
        <p:spPr>
          <a:xfrm flipV="1">
            <a:off x="3636221" y="3097729"/>
            <a:ext cx="0" cy="61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1214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912326" y="2913063"/>
            <a:ext cx="2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1214" y="370974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7" idx="1"/>
          </p:cNvCxnSpPr>
          <p:nvPr/>
        </p:nvCxnSpPr>
        <p:spPr>
          <a:xfrm>
            <a:off x="4703424" y="2913063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1214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635" y="272839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3" idx="0"/>
          </p:cNvCxnSpPr>
          <p:nvPr/>
        </p:nvCxnSpPr>
        <p:spPr>
          <a:xfrm>
            <a:off x="4427319" y="3097729"/>
            <a:ext cx="0" cy="6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5" idx="0"/>
          </p:cNvCxnSpPr>
          <p:nvPr/>
        </p:nvCxnSpPr>
        <p:spPr>
          <a:xfrm>
            <a:off x="4427319" y="4079076"/>
            <a:ext cx="0" cy="5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5429756"/>
            <a:ext cx="369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 process continues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3"/>
            <a:endCxn id="34" idx="1"/>
          </p:cNvCxnSpPr>
          <p:nvPr/>
        </p:nvCxnSpPr>
        <p:spPr>
          <a:xfrm>
            <a:off x="4703424" y="4806561"/>
            <a:ext cx="18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635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4334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5" idx="2"/>
          </p:cNvCxnSpPr>
          <p:nvPr/>
        </p:nvCxnSpPr>
        <p:spPr>
          <a:xfrm flipV="1">
            <a:off x="5443845" y="4065833"/>
            <a:ext cx="316594" cy="74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5" idx="0"/>
          </p:cNvCxnSpPr>
          <p:nvPr/>
        </p:nvCxnSpPr>
        <p:spPr>
          <a:xfrm>
            <a:off x="5443845" y="2913063"/>
            <a:ext cx="316594" cy="783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12649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6036544" y="3881167"/>
            <a:ext cx="27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2649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17199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443845" y="4806561"/>
            <a:ext cx="873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0"/>
            <a:endCxn id="38" idx="2"/>
          </p:cNvCxnSpPr>
          <p:nvPr/>
        </p:nvCxnSpPr>
        <p:spPr>
          <a:xfrm flipH="1" flipV="1">
            <a:off x="6588754" y="4065833"/>
            <a:ext cx="455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0"/>
            <a:endCxn id="40" idx="2"/>
          </p:cNvCxnSpPr>
          <p:nvPr/>
        </p:nvCxnSpPr>
        <p:spPr>
          <a:xfrm flipV="1">
            <a:off x="6588754" y="3090870"/>
            <a:ext cx="0" cy="6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17506" y="3696501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>
            <a:off x="6864859" y="3881167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7506" y="462189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>
            <a:off x="7293611" y="4065833"/>
            <a:ext cx="0" cy="556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17506" y="272153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45" idx="1"/>
          </p:cNvCxnSpPr>
          <p:nvPr/>
        </p:nvCxnSpPr>
        <p:spPr>
          <a:xfrm>
            <a:off x="6864859" y="2906204"/>
            <a:ext cx="15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can you see why this might be a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1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can you see why this might be a problem</a:t>
            </a:r>
          </a:p>
          <a:p>
            <a:r>
              <a:rPr lang="en-US" dirty="0" smtClean="0"/>
              <a:t>you need network access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can you see why this might be a problem</a:t>
            </a:r>
          </a:p>
          <a:p>
            <a:r>
              <a:rPr lang="en-US" dirty="0" smtClean="0"/>
              <a:t>you need network access</a:t>
            </a:r>
          </a:p>
          <a:p>
            <a:r>
              <a:rPr lang="en-US" dirty="0" smtClean="0"/>
              <a:t>it’s also very easy for your code base to be out of sync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can you see why this might be a problem</a:t>
            </a:r>
          </a:p>
          <a:p>
            <a:r>
              <a:rPr lang="en-US" dirty="0" smtClean="0"/>
              <a:t>you need network access</a:t>
            </a:r>
          </a:p>
          <a:p>
            <a:r>
              <a:rPr lang="en-US" dirty="0" smtClean="0"/>
              <a:t>it’s also very easy for your code base to be out of sync</a:t>
            </a:r>
          </a:p>
          <a:p>
            <a:r>
              <a:rPr lang="en-US" dirty="0" smtClean="0"/>
              <a:t>what if we could always have an updated copy of the codebase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could always have an updated copy of the codebase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could always have an updated copy of the codebase</a:t>
            </a:r>
          </a:p>
          <a:p>
            <a:r>
              <a:rPr lang="en-US" dirty="0" smtClean="0"/>
              <a:t>you store this locally and can fix all conflicts locally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could always have an updated copy of the codebase</a:t>
            </a:r>
          </a:p>
          <a:p>
            <a:r>
              <a:rPr lang="en-US" dirty="0" smtClean="0"/>
              <a:t>you store this locally and can fix all conflicts locally</a:t>
            </a:r>
          </a:p>
          <a:p>
            <a:endParaRPr lang="en-US" dirty="0"/>
          </a:p>
          <a:p>
            <a:r>
              <a:rPr lang="en-US" dirty="0" smtClean="0"/>
              <a:t>let’s diagram this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</a:p>
          <a:p>
            <a:endParaRPr lang="en-US" dirty="0" smtClean="0"/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“origin” be the name of the main repository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“origin” be the name of the main repository</a:t>
            </a:r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“origin” be the name of the main repository</a:t>
            </a:r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r>
              <a:rPr lang="en-US" dirty="0"/>
              <a:t>this is handled by the administrator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origin and master are conventions</a:t>
            </a:r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origin and master are conventions</a:t>
            </a:r>
          </a:p>
          <a:p>
            <a:pPr algn="ctr"/>
            <a:r>
              <a:rPr lang="en-US" dirty="0" smtClean="0"/>
              <a:t>they do not have to be strictly followed</a:t>
            </a:r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origin and master are conventions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hey do not have to be strictly followed</a:t>
            </a:r>
          </a:p>
          <a:p>
            <a:pPr algn="ctr"/>
            <a:r>
              <a:rPr lang="en-US" dirty="0" smtClean="0"/>
              <a:t>you can call them whatever you want</a:t>
            </a:r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origin and master are conventions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hey do not have to be strictly followed</a:t>
            </a:r>
          </a:p>
          <a:p>
            <a:pPr algn="ctr"/>
            <a:r>
              <a:rPr lang="en-US" dirty="0" smtClean="0"/>
              <a:t>you can call them whatever you want</a:t>
            </a:r>
          </a:p>
          <a:p>
            <a:pPr algn="ctr"/>
            <a:r>
              <a:rPr lang="en-US" dirty="0" smtClean="0"/>
              <a:t>best practice dictates that you use origin-master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nefari0uss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“nefari0uss”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“nefari0uss”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“nefari0uss”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r>
              <a:rPr lang="en-US" dirty="0" smtClean="0"/>
              <a:t>this is handled by me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3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“friend”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1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11912" y="4837478"/>
            <a:ext cx="535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</a:t>
            </a:r>
            <a:r>
              <a:rPr lang="en-US" dirty="0" smtClean="0"/>
              <a:t>“friend” </a:t>
            </a:r>
            <a:r>
              <a:rPr lang="en-US" dirty="0"/>
              <a:t>be the name of the </a:t>
            </a:r>
            <a:r>
              <a:rPr lang="en-US" dirty="0" smtClean="0"/>
              <a:t>my repository</a:t>
            </a:r>
            <a:endParaRPr lang="en-US" dirty="0"/>
          </a:p>
          <a:p>
            <a:pPr algn="ctr"/>
            <a:r>
              <a:rPr lang="en-US" dirty="0"/>
              <a:t>the branch name is “master”</a:t>
            </a:r>
          </a:p>
          <a:p>
            <a:pPr algn="ctr"/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initial code base</a:t>
            </a:r>
          </a:p>
        </p:txBody>
      </p:sp>
    </p:spTree>
    <p:extLst>
      <p:ext uri="{BB962C8B-B14F-4D97-AF65-F5344CB8AC3E}">
        <p14:creationId xmlns:p14="http://schemas.microsoft.com/office/powerpoint/2010/main" val="34153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download the entire project locally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does your friend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do some work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does your friend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</a:t>
            </a:r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friend opens a new branch called </a:t>
            </a:r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5746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0798" y="6214683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continues development on master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3205" y="5855620"/>
            <a:ext cx="413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bug fix done</a:t>
            </a:r>
          </a:p>
          <a:p>
            <a:pPr algn="ctr"/>
            <a:r>
              <a:rPr lang="en-US" dirty="0" smtClean="0"/>
              <a:t>merge with master</a:t>
            </a:r>
          </a:p>
          <a:p>
            <a:pPr algn="ctr"/>
            <a:r>
              <a:rPr lang="en-US" dirty="0" smtClean="0"/>
              <a:t>bug fix branch closed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3205" y="6114565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were waiting on the bug fix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8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3205" y="6114565"/>
            <a:ext cx="41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pull friend’s code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9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600" y="3697533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repo</a:t>
            </a:r>
          </a:p>
          <a:p>
            <a:pPr algn="ctr"/>
            <a:r>
              <a:rPr lang="en-US" dirty="0" smtClean="0"/>
              <a:t>(“origin”)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293" y="2463376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 local</a:t>
            </a:r>
          </a:p>
          <a:p>
            <a:pPr algn="ctr"/>
            <a:r>
              <a:rPr lang="en-US" dirty="0" smtClean="0"/>
              <a:t>(“</a:t>
            </a:r>
            <a:r>
              <a:rPr lang="en-US" dirty="0" err="1" smtClean="0"/>
              <a:t>nef</a:t>
            </a:r>
            <a:r>
              <a:rPr lang="en-US" dirty="0" smtClean="0"/>
              <a:t>-friend”)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6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local</a:t>
            </a:r>
          </a:p>
          <a:p>
            <a:pPr algn="ctr"/>
            <a:r>
              <a:rPr lang="en-US" dirty="0" smtClean="0"/>
              <a:t>(“nefari0uss”)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0"/>
            <a:endCxn id="17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9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0"/>
            <a:endCxn id="21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3"/>
            <a:endCxn id="27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4053" y="6222775"/>
            <a:ext cx="36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meanwhile…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  <a:endCxn id="25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5338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4264" y="2478196"/>
            <a:ext cx="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35" idx="0"/>
          </p:cNvCxnSpPr>
          <p:nvPr/>
        </p:nvCxnSpPr>
        <p:spPr>
          <a:xfrm flipH="1">
            <a:off x="5761443" y="2847528"/>
            <a:ext cx="7711" cy="98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08732" y="531831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(J)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5" idx="3"/>
            <a:endCxn id="34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34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40" idx="1"/>
          </p:cNvCxnSpPr>
          <p:nvPr/>
        </p:nvCxnSpPr>
        <p:spPr>
          <a:xfrm>
            <a:off x="4740776" y="5498629"/>
            <a:ext cx="56795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41901" y="383603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5" idx="2"/>
            <a:endCxn id="129" idx="1"/>
          </p:cNvCxnSpPr>
          <p:nvPr/>
        </p:nvCxnSpPr>
        <p:spPr>
          <a:xfrm>
            <a:off x="5761443" y="4198045"/>
            <a:ext cx="292600" cy="1300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03704" y="53606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(P)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0" idx="3"/>
            <a:endCxn id="129" idx="1"/>
          </p:cNvCxnSpPr>
          <p:nvPr/>
        </p:nvCxnSpPr>
        <p:spPr>
          <a:xfrm flipV="1">
            <a:off x="5860942" y="5498136"/>
            <a:ext cx="193101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  <a:endCxn id="27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3"/>
            <a:endCxn id="38" idx="1"/>
          </p:cNvCxnSpPr>
          <p:nvPr/>
        </p:nvCxnSpPr>
        <p:spPr>
          <a:xfrm flipV="1">
            <a:off x="5326948" y="2662862"/>
            <a:ext cx="157316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1401" y="497235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741401" y="5870502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9" idx="0"/>
            <a:endCxn id="122" idx="1"/>
          </p:cNvCxnSpPr>
          <p:nvPr/>
        </p:nvCxnSpPr>
        <p:spPr>
          <a:xfrm flipV="1">
            <a:off x="6330148" y="5157022"/>
            <a:ext cx="411253" cy="1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313608" y="536066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(O)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2" idx="3"/>
            <a:endCxn id="125" idx="0"/>
          </p:cNvCxnSpPr>
          <p:nvPr/>
        </p:nvCxnSpPr>
        <p:spPr>
          <a:xfrm>
            <a:off x="7293611" y="5157022"/>
            <a:ext cx="296102" cy="2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9" idx="2"/>
            <a:endCxn id="123" idx="1"/>
          </p:cNvCxnSpPr>
          <p:nvPr/>
        </p:nvCxnSpPr>
        <p:spPr>
          <a:xfrm>
            <a:off x="6330148" y="5682802"/>
            <a:ext cx="411253" cy="3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54043" y="531347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29763" y="2477318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957063" y="24576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(Z)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876596" y="3049287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23" idx="3"/>
            <a:endCxn id="125" idx="2"/>
          </p:cNvCxnSpPr>
          <p:nvPr/>
        </p:nvCxnSpPr>
        <p:spPr>
          <a:xfrm flipV="1">
            <a:off x="7293611" y="5729998"/>
            <a:ext cx="296102" cy="32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8" idx="3"/>
            <a:endCxn id="139" idx="1"/>
          </p:cNvCxnSpPr>
          <p:nvPr/>
        </p:nvCxnSpPr>
        <p:spPr>
          <a:xfrm flipV="1">
            <a:off x="6054043" y="2661984"/>
            <a:ext cx="1075720" cy="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9" idx="3"/>
            <a:endCxn id="140" idx="1"/>
          </p:cNvCxnSpPr>
          <p:nvPr/>
        </p:nvCxnSpPr>
        <p:spPr>
          <a:xfrm flipV="1">
            <a:off x="7681973" y="2642330"/>
            <a:ext cx="1275090" cy="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2" idx="0"/>
            <a:endCxn id="143" idx="2"/>
          </p:cNvCxnSpPr>
          <p:nvPr/>
        </p:nvCxnSpPr>
        <p:spPr>
          <a:xfrm flipV="1">
            <a:off x="7017506" y="3418619"/>
            <a:ext cx="1135195" cy="1553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9" idx="2"/>
            <a:endCxn id="143" idx="0"/>
          </p:cNvCxnSpPr>
          <p:nvPr/>
        </p:nvCxnSpPr>
        <p:spPr>
          <a:xfrm>
            <a:off x="7405868" y="2846650"/>
            <a:ext cx="746833" cy="2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5" idx="3"/>
            <a:endCxn id="45" idx="1"/>
          </p:cNvCxnSpPr>
          <p:nvPr/>
        </p:nvCxnSpPr>
        <p:spPr>
          <a:xfrm flipV="1">
            <a:off x="7865818" y="5545322"/>
            <a:ext cx="1337886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3" idx="3"/>
            <a:endCxn id="186" idx="0"/>
          </p:cNvCxnSpPr>
          <p:nvPr/>
        </p:nvCxnSpPr>
        <p:spPr>
          <a:xfrm>
            <a:off x="8428806" y="3233953"/>
            <a:ext cx="408592" cy="5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42" idx="0"/>
          </p:cNvCxnSpPr>
          <p:nvPr/>
        </p:nvCxnSpPr>
        <p:spPr>
          <a:xfrm>
            <a:off x="9522095" y="2661984"/>
            <a:ext cx="895911" cy="11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5" idx="3"/>
            <a:endCxn id="42" idx="2"/>
          </p:cNvCxnSpPr>
          <p:nvPr/>
        </p:nvCxnSpPr>
        <p:spPr>
          <a:xfrm flipV="1">
            <a:off x="9755914" y="4205364"/>
            <a:ext cx="662092" cy="13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61293" y="3826155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6" idx="2"/>
            <a:endCxn id="45" idx="0"/>
          </p:cNvCxnSpPr>
          <p:nvPr/>
        </p:nvCxnSpPr>
        <p:spPr>
          <a:xfrm>
            <a:off x="8837398" y="4195487"/>
            <a:ext cx="642411" cy="1165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6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will heavily reference game analogy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repository –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rocrastinate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</a:p>
          <a:p>
            <a:r>
              <a:rPr lang="en-US" dirty="0" smtClean="0"/>
              <a:t>tags – different parts/chapters of the game (part 1, part 2, et cetera)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5553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</a:p>
          <a:p>
            <a:r>
              <a:rPr lang="en-US" dirty="0"/>
              <a:t>tags – different parts/chapters of the game (part 1, part 2, et cetera)</a:t>
            </a:r>
          </a:p>
          <a:p>
            <a:r>
              <a:rPr lang="en-US" dirty="0" smtClean="0"/>
              <a:t>branch – an option taken by someone</a:t>
            </a:r>
          </a:p>
        </p:txBody>
      </p:sp>
    </p:spTree>
    <p:extLst>
      <p:ext uri="{BB962C8B-B14F-4D97-AF65-F5344CB8AC3E}">
        <p14:creationId xmlns:p14="http://schemas.microsoft.com/office/powerpoint/2010/main" val="388507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 – the game</a:t>
            </a:r>
          </a:p>
          <a:p>
            <a:r>
              <a:rPr lang="en-US" dirty="0" smtClean="0"/>
              <a:t>commit – the game save</a:t>
            </a:r>
          </a:p>
          <a:p>
            <a:r>
              <a:rPr lang="en-US" dirty="0" smtClean="0"/>
              <a:t>metadata – info about the game save</a:t>
            </a:r>
          </a:p>
          <a:p>
            <a:r>
              <a:rPr lang="en-US" dirty="0" smtClean="0"/>
              <a:t>SHA1 – the internal identifier of the game save</a:t>
            </a:r>
          </a:p>
          <a:p>
            <a:r>
              <a:rPr lang="en-US" dirty="0" smtClean="0"/>
              <a:t>head – the game save name (save 01, save 02, et cetera)</a:t>
            </a:r>
          </a:p>
          <a:p>
            <a:r>
              <a:rPr lang="en-US" dirty="0"/>
              <a:t>tags – different parts/chapters of the game (part 1, part 2, et cetera)</a:t>
            </a:r>
          </a:p>
          <a:p>
            <a:r>
              <a:rPr lang="en-US" dirty="0" smtClean="0"/>
              <a:t>branch – an option taken by someone</a:t>
            </a:r>
          </a:p>
          <a:p>
            <a:r>
              <a:rPr lang="en-US" dirty="0" smtClean="0"/>
              <a:t>merging – combining the options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almost done with internals so stick with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being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being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working directory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repository (.git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being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working directory: modif</a:t>
            </a:r>
            <a:r>
              <a:rPr lang="en-US" dirty="0" smtClean="0"/>
              <a:t>y files locally</a:t>
            </a:r>
            <a:endParaRPr lang="en-US" dirty="0" smtClean="0"/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repository (.git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3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being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working directory: modif</a:t>
            </a:r>
            <a:r>
              <a:rPr lang="en-US" dirty="0" smtClean="0"/>
              <a:t>y files locally</a:t>
            </a:r>
            <a:endParaRPr lang="en-US" dirty="0" smtClean="0"/>
          </a:p>
          <a:p>
            <a:r>
              <a:rPr lang="en-US" dirty="0" smtClean="0"/>
              <a:t>staging area: add snapshots/saves to commit</a:t>
            </a:r>
          </a:p>
          <a:p>
            <a:r>
              <a:rPr lang="en-US" dirty="0" smtClean="0"/>
              <a:t>repository (.git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6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being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7"/>
            <a:ext cx="9590550" cy="2950786"/>
          </a:xfrm>
        </p:spPr>
        <p:txBody>
          <a:bodyPr>
            <a:normAutofit/>
          </a:bodyPr>
          <a:lstStyle/>
          <a:p>
            <a:r>
              <a:rPr lang="en-US" dirty="0" smtClean="0"/>
              <a:t>working directory: modif</a:t>
            </a:r>
            <a:r>
              <a:rPr lang="en-US" dirty="0" smtClean="0"/>
              <a:t>y files locally</a:t>
            </a:r>
            <a:endParaRPr lang="en-US" dirty="0" smtClean="0"/>
          </a:p>
          <a:p>
            <a:r>
              <a:rPr lang="en-US" dirty="0" smtClean="0"/>
              <a:t>staging area: add snapshots/saves to commit</a:t>
            </a:r>
          </a:p>
          <a:p>
            <a:r>
              <a:rPr lang="en-US" dirty="0" smtClean="0"/>
              <a:t>repository (.git directory): push commit to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6" y="267795"/>
            <a:ext cx="1145857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9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that was so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that was so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I wouldn’t have spent that long if it wasn’t so important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2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that was so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I wouldn’t have spent that long if it wasn’t so important</a:t>
            </a:r>
            <a:endParaRPr lang="en-US" dirty="0" smtClean="0"/>
          </a:p>
          <a:p>
            <a:r>
              <a:rPr lang="en-US" dirty="0" smtClean="0"/>
              <a:t>now on to the </a:t>
            </a:r>
            <a:r>
              <a:rPr lang="en-US" dirty="0" smtClean="0"/>
              <a:t>for the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0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up git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set up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8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https://git-scm.com/book/en/v2/Getting-Started-First-Time-Git-Setup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9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https://git-scm.com/book/en/v2/Getting-Started-First-Time-Git-Setup</a:t>
            </a:r>
          </a:p>
          <a:p>
            <a:r>
              <a:rPr lang="en-US" dirty="0" smtClean="0"/>
              <a:t>open bash and type git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1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git </a:t>
            </a:r>
            <a:r>
              <a:rPr lang="en-US" dirty="0" err="1" smtClean="0"/>
              <a:t>config</a:t>
            </a:r>
            <a:r>
              <a:rPr lang="en-US" dirty="0" smtClean="0"/>
              <a:t> –global user.name “John Doe”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config</a:t>
            </a:r>
            <a:r>
              <a:rPr lang="en-US" dirty="0" smtClean="0"/>
              <a:t> –global </a:t>
            </a:r>
            <a:r>
              <a:rPr lang="en-US" dirty="0" err="1" smtClean="0"/>
              <a:t>user.email</a:t>
            </a:r>
            <a:r>
              <a:rPr lang="en-US" dirty="0" smtClean="0"/>
              <a:t> johndoe@example.com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4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212110"/>
          </a:xfrm>
        </p:spPr>
        <p:txBody>
          <a:bodyPr>
            <a:normAutofit/>
          </a:bodyPr>
          <a:lstStyle/>
          <a:p>
            <a:r>
              <a:rPr lang="en-US" dirty="0" smtClean="0"/>
              <a:t>$ git </a:t>
            </a:r>
            <a:r>
              <a:rPr lang="en-US" dirty="0" err="1" smtClean="0"/>
              <a:t>config</a:t>
            </a:r>
            <a:r>
              <a:rPr lang="en-US" dirty="0" smtClean="0"/>
              <a:t> –global user.name “John Doe”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config</a:t>
            </a:r>
            <a:r>
              <a:rPr lang="en-US" dirty="0" smtClean="0"/>
              <a:t> –global </a:t>
            </a:r>
            <a:r>
              <a:rPr lang="en-US" dirty="0" err="1" smtClean="0"/>
              <a:t>user.email</a:t>
            </a:r>
            <a:r>
              <a:rPr lang="en-US" dirty="0" smtClean="0"/>
              <a:t> johndoe@example.com</a:t>
            </a:r>
          </a:p>
          <a:p>
            <a:endParaRPr lang="en-US" dirty="0" smtClean="0"/>
          </a:p>
          <a:p>
            <a:r>
              <a:rPr lang="en-US" dirty="0" smtClean="0"/>
              <a:t>--global sets git to always use these settings</a:t>
            </a:r>
          </a:p>
          <a:p>
            <a:r>
              <a:rPr lang="en-US" dirty="0" smtClean="0"/>
              <a:t>run command without --global to override for specific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very </a:t>
            </a:r>
            <a:r>
              <a:rPr lang="en-US" dirty="0" smtClean="0"/>
              <a:t>long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3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212110"/>
          </a:xfrm>
        </p:spPr>
        <p:txBody>
          <a:bodyPr>
            <a:normAutofit/>
          </a:bodyPr>
          <a:lstStyle/>
          <a:p>
            <a:r>
              <a:rPr lang="en-US" dirty="0" smtClean="0"/>
              <a:t>$ git </a:t>
            </a:r>
            <a:r>
              <a:rPr lang="en-US" dirty="0" err="1" smtClean="0"/>
              <a:t>config</a:t>
            </a:r>
            <a:r>
              <a:rPr lang="en-US" dirty="0" smtClean="0"/>
              <a:t>  --list</a:t>
            </a:r>
          </a:p>
          <a:p>
            <a:r>
              <a:rPr lang="en-US" dirty="0" smtClean="0"/>
              <a:t>will show all settings</a:t>
            </a:r>
          </a:p>
        </p:txBody>
      </p:sp>
    </p:spTree>
    <p:extLst>
      <p:ext uri="{BB962C8B-B14F-4D97-AF65-F5344CB8AC3E}">
        <p14:creationId xmlns:p14="http://schemas.microsoft.com/office/powerpoint/2010/main" val="426305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8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 are a way to identify your computer to the sever</a:t>
            </a:r>
          </a:p>
          <a:p>
            <a:endParaRPr lang="en-US" dirty="0"/>
          </a:p>
          <a:p>
            <a:r>
              <a:rPr lang="en-US" dirty="0"/>
              <a:t>https://help.github.com/articles/generating-ssh-keys/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6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ls –al ~/.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this will list the files in your .</a:t>
            </a:r>
            <a:r>
              <a:rPr lang="en-US" dirty="0" err="1" smtClean="0"/>
              <a:t>ssh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(assuming they exist)</a:t>
            </a:r>
          </a:p>
        </p:txBody>
      </p:sp>
    </p:spTree>
    <p:extLst>
      <p:ext uri="{BB962C8B-B14F-4D97-AF65-F5344CB8AC3E}">
        <p14:creationId xmlns:p14="http://schemas.microsoft.com/office/powerpoint/2010/main" val="91893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ssh-keygen</a:t>
            </a:r>
            <a:r>
              <a:rPr lang="en-US" dirty="0" smtClean="0"/>
              <a:t> –t </a:t>
            </a:r>
            <a:r>
              <a:rPr lang="en-US" dirty="0" err="1" smtClean="0"/>
              <a:t>rsa</a:t>
            </a:r>
            <a:r>
              <a:rPr lang="en-US" dirty="0" smtClean="0"/>
              <a:t> –b 4096 –C “your-</a:t>
            </a:r>
            <a:r>
              <a:rPr lang="en-US" dirty="0" err="1" smtClean="0"/>
              <a:t>git</a:t>
            </a:r>
            <a:r>
              <a:rPr lang="en-US" dirty="0" smtClean="0"/>
              <a:t>-email”</a:t>
            </a:r>
          </a:p>
          <a:p>
            <a:r>
              <a:rPr lang="en-US" dirty="0" smtClean="0"/>
              <a:t>creates a new </a:t>
            </a:r>
            <a:r>
              <a:rPr lang="en-US" dirty="0" err="1" smtClean="0"/>
              <a:t>ssh</a:t>
            </a:r>
            <a:r>
              <a:rPr lang="en-US" dirty="0" smtClean="0"/>
              <a:t> key using the email as a label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80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$ [enter password]</a:t>
            </a:r>
          </a:p>
          <a:p>
            <a:r>
              <a:rPr lang="en-US" dirty="0" smtClean="0"/>
              <a:t>passwords are recommended for security</a:t>
            </a:r>
          </a:p>
          <a:p>
            <a:r>
              <a:rPr lang="en-US" dirty="0" smtClean="0"/>
              <a:t>not necessary for our purposes</a:t>
            </a:r>
          </a:p>
          <a:p>
            <a:r>
              <a:rPr lang="en-US" dirty="0" smtClean="0"/>
              <a:t>general good </a:t>
            </a:r>
            <a:r>
              <a:rPr lang="en-US" dirty="0" err="1" smtClean="0"/>
              <a:t>practise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50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eval</a:t>
            </a:r>
            <a:r>
              <a:rPr lang="en-US" dirty="0" smtClean="0"/>
              <a:t> “$(</a:t>
            </a:r>
            <a:r>
              <a:rPr lang="en-US" dirty="0" err="1" smtClean="0"/>
              <a:t>ssh</a:t>
            </a:r>
            <a:r>
              <a:rPr lang="en-US" dirty="0" smtClean="0"/>
              <a:t>-agent –s)”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ssh</a:t>
            </a:r>
            <a:r>
              <a:rPr lang="en-US" dirty="0" smtClean="0"/>
              <a:t>-agent in background</a:t>
            </a:r>
          </a:p>
        </p:txBody>
      </p:sp>
    </p:spTree>
    <p:extLst>
      <p:ext uri="{BB962C8B-B14F-4D97-AF65-F5344CB8AC3E}">
        <p14:creationId xmlns:p14="http://schemas.microsoft.com/office/powerpoint/2010/main" val="245281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-add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ssh</a:t>
            </a:r>
            <a:r>
              <a:rPr lang="en-US" dirty="0" smtClean="0"/>
              <a:t> key to </a:t>
            </a:r>
            <a:r>
              <a:rPr lang="en-US" dirty="0" err="1" smtClean="0"/>
              <a:t>ssh</a:t>
            </a:r>
            <a:r>
              <a:rPr lang="en-US" dirty="0" smtClean="0"/>
              <a:t>-agent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2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clip &lt; ~/.</a:t>
            </a:r>
            <a:r>
              <a:rPr lang="en-US" dirty="0" err="1" smtClean="0"/>
              <a:t>ssh</a:t>
            </a:r>
            <a:r>
              <a:rPr lang="en-US" dirty="0" smtClean="0"/>
              <a:t>/id_rsa.pub</a:t>
            </a:r>
          </a:p>
          <a:p>
            <a:endParaRPr lang="en-US" dirty="0" smtClean="0"/>
          </a:p>
          <a:p>
            <a:r>
              <a:rPr lang="en-US" dirty="0" smtClean="0"/>
              <a:t>copy key to clipboard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find settings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</p:txBody>
      </p:sp>
    </p:spTree>
    <p:extLst>
      <p:ext uri="{BB962C8B-B14F-4D97-AF65-F5344CB8AC3E}">
        <p14:creationId xmlns:p14="http://schemas.microsoft.com/office/powerpoint/2010/main" val="206782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find settings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r>
              <a:rPr lang="en-US" dirty="0"/>
              <a:t>a</a:t>
            </a:r>
            <a:r>
              <a:rPr lang="en-US" dirty="0" smtClean="0"/>
              <a:t>dd key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5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 smtClean="0"/>
              <a:t>&amp;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 smtClean="0"/>
              <a:t>&amp;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BitBucket</a:t>
            </a:r>
            <a:r>
              <a:rPr lang="en-US" dirty="0" smtClean="0"/>
              <a:t>: unlimited private repos</a:t>
            </a:r>
          </a:p>
        </p:txBody>
      </p:sp>
    </p:spTree>
    <p:extLst>
      <p:ext uri="{BB962C8B-B14F-4D97-AF65-F5344CB8AC3E}">
        <p14:creationId xmlns:p14="http://schemas.microsoft.com/office/powerpoint/2010/main" val="161651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 smtClean="0"/>
              <a:t>&amp;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BitBucket</a:t>
            </a:r>
            <a:r>
              <a:rPr lang="en-US" dirty="0" smtClean="0"/>
              <a:t>: unlimited private repos</a:t>
            </a:r>
          </a:p>
          <a:p>
            <a:r>
              <a:rPr lang="en-US" dirty="0" smtClean="0"/>
              <a:t>GitHub: unlimited public repos</a:t>
            </a:r>
          </a:p>
        </p:txBody>
      </p:sp>
    </p:spTree>
    <p:extLst>
      <p:ext uri="{BB962C8B-B14F-4D97-AF65-F5344CB8AC3E}">
        <p14:creationId xmlns:p14="http://schemas.microsoft.com/office/powerpoint/2010/main" val="221239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 smtClean="0"/>
              <a:t>&amp;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BitBucket</a:t>
            </a:r>
            <a:r>
              <a:rPr lang="en-US" dirty="0" smtClean="0"/>
              <a:t>: unlimited private repos</a:t>
            </a:r>
          </a:p>
          <a:p>
            <a:r>
              <a:rPr lang="en-US" dirty="0" smtClean="0"/>
              <a:t>GitHub: unlimited public repos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oth have </a:t>
            </a:r>
            <a:r>
              <a:rPr lang="en-US" dirty="0" err="1" smtClean="0"/>
              <a:t>edu</a:t>
            </a:r>
            <a:r>
              <a:rPr lang="en-US" dirty="0" smtClean="0"/>
              <a:t> plans that are worth 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8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6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(this is the part where you get to type stuff)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277855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clone</a:t>
            </a:r>
          </a:p>
          <a:p>
            <a:r>
              <a:rPr lang="en-US" dirty="0" smtClean="0"/>
              <a:t>status, add,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push, pull, merge, fetch</a:t>
            </a:r>
          </a:p>
          <a:p>
            <a:r>
              <a:rPr lang="en-US" dirty="0"/>
              <a:t>b</a:t>
            </a:r>
            <a:r>
              <a:rPr lang="en-US" dirty="0" smtClean="0"/>
              <a:t>ranch, remote</a:t>
            </a:r>
          </a:p>
          <a:p>
            <a:r>
              <a:rPr lang="en-US" dirty="0" smtClean="0"/>
              <a:t>log</a:t>
            </a:r>
          </a:p>
          <a:p>
            <a:r>
              <a:rPr lang="en-US" dirty="0" smtClean="0"/>
              <a:t>reset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git setup in the current directory</a:t>
            </a:r>
          </a:p>
          <a:p>
            <a:r>
              <a:rPr lang="en-US" dirty="0" smtClean="0"/>
              <a:t>creates .git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</p:txBody>
      </p:sp>
      <p:pic>
        <p:nvPicPr>
          <p:cNvPr id="2050" name="Picture 2" descr="computer-on-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01" y="3576829"/>
            <a:ext cx="37909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clone [</a:t>
            </a:r>
            <a:r>
              <a:rPr lang="en-US" dirty="0" err="1" smtClean="0"/>
              <a:t>url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clone a git repo in your working directory</a:t>
            </a:r>
          </a:p>
          <a:p>
            <a:r>
              <a:rPr lang="en-US" dirty="0" smtClean="0"/>
              <a:t>should end in 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6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568160"/>
          </a:xfrm>
        </p:spPr>
        <p:txBody>
          <a:bodyPr>
            <a:normAutofit/>
          </a:bodyPr>
          <a:lstStyle/>
          <a:p>
            <a:r>
              <a:rPr lang="en-US" dirty="0" smtClean="0"/>
              <a:t>shows you the status of files in working directory</a:t>
            </a:r>
          </a:p>
          <a:p>
            <a:endParaRPr lang="en-US" dirty="0"/>
          </a:p>
          <a:p>
            <a:r>
              <a:rPr lang="en-US" dirty="0" smtClean="0"/>
              <a:t>run this command a lot</a:t>
            </a:r>
          </a:p>
        </p:txBody>
      </p:sp>
    </p:spTree>
    <p:extLst>
      <p:ext uri="{BB962C8B-B14F-4D97-AF65-F5344CB8AC3E}">
        <p14:creationId xmlns:p14="http://schemas.microsoft.com/office/powerpoint/2010/main" val="125502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1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mentioned staging several times…</a:t>
            </a:r>
          </a:p>
        </p:txBody>
      </p:sp>
    </p:spTree>
    <p:extLst>
      <p:ext uri="{BB962C8B-B14F-4D97-AF65-F5344CB8AC3E}">
        <p14:creationId xmlns:p14="http://schemas.microsoft.com/office/powerpoint/2010/main" val="374449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mentioned staging several times…</a:t>
            </a:r>
          </a:p>
          <a:p>
            <a:r>
              <a:rPr lang="en-US" dirty="0" smtClean="0"/>
              <a:t>let me define it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5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states of being (pre-commit)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4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states of being (pre-commit)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untracked</a:t>
            </a:r>
          </a:p>
          <a:p>
            <a:r>
              <a:rPr lang="en-US" dirty="0" smtClean="0"/>
              <a:t>u</a:t>
            </a:r>
            <a:r>
              <a:rPr lang="en-US" dirty="0" smtClean="0"/>
              <a:t>nmodified</a:t>
            </a:r>
          </a:p>
          <a:p>
            <a:r>
              <a:rPr lang="en-US" dirty="0"/>
              <a:t>m</a:t>
            </a:r>
            <a:r>
              <a:rPr lang="en-US" dirty="0" smtClean="0"/>
              <a:t>odified</a:t>
            </a:r>
          </a:p>
          <a:p>
            <a:r>
              <a:rPr lang="en-US" dirty="0"/>
              <a:t>s</a:t>
            </a:r>
            <a:r>
              <a:rPr lang="en-US" dirty="0" smtClean="0"/>
              <a:t>taged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states of being (pre-commit)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untracked</a:t>
            </a:r>
            <a:r>
              <a:rPr lang="en-US" dirty="0"/>
              <a:t>: in the working directory, ignored by </a:t>
            </a:r>
            <a:r>
              <a:rPr lang="en-US" dirty="0" smtClean="0"/>
              <a:t>git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nmodified</a:t>
            </a:r>
          </a:p>
          <a:p>
            <a:r>
              <a:rPr lang="en-US" dirty="0"/>
              <a:t>m</a:t>
            </a:r>
            <a:r>
              <a:rPr lang="en-US" dirty="0" smtClean="0"/>
              <a:t>odified</a:t>
            </a:r>
          </a:p>
          <a:p>
            <a:r>
              <a:rPr lang="en-US" dirty="0"/>
              <a:t>s</a:t>
            </a:r>
            <a:r>
              <a:rPr lang="en-US" dirty="0" smtClean="0"/>
              <a:t>taged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3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states of being (pre-commit)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untracked</a:t>
            </a:r>
            <a:r>
              <a:rPr lang="en-US" dirty="0"/>
              <a:t>: in the working directory, ignored by </a:t>
            </a:r>
            <a:r>
              <a:rPr lang="en-US" dirty="0" smtClean="0"/>
              <a:t>git</a:t>
            </a:r>
            <a:endParaRPr lang="en-US" dirty="0" smtClean="0"/>
          </a:p>
          <a:p>
            <a:r>
              <a:rPr lang="en-US" dirty="0" smtClean="0"/>
              <a:t>unmodified</a:t>
            </a:r>
            <a:r>
              <a:rPr lang="en-US" dirty="0"/>
              <a:t>: unchanged from </a:t>
            </a:r>
            <a:r>
              <a:rPr lang="en-US" dirty="0" smtClean="0"/>
              <a:t>last commit; tracked by git</a:t>
            </a:r>
            <a:endParaRPr lang="en-US" dirty="0" smtClean="0"/>
          </a:p>
          <a:p>
            <a:r>
              <a:rPr lang="en-US" dirty="0" smtClean="0"/>
              <a:t>modified:</a:t>
            </a:r>
          </a:p>
          <a:p>
            <a:r>
              <a:rPr lang="en-US" dirty="0"/>
              <a:t>s</a:t>
            </a:r>
            <a:r>
              <a:rPr lang="en-US" dirty="0" smtClean="0"/>
              <a:t>taged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states of being (pre-commit)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untracked</a:t>
            </a:r>
            <a:r>
              <a:rPr lang="en-US" dirty="0"/>
              <a:t>: in the working directory, ignored by </a:t>
            </a:r>
            <a:r>
              <a:rPr lang="en-US" dirty="0" smtClean="0"/>
              <a:t>git</a:t>
            </a:r>
            <a:endParaRPr lang="en-US" dirty="0" smtClean="0"/>
          </a:p>
          <a:p>
            <a:r>
              <a:rPr lang="en-US" dirty="0" smtClean="0"/>
              <a:t>unmodified</a:t>
            </a:r>
            <a:r>
              <a:rPr lang="en-US" dirty="0"/>
              <a:t>: unchanged from </a:t>
            </a:r>
            <a:r>
              <a:rPr lang="en-US" dirty="0" smtClean="0"/>
              <a:t>last commit; tracked by git</a:t>
            </a:r>
            <a:endParaRPr lang="en-US" dirty="0" smtClean="0"/>
          </a:p>
          <a:p>
            <a:r>
              <a:rPr lang="en-US" dirty="0" smtClean="0"/>
              <a:t>modified: changed since last commit; tracked by git</a:t>
            </a:r>
          </a:p>
          <a:p>
            <a:r>
              <a:rPr lang="en-US" dirty="0"/>
              <a:t>s</a:t>
            </a:r>
            <a:r>
              <a:rPr lang="en-US" dirty="0" smtClean="0"/>
              <a:t>taged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9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r>
              <a:rPr lang="en-US" dirty="0" smtClean="0"/>
              <a:t>rip progress</a:t>
            </a:r>
          </a:p>
          <a:p>
            <a:endParaRPr lang="en-US" dirty="0"/>
          </a:p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CLG are NALCS champs. TSM is trash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5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states of being (pre-commit)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untracked</a:t>
            </a:r>
            <a:r>
              <a:rPr lang="en-US" dirty="0"/>
              <a:t>: in the working directory, ignored by </a:t>
            </a:r>
            <a:r>
              <a:rPr lang="en-US" dirty="0" smtClean="0"/>
              <a:t>git</a:t>
            </a:r>
            <a:endParaRPr lang="en-US" dirty="0" smtClean="0"/>
          </a:p>
          <a:p>
            <a:r>
              <a:rPr lang="en-US" dirty="0" smtClean="0"/>
              <a:t>unmodified</a:t>
            </a:r>
            <a:r>
              <a:rPr lang="en-US" dirty="0"/>
              <a:t>: unchanged from </a:t>
            </a:r>
            <a:r>
              <a:rPr lang="en-US" dirty="0" smtClean="0"/>
              <a:t>last commit; tracked by git</a:t>
            </a:r>
            <a:endParaRPr lang="en-US" dirty="0" smtClean="0"/>
          </a:p>
          <a:p>
            <a:r>
              <a:rPr lang="en-US" dirty="0" smtClean="0"/>
              <a:t>modified: changed since last commit; tracked by git</a:t>
            </a:r>
          </a:p>
          <a:p>
            <a:r>
              <a:rPr lang="en-US" dirty="0" smtClean="0"/>
              <a:t>s</a:t>
            </a:r>
            <a:r>
              <a:rPr lang="en-US" dirty="0" smtClean="0"/>
              <a:t>taged: added to staging area; ready to be committed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4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add [</a:t>
            </a:r>
            <a:r>
              <a:rPr lang="en-US" dirty="0" err="1" smtClean="0"/>
              <a:t>filename.ext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current version of a file to staging index</a:t>
            </a:r>
          </a:p>
        </p:txBody>
      </p:sp>
    </p:spTree>
    <p:extLst>
      <p:ext uri="{BB962C8B-B14F-4D97-AF65-F5344CB8AC3E}">
        <p14:creationId xmlns:p14="http://schemas.microsoft.com/office/powerpoint/2010/main" val="350599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add [</a:t>
            </a:r>
            <a:r>
              <a:rPr lang="en-US" dirty="0" err="1" smtClean="0"/>
              <a:t>filename.ext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current version of a file to staging index</a:t>
            </a:r>
          </a:p>
          <a:p>
            <a:r>
              <a:rPr lang="en-US" dirty="0" smtClean="0"/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304184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add [</a:t>
            </a:r>
            <a:r>
              <a:rPr lang="en-US" dirty="0" err="1" smtClean="0"/>
              <a:t>filename.ext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19046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 current version of a file to staging index</a:t>
            </a:r>
          </a:p>
          <a:p>
            <a:r>
              <a:rPr lang="en-US" dirty="0" smtClean="0"/>
              <a:t>CAUTION</a:t>
            </a:r>
          </a:p>
          <a:p>
            <a:endParaRPr lang="en-US" dirty="0" smtClean="0"/>
          </a:p>
          <a:p>
            <a:r>
              <a:rPr lang="en-US" dirty="0" smtClean="0"/>
              <a:t>if you modify a file after adding it</a:t>
            </a:r>
          </a:p>
          <a:p>
            <a:r>
              <a:rPr lang="en-US" dirty="0" smtClean="0"/>
              <a:t>the old version is staged, not new!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2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f</a:t>
            </a:r>
            <a:r>
              <a:rPr lang="en-US" dirty="0" err="1" smtClean="0"/>
              <a:t>ilenam</a:t>
            </a:r>
            <a:r>
              <a:rPr lang="en-US" dirty="0" err="1" smtClean="0"/>
              <a:t>e.ext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a file from staging area</a:t>
            </a:r>
          </a:p>
        </p:txBody>
      </p:sp>
    </p:spTree>
    <p:extLst>
      <p:ext uri="{BB962C8B-B14F-4D97-AF65-F5344CB8AC3E}">
        <p14:creationId xmlns:p14="http://schemas.microsoft.com/office/powerpoint/2010/main" val="156740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f</a:t>
            </a:r>
            <a:r>
              <a:rPr lang="en-US" dirty="0" err="1" smtClean="0"/>
              <a:t>ilenam</a:t>
            </a:r>
            <a:r>
              <a:rPr lang="en-US" dirty="0" err="1" smtClean="0"/>
              <a:t>e.ext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a file from staging area</a:t>
            </a:r>
          </a:p>
          <a:p>
            <a:r>
              <a:rPr lang="en-US" dirty="0" smtClean="0"/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173393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</a:t>
            </a:r>
            <a:r>
              <a:rPr lang="en-US" dirty="0" err="1" smtClean="0"/>
              <a:t>rm</a:t>
            </a:r>
            <a:r>
              <a:rPr lang="en-US" dirty="0" smtClean="0"/>
              <a:t> [</a:t>
            </a:r>
            <a:r>
              <a:rPr lang="en-US" dirty="0" err="1" smtClean="0"/>
              <a:t>filenam</a:t>
            </a:r>
            <a:r>
              <a:rPr lang="en-US" dirty="0" err="1" smtClean="0"/>
              <a:t>e.ext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a file from staging area</a:t>
            </a:r>
          </a:p>
          <a:p>
            <a:r>
              <a:rPr lang="en-US" dirty="0" smtClean="0"/>
              <a:t>CAUTION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FileName</a:t>
            </a:r>
            <a:r>
              <a:rPr lang="en-US" dirty="0" smtClean="0"/>
              <a:t> != $git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2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f</a:t>
            </a:r>
            <a:r>
              <a:rPr lang="en-US" dirty="0" err="1" smtClean="0"/>
              <a:t>ilenam</a:t>
            </a:r>
            <a:r>
              <a:rPr lang="en-US" dirty="0" err="1" smtClean="0"/>
              <a:t>e.ext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568160"/>
          </a:xfrm>
        </p:spPr>
        <p:txBody>
          <a:bodyPr>
            <a:normAutofit/>
          </a:bodyPr>
          <a:lstStyle/>
          <a:p>
            <a:r>
              <a:rPr lang="en-US" dirty="0" smtClean="0"/>
              <a:t>remove a file from staging area</a:t>
            </a:r>
          </a:p>
          <a:p>
            <a:r>
              <a:rPr lang="en-US" dirty="0" smtClean="0"/>
              <a:t>CAUTION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FileName</a:t>
            </a:r>
            <a:r>
              <a:rPr lang="en-US" dirty="0" smtClean="0"/>
              <a:t> != $git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deleting a file does not tell git to remove it from staging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1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7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6" y="267795"/>
            <a:ext cx="1145857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narrow the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between the red and blue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git-scm.com/book/en/v2/book/02-git-basics/images/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05" y="770766"/>
            <a:ext cx="9181763" cy="51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4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6" y="267795"/>
            <a:ext cx="1145857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1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between the blue and white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3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commit from staged files</a:t>
            </a:r>
          </a:p>
        </p:txBody>
      </p:sp>
    </p:spTree>
    <p:extLst>
      <p:ext uri="{BB962C8B-B14F-4D97-AF65-F5344CB8AC3E}">
        <p14:creationId xmlns:p14="http://schemas.microsoft.com/office/powerpoint/2010/main" val="85402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commit from staged files</a:t>
            </a:r>
          </a:p>
          <a:p>
            <a:r>
              <a:rPr lang="en-US" dirty="0" smtClean="0"/>
              <a:t>-m (message) will do inline commit</a:t>
            </a:r>
          </a:p>
        </p:txBody>
      </p:sp>
    </p:spTree>
    <p:extLst>
      <p:ext uri="{BB962C8B-B14F-4D97-AF65-F5344CB8AC3E}">
        <p14:creationId xmlns:p14="http://schemas.microsoft.com/office/powerpoint/2010/main" val="357961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commit from staged files</a:t>
            </a:r>
          </a:p>
          <a:p>
            <a:r>
              <a:rPr lang="en-US" dirty="0" smtClean="0"/>
              <a:t>-m will do inline commit</a:t>
            </a:r>
          </a:p>
          <a:p>
            <a:r>
              <a:rPr lang="en-US" dirty="0" smtClean="0"/>
              <a:t>Example: $ git commit –m “this is my commit message”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-amend will let you change the last commit</a:t>
            </a:r>
          </a:p>
        </p:txBody>
      </p:sp>
    </p:spTree>
    <p:extLst>
      <p:ext uri="{BB962C8B-B14F-4D97-AF65-F5344CB8AC3E}">
        <p14:creationId xmlns:p14="http://schemas.microsoft.com/office/powerpoint/2010/main" val="336241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-amend will let you change the last commit</a:t>
            </a:r>
          </a:p>
          <a:p>
            <a:r>
              <a:rPr lang="en-US" dirty="0" smtClean="0"/>
              <a:t>Example: $ git commit –m –amend “fixed 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26108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6279418"/>
            <a:ext cx="9590550" cy="3388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	https://xkcd.com/1296/</a:t>
            </a:r>
          </a:p>
        </p:txBody>
      </p:sp>
      <p:pic>
        <p:nvPicPr>
          <p:cNvPr id="17410" name="Picture 2" descr="Git Com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0" y="744466"/>
            <a:ext cx="7639531" cy="43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0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save backup </a:t>
            </a:r>
            <a:r>
              <a:rPr lang="en-US" dirty="0" smtClean="0">
                <a:sym typeface="Wingdings" panose="05000000000000000000" pitchFamily="2" charset="2"/>
              </a:rPr>
              <a:t> s5secretsgg_backup.docx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push [remote] [branch]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 </a:t>
            </a:r>
            <a:r>
              <a:rPr lang="en-US" dirty="0"/>
              <a:t>your changes </a:t>
            </a:r>
            <a:r>
              <a:rPr lang="en-US" dirty="0" smtClean="0"/>
              <a:t>to a remote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git push </a:t>
            </a:r>
            <a:r>
              <a:rPr lang="en-US" dirty="0" smtClean="0"/>
              <a:t>[remote] [branch]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push your changes to a remote</a:t>
            </a:r>
          </a:p>
          <a:p>
            <a:endParaRPr lang="en-US" dirty="0" smtClean="0"/>
          </a:p>
          <a:p>
            <a:r>
              <a:rPr lang="en-US" dirty="0" smtClean="0"/>
              <a:t>Example: $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9727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pull [remote] [branch]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pull a set of changes from a remote</a:t>
            </a:r>
          </a:p>
        </p:txBody>
      </p:sp>
    </p:spTree>
    <p:extLst>
      <p:ext uri="{BB962C8B-B14F-4D97-AF65-F5344CB8AC3E}">
        <p14:creationId xmlns:p14="http://schemas.microsoft.com/office/powerpoint/2010/main" val="152658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pull [remote] [branch]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pull a set of changes from a remote</a:t>
            </a:r>
          </a:p>
          <a:p>
            <a:endParaRPr lang="en-US" dirty="0" smtClean="0"/>
          </a:p>
          <a:p>
            <a:r>
              <a:rPr lang="en-US" dirty="0" smtClean="0"/>
              <a:t>Example: $ 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81315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pull [remote] [branch]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pull a set of changes from a remote</a:t>
            </a:r>
          </a:p>
          <a:p>
            <a:r>
              <a:rPr lang="en-US" dirty="0" smtClean="0"/>
              <a:t>Example: $ git pull origin master</a:t>
            </a:r>
          </a:p>
          <a:p>
            <a:endParaRPr lang="en-US" dirty="0"/>
          </a:p>
          <a:p>
            <a:r>
              <a:rPr lang="en-US" dirty="0" smtClean="0"/>
              <a:t>is actually the combination of two commands: fetch and merge</a:t>
            </a:r>
          </a:p>
        </p:txBody>
      </p:sp>
    </p:spTree>
    <p:extLst>
      <p:ext uri="{BB962C8B-B14F-4D97-AF65-F5344CB8AC3E}">
        <p14:creationId xmlns:p14="http://schemas.microsoft.com/office/powerpoint/2010/main" val="403004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fetch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update local information from the remote</a:t>
            </a:r>
          </a:p>
          <a:p>
            <a:endParaRPr lang="en-US" dirty="0" smtClean="0"/>
          </a:p>
          <a:p>
            <a:r>
              <a:rPr lang="en-US" dirty="0" smtClean="0"/>
              <a:t>Example: $ git fetch origin</a:t>
            </a:r>
          </a:p>
        </p:txBody>
      </p:sp>
    </p:spTree>
    <p:extLst>
      <p:ext uri="{BB962C8B-B14F-4D97-AF65-F5344CB8AC3E}">
        <p14:creationId xmlns:p14="http://schemas.microsoft.com/office/powerpoint/2010/main" val="190871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merge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commit by combining two branches</a:t>
            </a:r>
          </a:p>
        </p:txBody>
      </p:sp>
    </p:spTree>
    <p:extLst>
      <p:ext uri="{BB962C8B-B14F-4D97-AF65-F5344CB8AC3E}">
        <p14:creationId xmlns:p14="http://schemas.microsoft.com/office/powerpoint/2010/main" val="414000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merge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commit by combining two branches</a:t>
            </a:r>
          </a:p>
          <a:p>
            <a:r>
              <a:rPr lang="en-US" dirty="0" smtClean="0"/>
              <a:t>Example: (if current branch is master)</a:t>
            </a:r>
          </a:p>
          <a:p>
            <a:r>
              <a:rPr lang="en-US" dirty="0" smtClean="0"/>
              <a:t>$ git merge dev</a:t>
            </a:r>
          </a:p>
        </p:txBody>
      </p:sp>
    </p:spTree>
    <p:extLst>
      <p:ext uri="{BB962C8B-B14F-4D97-AF65-F5344CB8AC3E}">
        <p14:creationId xmlns:p14="http://schemas.microsoft.com/office/powerpoint/2010/main" val="150032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merging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88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merging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finds most recent common ancestor</a:t>
            </a:r>
          </a:p>
        </p:txBody>
      </p:sp>
    </p:spTree>
    <p:extLst>
      <p:ext uri="{BB962C8B-B14F-4D97-AF65-F5344CB8AC3E}">
        <p14:creationId xmlns:p14="http://schemas.microsoft.com/office/powerpoint/2010/main" val="378234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2218" y="3579488"/>
            <a:ext cx="10089573" cy="2177076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save backup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s5secretsgg.docx											s5secretsgg_backup.docx</a:t>
            </a:r>
          </a:p>
          <a:p>
            <a:r>
              <a:rPr lang="en-US" dirty="0" smtClean="0"/>
              <a:t>CLG are NALCS champs. TSM is trash.			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merging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finds most recent common ancestor</a:t>
            </a:r>
          </a:p>
          <a:p>
            <a:r>
              <a:rPr lang="en-US" dirty="0" smtClean="0"/>
              <a:t>looks at file differences between then and now</a:t>
            </a:r>
          </a:p>
        </p:txBody>
      </p:sp>
    </p:spTree>
    <p:extLst>
      <p:ext uri="{BB962C8B-B14F-4D97-AF65-F5344CB8AC3E}">
        <p14:creationId xmlns:p14="http://schemas.microsoft.com/office/powerpoint/2010/main" val="145589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merging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finds most recent common ancestor</a:t>
            </a:r>
          </a:p>
          <a:p>
            <a:r>
              <a:rPr lang="en-US" dirty="0" smtClean="0"/>
              <a:t>looks at file differences between then and now</a:t>
            </a:r>
          </a:p>
          <a:p>
            <a:r>
              <a:rPr lang="en-US" dirty="0" smtClean="0"/>
              <a:t>applies differences to current branch</a:t>
            </a:r>
          </a:p>
        </p:txBody>
      </p:sp>
    </p:spTree>
    <p:extLst>
      <p:ext uri="{BB962C8B-B14F-4D97-AF65-F5344CB8AC3E}">
        <p14:creationId xmlns:p14="http://schemas.microsoft.com/office/powerpoint/2010/main" val="393697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happens when people work on the same file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59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happens when people work on the same file</a:t>
            </a:r>
          </a:p>
          <a:p>
            <a:endParaRPr lang="en-US" dirty="0"/>
          </a:p>
          <a:p>
            <a:r>
              <a:rPr lang="en-US" dirty="0" smtClean="0"/>
              <a:t>run $ git status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23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happens when people work on the same file</a:t>
            </a:r>
          </a:p>
          <a:p>
            <a:endParaRPr lang="en-US" dirty="0"/>
          </a:p>
          <a:p>
            <a:r>
              <a:rPr lang="en-US" dirty="0" smtClean="0"/>
              <a:t>run $ git status</a:t>
            </a:r>
          </a:p>
          <a:p>
            <a:r>
              <a:rPr lang="en-US" dirty="0" smtClean="0"/>
              <a:t>edit conflicted file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27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happens when people work on the same file</a:t>
            </a:r>
          </a:p>
          <a:p>
            <a:endParaRPr lang="en-US" dirty="0"/>
          </a:p>
          <a:p>
            <a:r>
              <a:rPr lang="en-US" dirty="0" smtClean="0"/>
              <a:t>run $ git status</a:t>
            </a:r>
          </a:p>
          <a:p>
            <a:r>
              <a:rPr lang="en-US" dirty="0" smtClean="0"/>
              <a:t>edit conflicted file</a:t>
            </a:r>
          </a:p>
          <a:p>
            <a:r>
              <a:rPr lang="en-US" dirty="0" smtClean="0"/>
              <a:t>&lt;&lt;&lt; === &gt;&gt;&gt; mark conflicts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16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23658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happens when people work on the same file</a:t>
            </a:r>
          </a:p>
          <a:p>
            <a:endParaRPr lang="en-US" dirty="0"/>
          </a:p>
          <a:p>
            <a:r>
              <a:rPr lang="en-US" dirty="0" smtClean="0"/>
              <a:t>run $ git status</a:t>
            </a:r>
          </a:p>
          <a:p>
            <a:r>
              <a:rPr lang="en-US" dirty="0" smtClean="0"/>
              <a:t>edit conflicted file</a:t>
            </a:r>
          </a:p>
          <a:p>
            <a:r>
              <a:rPr lang="en-US" dirty="0" smtClean="0"/>
              <a:t>&lt;&lt;&lt; === &gt;&gt;&gt; mark conflicts</a:t>
            </a:r>
          </a:p>
          <a:p>
            <a:r>
              <a:rPr lang="en-US" dirty="0" smtClean="0"/>
              <a:t>resolve conflicts and then stage files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38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does different things depending on the arguments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welcome to git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96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2859474"/>
          </a:xfrm>
        </p:spPr>
        <p:txBody>
          <a:bodyPr>
            <a:normAutofit/>
          </a:bodyPr>
          <a:lstStyle/>
          <a:p>
            <a:r>
              <a:rPr lang="en-US" dirty="0" smtClean="0"/>
              <a:t>no arguments: list branches (heads)</a:t>
            </a:r>
          </a:p>
          <a:p>
            <a:r>
              <a:rPr lang="en-US" dirty="0" smtClean="0"/>
              <a:t>$ git branch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54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2859474"/>
          </a:xfrm>
        </p:spPr>
        <p:txBody>
          <a:bodyPr>
            <a:normAutofit/>
          </a:bodyPr>
          <a:lstStyle/>
          <a:p>
            <a:r>
              <a:rPr lang="en-US" dirty="0" smtClean="0"/>
              <a:t>no arguments: list branches (heads)</a:t>
            </a:r>
          </a:p>
          <a:p>
            <a:r>
              <a:rPr lang="en-US" dirty="0" smtClean="0"/>
              <a:t>$ git branch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argument: create new branch and switch to it</a:t>
            </a:r>
          </a:p>
          <a:p>
            <a:r>
              <a:rPr lang="en-US" dirty="0" smtClean="0"/>
              <a:t>$ git branch –b dev</a:t>
            </a:r>
          </a:p>
        </p:txBody>
      </p:sp>
    </p:spTree>
    <p:extLst>
      <p:ext uri="{BB962C8B-B14F-4D97-AF65-F5344CB8AC3E}">
        <p14:creationId xmlns:p14="http://schemas.microsoft.com/office/powerpoint/2010/main" val="361728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64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8"/>
            <a:ext cx="9590550" cy="28594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arguments: list branches (heads)</a:t>
            </a:r>
          </a:p>
          <a:p>
            <a:r>
              <a:rPr lang="en-US" dirty="0" smtClean="0"/>
              <a:t>$ git branch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one argument: create new branch and switch to it</a:t>
            </a:r>
          </a:p>
          <a:p>
            <a:r>
              <a:rPr lang="en-US" dirty="0"/>
              <a:t>$ git branch –b dev</a:t>
            </a:r>
          </a:p>
          <a:p>
            <a:endParaRPr lang="en-US" dirty="0" smtClean="0"/>
          </a:p>
          <a:p>
            <a:r>
              <a:rPr lang="en-US" dirty="0" smtClean="0"/>
              <a:t>-d: delete branch</a:t>
            </a:r>
          </a:p>
          <a:p>
            <a:r>
              <a:rPr lang="en-US" dirty="0" smtClean="0"/>
              <a:t>$ git branch –d dev</a:t>
            </a:r>
          </a:p>
        </p:txBody>
      </p:sp>
    </p:spTree>
    <p:extLst>
      <p:ext uri="{BB962C8B-B14F-4D97-AF65-F5344CB8AC3E}">
        <p14:creationId xmlns:p14="http://schemas.microsoft.com/office/powerpoint/2010/main" val="122836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CAUTION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4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CAUTION</a:t>
            </a:r>
            <a:endParaRPr lang="en-US" dirty="0"/>
          </a:p>
          <a:p>
            <a:r>
              <a:rPr lang="en-US" dirty="0" smtClean="0"/>
              <a:t>$ git branch –b [branch name]</a:t>
            </a:r>
          </a:p>
        </p:txBody>
      </p:sp>
    </p:spTree>
    <p:extLst>
      <p:ext uri="{BB962C8B-B14F-4D97-AF65-F5344CB8AC3E}">
        <p14:creationId xmlns:p14="http://schemas.microsoft.com/office/powerpoint/2010/main" val="7603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CAUTION</a:t>
            </a:r>
            <a:endParaRPr lang="en-US" dirty="0"/>
          </a:p>
          <a:p>
            <a:r>
              <a:rPr lang="en-US" dirty="0" smtClean="0"/>
              <a:t>$ git branch –b [branch name]</a:t>
            </a:r>
          </a:p>
          <a:p>
            <a:r>
              <a:rPr lang="en-US" dirty="0" smtClean="0"/>
              <a:t>will create a new branch off your current working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8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branch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CAUTION</a:t>
            </a:r>
            <a:endParaRPr lang="en-US" dirty="0"/>
          </a:p>
          <a:p>
            <a:r>
              <a:rPr lang="en-US" dirty="0" smtClean="0"/>
              <a:t>$ git branch –b [branch name]</a:t>
            </a:r>
          </a:p>
          <a:p>
            <a:r>
              <a:rPr lang="en-US" dirty="0" smtClean="0"/>
              <a:t>will create a new branch off your current working directory</a:t>
            </a:r>
            <a:endParaRPr lang="en-US" dirty="0"/>
          </a:p>
          <a:p>
            <a:r>
              <a:rPr lang="en-US" dirty="0" smtClean="0"/>
              <a:t>best to stash/checkout all files before branching</a:t>
            </a:r>
          </a:p>
        </p:txBody>
      </p:sp>
    </p:spTree>
    <p:extLst>
      <p:ext uri="{BB962C8B-B14F-4D97-AF65-F5344CB8AC3E}">
        <p14:creationId xmlns:p14="http://schemas.microsoft.com/office/powerpoint/2010/main" val="27742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remote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remote is the </a:t>
            </a:r>
            <a:r>
              <a:rPr lang="en-US" dirty="0" err="1" smtClean="0"/>
              <a:t>url</a:t>
            </a:r>
            <a:r>
              <a:rPr lang="en-US" dirty="0" smtClean="0"/>
              <a:t> in which you are pushing/pulling to</a:t>
            </a:r>
          </a:p>
          <a:p>
            <a:r>
              <a:rPr lang="en-US" dirty="0" smtClean="0"/>
              <a:t>in $ git push origin/master, “origin” is the remote</a:t>
            </a:r>
          </a:p>
          <a:p>
            <a:endParaRPr lang="en-US" dirty="0"/>
          </a:p>
          <a:p>
            <a:r>
              <a:rPr lang="en-US" dirty="0" smtClean="0"/>
              <a:t>let me diagram this</a:t>
            </a:r>
          </a:p>
        </p:txBody>
      </p:sp>
    </p:spTree>
    <p:extLst>
      <p:ext uri="{BB962C8B-B14F-4D97-AF65-F5344CB8AC3E}">
        <p14:creationId xmlns:p14="http://schemas.microsoft.com/office/powerpoint/2010/main" val="361726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0508" y="6124510"/>
            <a:ext cx="50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friend, origin, and nefari0uss are all remote names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1214" y="1739788"/>
            <a:ext cx="3882819" cy="369332"/>
            <a:chOff x="4151214" y="1739788"/>
            <a:chExt cx="3882819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151214" y="1958273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3190" y="1956925"/>
              <a:ext cx="1480843" cy="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12977" y="1739788"/>
              <a:ext cx="84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6600" y="3697533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origin-master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6600" y="5222157"/>
            <a:ext cx="188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efari0uss-master</a:t>
            </a:r>
            <a:endParaRPr lang="en-US" dirty="0"/>
          </a:p>
        </p:txBody>
      </p:sp>
      <p:sp>
        <p:nvSpPr>
          <p:cNvPr id="201" name="Text Placeholder 3"/>
          <p:cNvSpPr txBox="1">
            <a:spLocks/>
          </p:cNvSpPr>
          <p:nvPr/>
        </p:nvSpPr>
        <p:spPr>
          <a:xfrm>
            <a:off x="2498336" y="2558730"/>
            <a:ext cx="5108177" cy="2126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93" y="2463376"/>
            <a:ext cx="16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friend-master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3364" y="382871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364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63364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(Q)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839469" y="4198045"/>
            <a:ext cx="0" cy="11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2839469" y="2832708"/>
            <a:ext cx="0" cy="9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052" y="531116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8" idx="1"/>
          </p:cNvCxnSpPr>
          <p:nvPr/>
        </p:nvCxnSpPr>
        <p:spPr>
          <a:xfrm>
            <a:off x="3115574" y="5495835"/>
            <a:ext cx="32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482" y="2463376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3115574" y="2648042"/>
            <a:ext cx="2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271" y="2108864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  <a:endCxn id="22" idx="1"/>
          </p:cNvCxnSpPr>
          <p:nvPr/>
        </p:nvCxnSpPr>
        <p:spPr>
          <a:xfrm flipV="1">
            <a:off x="3647587" y="2293530"/>
            <a:ext cx="462684" cy="1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562" y="1909378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0271" y="3007010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0" idx="2"/>
            <a:endCxn id="27" idx="1"/>
          </p:cNvCxnSpPr>
          <p:nvPr/>
        </p:nvCxnSpPr>
        <p:spPr>
          <a:xfrm>
            <a:off x="3647587" y="2832708"/>
            <a:ext cx="462684" cy="3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813" y="3036176"/>
            <a:ext cx="8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74738" y="2482549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3"/>
            <a:endCxn id="32" idx="0"/>
          </p:cNvCxnSpPr>
          <p:nvPr/>
        </p:nvCxnSpPr>
        <p:spPr>
          <a:xfrm>
            <a:off x="4662481" y="2293530"/>
            <a:ext cx="388362" cy="1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32" idx="2"/>
          </p:cNvCxnSpPr>
          <p:nvPr/>
        </p:nvCxnSpPr>
        <p:spPr>
          <a:xfrm flipV="1">
            <a:off x="4662481" y="2851881"/>
            <a:ext cx="388362" cy="33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8566" y="5313963"/>
            <a:ext cx="5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3990262" y="5495835"/>
            <a:ext cx="198304" cy="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0"/>
          </p:cNvCxnSpPr>
          <p:nvPr/>
        </p:nvCxnSpPr>
        <p:spPr>
          <a:xfrm flipH="1">
            <a:off x="4464671" y="2667215"/>
            <a:ext cx="862277" cy="2646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70508" y="5983216"/>
            <a:ext cx="504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friend, origin, and nefari0uss are all remote names</a:t>
            </a:r>
          </a:p>
          <a:p>
            <a:pPr algn="ctr"/>
            <a:r>
              <a:rPr lang="en-US" dirty="0" smtClean="0"/>
              <a:t>master and </a:t>
            </a:r>
            <a:r>
              <a:rPr lang="en-US" dirty="0" err="1" smtClean="0"/>
              <a:t>bugfix</a:t>
            </a:r>
            <a:r>
              <a:rPr lang="en-US" dirty="0" smtClean="0"/>
              <a:t> are branch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8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checkout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two uses</a:t>
            </a:r>
          </a:p>
        </p:txBody>
      </p:sp>
    </p:spTree>
    <p:extLst>
      <p:ext uri="{BB962C8B-B14F-4D97-AF65-F5344CB8AC3E}">
        <p14:creationId xmlns:p14="http://schemas.microsoft.com/office/powerpoint/2010/main" val="368629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checkout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two uses</a:t>
            </a:r>
          </a:p>
          <a:p>
            <a:pPr marL="457200" indent="-457200">
              <a:buAutoNum type="arabicParenR"/>
            </a:pPr>
            <a:r>
              <a:rPr lang="en-US" dirty="0" smtClean="0"/>
              <a:t>revert modifications to a file</a:t>
            </a:r>
            <a:br>
              <a:rPr lang="en-US" dirty="0" smtClean="0"/>
            </a:br>
            <a:r>
              <a:rPr lang="en-US" dirty="0" smtClean="0"/>
              <a:t>$ git checkout [</a:t>
            </a:r>
            <a:r>
              <a:rPr lang="en-US" dirty="0" err="1" smtClean="0"/>
              <a:t>filename.ext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3251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9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checkout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two uses</a:t>
            </a:r>
          </a:p>
          <a:p>
            <a:pPr marL="457200" indent="-457200">
              <a:buFont typeface="Wingdings 2" charset="2"/>
              <a:buAutoNum type="arabicParenR"/>
            </a:pPr>
            <a:r>
              <a:rPr lang="en-US" dirty="0"/>
              <a:t>revert modifications to a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/>
              <a:t>git checkout </a:t>
            </a:r>
            <a:r>
              <a:rPr lang="en-US" dirty="0" smtClean="0"/>
              <a:t>[</a:t>
            </a:r>
            <a:r>
              <a:rPr lang="en-US" dirty="0" err="1"/>
              <a:t>filename.ext</a:t>
            </a:r>
            <a:r>
              <a:rPr lang="en-US" dirty="0" smtClean="0"/>
              <a:t>]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 smtClean="0"/>
              <a:t>change branches</a:t>
            </a:r>
            <a:br>
              <a:rPr lang="en-US" dirty="0" smtClean="0"/>
            </a:br>
            <a:r>
              <a:rPr lang="en-US" dirty="0" smtClean="0"/>
              <a:t>$ git checkout [branch name]</a:t>
            </a:r>
          </a:p>
        </p:txBody>
      </p:sp>
    </p:spTree>
    <p:extLst>
      <p:ext uri="{BB962C8B-B14F-4D97-AF65-F5344CB8AC3E}">
        <p14:creationId xmlns:p14="http://schemas.microsoft.com/office/powerpoint/2010/main" val="60874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checkout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uses</a:t>
            </a:r>
          </a:p>
          <a:p>
            <a:pPr marL="457200" indent="-457200">
              <a:buFont typeface="Wingdings 2" charset="2"/>
              <a:buAutoNum type="arabicParenR"/>
            </a:pPr>
            <a:r>
              <a:rPr lang="en-US" dirty="0"/>
              <a:t>revert modifications to a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/>
              <a:t>git checkout </a:t>
            </a:r>
            <a:r>
              <a:rPr lang="en-US" dirty="0" smtClean="0"/>
              <a:t>[</a:t>
            </a:r>
            <a:r>
              <a:rPr lang="en-US" dirty="0" err="1"/>
              <a:t>filename.ext</a:t>
            </a:r>
            <a:r>
              <a:rPr lang="en-US" dirty="0" smtClean="0"/>
              <a:t>]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 smtClean="0"/>
              <a:t>change branches</a:t>
            </a:r>
            <a:br>
              <a:rPr lang="en-US" dirty="0" smtClean="0"/>
            </a:br>
            <a:r>
              <a:rPr lang="en-US" dirty="0" smtClean="0"/>
              <a:t>$ git checkout [branch name]</a:t>
            </a:r>
          </a:p>
          <a:p>
            <a:r>
              <a:rPr lang="en-US" dirty="0" smtClean="0"/>
              <a:t>working directory must be clean when changing branches</a:t>
            </a:r>
          </a:p>
        </p:txBody>
      </p:sp>
    </p:spTree>
    <p:extLst>
      <p:ext uri="{BB962C8B-B14F-4D97-AF65-F5344CB8AC3E}">
        <p14:creationId xmlns:p14="http://schemas.microsoft.com/office/powerpoint/2010/main" val="62707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log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066454"/>
          </a:xfrm>
        </p:spPr>
        <p:txBody>
          <a:bodyPr>
            <a:normAutofit/>
          </a:bodyPr>
          <a:lstStyle/>
          <a:p>
            <a:r>
              <a:rPr lang="en-US" dirty="0" smtClean="0"/>
              <a:t>no arguments: show a log of commits</a:t>
            </a:r>
          </a:p>
          <a:p>
            <a:r>
              <a:rPr lang="en-US" dirty="0"/>
              <a:t>-</a:t>
            </a:r>
            <a:r>
              <a:rPr lang="en-US" dirty="0" smtClean="0"/>
              <a:t>-graph: display tree</a:t>
            </a:r>
          </a:p>
        </p:txBody>
      </p:sp>
    </p:spTree>
    <p:extLst>
      <p:ext uri="{BB962C8B-B14F-4D97-AF65-F5344CB8AC3E}">
        <p14:creationId xmlns:p14="http://schemas.microsoft.com/office/powerpoint/2010/main" val="309663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/>
          <a:lstStyle/>
          <a:p>
            <a:r>
              <a:rPr lang="en-US" dirty="0" smtClean="0"/>
              <a:t>$ git reset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reset git state</a:t>
            </a:r>
          </a:p>
        </p:txBody>
      </p:sp>
    </p:spTree>
    <p:extLst>
      <p:ext uri="{BB962C8B-B14F-4D97-AF65-F5344CB8AC3E}">
        <p14:creationId xmlns:p14="http://schemas.microsoft.com/office/powerpoint/2010/main" val="176890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/>
          <a:lstStyle/>
          <a:p>
            <a:r>
              <a:rPr lang="en-US" dirty="0" smtClean="0"/>
              <a:t>$ git reset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reset git state</a:t>
            </a:r>
          </a:p>
          <a:p>
            <a:endParaRPr lang="en-US" dirty="0" smtClean="0"/>
          </a:p>
          <a:p>
            <a:r>
              <a:rPr lang="en-US" dirty="0" smtClean="0"/>
              <a:t>-- soft: does not touch index or working tree</a:t>
            </a:r>
          </a:p>
          <a:p>
            <a:r>
              <a:rPr lang="en-US" dirty="0" smtClean="0"/>
              <a:t>file is reverted to uncommitted (but changed) state</a:t>
            </a:r>
          </a:p>
        </p:txBody>
      </p:sp>
    </p:spTree>
    <p:extLst>
      <p:ext uri="{BB962C8B-B14F-4D97-AF65-F5344CB8AC3E}">
        <p14:creationId xmlns:p14="http://schemas.microsoft.com/office/powerpoint/2010/main" val="197141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/>
          <a:lstStyle/>
          <a:p>
            <a:r>
              <a:rPr lang="en-US" dirty="0" smtClean="0"/>
              <a:t>$ git reset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6248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reset git state</a:t>
            </a:r>
          </a:p>
          <a:p>
            <a:endParaRPr lang="en-US" dirty="0" smtClean="0"/>
          </a:p>
          <a:p>
            <a:r>
              <a:rPr lang="en-US" dirty="0" smtClean="0"/>
              <a:t>-- soft: does not touch index or working tree</a:t>
            </a:r>
          </a:p>
          <a:p>
            <a:r>
              <a:rPr lang="en-US" dirty="0" smtClean="0"/>
              <a:t>file is reverted to uncommitted (but changed) state</a:t>
            </a:r>
          </a:p>
          <a:p>
            <a:endParaRPr lang="en-US" dirty="0" smtClean="0"/>
          </a:p>
          <a:p>
            <a:r>
              <a:rPr lang="en-US" dirty="0" smtClean="0"/>
              <a:t>-- hard: resets index and working tree</a:t>
            </a:r>
          </a:p>
          <a:p>
            <a:r>
              <a:rPr lang="en-US" dirty="0" smtClean="0"/>
              <a:t>file is to state of previous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tash</a:t>
            </a:r>
          </a:p>
          <a:p>
            <a:r>
              <a:rPr lang="en-US" dirty="0"/>
              <a:t>b</a:t>
            </a:r>
            <a:r>
              <a:rPr lang="en-US" dirty="0" smtClean="0"/>
              <a:t>lame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stash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to save changes but not commit them</a:t>
            </a:r>
          </a:p>
        </p:txBody>
      </p:sp>
    </p:spTree>
    <p:extLst>
      <p:ext uri="{BB962C8B-B14F-4D97-AF65-F5344CB8AC3E}">
        <p14:creationId xmlns:p14="http://schemas.microsoft.com/office/powerpoint/2010/main" val="170070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stash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to save changes but not commit them</a:t>
            </a:r>
          </a:p>
          <a:p>
            <a:r>
              <a:rPr lang="en-US" dirty="0" smtClean="0"/>
              <a:t>store on a stack (not really)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stash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22121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want to save changes but not commit them</a:t>
            </a:r>
          </a:p>
          <a:p>
            <a:r>
              <a:rPr lang="en-US" dirty="0" smtClean="0"/>
              <a:t>store on a stack (not really)</a:t>
            </a:r>
          </a:p>
          <a:p>
            <a:endParaRPr lang="en-US" dirty="0" smtClean="0"/>
          </a:p>
          <a:p>
            <a:r>
              <a:rPr lang="en-US" dirty="0" smtClean="0"/>
              <a:t>(no </a:t>
            </a:r>
            <a:r>
              <a:rPr lang="en-US" dirty="0" err="1" smtClean="0"/>
              <a:t>args</a:t>
            </a:r>
            <a:r>
              <a:rPr lang="en-US" dirty="0" smtClean="0"/>
              <a:t>): push changes onto stack</a:t>
            </a:r>
            <a:endParaRPr lang="en-US" dirty="0"/>
          </a:p>
          <a:p>
            <a:r>
              <a:rPr lang="en-US" dirty="0" smtClean="0"/>
              <a:t>list: show items on stash stack </a:t>
            </a:r>
          </a:p>
          <a:p>
            <a:r>
              <a:rPr lang="en-US" dirty="0" smtClean="0"/>
              <a:t>pop [--index]: pop an item off the stack (uses index if provided)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0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blame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who made the code base become </a:t>
            </a:r>
            <a:r>
              <a:rPr lang="en-US" dirty="0" err="1" smtClean="0"/>
              <a:t>borked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9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</a:p>
          <a:p>
            <a:r>
              <a:rPr lang="en-US" dirty="0" err="1" smtClean="0"/>
              <a:t>cherrypick</a:t>
            </a:r>
            <a:endParaRPr lang="en-US" dirty="0" smtClean="0"/>
          </a:p>
          <a:p>
            <a:r>
              <a:rPr lang="en-US" dirty="0" smtClean="0"/>
              <a:t>bisect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7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rebase [arguments]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but create a single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Rebasing the change introduced in `C4` onto `C3`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57" y="2011932"/>
            <a:ext cx="9344566" cy="269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4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Fast-forwarding the master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1" y="1922908"/>
            <a:ext cx="9877829" cy="28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 descr="A history with a topic branch off another topic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026741"/>
            <a:ext cx="8797989" cy="512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1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Final commit his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2" y="1525662"/>
            <a:ext cx="8306527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2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</a:t>
            </a:r>
            <a:r>
              <a:rPr lang="en-US" dirty="0" err="1" smtClean="0"/>
              <a:t>cherrypick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the commits you want and merge only those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bisect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binary search for finding where the last good commit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4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git bisect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binary search for finding where the last good commit is</a:t>
            </a:r>
          </a:p>
        </p:txBody>
      </p:sp>
    </p:spTree>
    <p:extLst>
      <p:ext uri="{BB962C8B-B14F-4D97-AF65-F5344CB8AC3E}">
        <p14:creationId xmlns:p14="http://schemas.microsoft.com/office/powerpoint/2010/main" val="171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very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essentially condensed a book into one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9858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5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sorry this was so long</a:t>
            </a:r>
          </a:p>
        </p:txBody>
      </p:sp>
    </p:spTree>
    <p:extLst>
      <p:ext uri="{BB962C8B-B14F-4D97-AF65-F5344CB8AC3E}">
        <p14:creationId xmlns:p14="http://schemas.microsoft.com/office/powerpoint/2010/main" val="231136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sorry this was so long</a:t>
            </a:r>
          </a:p>
          <a:p>
            <a:r>
              <a:rPr lang="en-US" dirty="0" smtClean="0"/>
              <a:t>I hope you learned something!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24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fire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g</a:t>
            </a:r>
            <a:r>
              <a:rPr lang="en-US" dirty="0" smtClean="0"/>
              <a:t>it commit</a:t>
            </a:r>
          </a:p>
          <a:p>
            <a:pPr marL="457200" indent="-457200">
              <a:buAutoNum type="arabicPeriod"/>
            </a:pPr>
            <a:r>
              <a:rPr lang="en-US" dirty="0" smtClean="0"/>
              <a:t>git push</a:t>
            </a:r>
          </a:p>
          <a:p>
            <a:pPr marL="457200" indent="-457200">
              <a:buAutoNum type="arabicPeriod"/>
            </a:pPr>
            <a:r>
              <a:rPr lang="en-US" dirty="0" smtClean="0"/>
              <a:t>leave building</a:t>
            </a:r>
          </a:p>
        </p:txBody>
      </p:sp>
    </p:spTree>
    <p:extLst>
      <p:ext uri="{BB962C8B-B14F-4D97-AF65-F5344CB8AC3E}">
        <p14:creationId xmlns:p14="http://schemas.microsoft.com/office/powerpoint/2010/main" val="202527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-SCM 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Daniel “paradigm” </a:t>
            </a:r>
            <a:r>
              <a:rPr lang="en-US" dirty="0" err="1" smtClean="0"/>
              <a:t>Thau</a:t>
            </a:r>
            <a:r>
              <a:rPr lang="en-US" dirty="0" smtClean="0"/>
              <a:t> from Open Source Club at OSU on Git: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opensource.osu.edu/au10/git</a:t>
            </a:r>
            <a:endParaRPr lang="en-US" dirty="0" smtClean="0"/>
          </a:p>
          <a:p>
            <a:r>
              <a:rPr lang="en-US" dirty="0" smtClean="0"/>
              <a:t>git – the simple guide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https://rogerdudler.github.io/git-guide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Git Tutorial: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://www.atlassian.com/git/tutorials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Understanding Git</a:t>
            </a:r>
            <a:r>
              <a:rPr lang="en-US" dirty="0"/>
              <a:t> Conceptually: </a:t>
            </a:r>
            <a:r>
              <a:rPr lang="en-US" dirty="0">
                <a:hlinkClick r:id="rId6"/>
              </a:rPr>
              <a:t>http://www.sbf5.com/~cduan/technical/git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Wikiepda</a:t>
            </a:r>
            <a:r>
              <a:rPr lang="en-US" dirty="0" smtClean="0"/>
              <a:t> – Git (software): </a:t>
            </a:r>
            <a:r>
              <a:rPr lang="en-US" dirty="0">
                <a:hlinkClick r:id="rId7"/>
              </a:rPr>
              <a:t>https://en.wikipedia.org/wiki/Git_(software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smtClean="0"/>
              <a:t>Git Reference: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://gitref.org/basic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Lots of pictures from </a:t>
            </a:r>
            <a:r>
              <a:rPr lang="en-US" dirty="0" smtClean="0"/>
              <a:t>Git-SCM Book, Wikipedia </a:t>
            </a:r>
            <a:r>
              <a:rPr lang="en-US" dirty="0" smtClean="0"/>
              <a:t>and Google/Bing Image searches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trike="sngStrike" dirty="0" smtClean="0"/>
              <a:t>TSM are NALCS champs. No thread is safe.</a:t>
            </a:r>
            <a:r>
              <a:rPr lang="en-US" dirty="0" smtClean="0"/>
              <a:t>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10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x-all-the-things-meme-generator-breathe-all-the-sighs-of-relief-8290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52" y="4416142"/>
            <a:ext cx="2905648" cy="21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							s5secretsgg_backup.docx</a:t>
            </a:r>
          </a:p>
          <a:p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hat if we mess up active copy and overwrite the backup</a:t>
            </a:r>
          </a:p>
        </p:txBody>
      </p:sp>
    </p:spTree>
    <p:extLst>
      <p:ext uri="{BB962C8B-B14F-4D97-AF65-F5344CB8AC3E}">
        <p14:creationId xmlns:p14="http://schemas.microsoft.com/office/powerpoint/2010/main" val="12330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      save 				s5secretsgg_backup.docx</a:t>
            </a:r>
          </a:p>
          <a:p>
            <a:r>
              <a:rPr lang="en-US" dirty="0" smtClean="0"/>
              <a:t>TSM are NALCS champs. No thread is safe.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	</a:t>
            </a:r>
            <a:r>
              <a:rPr lang="en-US" dirty="0"/>
              <a:t> TSM are NALCS champs. No thread is safe.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05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</p:txBody>
      </p:sp>
    </p:spTree>
    <p:extLst>
      <p:ext uri="{BB962C8B-B14F-4D97-AF65-F5344CB8AC3E}">
        <p14:creationId xmlns:p14="http://schemas.microsoft.com/office/powerpoint/2010/main" val="25185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overwrote our backup with the mess up</a:t>
            </a:r>
          </a:p>
        </p:txBody>
      </p:sp>
    </p:spTree>
    <p:extLst>
      <p:ext uri="{BB962C8B-B14F-4D97-AF65-F5344CB8AC3E}">
        <p14:creationId xmlns:p14="http://schemas.microsoft.com/office/powerpoint/2010/main" val="35452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make iterative backups</a:t>
            </a:r>
          </a:p>
          <a:p>
            <a:endParaRPr lang="en-US" dirty="0" smtClean="0"/>
          </a:p>
          <a:p>
            <a:r>
              <a:rPr lang="en-US" dirty="0" smtClean="0"/>
              <a:t>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very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essentially condensed a book into one presentation</a:t>
            </a:r>
          </a:p>
          <a:p>
            <a:r>
              <a:rPr lang="en-US" dirty="0" smtClean="0"/>
              <a:t>git can be very confusing</a:t>
            </a:r>
          </a:p>
        </p:txBody>
      </p:sp>
    </p:spTree>
    <p:extLst>
      <p:ext uri="{BB962C8B-B14F-4D97-AF65-F5344CB8AC3E}">
        <p14:creationId xmlns:p14="http://schemas.microsoft.com/office/powerpoint/2010/main" val="110878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/>
              <a:t>s5secretsgg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</a:t>
            </a:r>
          </a:p>
          <a:p>
            <a:r>
              <a:rPr lang="en-US" dirty="0" smtClean="0"/>
              <a:t>however, this system allows us to restore from any given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4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</p:txBody>
      </p:sp>
    </p:spTree>
    <p:extLst>
      <p:ext uri="{BB962C8B-B14F-4D97-AF65-F5344CB8AC3E}">
        <p14:creationId xmlns:p14="http://schemas.microsoft.com/office/powerpoint/2010/main" val="157486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isclaimer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presentation is very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essentially condensed a book into one presentation</a:t>
            </a:r>
          </a:p>
          <a:p>
            <a:r>
              <a:rPr lang="en-US" dirty="0" smtClean="0"/>
              <a:t>git can be very confusing</a:t>
            </a:r>
          </a:p>
          <a:p>
            <a:r>
              <a:rPr lang="en-US" dirty="0" smtClean="0"/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21830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shift gears for a minute…</a:t>
            </a:r>
          </a:p>
        </p:txBody>
      </p:sp>
    </p:spTree>
    <p:extLst>
      <p:ext uri="{BB962C8B-B14F-4D97-AF65-F5344CB8AC3E}">
        <p14:creationId xmlns:p14="http://schemas.microsoft.com/office/powerpoint/2010/main" val="2948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shift gears for a minute…</a:t>
            </a:r>
          </a:p>
          <a:p>
            <a:r>
              <a:rPr lang="en-US" dirty="0" smtClean="0"/>
              <a:t>let’s talk </a:t>
            </a:r>
            <a:r>
              <a:rPr lang="en-US" i="1" dirty="0" smtClean="0"/>
              <a:t>git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7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22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</a:p>
        </p:txBody>
      </p:sp>
    </p:spTree>
    <p:extLst>
      <p:ext uri="{BB962C8B-B14F-4D97-AF65-F5344CB8AC3E}">
        <p14:creationId xmlns:p14="http://schemas.microsoft.com/office/powerpoint/2010/main" val="42507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</a:p>
          <a:p>
            <a:r>
              <a:rPr lang="en-US" dirty="0" smtClean="0"/>
              <a:t>how do you manage them all</a:t>
            </a:r>
          </a:p>
        </p:txBody>
      </p:sp>
    </p:spTree>
    <p:extLst>
      <p:ext uri="{BB962C8B-B14F-4D97-AF65-F5344CB8AC3E}">
        <p14:creationId xmlns:p14="http://schemas.microsoft.com/office/powerpoint/2010/main" val="12712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pros</a:t>
            </a:r>
          </a:p>
          <a:p>
            <a:r>
              <a:rPr lang="en-US" dirty="0" smtClean="0"/>
              <a:t>git cons</a:t>
            </a:r>
          </a:p>
        </p:txBody>
      </p:sp>
    </p:spTree>
    <p:extLst>
      <p:ext uri="{BB962C8B-B14F-4D97-AF65-F5344CB8AC3E}">
        <p14:creationId xmlns:p14="http://schemas.microsoft.com/office/powerpoint/2010/main" val="37846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2232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5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 smtClean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42490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/>
              <a:t>f</a:t>
            </a:r>
            <a:r>
              <a:rPr lang="en-US" i="1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</p:txBody>
      </p:sp>
    </p:spTree>
    <p:extLst>
      <p:ext uri="{BB962C8B-B14F-4D97-AF65-F5344CB8AC3E}">
        <p14:creationId xmlns:p14="http://schemas.microsoft.com/office/powerpoint/2010/main" val="30316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Installing Git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it?</a:t>
            </a:r>
          </a:p>
          <a:p>
            <a:pPr lvl="1"/>
            <a:r>
              <a:rPr lang="en-US" dirty="0" smtClean="0"/>
              <a:t>Source control analogy</a:t>
            </a:r>
          </a:p>
          <a:p>
            <a:r>
              <a:rPr lang="en-US" dirty="0" smtClean="0"/>
              <a:t>Why use source control?</a:t>
            </a:r>
          </a:p>
          <a:p>
            <a:pPr lvl="1"/>
            <a:r>
              <a:rPr lang="en-US" dirty="0" smtClean="0"/>
              <a:t>Specifically Git?</a:t>
            </a:r>
          </a:p>
          <a:p>
            <a:pPr lvl="1"/>
            <a:r>
              <a:rPr lang="en-US" dirty="0" smtClean="0"/>
              <a:t>Terminal vs GUI interface</a:t>
            </a:r>
          </a:p>
          <a:p>
            <a:r>
              <a:rPr lang="en-US" dirty="0" smtClean="0"/>
              <a:t>Git internals</a:t>
            </a:r>
          </a:p>
          <a:p>
            <a:r>
              <a:rPr lang="en-US" dirty="0" smtClean="0"/>
              <a:t>Set up Git, GitHub,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ssh</a:t>
            </a:r>
            <a:r>
              <a:rPr lang="en-US" dirty="0" smtClean="0"/>
              <a:t> keys, make repos</a:t>
            </a:r>
          </a:p>
          <a:p>
            <a:r>
              <a:rPr lang="en-US" dirty="0" smtClean="0"/>
              <a:t>Put your knowledge to work!</a:t>
            </a:r>
          </a:p>
          <a:p>
            <a:pPr lvl="1"/>
            <a:r>
              <a:rPr lang="en-US" dirty="0" smtClean="0"/>
              <a:t>Mix with Commands</a:t>
            </a:r>
          </a:p>
          <a:p>
            <a:pPr lvl="1"/>
            <a:r>
              <a:rPr lang="en-US" dirty="0" smtClean="0"/>
              <a:t>Demonstration w/audience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/>
              <a:t>f</a:t>
            </a:r>
            <a:r>
              <a:rPr lang="en-US" i="1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  <a:p>
            <a:r>
              <a:rPr lang="en-US" dirty="0" smtClean="0"/>
              <a:t>can be used to non-software projects (like this)</a:t>
            </a:r>
          </a:p>
        </p:txBody>
      </p:sp>
    </p:spTree>
    <p:extLst>
      <p:ext uri="{BB962C8B-B14F-4D97-AF65-F5344CB8AC3E}">
        <p14:creationId xmlns:p14="http://schemas.microsoft.com/office/powerpoint/2010/main" val="283437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/>
              <a:t>f</a:t>
            </a:r>
            <a:r>
              <a:rPr lang="en-US" i="1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  <a:p>
            <a:r>
              <a:rPr lang="en-US" dirty="0" smtClean="0"/>
              <a:t>can be used to non-software projects (like this)</a:t>
            </a:r>
          </a:p>
          <a:p>
            <a:r>
              <a:rPr lang="en-US" dirty="0" smtClean="0"/>
              <a:t>it’s not SVN</a:t>
            </a:r>
          </a:p>
        </p:txBody>
      </p:sp>
    </p:spTree>
    <p:extLst>
      <p:ext uri="{BB962C8B-B14F-4D97-AF65-F5344CB8AC3E}">
        <p14:creationId xmlns:p14="http://schemas.microsoft.com/office/powerpoint/2010/main" val="27458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pro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3762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helps you manage version control</a:t>
            </a:r>
          </a:p>
          <a:p>
            <a:r>
              <a:rPr lang="en-US" dirty="0" smtClean="0"/>
              <a:t>distributed (explained later)</a:t>
            </a:r>
          </a:p>
          <a:p>
            <a:r>
              <a:rPr lang="en-US" i="1" dirty="0"/>
              <a:t>f</a:t>
            </a:r>
            <a:r>
              <a:rPr lang="en-US" i="1" dirty="0" smtClean="0"/>
              <a:t>ast</a:t>
            </a:r>
          </a:p>
          <a:p>
            <a:r>
              <a:rPr lang="en-US" dirty="0" smtClean="0"/>
              <a:t>used nearly everywhere in software world</a:t>
            </a:r>
          </a:p>
          <a:p>
            <a:r>
              <a:rPr lang="en-US" dirty="0" smtClean="0"/>
              <a:t>can be used to non-software projects (like this)</a:t>
            </a:r>
          </a:p>
          <a:p>
            <a:r>
              <a:rPr lang="en-US" dirty="0" smtClean="0"/>
              <a:t>it’s not SVN (centralized)</a:t>
            </a:r>
          </a:p>
          <a:p>
            <a:r>
              <a:rPr lang="en-US" dirty="0" smtClean="0"/>
              <a:t>(the fact that my opinion happens to be the right opinion is a happy coincidence)</a:t>
            </a:r>
          </a:p>
        </p:txBody>
      </p:sp>
    </p:spTree>
    <p:extLst>
      <p:ext uri="{BB962C8B-B14F-4D97-AF65-F5344CB8AC3E}">
        <p14:creationId xmlns:p14="http://schemas.microsoft.com/office/powerpoint/2010/main" val="10203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</p:txBody>
      </p:sp>
    </p:spTree>
    <p:extLst>
      <p:ext uri="{BB962C8B-B14F-4D97-AF65-F5344CB8AC3E}">
        <p14:creationId xmlns:p14="http://schemas.microsoft.com/office/powerpoint/2010/main" val="373305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  <a:p>
            <a:r>
              <a:rPr lang="en-US" dirty="0" smtClean="0"/>
              <a:t>lots of weird syntax</a:t>
            </a:r>
          </a:p>
        </p:txBody>
      </p:sp>
    </p:spTree>
    <p:extLst>
      <p:ext uri="{BB962C8B-B14F-4D97-AF65-F5344CB8AC3E}">
        <p14:creationId xmlns:p14="http://schemas.microsoft.com/office/powerpoint/2010/main" val="83425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  <a:p>
            <a:r>
              <a:rPr lang="en-US" dirty="0" smtClean="0"/>
              <a:t>lots of weird syntax</a:t>
            </a:r>
          </a:p>
          <a:p>
            <a:endParaRPr lang="en-US" dirty="0"/>
          </a:p>
          <a:p>
            <a:r>
              <a:rPr lang="en-US" b="1" dirty="0" smtClean="0"/>
              <a:t>understanding </a:t>
            </a:r>
            <a:r>
              <a:rPr lang="en-US" dirty="0" smtClean="0"/>
              <a:t>git internals helps remedy this tremendously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8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81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</p:txBody>
      </p:sp>
    </p:spTree>
    <p:extLst>
      <p:ext uri="{BB962C8B-B14F-4D97-AF65-F5344CB8AC3E}">
        <p14:creationId xmlns:p14="http://schemas.microsoft.com/office/powerpoint/2010/main" val="41936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</p:txBody>
      </p:sp>
    </p:spTree>
    <p:extLst>
      <p:ext uri="{BB962C8B-B14F-4D97-AF65-F5344CB8AC3E}">
        <p14:creationId xmlns:p14="http://schemas.microsoft.com/office/powerpoint/2010/main" val="32196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  <a:p>
            <a:r>
              <a:rPr lang="en-US" dirty="0"/>
              <a:t>a</a:t>
            </a:r>
            <a:r>
              <a:rPr lang="en-US" dirty="0" smtClean="0"/>
              <a:t>nd that terminal looks scary and hard</a:t>
            </a:r>
          </a:p>
        </p:txBody>
      </p:sp>
    </p:spTree>
    <p:extLst>
      <p:ext uri="{BB962C8B-B14F-4D97-AF65-F5344CB8AC3E}">
        <p14:creationId xmlns:p14="http://schemas.microsoft.com/office/powerpoint/2010/main" val="39248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  <a:p>
            <a:r>
              <a:rPr lang="en-US" dirty="0"/>
              <a:t>a</a:t>
            </a:r>
            <a:r>
              <a:rPr lang="en-US" dirty="0" smtClean="0"/>
              <a:t>nd that terminal looks scary and hard</a:t>
            </a:r>
          </a:p>
          <a:p>
            <a:r>
              <a:rPr lang="en-US" dirty="0" smtClean="0"/>
              <a:t>I don’t care</a:t>
            </a:r>
          </a:p>
        </p:txBody>
      </p:sp>
    </p:spTree>
    <p:extLst>
      <p:ext uri="{BB962C8B-B14F-4D97-AF65-F5344CB8AC3E}">
        <p14:creationId xmlns:p14="http://schemas.microsoft.com/office/powerpoint/2010/main" val="1956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NG7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34" y="218588"/>
            <a:ext cx="11385494" cy="64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i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96613"/>
            <a:ext cx="981075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</p:txBody>
      </p:sp>
    </p:spTree>
    <p:extLst>
      <p:ext uri="{BB962C8B-B14F-4D97-AF65-F5344CB8AC3E}">
        <p14:creationId xmlns:p14="http://schemas.microsoft.com/office/powerpoint/2010/main" val="35520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</p:txBody>
      </p:sp>
    </p:spTree>
    <p:extLst>
      <p:ext uri="{BB962C8B-B14F-4D97-AF65-F5344CB8AC3E}">
        <p14:creationId xmlns:p14="http://schemas.microsoft.com/office/powerpoint/2010/main" val="17832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</a:t>
            </a:r>
            <a:r>
              <a:rPr lang="en-US" b="1" i="1" dirty="0" smtClean="0"/>
              <a:t>will</a:t>
            </a:r>
            <a:r>
              <a:rPr lang="en-US" dirty="0" smtClean="0"/>
              <a:t> happen</a:t>
            </a:r>
          </a:p>
        </p:txBody>
      </p:sp>
    </p:spTree>
    <p:extLst>
      <p:ext uri="{BB962C8B-B14F-4D97-AF65-F5344CB8AC3E}">
        <p14:creationId xmlns:p14="http://schemas.microsoft.com/office/powerpoint/2010/main" val="32235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</a:t>
            </a:r>
            <a:r>
              <a:rPr lang="en-US" b="1" i="1" dirty="0" smtClean="0"/>
              <a:t>will</a:t>
            </a:r>
            <a:r>
              <a:rPr lang="en-US" dirty="0" smtClean="0"/>
              <a:t> happen</a:t>
            </a:r>
          </a:p>
          <a:p>
            <a:r>
              <a:rPr lang="en-US" dirty="0" smtClean="0"/>
              <a:t>your code base will become </a:t>
            </a:r>
            <a:r>
              <a:rPr lang="en-US" dirty="0" err="1" smtClean="0"/>
              <a:t>borked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9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</a:t>
            </a:r>
            <a:r>
              <a:rPr lang="en-US" b="1" i="1" dirty="0" smtClean="0"/>
              <a:t>will</a:t>
            </a:r>
            <a:r>
              <a:rPr lang="en-US" dirty="0" smtClean="0"/>
              <a:t> happen</a:t>
            </a:r>
          </a:p>
          <a:p>
            <a:r>
              <a:rPr lang="en-US" dirty="0"/>
              <a:t>your code base will become </a:t>
            </a:r>
            <a:r>
              <a:rPr lang="en-US" dirty="0" err="1"/>
              <a:t>borked</a:t>
            </a:r>
            <a:endParaRPr lang="en-US" dirty="0"/>
          </a:p>
          <a:p>
            <a:r>
              <a:rPr lang="en-US" dirty="0" smtClean="0"/>
              <a:t>knowing how git works will help you fix it</a:t>
            </a:r>
          </a:p>
        </p:txBody>
      </p:sp>
    </p:spTree>
    <p:extLst>
      <p:ext uri="{BB962C8B-B14F-4D97-AF65-F5344CB8AC3E}">
        <p14:creationId xmlns:p14="http://schemas.microsoft.com/office/powerpoint/2010/main" val="36483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5866355"/>
            <a:ext cx="9590550" cy="523174"/>
          </a:xfrm>
        </p:spPr>
        <p:txBody>
          <a:bodyPr>
            <a:normAutofit/>
          </a:bodyPr>
          <a:lstStyle/>
          <a:p>
            <a:r>
              <a:rPr lang="en-US" dirty="0"/>
              <a:t>https://xkcd.com/1597/</a:t>
            </a:r>
            <a:endParaRPr lang="en-US" dirty="0" smtClean="0"/>
          </a:p>
        </p:txBody>
      </p:sp>
      <p:pic>
        <p:nvPicPr>
          <p:cNvPr id="3074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889" y="339865"/>
            <a:ext cx="5070011" cy="55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2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</p:txBody>
      </p:sp>
    </p:spTree>
    <p:extLst>
      <p:ext uri="{BB962C8B-B14F-4D97-AF65-F5344CB8AC3E}">
        <p14:creationId xmlns:p14="http://schemas.microsoft.com/office/powerpoint/2010/main" val="4639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git-scm.com/book/en/v2/Getting-Started-Installing-Git</a:t>
            </a:r>
            <a:endParaRPr lang="en-US" dirty="0" smtClean="0"/>
          </a:p>
          <a:p>
            <a:r>
              <a:rPr lang="en-US" dirty="0" smtClean="0"/>
              <a:t>Windows/Mac: run installer</a:t>
            </a:r>
          </a:p>
          <a:p>
            <a:r>
              <a:rPr lang="en-US" dirty="0" smtClean="0"/>
              <a:t>Linux: use your package manager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  <a:p>
            <a:r>
              <a:rPr lang="en-US" dirty="0" smtClean="0"/>
              <a:t>terminal will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1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  <a:p>
            <a:r>
              <a:rPr lang="en-US" dirty="0" smtClean="0"/>
              <a:t>terminal will</a:t>
            </a:r>
          </a:p>
          <a:p>
            <a:endParaRPr lang="en-US" dirty="0" smtClean="0"/>
          </a:p>
          <a:p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 </a:t>
            </a:r>
            <a:r>
              <a:rPr lang="en-US" i="1" dirty="0" smtClean="0"/>
              <a:t>terminal way is best way</a:t>
            </a:r>
            <a:r>
              <a:rPr lang="en-US" dirty="0" smtClean="0"/>
              <a:t> </a:t>
            </a:r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34194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4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answer is to look at the </a:t>
            </a:r>
            <a:r>
              <a:rPr lang="en-US" i="1" dirty="0" smtClean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4542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section is </a:t>
            </a:r>
            <a:r>
              <a:rPr lang="en-US" b="1" dirty="0" smtClean="0"/>
              <a:t>very</a:t>
            </a:r>
            <a:r>
              <a:rPr lang="en-US" dirty="0" smtClean="0"/>
              <a:t> important to understand</a:t>
            </a:r>
          </a:p>
        </p:txBody>
      </p:sp>
    </p:spTree>
    <p:extLst>
      <p:ext uri="{BB962C8B-B14F-4D97-AF65-F5344CB8AC3E}">
        <p14:creationId xmlns:p14="http://schemas.microsoft.com/office/powerpoint/2010/main" val="25917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section is </a:t>
            </a:r>
            <a:r>
              <a:rPr lang="en-US" b="1" dirty="0" smtClean="0"/>
              <a:t>very</a:t>
            </a:r>
            <a:r>
              <a:rPr lang="en-US" dirty="0" smtClean="0"/>
              <a:t> important to understand</a:t>
            </a:r>
          </a:p>
          <a:p>
            <a:r>
              <a:rPr lang="en-US" dirty="0" smtClean="0"/>
              <a:t>seriously</a:t>
            </a:r>
            <a:r>
              <a:rPr lang="en-US" dirty="0"/>
              <a:t> </a:t>
            </a:r>
            <a:r>
              <a:rPr lang="en-US" dirty="0" smtClean="0"/>
              <a:t>– pay attention to this section</a:t>
            </a:r>
          </a:p>
        </p:txBody>
      </p:sp>
    </p:spTree>
    <p:extLst>
      <p:ext uri="{BB962C8B-B14F-4D97-AF65-F5344CB8AC3E}">
        <p14:creationId xmlns:p14="http://schemas.microsoft.com/office/powerpoint/2010/main" val="16394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25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7028</TotalTime>
  <Words>7498</Words>
  <Application>Microsoft Office PowerPoint</Application>
  <PresentationFormat>Widescreen</PresentationFormat>
  <Paragraphs>1841</Paragraphs>
  <Slides>403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403</vt:i4>
      </vt:variant>
    </vt:vector>
  </HeadingPairs>
  <TitlesOfParts>
    <vt:vector size="411" baseType="lpstr">
      <vt:lpstr>Arial</vt:lpstr>
      <vt:lpstr>Calisto MT</vt:lpstr>
      <vt:lpstr>Microsoft Himalaya</vt:lpstr>
      <vt:lpstr>ＭＳ Ｐゴシック</vt:lpstr>
      <vt:lpstr>Trebuchet MS</vt:lpstr>
      <vt:lpstr>Wingdings</vt:lpstr>
      <vt:lpstr>Wingdings 2</vt:lpstr>
      <vt:lpstr>Slate</vt:lpstr>
      <vt:lpstr>git</vt:lpstr>
      <vt:lpstr>disclaimer</vt:lpstr>
      <vt:lpstr>disclaimer</vt:lpstr>
      <vt:lpstr>disclaimer</vt:lpstr>
      <vt:lpstr>disclaimer</vt:lpstr>
      <vt:lpstr>disclaimer</vt:lpstr>
      <vt:lpstr>Table of Contents</vt:lpstr>
      <vt:lpstr>installing git</vt:lpstr>
      <vt:lpstr>installing git</vt:lpstr>
      <vt:lpstr>installing git</vt:lpstr>
      <vt:lpstr>what is a git</vt:lpstr>
      <vt:lpstr>what is a git</vt:lpstr>
      <vt:lpstr>what is a git</vt:lpstr>
      <vt:lpstr>what is git</vt:lpstr>
      <vt:lpstr>what is git</vt:lpstr>
      <vt:lpstr>what is git</vt:lpstr>
      <vt:lpstr>why use version control</vt:lpstr>
      <vt:lpstr>let’s talk workflow</vt:lpstr>
      <vt:lpstr>let’s talk workflow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new problem</vt:lpstr>
      <vt:lpstr>new problem</vt:lpstr>
      <vt:lpstr>new problem</vt:lpstr>
      <vt:lpstr>ponder that question for a bit…</vt:lpstr>
      <vt:lpstr>ponder that question for a bit…</vt:lpstr>
      <vt:lpstr>why use git</vt:lpstr>
      <vt:lpstr>why use git</vt:lpstr>
      <vt:lpstr>why use git</vt:lpstr>
      <vt:lpstr>why use git</vt:lpstr>
      <vt:lpstr>git pro</vt:lpstr>
      <vt:lpstr>git pro</vt:lpstr>
      <vt:lpstr>git pro</vt:lpstr>
      <vt:lpstr>git pro</vt:lpstr>
      <vt:lpstr>git pro</vt:lpstr>
      <vt:lpstr>git pro</vt:lpstr>
      <vt:lpstr>git pro</vt:lpstr>
      <vt:lpstr>git con</vt:lpstr>
      <vt:lpstr>git con</vt:lpstr>
      <vt:lpstr>git con</vt:lpstr>
      <vt:lpstr>terminal vs GUI</vt:lpstr>
      <vt:lpstr>terminal vs GUI</vt:lpstr>
      <vt:lpstr>terminal vs GUI</vt:lpstr>
      <vt:lpstr>terminal vs GUI</vt:lpstr>
      <vt:lpstr>terminal vs GUI</vt:lpstr>
      <vt:lpstr>PowerPoint Presentation</vt:lpstr>
      <vt:lpstr>PowerPoint Presentation</vt:lpstr>
      <vt:lpstr>terminal vs GUI</vt:lpstr>
      <vt:lpstr>terminal vs GUI</vt:lpstr>
      <vt:lpstr>terminal vs GUI</vt:lpstr>
      <vt:lpstr>terminal vs GUI</vt:lpstr>
      <vt:lpstr>terminal vs GUI</vt:lpstr>
      <vt:lpstr>PowerPoint Presentation</vt:lpstr>
      <vt:lpstr>terminal vs GUI</vt:lpstr>
      <vt:lpstr>terminal vs GUI</vt:lpstr>
      <vt:lpstr>terminal vs GUI</vt:lpstr>
      <vt:lpstr>going back…</vt:lpstr>
      <vt:lpstr>going back…</vt:lpstr>
      <vt:lpstr>new problem</vt:lpstr>
      <vt:lpstr>new problem</vt:lpstr>
      <vt:lpstr>git internals</vt:lpstr>
      <vt:lpstr>git internals</vt:lpstr>
      <vt:lpstr>git internals</vt:lpstr>
      <vt:lpstr>metadata</vt:lpstr>
      <vt:lpstr>metadata</vt:lpstr>
      <vt:lpstr>metadata</vt:lpstr>
      <vt:lpstr>metadata</vt:lpstr>
      <vt:lpstr>metadata</vt:lpstr>
      <vt:lpstr>metadata</vt:lpstr>
      <vt:lpstr>metadata</vt:lpstr>
      <vt:lpstr>metadata</vt:lpstr>
      <vt:lpstr>metadata</vt:lpstr>
      <vt:lpstr>repository</vt:lpstr>
      <vt:lpstr>repository</vt:lpstr>
      <vt:lpstr>git repository</vt:lpstr>
      <vt:lpstr>git repository</vt:lpstr>
      <vt:lpstr>git repository</vt:lpstr>
      <vt:lpstr>git repository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commits</vt:lpstr>
      <vt:lpstr>commit objects</vt:lpstr>
      <vt:lpstr>commit objects</vt:lpstr>
      <vt:lpstr>commit objects</vt:lpstr>
      <vt:lpstr>commit objects</vt:lpstr>
      <vt:lpstr>commit objects</vt:lpstr>
      <vt:lpstr>commit objects</vt:lpstr>
      <vt:lpstr>hashing</vt:lpstr>
      <vt:lpstr>hashing</vt:lpstr>
      <vt:lpstr>hashing</vt:lpstr>
      <vt:lpstr>hashing</vt:lpstr>
      <vt:lpstr>hashing</vt:lpstr>
      <vt:lpstr>hashing</vt:lpstr>
      <vt:lpstr>PowerPoint Presentation</vt:lpstr>
      <vt:lpstr>hashing</vt:lpstr>
      <vt:lpstr>hashing</vt:lpstr>
      <vt:lpstr>hashing</vt:lpstr>
      <vt:lpstr>hashing</vt:lpstr>
      <vt:lpstr>cryptographic hashing</vt:lpstr>
      <vt:lpstr>cryptographic hashing</vt:lpstr>
      <vt:lpstr>cryptographic hashing</vt:lpstr>
      <vt:lpstr>PowerPoint Presentation</vt:lpstr>
      <vt:lpstr>SHA-1</vt:lpstr>
      <vt:lpstr>SHA-1</vt:lpstr>
      <vt:lpstr>SHA-1</vt:lpstr>
      <vt:lpstr>SHA-1</vt:lpstr>
      <vt:lpstr>SHA-1</vt:lpstr>
      <vt:lpstr>SHA-1</vt:lpstr>
      <vt:lpstr>SHA-1</vt:lpstr>
      <vt:lpstr>pointers</vt:lpstr>
      <vt:lpstr>pointers</vt:lpstr>
      <vt:lpstr>pointers</vt:lpstr>
      <vt:lpstr>heads</vt:lpstr>
      <vt:lpstr>heads</vt:lpstr>
      <vt:lpstr>heads</vt:lpstr>
      <vt:lpstr>heads</vt:lpstr>
      <vt:lpstr>heads</vt:lpstr>
      <vt:lpstr>heads</vt:lpstr>
      <vt:lpstr>heads</vt:lpstr>
      <vt:lpstr>tags</vt:lpstr>
      <vt:lpstr>tags</vt:lpstr>
      <vt:lpstr>tags</vt:lpstr>
      <vt:lpstr>tags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merging branches</vt:lpstr>
      <vt:lpstr>branching</vt:lpstr>
      <vt:lpstr>branching</vt:lpstr>
      <vt:lpstr>branching</vt:lpstr>
      <vt:lpstr>distributed vs centralized</vt:lpstr>
      <vt:lpstr>distributed vs centralized</vt:lpstr>
      <vt:lpstr>distributed vs centralized</vt:lpstr>
      <vt:lpstr>distributed vs centralized</vt:lpstr>
      <vt:lpstr>distributed vs 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centralized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distributed</vt:lpstr>
      <vt:lpstr>centralized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putting things together</vt:lpstr>
      <vt:lpstr>one more thing</vt:lpstr>
      <vt:lpstr>three states of being</vt:lpstr>
      <vt:lpstr>three states of being</vt:lpstr>
      <vt:lpstr>three states of being</vt:lpstr>
      <vt:lpstr>three states of being</vt:lpstr>
      <vt:lpstr>three states of being</vt:lpstr>
      <vt:lpstr>PowerPoint Presentation</vt:lpstr>
      <vt:lpstr>/git-internals</vt:lpstr>
      <vt:lpstr>/git-internals</vt:lpstr>
      <vt:lpstr>/git-internals</vt:lpstr>
      <vt:lpstr>/git-internals</vt:lpstr>
      <vt:lpstr>quick setup</vt:lpstr>
      <vt:lpstr>git config</vt:lpstr>
      <vt:lpstr>git config</vt:lpstr>
      <vt:lpstr>git config</vt:lpstr>
      <vt:lpstr>git config</vt:lpstr>
      <vt:lpstr>git config</vt:lpstr>
      <vt:lpstr>git config</vt:lpstr>
      <vt:lpstr>ssh keys</vt:lpstr>
      <vt:lpstr>ssh keys</vt:lpstr>
      <vt:lpstr>ssh keys</vt:lpstr>
      <vt:lpstr>ssh keys</vt:lpstr>
      <vt:lpstr>ssh keys</vt:lpstr>
      <vt:lpstr>ssh keys</vt:lpstr>
      <vt:lpstr>ssh keys</vt:lpstr>
      <vt:lpstr>ssh keys</vt:lpstr>
      <vt:lpstr>ssh keys</vt:lpstr>
      <vt:lpstr>ssh keys</vt:lpstr>
      <vt:lpstr>ssh keys</vt:lpstr>
      <vt:lpstr>GitHub &amp; BitBucket</vt:lpstr>
      <vt:lpstr>GitHub &amp; BitBucket</vt:lpstr>
      <vt:lpstr>GitHub &amp; BitBucket</vt:lpstr>
      <vt:lpstr>GitHub &amp; BitBucket</vt:lpstr>
      <vt:lpstr>using git</vt:lpstr>
      <vt:lpstr>using git</vt:lpstr>
      <vt:lpstr>basic commands</vt:lpstr>
      <vt:lpstr>$ git init</vt:lpstr>
      <vt:lpstr>$ git clone [url]</vt:lpstr>
      <vt:lpstr>$ git status</vt:lpstr>
      <vt:lpstr>important side note</vt:lpstr>
      <vt:lpstr>important side note</vt:lpstr>
      <vt:lpstr>important side note</vt:lpstr>
      <vt:lpstr>four states of being (pre-commit)</vt:lpstr>
      <vt:lpstr>four states of being (pre-commit)</vt:lpstr>
      <vt:lpstr>four states of being (pre-commit)</vt:lpstr>
      <vt:lpstr>four states of being (pre-commit)</vt:lpstr>
      <vt:lpstr>four states of being (pre-commit)</vt:lpstr>
      <vt:lpstr>four states of being (pre-commit)</vt:lpstr>
      <vt:lpstr>$ git add [filename.ext]</vt:lpstr>
      <vt:lpstr>$ git add [filename.ext]</vt:lpstr>
      <vt:lpstr>$ git add [filename.ext]</vt:lpstr>
      <vt:lpstr>$ git rm [filename.ext]</vt:lpstr>
      <vt:lpstr>$ git rm [filename.ext]</vt:lpstr>
      <vt:lpstr>$ git rm [filename.ext]</vt:lpstr>
      <vt:lpstr>$ git rm [filename.ext]</vt:lpstr>
      <vt:lpstr>going back…</vt:lpstr>
      <vt:lpstr>PowerPoint Presentation</vt:lpstr>
      <vt:lpstr>let’s narrow the scope</vt:lpstr>
      <vt:lpstr>PowerPoint Presentation</vt:lpstr>
      <vt:lpstr>PowerPoint Presentation</vt:lpstr>
      <vt:lpstr>moving forward</vt:lpstr>
      <vt:lpstr>$ git commit</vt:lpstr>
      <vt:lpstr>$ git commit</vt:lpstr>
      <vt:lpstr>$ git commit</vt:lpstr>
      <vt:lpstr>$ git commit</vt:lpstr>
      <vt:lpstr>$ git commit</vt:lpstr>
      <vt:lpstr>PowerPoint Presentation</vt:lpstr>
      <vt:lpstr>$ git push [remote] [branch]</vt:lpstr>
      <vt:lpstr>$ git push [remote] [branch]</vt:lpstr>
      <vt:lpstr>$ git pull [remote] [branch]</vt:lpstr>
      <vt:lpstr>$ git pull [remote] [branch]</vt:lpstr>
      <vt:lpstr>$ git pull [remote] [branch]</vt:lpstr>
      <vt:lpstr>$ git fetch</vt:lpstr>
      <vt:lpstr>$ git merge </vt:lpstr>
      <vt:lpstr>$ git merge </vt:lpstr>
      <vt:lpstr>how merging works</vt:lpstr>
      <vt:lpstr>how merging works</vt:lpstr>
      <vt:lpstr>how merging works</vt:lpstr>
      <vt:lpstr>how merging works</vt:lpstr>
      <vt:lpstr>merge conflicts</vt:lpstr>
      <vt:lpstr>merge conflicts</vt:lpstr>
      <vt:lpstr>merge conflicts</vt:lpstr>
      <vt:lpstr>merge conflicts</vt:lpstr>
      <vt:lpstr>merge conflicts</vt:lpstr>
      <vt:lpstr>$ git branch [arguments]</vt:lpstr>
      <vt:lpstr>$ git branch [arguments]</vt:lpstr>
      <vt:lpstr>$ git branch [arguments]</vt:lpstr>
      <vt:lpstr>$ git branch [arguments]</vt:lpstr>
      <vt:lpstr>$ git branch [arguments]</vt:lpstr>
      <vt:lpstr>$ git branch [arguments]</vt:lpstr>
      <vt:lpstr>$ git branch [arguments]</vt:lpstr>
      <vt:lpstr>$ git branch [arguments]</vt:lpstr>
      <vt:lpstr>$ git remote [arguments]</vt:lpstr>
      <vt:lpstr>remotes</vt:lpstr>
      <vt:lpstr>distributed</vt:lpstr>
      <vt:lpstr>$ git checkout [arguments]</vt:lpstr>
      <vt:lpstr>$ git checkout [arguments]</vt:lpstr>
      <vt:lpstr>$ git checkout [arguments]</vt:lpstr>
      <vt:lpstr>$ git checkout [arguments]</vt:lpstr>
      <vt:lpstr>$ git log [arguments]</vt:lpstr>
      <vt:lpstr>$ git reset [arguments]</vt:lpstr>
      <vt:lpstr>$ git reset [arguments]</vt:lpstr>
      <vt:lpstr>$ git reset [arguments]</vt:lpstr>
      <vt:lpstr>intermediate commands</vt:lpstr>
      <vt:lpstr>$ git stash</vt:lpstr>
      <vt:lpstr>$ git stash</vt:lpstr>
      <vt:lpstr>$ git stash</vt:lpstr>
      <vt:lpstr>$ git blame [arguments]</vt:lpstr>
      <vt:lpstr>advanced commands</vt:lpstr>
      <vt:lpstr>$ git rebase [arguments]</vt:lpstr>
      <vt:lpstr>PowerPoint Presentation</vt:lpstr>
      <vt:lpstr>PowerPoint Presentation</vt:lpstr>
      <vt:lpstr>PowerPoint Presentation</vt:lpstr>
      <vt:lpstr>PowerPoint Presentation</vt:lpstr>
      <vt:lpstr>$ git cherrypick</vt:lpstr>
      <vt:lpstr>$ git bisect</vt:lpstr>
      <vt:lpstr>$ git bisect</vt:lpstr>
      <vt:lpstr>fin</vt:lpstr>
      <vt:lpstr>fin</vt:lpstr>
      <vt:lpstr>in case of fire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Nikit Malkan</dc:creator>
  <cp:lastModifiedBy>Nikit Malkan</cp:lastModifiedBy>
  <cp:revision>314</cp:revision>
  <dcterms:created xsi:type="dcterms:W3CDTF">2015-09-10T13:59:08Z</dcterms:created>
  <dcterms:modified xsi:type="dcterms:W3CDTF">2015-11-13T02:11:39Z</dcterms:modified>
</cp:coreProperties>
</file>