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7" r:id="rId2"/>
    <p:sldId id="258" r:id="rId3"/>
    <p:sldId id="259" r:id="rId4"/>
    <p:sldId id="260" r:id="rId5"/>
    <p:sldId id="310" r:id="rId6"/>
    <p:sldId id="261" r:id="rId7"/>
    <p:sldId id="262" r:id="rId8"/>
    <p:sldId id="312" r:id="rId9"/>
    <p:sldId id="311" r:id="rId10"/>
    <p:sldId id="313" r:id="rId11"/>
    <p:sldId id="284" r:id="rId12"/>
    <p:sldId id="285" r:id="rId13"/>
    <p:sldId id="286" r:id="rId14"/>
    <p:sldId id="287" r:id="rId15"/>
    <p:sldId id="288" r:id="rId16"/>
    <p:sldId id="289" r:id="rId17"/>
    <p:sldId id="264" r:id="rId18"/>
    <p:sldId id="275" r:id="rId19"/>
    <p:sldId id="265" r:id="rId20"/>
    <p:sldId id="294" r:id="rId21"/>
    <p:sldId id="290" r:id="rId22"/>
    <p:sldId id="291" r:id="rId23"/>
    <p:sldId id="295" r:id="rId24"/>
    <p:sldId id="268" r:id="rId25"/>
    <p:sldId id="296" r:id="rId26"/>
    <p:sldId id="299" r:id="rId27"/>
    <p:sldId id="293" r:id="rId28"/>
    <p:sldId id="298" r:id="rId29"/>
    <p:sldId id="300" r:id="rId30"/>
    <p:sldId id="301" r:id="rId31"/>
    <p:sldId id="292" r:id="rId32"/>
    <p:sldId id="303" r:id="rId33"/>
    <p:sldId id="302" r:id="rId34"/>
    <p:sldId id="306" r:id="rId35"/>
    <p:sldId id="305" r:id="rId36"/>
    <p:sldId id="307" r:id="rId37"/>
    <p:sldId id="308" r:id="rId38"/>
    <p:sldId id="309" r:id="rId39"/>
    <p:sldId id="270" r:id="rId40"/>
    <p:sldId id="271" r:id="rId41"/>
    <p:sldId id="315" r:id="rId42"/>
    <p:sldId id="272" r:id="rId43"/>
    <p:sldId id="316" r:id="rId44"/>
    <p:sldId id="304" r:id="rId45"/>
    <p:sldId id="273" r:id="rId46"/>
    <p:sldId id="319" r:id="rId47"/>
    <p:sldId id="274" r:id="rId48"/>
    <p:sldId id="320" r:id="rId49"/>
    <p:sldId id="318" r:id="rId50"/>
    <p:sldId id="321" r:id="rId51"/>
    <p:sldId id="317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283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130" autoAdjust="0"/>
  </p:normalViewPr>
  <p:slideViewPr>
    <p:cSldViewPr snapToGrid="0">
      <p:cViewPr varScale="1">
        <p:scale>
          <a:sx n="123" d="100"/>
          <a:sy n="123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79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7879-1EA8-4082-AB9A-B920BC3F800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D054-23E1-4D5A-A67F-F2872F2D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Nikit “Nefari0uss” Malkan</a:t>
            </a:r>
          </a:p>
          <a:p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February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</a:t>
            </a:r>
            <a:r>
              <a:rPr lang="en-US" dirty="0" smtClean="0"/>
              <a:t>with people anywhere in the world</a:t>
            </a:r>
          </a:p>
          <a:p>
            <a:pPr lvl="1"/>
            <a:r>
              <a:rPr lang="en-US" dirty="0" smtClean="0"/>
              <a:t>Email &amp; </a:t>
            </a:r>
            <a:r>
              <a:rPr lang="en-US" dirty="0" smtClean="0"/>
              <a:t>Chatrooms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Blog Comments</a:t>
            </a:r>
          </a:p>
          <a:p>
            <a:pPr lvl="1"/>
            <a:r>
              <a:rPr lang="en-US" dirty="0" smtClean="0"/>
              <a:t>VoIP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</a:t>
            </a:r>
            <a:r>
              <a:rPr lang="en-US" dirty="0" smtClean="0"/>
              <a:t>with people anywhere in the world</a:t>
            </a:r>
          </a:p>
          <a:p>
            <a:pPr lvl="1"/>
            <a:r>
              <a:rPr lang="en-US" dirty="0" smtClean="0"/>
              <a:t>Email &amp; </a:t>
            </a:r>
            <a:r>
              <a:rPr lang="en-US" dirty="0" smtClean="0"/>
              <a:t>Chatrooms</a:t>
            </a:r>
          </a:p>
          <a:p>
            <a:pPr lvl="2"/>
            <a:r>
              <a:rPr lang="en-US" dirty="0" smtClean="0"/>
              <a:t>Make new friends on Chat Roulette!</a:t>
            </a:r>
          </a:p>
          <a:p>
            <a:pPr lvl="2"/>
            <a:r>
              <a:rPr lang="en-US" dirty="0" smtClean="0"/>
              <a:t>KAPPA</a:t>
            </a:r>
            <a:endParaRPr lang="en-US" dirty="0" smtClean="0"/>
          </a:p>
          <a:p>
            <a:pPr lvl="1"/>
            <a:r>
              <a:rPr lang="en-US" dirty="0" smtClean="0"/>
              <a:t>Social Media</a:t>
            </a:r>
          </a:p>
          <a:p>
            <a:pPr lvl="2"/>
            <a:r>
              <a:rPr lang="en-US" dirty="0" smtClean="0"/>
              <a:t>I can be a SJW on Tumbler!</a:t>
            </a:r>
          </a:p>
          <a:p>
            <a:pPr lvl="1"/>
            <a:r>
              <a:rPr lang="en-US" dirty="0" smtClean="0"/>
              <a:t>Blog Comments</a:t>
            </a:r>
          </a:p>
          <a:p>
            <a:pPr lvl="2"/>
            <a:r>
              <a:rPr lang="en-US" dirty="0" smtClean="0"/>
              <a:t>All of the insightful YouTube comments.</a:t>
            </a:r>
            <a:endParaRPr lang="en-US" dirty="0" smtClean="0"/>
          </a:p>
          <a:p>
            <a:pPr lvl="1"/>
            <a:r>
              <a:rPr lang="en-US" dirty="0" smtClean="0"/>
              <a:t>VoIP</a:t>
            </a:r>
          </a:p>
          <a:p>
            <a:pPr lvl="2"/>
            <a:r>
              <a:rPr lang="en-US" dirty="0" smtClean="0"/>
              <a:t>…I got nothing. Yet.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 the Internet</a:t>
            </a:r>
          </a:p>
          <a:p>
            <a:pPr lvl="1"/>
            <a:r>
              <a:rPr lang="en-US" dirty="0" smtClean="0"/>
              <a:t>Access to information at your fingertips.</a:t>
            </a:r>
          </a:p>
          <a:p>
            <a:pPr lvl="1"/>
            <a:r>
              <a:rPr lang="en-US" dirty="0" smtClean="0"/>
              <a:t>Entertainment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Connect with people anywhere in the world</a:t>
            </a:r>
          </a:p>
          <a:p>
            <a:pPr lvl="1"/>
            <a:r>
              <a:rPr lang="en-US" dirty="0" smtClean="0"/>
              <a:t>Email &amp; Chatrooms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Play/Edit media</a:t>
            </a:r>
          </a:p>
          <a:p>
            <a:pPr lvl="1"/>
            <a:r>
              <a:rPr lang="en-US" dirty="0" smtClean="0"/>
              <a:t>Stream Music, Online Video, Live Streams</a:t>
            </a:r>
          </a:p>
          <a:p>
            <a:pPr lvl="1"/>
            <a:r>
              <a:rPr lang="en-US" dirty="0" smtClean="0"/>
              <a:t>Edit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Care/What Can MY Browser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Books/Documents – PDFs, eBooks</a:t>
            </a:r>
          </a:p>
          <a:p>
            <a:r>
              <a:rPr lang="en-US" dirty="0"/>
              <a:t>Create documents &amp; presentations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1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Care/What Can MY Browser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Books/Documents – PDFs, eBooks</a:t>
            </a:r>
          </a:p>
          <a:p>
            <a:r>
              <a:rPr lang="en-US" dirty="0"/>
              <a:t>Create documents &amp; presentations</a:t>
            </a:r>
          </a:p>
          <a:p>
            <a:endParaRPr lang="en-US" dirty="0" smtClean="0"/>
          </a:p>
          <a:p>
            <a:r>
              <a:rPr lang="en-US" dirty="0" smtClean="0"/>
              <a:t>SSH, FTP, Torrent, Remote Desktop Connection</a:t>
            </a:r>
          </a:p>
          <a:p>
            <a:r>
              <a:rPr lang="en-US" dirty="0" smtClean="0"/>
              <a:t>Develop using cloud based IDEs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7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Care/What Can MY Browser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Books/Documents – PDFs, eBooks</a:t>
            </a:r>
          </a:p>
          <a:p>
            <a:r>
              <a:rPr lang="en-US" dirty="0"/>
              <a:t>Create documents &amp; presentations</a:t>
            </a:r>
          </a:p>
          <a:p>
            <a:endParaRPr lang="en-US" dirty="0" smtClean="0"/>
          </a:p>
          <a:p>
            <a:r>
              <a:rPr lang="en-US" dirty="0" smtClean="0"/>
              <a:t>SSH, FTP, Torrent, Remote Desktop Connection</a:t>
            </a:r>
          </a:p>
          <a:p>
            <a:r>
              <a:rPr lang="en-US" dirty="0" smtClean="0"/>
              <a:t>Develop using cloud based IDEs</a:t>
            </a:r>
          </a:p>
          <a:p>
            <a:endParaRPr lang="en-US" dirty="0" smtClean="0"/>
          </a:p>
          <a:p>
            <a:r>
              <a:rPr lang="en-US" dirty="0" smtClean="0"/>
              <a:t>Shitty (and awesome) Flash games</a:t>
            </a:r>
          </a:p>
          <a:p>
            <a:r>
              <a:rPr lang="en-US" dirty="0" smtClean="0"/>
              <a:t>Actual games such as FTL, Bastion, Super Hexagon (asm.js, </a:t>
            </a:r>
            <a:r>
              <a:rPr lang="en-US" dirty="0" err="1" smtClean="0"/>
              <a:t>NaCl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9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Care/What Can MY Browser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Books/Documents – PDFs, eBooks</a:t>
            </a:r>
          </a:p>
          <a:p>
            <a:r>
              <a:rPr lang="en-US" dirty="0"/>
              <a:t>Create documents &amp; presentations</a:t>
            </a:r>
          </a:p>
          <a:p>
            <a:endParaRPr lang="en-US" dirty="0" smtClean="0"/>
          </a:p>
          <a:p>
            <a:r>
              <a:rPr lang="en-US" dirty="0" smtClean="0"/>
              <a:t>SSH, FTP, Torrent, Remote Desktop Connection</a:t>
            </a:r>
          </a:p>
          <a:p>
            <a:r>
              <a:rPr lang="en-US" dirty="0" smtClean="0"/>
              <a:t>Develop using cloud based IDEs</a:t>
            </a:r>
          </a:p>
          <a:p>
            <a:endParaRPr lang="en-US" dirty="0" smtClean="0"/>
          </a:p>
          <a:p>
            <a:r>
              <a:rPr lang="en-US" dirty="0" smtClean="0"/>
              <a:t>Shitty (and awesome) Flash games</a:t>
            </a:r>
          </a:p>
          <a:p>
            <a:r>
              <a:rPr lang="en-US" dirty="0" smtClean="0"/>
              <a:t>Actual games such as FTL, Bastion, Super Hexagon (asm.js, </a:t>
            </a:r>
            <a:r>
              <a:rPr lang="en-US" dirty="0" err="1" smtClean="0"/>
              <a:t>NaCl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an OS? </a:t>
            </a:r>
            <a:r>
              <a:rPr lang="en-US" dirty="0" smtClean="0"/>
              <a:t>(</a:t>
            </a:r>
            <a:r>
              <a:rPr lang="en-US" dirty="0" err="1" smtClean="0"/>
              <a:t>ChromeOS</a:t>
            </a:r>
            <a:r>
              <a:rPr lang="en-US" dirty="0" smtClean="0"/>
              <a:t>, </a:t>
            </a:r>
            <a:r>
              <a:rPr lang="en-US" dirty="0" err="1" smtClean="0"/>
              <a:t>FirefoxOS</a:t>
            </a:r>
            <a:r>
              <a:rPr lang="en-US" dirty="0" smtClean="0"/>
              <a:t>) – Difficul</a:t>
            </a:r>
            <a:r>
              <a:rPr lang="en-US" dirty="0" smtClean="0"/>
              <a:t>t to argue.</a:t>
            </a:r>
            <a:endParaRPr lang="en-US" dirty="0" smtClean="0"/>
          </a:p>
          <a:p>
            <a:r>
              <a:rPr lang="en-US" dirty="0" smtClean="0"/>
              <a:t>Virtual Reality? (Mozilla &amp; </a:t>
            </a:r>
            <a:r>
              <a:rPr lang="en-US" dirty="0" err="1" smtClean="0"/>
              <a:t>Occulus</a:t>
            </a:r>
            <a:r>
              <a:rPr lang="en-US" dirty="0" smtClean="0"/>
              <a:t> Rift)</a:t>
            </a:r>
          </a:p>
        </p:txBody>
      </p:sp>
    </p:spTree>
    <p:extLst>
      <p:ext uri="{BB962C8B-B14F-4D97-AF65-F5344CB8AC3E}">
        <p14:creationId xmlns:p14="http://schemas.microsoft.com/office/powerpoint/2010/main" val="8310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tl;dr</a:t>
            </a:r>
            <a:r>
              <a:rPr lang="en-US" dirty="0" smtClean="0"/>
              <a:t> – A lot more </a:t>
            </a:r>
            <a:r>
              <a:rPr lang="en-US" dirty="0" smtClean="0"/>
              <a:t>stuff then </a:t>
            </a:r>
            <a:r>
              <a:rPr lang="en-US" dirty="0" smtClean="0"/>
              <a:t>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What’s a Browser?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web browser was </a:t>
            </a:r>
            <a:r>
              <a:rPr lang="en-US" dirty="0" err="1" smtClean="0"/>
              <a:t>WorldWideWeb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err="1" smtClean="0"/>
              <a:t>NeXTstep</a:t>
            </a:r>
            <a:r>
              <a:rPr lang="en-US" dirty="0" smtClean="0"/>
              <a:t> platform.</a:t>
            </a:r>
          </a:p>
          <a:p>
            <a:pPr lvl="2"/>
            <a:r>
              <a:rPr lang="en-US" dirty="0" smtClean="0"/>
              <a:t>Original code base for OS X.</a:t>
            </a:r>
          </a:p>
          <a:p>
            <a:r>
              <a:rPr lang="en-US" dirty="0" smtClean="0"/>
              <a:t>Developed by </a:t>
            </a:r>
            <a:r>
              <a:rPr lang="en-US" dirty="0" smtClean="0"/>
              <a:t>Tim Berners-Lee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9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browser?</a:t>
            </a:r>
          </a:p>
          <a:p>
            <a:pPr lvl="1"/>
            <a:r>
              <a:rPr lang="en-US" dirty="0" smtClean="0"/>
              <a:t>Why should I care?</a:t>
            </a:r>
          </a:p>
          <a:p>
            <a:r>
              <a:rPr lang="en-US" dirty="0" smtClean="0"/>
              <a:t>Brief History</a:t>
            </a:r>
          </a:p>
          <a:p>
            <a:pPr lvl="1"/>
            <a:r>
              <a:rPr lang="en-US" dirty="0" smtClean="0"/>
              <a:t>Early Years</a:t>
            </a:r>
          </a:p>
          <a:p>
            <a:pPr lvl="1"/>
            <a:r>
              <a:rPr lang="en-US" dirty="0" smtClean="0"/>
              <a:t>First Browser War</a:t>
            </a:r>
            <a:endParaRPr lang="en-US" dirty="0" smtClean="0"/>
          </a:p>
          <a:p>
            <a:pPr lvl="1"/>
            <a:r>
              <a:rPr lang="en-US" dirty="0" smtClean="0"/>
              <a:t>Second Browser War</a:t>
            </a:r>
          </a:p>
          <a:p>
            <a:pPr lvl="1"/>
            <a:r>
              <a:rPr lang="en-US" dirty="0" smtClean="0"/>
              <a:t>Current Day &amp; Future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Major Browsers Past &amp; Today</a:t>
            </a:r>
          </a:p>
          <a:p>
            <a:r>
              <a:rPr lang="en-US" dirty="0" err="1" smtClean="0"/>
              <a:t>FireFox</a:t>
            </a:r>
            <a:r>
              <a:rPr lang="en-US" dirty="0" smtClean="0"/>
              <a:t> Propaganda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Answer? Magic!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web browser was </a:t>
            </a:r>
            <a:r>
              <a:rPr lang="en-US" dirty="0" err="1" smtClean="0"/>
              <a:t>WorldWideWeb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err="1" smtClean="0"/>
              <a:t>NeXTstep</a:t>
            </a:r>
            <a:r>
              <a:rPr lang="en-US" dirty="0" smtClean="0"/>
              <a:t> platform.</a:t>
            </a:r>
          </a:p>
          <a:p>
            <a:pPr lvl="2"/>
            <a:r>
              <a:rPr lang="en-US" dirty="0" smtClean="0"/>
              <a:t>Original code base for OS X.</a:t>
            </a:r>
          </a:p>
          <a:p>
            <a:r>
              <a:rPr lang="en-US" dirty="0" smtClean="0"/>
              <a:t>Developed by </a:t>
            </a:r>
            <a:r>
              <a:rPr lang="en-US" dirty="0" smtClean="0"/>
              <a:t>Tim Berners-Lee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Released December 25, 1990</a:t>
            </a:r>
          </a:p>
          <a:p>
            <a:pPr lvl="1"/>
            <a:r>
              <a:rPr lang="en-US" dirty="0" smtClean="0"/>
              <a:t>24 years ago!</a:t>
            </a:r>
          </a:p>
          <a:p>
            <a:r>
              <a:rPr lang="en-US" dirty="0" smtClean="0"/>
              <a:t>Currently released under public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Mosaic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8781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Many new browsers by 1993.</a:t>
            </a:r>
          </a:p>
          <a:p>
            <a:endParaRPr lang="en-US" sz="3200" dirty="0" smtClean="0"/>
          </a:p>
          <a:p>
            <a:r>
              <a:rPr lang="en-US" sz="3200" dirty="0" smtClean="0"/>
              <a:t>Most influential:</a:t>
            </a:r>
          </a:p>
          <a:p>
            <a:pPr lvl="1"/>
            <a:r>
              <a:rPr lang="en-US" sz="2800" dirty="0" smtClean="0"/>
              <a:t>NCSA </a:t>
            </a:r>
            <a:r>
              <a:rPr lang="en-US" sz="2800" dirty="0" smtClean="0"/>
              <a:t>Mosaic </a:t>
            </a:r>
            <a:r>
              <a:rPr lang="en-US" sz="2800" dirty="0" smtClean="0"/>
              <a:t>Browser</a:t>
            </a:r>
          </a:p>
          <a:p>
            <a:pPr lvl="1"/>
            <a:r>
              <a:rPr lang="en-US" sz="2800" dirty="0" smtClean="0"/>
              <a:t>National Center for Supercomputing Applications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By October 1994, Wired stated…</a:t>
            </a:r>
          </a:p>
          <a:p>
            <a:pPr marL="914400" lvl="2" indent="0">
              <a:buNone/>
            </a:pPr>
            <a:r>
              <a:rPr lang="en-US" sz="2800" i="1" dirty="0" smtClean="0"/>
              <a:t>“well </a:t>
            </a:r>
            <a:r>
              <a:rPr lang="en-US" sz="2800" i="1" dirty="0"/>
              <a:t>on its way to becoming the world's standard </a:t>
            </a:r>
            <a:r>
              <a:rPr lang="en-US" sz="2800" i="1" dirty="0" smtClean="0"/>
              <a:t>interface.”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743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Mosaic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8781"/>
            <a:ext cx="9613861" cy="35993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Marc Andreessen, a Mosaic developer founded Mosaic Communications Corporation.</a:t>
            </a:r>
          </a:p>
          <a:p>
            <a:pPr lvl="1"/>
            <a:r>
              <a:rPr lang="en-US" sz="2800" dirty="0" smtClean="0"/>
              <a:t>Released Mosaic Netscape.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strike="sngStrike" dirty="0" smtClean="0"/>
              <a:t>Mosaic</a:t>
            </a:r>
            <a:r>
              <a:rPr lang="en-US" dirty="0" smtClean="0"/>
              <a:t> Netscape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8781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Marc Andreessen, a Mosaic developer founded Mosaic Communications Corporation.</a:t>
            </a:r>
          </a:p>
          <a:p>
            <a:pPr lvl="1"/>
            <a:r>
              <a:rPr lang="en-US" sz="2800" dirty="0" smtClean="0"/>
              <a:t>Released Mosaic Netscape.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Legal issues ensured.</a:t>
            </a:r>
          </a:p>
          <a:p>
            <a:pPr lvl="1"/>
            <a:r>
              <a:rPr lang="en-US" sz="2800" dirty="0" smtClean="0"/>
              <a:t>Renamed to Netscape Communications Corporation</a:t>
            </a:r>
          </a:p>
          <a:p>
            <a:pPr lvl="1"/>
            <a:r>
              <a:rPr lang="en-US" sz="2800" dirty="0" smtClean="0"/>
              <a:t>Similarly – Netscape Navigator.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Held majority market share.</a:t>
            </a:r>
          </a:p>
        </p:txBody>
      </p:sp>
    </p:spTree>
    <p:extLst>
      <p:ext uri="{BB962C8B-B14F-4D97-AF65-F5344CB8AC3E}">
        <p14:creationId xmlns:p14="http://schemas.microsoft.com/office/powerpoint/2010/main" val="226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Brief History </a:t>
            </a:r>
            <a:r>
              <a:rPr lang="en-US" dirty="0" smtClean="0"/>
              <a:t>– Microsoft Joins the Fray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and Internet Explorer in 1995.</a:t>
            </a:r>
          </a:p>
          <a:p>
            <a:pPr lvl="1"/>
            <a:r>
              <a:rPr lang="en-US" dirty="0" smtClean="0"/>
              <a:t>Licensed Mosaic to create Internet Explorer 1.0.</a:t>
            </a:r>
          </a:p>
          <a:p>
            <a:pPr lvl="1"/>
            <a:r>
              <a:rPr lang="en-US" dirty="0" smtClean="0"/>
              <a:t>Released in MS Windows 95 Plus! Pack in August that year.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Microsoft Joins the Fray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and Internet Explorer in 1995.</a:t>
            </a:r>
          </a:p>
          <a:p>
            <a:pPr lvl="1"/>
            <a:r>
              <a:rPr lang="en-US" dirty="0" smtClean="0"/>
              <a:t>Licensed Mosaic to create Internet Explorer 1.0.</a:t>
            </a:r>
          </a:p>
          <a:p>
            <a:pPr lvl="1"/>
            <a:r>
              <a:rPr lang="en-US" dirty="0" smtClean="0"/>
              <a:t>Released in MS Windows 95 Plus! Pack in August that year.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Netscape </a:t>
            </a:r>
            <a:r>
              <a:rPr lang="en-US" dirty="0"/>
              <a:t>held 86% market share by 1996.</a:t>
            </a:r>
          </a:p>
          <a:p>
            <a:pPr lvl="1"/>
            <a:r>
              <a:rPr lang="en-US" dirty="0"/>
              <a:t>Microsoft didn’t like that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/>
              <a:t>The First Browser War had begun.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Sidenote</a:t>
            </a:r>
            <a:r>
              <a:rPr lang="en-US" dirty="0" smtClean="0"/>
              <a:t> – IT’S IMPORTANT MKAY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matter?</a:t>
            </a:r>
          </a:p>
          <a:p>
            <a:endParaRPr lang="en-US" dirty="0" smtClean="0"/>
          </a:p>
          <a:p>
            <a:r>
              <a:rPr lang="en-US" dirty="0" smtClean="0"/>
              <a:t>Popular web browser </a:t>
            </a:r>
            <a:r>
              <a:rPr lang="en-US" dirty="0" smtClean="0">
                <a:sym typeface="Wingdings" panose="05000000000000000000" pitchFamily="2" charset="2"/>
              </a:rPr>
              <a:t> Lots of money involved.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Default search engine deals.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Default bookmark list.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Lots of influence.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MUH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of rapid development.</a:t>
            </a:r>
          </a:p>
          <a:p>
            <a:pPr lvl="1"/>
            <a:r>
              <a:rPr lang="en-US" dirty="0" smtClean="0"/>
              <a:t>IE 2.0 released </a:t>
            </a:r>
            <a:r>
              <a:rPr lang="en-US" dirty="0" smtClean="0"/>
              <a:t>three months after 1.0.</a:t>
            </a:r>
          </a:p>
          <a:p>
            <a:pPr lvl="1"/>
            <a:r>
              <a:rPr lang="en-US" dirty="0" smtClean="0"/>
              <a:t>NN and IE added tons of new features.</a:t>
            </a:r>
          </a:p>
          <a:p>
            <a:pPr lvl="1"/>
            <a:endParaRPr lang="en-US" dirty="0" smtClean="0"/>
          </a:p>
          <a:p>
            <a:r>
              <a:rPr lang="en-US" b="1" i="1" dirty="0" smtClean="0">
                <a:latin typeface="Lucida Calligraphy" panose="03010101010101010101" pitchFamily="66" charset="0"/>
              </a:rPr>
              <a:t>NEW FEATURES</a:t>
            </a:r>
            <a:r>
              <a:rPr lang="en-US" dirty="0" smtClean="0"/>
              <a:t>  &gt; ∞ &gt; </a:t>
            </a:r>
            <a:r>
              <a:rPr lang="en-US" dirty="0" smtClean="0">
                <a:latin typeface="Comic Sans MS" panose="030F0702030302020204" pitchFamily="66" charset="0"/>
              </a:rPr>
              <a:t>Boring bug fixes.</a:t>
            </a:r>
          </a:p>
        </p:txBody>
      </p:sp>
    </p:spTree>
    <p:extLst>
      <p:ext uri="{BB962C8B-B14F-4D97-AF65-F5344CB8AC3E}">
        <p14:creationId xmlns:p14="http://schemas.microsoft.com/office/powerpoint/2010/main" val="1900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Why aren’t we winning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 4.0 changed the tide.</a:t>
            </a:r>
          </a:p>
          <a:p>
            <a:pPr lvl="1"/>
            <a:r>
              <a:rPr lang="en-US" dirty="0"/>
              <a:t>Was faster then NN 4.0.</a:t>
            </a:r>
          </a:p>
          <a:p>
            <a:pPr lvl="1"/>
            <a:r>
              <a:rPr lang="en-US" dirty="0"/>
              <a:t>Adopted W3C standards more faithfully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Netscape still had 72% in 1997.</a:t>
            </a:r>
          </a:p>
          <a:p>
            <a:endParaRPr lang="en-US" dirty="0" smtClean="0"/>
          </a:p>
          <a:p>
            <a:r>
              <a:rPr lang="en-US" dirty="0" smtClean="0"/>
              <a:t>MS decided it was time </a:t>
            </a:r>
            <a:r>
              <a:rPr lang="en-US" dirty="0"/>
              <a:t>to try some new tactics…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Wait a minute…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Netscape derived most of it’s revenue from Navigator.</a:t>
            </a:r>
          </a:p>
          <a:p>
            <a:pPr lvl="1"/>
            <a:r>
              <a:rPr lang="en-US" dirty="0" smtClean="0"/>
              <a:t>MS had this thing called Windows.</a:t>
            </a:r>
          </a:p>
          <a:p>
            <a:pPr lvl="1"/>
            <a:endParaRPr lang="en-US" dirty="0"/>
          </a:p>
          <a:p>
            <a:r>
              <a:rPr lang="en-US" dirty="0" smtClean="0"/>
              <a:t>Speaking of which…</a:t>
            </a:r>
          </a:p>
          <a:p>
            <a:pPr lvl="1"/>
            <a:r>
              <a:rPr lang="en-US" dirty="0" smtClean="0"/>
              <a:t>Windows had an OS monopoly.</a:t>
            </a:r>
          </a:p>
          <a:p>
            <a:pPr lvl="1"/>
            <a:endParaRPr lang="en-US" dirty="0" smtClean="0"/>
          </a:p>
          <a:p>
            <a:r>
              <a:rPr lang="en-US" dirty="0"/>
              <a:t>This is </a:t>
            </a:r>
            <a:r>
              <a:rPr lang="en-US" dirty="0" err="1"/>
              <a:t>gonna</a:t>
            </a:r>
            <a:r>
              <a:rPr lang="en-US" dirty="0"/>
              <a:t> sound crazy but…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browser?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should I care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And what’s in it for me?</a:t>
            </a:r>
          </a:p>
        </p:txBody>
      </p:sp>
    </p:spTree>
    <p:extLst>
      <p:ext uri="{BB962C8B-B14F-4D97-AF65-F5344CB8AC3E}">
        <p14:creationId xmlns:p14="http://schemas.microsoft.com/office/powerpoint/2010/main" val="36791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You’re right. It’s crazy.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Netscape derived most of it’s revenue from Navigator.</a:t>
            </a:r>
          </a:p>
          <a:p>
            <a:pPr lvl="1"/>
            <a:r>
              <a:rPr lang="en-US" dirty="0" smtClean="0"/>
              <a:t>MS had this thing called Windows.</a:t>
            </a:r>
          </a:p>
          <a:p>
            <a:pPr lvl="1"/>
            <a:endParaRPr lang="en-US" dirty="0"/>
          </a:p>
          <a:p>
            <a:r>
              <a:rPr lang="en-US" dirty="0" smtClean="0"/>
              <a:t>Speaking of which…</a:t>
            </a:r>
          </a:p>
          <a:p>
            <a:pPr lvl="1"/>
            <a:r>
              <a:rPr lang="en-US" dirty="0" smtClean="0"/>
              <a:t>Windows had an OS monopoly.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dirty="0" err="1" smtClean="0"/>
              <a:t>gonna</a:t>
            </a:r>
            <a:r>
              <a:rPr lang="en-US" dirty="0" smtClean="0"/>
              <a:t> sound crazy but…</a:t>
            </a:r>
          </a:p>
          <a:p>
            <a:pPr lvl="1"/>
            <a:r>
              <a:rPr lang="en-US" dirty="0" smtClean="0"/>
              <a:t>What if IE came with Windows?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Windows prints money!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 </a:t>
            </a:r>
            <a:r>
              <a:rPr lang="en-US" dirty="0"/>
              <a:t>integrated IE with Windows.</a:t>
            </a:r>
          </a:p>
          <a:p>
            <a:pPr lvl="1"/>
            <a:r>
              <a:rPr lang="en-US" dirty="0" smtClean="0"/>
              <a:t>Good or bad, it increased market share.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printed money!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with Windows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Funded development &amp; marketing.</a:t>
            </a:r>
          </a:p>
          <a:p>
            <a:pPr lvl="1"/>
            <a:endParaRPr lang="en-US" dirty="0"/>
          </a:p>
          <a:p>
            <a:r>
              <a:rPr lang="en-US" dirty="0" smtClean="0"/>
              <a:t>Money = Power</a:t>
            </a:r>
          </a:p>
          <a:p>
            <a:pPr lvl="1"/>
            <a:r>
              <a:rPr lang="en-US" dirty="0" smtClean="0"/>
              <a:t>See Congress for additional details.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5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We have infinite monies!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Licensing </a:t>
            </a:r>
            <a:r>
              <a:rPr lang="en-US" dirty="0"/>
              <a:t>agreements with OEMs.</a:t>
            </a:r>
          </a:p>
          <a:p>
            <a:pPr lvl="2"/>
            <a:r>
              <a:rPr lang="en-US" dirty="0"/>
              <a:t>Required IE on </a:t>
            </a:r>
            <a:r>
              <a:rPr lang="en-US" dirty="0" smtClean="0"/>
              <a:t>desktop.</a:t>
            </a:r>
          </a:p>
          <a:p>
            <a:pPr lvl="2"/>
            <a:r>
              <a:rPr lang="en-US" dirty="0" smtClean="0"/>
              <a:t>Penalized for shipping with Netscape.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Allowed ISPs to release branded versions of IE</a:t>
            </a:r>
          </a:p>
          <a:p>
            <a:endParaRPr lang="en-US" dirty="0" smtClean="0"/>
          </a:p>
          <a:p>
            <a:r>
              <a:rPr lang="en-US" dirty="0" smtClean="0"/>
              <a:t>Agreement with AOL to base interface off IE.</a:t>
            </a:r>
          </a:p>
          <a:p>
            <a:endParaRPr lang="en-US" dirty="0" smtClean="0"/>
          </a:p>
          <a:p>
            <a:r>
              <a:rPr lang="en-US" dirty="0" smtClean="0"/>
              <a:t>Purchased and released FrontPage.</a:t>
            </a:r>
          </a:p>
          <a:p>
            <a:pPr lvl="1"/>
            <a:r>
              <a:rPr lang="en-US" dirty="0" smtClean="0"/>
              <a:t>Web authoring tool</a:t>
            </a:r>
          </a:p>
          <a:p>
            <a:pPr lvl="1"/>
            <a:r>
              <a:rPr lang="en-US" dirty="0" smtClean="0"/>
              <a:t>Created pages that looked better in IE.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It’s working!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Devastating effect</a:t>
            </a:r>
          </a:p>
          <a:p>
            <a:pPr lvl="1"/>
            <a:r>
              <a:rPr lang="en-US" dirty="0" smtClean="0"/>
              <a:t>Reversed </a:t>
            </a:r>
            <a:r>
              <a:rPr lang="en-US" dirty="0"/>
              <a:t>market share within 2 </a:t>
            </a:r>
            <a:r>
              <a:rPr lang="en-US" dirty="0" smtClean="0"/>
              <a:t>years (~1998).</a:t>
            </a:r>
            <a:endParaRPr lang="en-US" dirty="0"/>
          </a:p>
          <a:p>
            <a:pPr lvl="1"/>
            <a:r>
              <a:rPr lang="en-US" dirty="0"/>
              <a:t>Attained 96% at </a:t>
            </a:r>
            <a:r>
              <a:rPr lang="en-US" dirty="0" smtClean="0"/>
              <a:t>peak in 2002.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Netscape couldn’t fund their product anymore.</a:t>
            </a:r>
          </a:p>
          <a:p>
            <a:pPr lvl="1"/>
            <a:r>
              <a:rPr lang="en-US" dirty="0"/>
              <a:t>Open sourced their product.</a:t>
            </a:r>
          </a:p>
          <a:p>
            <a:pPr lvl="1"/>
            <a:r>
              <a:rPr lang="en-US" dirty="0"/>
              <a:t>Mozilla was born.</a:t>
            </a:r>
          </a:p>
          <a:p>
            <a:pPr lvl="1"/>
            <a:endParaRPr lang="en-US" dirty="0"/>
          </a:p>
          <a:p>
            <a:r>
              <a:rPr lang="en-US" dirty="0"/>
              <a:t>Thus ends the first browser 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It worked! 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this work?</a:t>
            </a:r>
          </a:p>
          <a:p>
            <a:pPr lvl="1"/>
            <a:r>
              <a:rPr lang="en-US" dirty="0" smtClean="0"/>
              <a:t>I thought Navigator was free…</a:t>
            </a:r>
          </a:p>
          <a:p>
            <a:endParaRPr lang="en-US" dirty="0"/>
          </a:p>
          <a:p>
            <a:r>
              <a:rPr lang="en-US" dirty="0" smtClean="0"/>
              <a:t>Netscape’s business model</a:t>
            </a:r>
          </a:p>
          <a:p>
            <a:pPr lvl="1"/>
            <a:r>
              <a:rPr lang="en-US" dirty="0" smtClean="0"/>
              <a:t>Browser for free.</a:t>
            </a:r>
          </a:p>
          <a:p>
            <a:pPr lvl="1"/>
            <a:r>
              <a:rPr lang="en-US" dirty="0" smtClean="0"/>
              <a:t>Sell server software.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Aim for the </a:t>
            </a:r>
            <a:r>
              <a:rPr lang="en-US" strike="sngStrike" dirty="0" smtClean="0"/>
              <a:t>head</a:t>
            </a:r>
            <a:r>
              <a:rPr lang="en-US" dirty="0" smtClean="0"/>
              <a:t> air supply!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 attacked their revenue stream.	</a:t>
            </a:r>
          </a:p>
          <a:p>
            <a:endParaRPr lang="en-US" dirty="0" smtClean="0"/>
          </a:p>
          <a:p>
            <a:r>
              <a:rPr lang="en-US" dirty="0" smtClean="0"/>
              <a:t>Bundled Internet Information Server web sever for “free” with Windows server versions.</a:t>
            </a:r>
          </a:p>
          <a:p>
            <a:endParaRPr lang="en-US" dirty="0" smtClean="0"/>
          </a:p>
          <a:p>
            <a:r>
              <a:rPr lang="en-US" dirty="0" smtClean="0"/>
              <a:t>Offered MS customers clones of Netscape’s other severs.</a:t>
            </a:r>
          </a:p>
          <a:p>
            <a:endParaRPr lang="en-US" dirty="0" smtClean="0"/>
          </a:p>
          <a:p>
            <a:r>
              <a:rPr lang="en-US" dirty="0" smtClean="0"/>
              <a:t>Designed to “cut off Netscape’s air supply.”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32208"/>
            <a:ext cx="9613861" cy="1080938"/>
          </a:xfrm>
        </p:spPr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WE WON! YEAH!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Microsoft’s IE had killed Netscape Navigator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32208"/>
            <a:ext cx="9613861" cy="1080938"/>
          </a:xfrm>
        </p:spPr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Damn it, not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Microsoft’s IE had killed Netscape Navigator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From the ashes of it’s dead predecessor arose (Mozilla) Phoenix.</a:t>
            </a:r>
          </a:p>
          <a:p>
            <a:pPr lvl="1"/>
            <a:r>
              <a:rPr lang="en-US" dirty="0" smtClean="0"/>
              <a:t>Renamed to Firebird due to trademark issues.</a:t>
            </a:r>
          </a:p>
          <a:p>
            <a:pPr lvl="1"/>
            <a:r>
              <a:rPr lang="en-US" dirty="0" smtClean="0"/>
              <a:t>Renamed again to Firefox in 2004.</a:t>
            </a:r>
          </a:p>
          <a:p>
            <a:pPr lvl="1"/>
            <a:endParaRPr lang="en-US" dirty="0"/>
          </a:p>
          <a:p>
            <a:r>
              <a:rPr lang="en-US" dirty="0" smtClean="0"/>
              <a:t>MS released IE6 in 2001.</a:t>
            </a:r>
          </a:p>
          <a:p>
            <a:r>
              <a:rPr lang="en-US" dirty="0" smtClean="0"/>
              <a:t>Mozilla </a:t>
            </a:r>
            <a:r>
              <a:rPr lang="en-US" strike="sngStrike" dirty="0" smtClean="0"/>
              <a:t>Firefox</a:t>
            </a:r>
            <a:r>
              <a:rPr lang="en-US" dirty="0" smtClean="0"/>
              <a:t> Firebird in 2002.</a:t>
            </a:r>
          </a:p>
          <a:p>
            <a:r>
              <a:rPr lang="en-US" dirty="0" smtClean="0"/>
              <a:t>Apple Safari in 2003.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32208"/>
            <a:ext cx="9613861" cy="1080938"/>
          </a:xfrm>
        </p:spPr>
        <p:txBody>
          <a:bodyPr/>
          <a:lstStyle/>
          <a:p>
            <a:r>
              <a:rPr lang="en-US" dirty="0" smtClean="0"/>
              <a:t>Brief History </a:t>
            </a:r>
            <a:r>
              <a:rPr lang="en-US" dirty="0" smtClean="0"/>
              <a:t>– Round Two! FIGHT!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Microsoft’s IE had killed Netscape Navigator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From the ashes of it’s dead predecessor arose (Mozilla) Phoenix.</a:t>
            </a:r>
          </a:p>
          <a:p>
            <a:pPr lvl="1"/>
            <a:r>
              <a:rPr lang="en-US" dirty="0" smtClean="0"/>
              <a:t>Renamed to Firebird due to trademark issues.</a:t>
            </a:r>
          </a:p>
          <a:p>
            <a:pPr lvl="1"/>
            <a:r>
              <a:rPr lang="en-US" dirty="0" smtClean="0"/>
              <a:t>Renamed again to Firefox in 2004.</a:t>
            </a:r>
          </a:p>
          <a:p>
            <a:pPr lvl="1"/>
            <a:endParaRPr lang="en-US" dirty="0"/>
          </a:p>
          <a:p>
            <a:r>
              <a:rPr lang="en-US" dirty="0" smtClean="0"/>
              <a:t>MS released IE6 in 2001.</a:t>
            </a:r>
          </a:p>
          <a:p>
            <a:r>
              <a:rPr lang="en-US" dirty="0" smtClean="0"/>
              <a:t>Mozilla </a:t>
            </a:r>
            <a:r>
              <a:rPr lang="en-US" strike="sngStrike" dirty="0" smtClean="0"/>
              <a:t>Firefox</a:t>
            </a:r>
            <a:r>
              <a:rPr lang="en-US" dirty="0" smtClean="0"/>
              <a:t> Firebird in 2002.</a:t>
            </a:r>
          </a:p>
          <a:p>
            <a:r>
              <a:rPr lang="en-US" dirty="0" smtClean="0"/>
              <a:t>Apple Safari in 2003.</a:t>
            </a:r>
          </a:p>
          <a:p>
            <a:endParaRPr lang="en-US" dirty="0" smtClean="0"/>
          </a:p>
          <a:p>
            <a:r>
              <a:rPr lang="en-US" dirty="0" smtClean="0"/>
              <a:t>And so begins the second browser war.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4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err="1" smtClean="0"/>
              <a:t>Ohh</a:t>
            </a:r>
            <a:r>
              <a:rPr lang="en-US" dirty="0" smtClean="0"/>
              <a:t> look! Shiny new features!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4965"/>
            <a:ext cx="9613861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</a:t>
            </a:r>
            <a:endParaRPr lang="en-US" dirty="0" smtClean="0"/>
          </a:p>
          <a:p>
            <a:pPr lvl="1"/>
            <a:r>
              <a:rPr lang="en-US" dirty="0" smtClean="0"/>
              <a:t>Tabbed browsing, mouse gestures, </a:t>
            </a:r>
            <a:r>
              <a:rPr lang="en-US" dirty="0" err="1" smtClean="0"/>
              <a:t>BitTorrent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First to pass Acid2 test.</a:t>
            </a:r>
          </a:p>
          <a:p>
            <a:r>
              <a:rPr lang="en-US" dirty="0" smtClean="0"/>
              <a:t>IE7</a:t>
            </a:r>
          </a:p>
          <a:p>
            <a:pPr lvl="1"/>
            <a:r>
              <a:rPr lang="en-US" dirty="0" smtClean="0"/>
              <a:t>Search bar, Last to pass Acid2.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2.0 – Reopen closed tabs, session restore, spell checker.</a:t>
            </a:r>
          </a:p>
          <a:p>
            <a:pPr lvl="1"/>
            <a:r>
              <a:rPr lang="en-US" dirty="0" smtClean="0"/>
              <a:t>3.5 – Native audio/video, private browsing.</a:t>
            </a:r>
          </a:p>
          <a:p>
            <a:r>
              <a:rPr lang="en-US" dirty="0" smtClean="0"/>
              <a:t>Safari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engine released in 2002/2003.</a:t>
            </a:r>
          </a:p>
          <a:p>
            <a:r>
              <a:rPr lang="en-US" dirty="0" smtClean="0"/>
              <a:t>Google </a:t>
            </a:r>
            <a:r>
              <a:rPr lang="en-US" dirty="0" smtClean="0"/>
              <a:t>Chrome </a:t>
            </a:r>
            <a:r>
              <a:rPr lang="en-US" dirty="0" smtClean="0"/>
              <a:t>released in 2008.</a:t>
            </a:r>
            <a:endParaRPr lang="en-US" dirty="0" smtClean="0"/>
          </a:p>
          <a:p>
            <a:pPr lvl="1"/>
            <a:r>
              <a:rPr lang="en-US" dirty="0" smtClean="0"/>
              <a:t>Sandboxing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9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What is a web browser?</a:t>
            </a:r>
            <a:endParaRPr lang="en-US" sz="2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321" y="2320689"/>
            <a:ext cx="9613861" cy="3599316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According to most users it’s the big blue E.</a:t>
            </a:r>
            <a:endParaRPr lang="en-US" sz="3200" dirty="0" smtClean="0"/>
          </a:p>
        </p:txBody>
      </p:sp>
      <p:pic>
        <p:nvPicPr>
          <p:cNvPr id="2050" name="Picture 2" descr="https://upload.wikimedia.org/wikipedia/commons/thumb/2/2f/Internet_Explorer_10_logo.svg/2000px-Internet_Explorer_10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90" y="2795306"/>
            <a:ext cx="4040521" cy="39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–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Chrome and Firefox </a:t>
            </a:r>
            <a:r>
              <a:rPr lang="en-US" dirty="0" smtClean="0"/>
              <a:t>have dethroned </a:t>
            </a:r>
            <a:r>
              <a:rPr lang="en-US" dirty="0" smtClean="0"/>
              <a:t>Internet Explorer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Massive props to Google’s war chest and Mozilla’s stubbornness.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Massive </a:t>
            </a:r>
            <a:r>
              <a:rPr lang="en-US" dirty="0" smtClean="0"/>
              <a:t>innovation and changes take place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Flash still completely not dead.</a:t>
            </a:r>
          </a:p>
          <a:p>
            <a:pPr lvl="1"/>
            <a:r>
              <a:rPr lang="en-US" dirty="0"/>
              <a:t>HTML5 please save us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browsers surging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Safari, Chrome on iOS. </a:t>
            </a:r>
          </a:p>
          <a:p>
            <a:pPr lvl="1"/>
            <a:r>
              <a:rPr lang="en-US" dirty="0" smtClean="0"/>
              <a:t>Chrome, Firefox on Android.</a:t>
            </a:r>
          </a:p>
          <a:p>
            <a:pPr lvl="1"/>
            <a:r>
              <a:rPr lang="en-US" dirty="0" smtClean="0"/>
              <a:t>IE on Windows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IE6 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IE6 is still a zombie.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of Jan 2015, IE6 is used less then 1% in most countries.</a:t>
            </a:r>
          </a:p>
          <a:p>
            <a:endParaRPr lang="en-US" dirty="0" smtClean="0"/>
          </a:p>
          <a:p>
            <a:r>
              <a:rPr lang="en-US" dirty="0" smtClean="0"/>
              <a:t>China is 2.3% and Venezuela is 1.2%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sure how browsers will evolve.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extensions, they can do crazy things.</a:t>
            </a:r>
          </a:p>
          <a:p>
            <a:pPr lvl="1"/>
            <a:r>
              <a:rPr lang="en-US" dirty="0" smtClean="0"/>
              <a:t>Far beyond what people thought we could do 5 years ago.</a:t>
            </a:r>
          </a:p>
          <a:p>
            <a:endParaRPr lang="en-US" dirty="0" smtClean="0"/>
          </a:p>
          <a:p>
            <a:r>
              <a:rPr lang="en-US" dirty="0" smtClean="0"/>
              <a:t>Going </a:t>
            </a:r>
            <a:r>
              <a:rPr lang="en-US" dirty="0" smtClean="0"/>
              <a:t>back to earlier…</a:t>
            </a:r>
          </a:p>
          <a:p>
            <a:pPr lvl="1"/>
            <a:r>
              <a:rPr lang="en-US" dirty="0" smtClean="0"/>
              <a:t>Cloud based development w/online workspaces?</a:t>
            </a:r>
          </a:p>
          <a:p>
            <a:pPr lvl="1"/>
            <a:r>
              <a:rPr lang="en-US" dirty="0" smtClean="0"/>
              <a:t>Plugin-free games.</a:t>
            </a:r>
          </a:p>
          <a:p>
            <a:pPr lvl="1"/>
            <a:r>
              <a:rPr lang="en-US" dirty="0" smtClean="0"/>
              <a:t>Be an OS (</a:t>
            </a:r>
            <a:r>
              <a:rPr lang="en-US" dirty="0" err="1" smtClean="0"/>
              <a:t>FirefoxOS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Virtual reality support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Only two things are certain.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0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die.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still sucks.</a:t>
            </a:r>
          </a:p>
          <a:p>
            <a:endParaRPr lang="en-US" dirty="0" smtClean="0"/>
          </a:p>
          <a:p>
            <a:r>
              <a:rPr lang="en-US" dirty="0" smtClean="0"/>
              <a:t>IE6 </a:t>
            </a:r>
            <a:r>
              <a:rPr lang="en-US" dirty="0" smtClean="0"/>
              <a:t>will remain a zombie.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3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Brief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maybe it wasn’t so brief.</a:t>
            </a:r>
          </a:p>
          <a:p>
            <a:r>
              <a:rPr lang="en-US" dirty="0" smtClean="0"/>
              <a:t>Moving 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Browsers, Past and Current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WorldWideWeb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The very first.</a:t>
            </a:r>
            <a:endParaRPr lang="en-US" i="1" dirty="0"/>
          </a:p>
        </p:txBody>
      </p:sp>
      <p:pic>
        <p:nvPicPr>
          <p:cNvPr id="6" name="Picture 4" descr="https://upload.wikimedia.org/wikipedia/commons/8/8c/WorldWideWeb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246" y="2869895"/>
            <a:ext cx="1218512" cy="10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WorldWide</a:t>
            </a:r>
            <a:r>
              <a:rPr lang="en-US" dirty="0" err="1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49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Release: 25 December 1990</a:t>
            </a:r>
          </a:p>
          <a:p>
            <a:pPr lvl="1"/>
            <a:r>
              <a:rPr lang="en-US" dirty="0" smtClean="0"/>
              <a:t>24 years ago.</a:t>
            </a:r>
          </a:p>
          <a:p>
            <a:r>
              <a:rPr lang="en-US" dirty="0" smtClean="0"/>
              <a:t>Developer: Tim Berners-Lee for CERN</a:t>
            </a:r>
          </a:p>
          <a:p>
            <a:endParaRPr lang="en-US" dirty="0" smtClean="0"/>
          </a:p>
          <a:p>
            <a:r>
              <a:rPr lang="en-US" dirty="0"/>
              <a:t>OS: </a:t>
            </a:r>
            <a:r>
              <a:rPr lang="en-US" dirty="0" err="1" smtClean="0"/>
              <a:t>NeXTstep</a:t>
            </a:r>
            <a:endParaRPr lang="en-US" dirty="0" smtClean="0"/>
          </a:p>
          <a:p>
            <a:r>
              <a:rPr lang="en-US" dirty="0" smtClean="0"/>
              <a:t>Written in: Objective-C</a:t>
            </a:r>
          </a:p>
          <a:p>
            <a:r>
              <a:rPr lang="en-US" dirty="0" smtClean="0"/>
              <a:t>JS Engine: What’s JavaScript?</a:t>
            </a:r>
          </a:p>
          <a:p>
            <a:endParaRPr lang="en-US" dirty="0" smtClean="0"/>
          </a:p>
          <a:p>
            <a:r>
              <a:rPr lang="en-US" dirty="0" smtClean="0"/>
              <a:t>Claim to fame: First web browser released.</a:t>
            </a:r>
          </a:p>
          <a:p>
            <a:r>
              <a:rPr lang="en-US" dirty="0"/>
              <a:t>Discontinued as of Jan </a:t>
            </a:r>
            <a:r>
              <a:rPr lang="en-US" dirty="0" smtClean="0"/>
              <a:t>1994.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/>
              <a:t>in public domain.</a:t>
            </a:r>
          </a:p>
          <a:p>
            <a:endParaRPr lang="en-US" dirty="0" smtClean="0"/>
          </a:p>
        </p:txBody>
      </p:sp>
      <p:pic>
        <p:nvPicPr>
          <p:cNvPr id="4098" name="Picture 2" descr="File:WorldWideWeb FSF G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264" y="2322414"/>
            <a:ext cx="4283383" cy="32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8/8c/WorldWideWeb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154" y="753228"/>
            <a:ext cx="1218512" cy="10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NCSA Mosaic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Most influential?</a:t>
            </a:r>
            <a:endParaRPr lang="en-US" i="1" dirty="0"/>
          </a:p>
        </p:txBody>
      </p:sp>
      <p:pic>
        <p:nvPicPr>
          <p:cNvPr id="7" name="Picture 2" descr="http://blogs.msdn.com/photos/drnick/images/8416279/original.as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696" y="2801606"/>
            <a:ext cx="1116701" cy="12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NCSA 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14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Initial Release: 23 Jan 1993</a:t>
            </a:r>
          </a:p>
          <a:p>
            <a:pPr lvl="1"/>
            <a:r>
              <a:rPr lang="en-US" dirty="0" smtClean="0"/>
              <a:t>23 years ago.</a:t>
            </a:r>
          </a:p>
          <a:p>
            <a:r>
              <a:rPr lang="en-US" dirty="0" smtClean="0"/>
              <a:t>Developer: NCSA</a:t>
            </a:r>
          </a:p>
          <a:p>
            <a:endParaRPr lang="en-US" dirty="0" smtClean="0"/>
          </a:p>
          <a:p>
            <a:r>
              <a:rPr lang="en-US" dirty="0"/>
              <a:t>OS</a:t>
            </a:r>
            <a:r>
              <a:rPr lang="en-US" dirty="0" smtClean="0"/>
              <a:t>: </a:t>
            </a:r>
            <a:r>
              <a:rPr lang="pt-BR" dirty="0" smtClean="0"/>
              <a:t>AmigaOS, Mac OS, Unix, Windows</a:t>
            </a:r>
            <a:endParaRPr lang="en-US" dirty="0" smtClean="0"/>
          </a:p>
          <a:p>
            <a:r>
              <a:rPr lang="en-US" dirty="0" smtClean="0"/>
              <a:t>Written in: C</a:t>
            </a:r>
          </a:p>
          <a:p>
            <a:r>
              <a:rPr lang="en-US" dirty="0" smtClean="0"/>
              <a:t>JS Engine: What’s JavaScript?</a:t>
            </a:r>
          </a:p>
          <a:p>
            <a:r>
              <a:rPr lang="en-US" dirty="0" smtClean="0"/>
              <a:t>Proprietary License.</a:t>
            </a:r>
          </a:p>
          <a:p>
            <a:endParaRPr lang="en-US" dirty="0" smtClean="0"/>
          </a:p>
          <a:p>
            <a:r>
              <a:rPr lang="en-US" dirty="0" smtClean="0"/>
              <a:t>Claim to </a:t>
            </a:r>
            <a:r>
              <a:rPr lang="en-US" dirty="0"/>
              <a:t>fame</a:t>
            </a:r>
            <a:r>
              <a:rPr lang="en-US" dirty="0" smtClean="0"/>
              <a:t>: The big 4 retain many characteristics</a:t>
            </a:r>
            <a:br>
              <a:rPr lang="en-US" dirty="0" smtClean="0"/>
            </a:br>
            <a:r>
              <a:rPr lang="en-US" dirty="0" smtClean="0"/>
              <a:t>of the Mosaic browser.  Including a: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URL bar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orward/back/reload buttons</a:t>
            </a:r>
          </a:p>
        </p:txBody>
      </p:sp>
      <p:pic>
        <p:nvPicPr>
          <p:cNvPr id="6146" name="Picture 2" descr="http://blogs.msdn.com/photos/drnick/images/8416279/original.as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788" y="686156"/>
            <a:ext cx="1116701" cy="12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en/b/b7/NCSA_Mosa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58" y="2197999"/>
            <a:ext cx="4919220" cy="356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What is a web browser?</a:t>
            </a:r>
            <a:endParaRPr lang="en-US" sz="2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i="1" dirty="0"/>
              <a:t>A software application for retrieving, presenting and traversing information resources on the World Wide Web</a:t>
            </a:r>
            <a:r>
              <a:rPr lang="en-US" sz="3200" dirty="0"/>
              <a:t>” (Wikipedia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06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Internet Explorer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The browser to download other browsers.</a:t>
            </a:r>
            <a:endParaRPr lang="en-US" i="1" dirty="0"/>
          </a:p>
        </p:txBody>
      </p:sp>
      <p:pic>
        <p:nvPicPr>
          <p:cNvPr id="7170" name="Picture 2" descr="File:Internet Explorer 10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141" y="2815288"/>
            <a:ext cx="1221919" cy="12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16 August 1995</a:t>
            </a:r>
            <a:endParaRPr lang="en-US" dirty="0"/>
          </a:p>
          <a:p>
            <a:pPr lvl="1"/>
            <a:r>
              <a:rPr lang="en-US" dirty="0" smtClean="0"/>
              <a:t>19 years </a:t>
            </a:r>
            <a:r>
              <a:rPr lang="en-US" dirty="0"/>
              <a:t>ago.</a:t>
            </a:r>
          </a:p>
          <a:p>
            <a:r>
              <a:rPr lang="en-US" dirty="0"/>
              <a:t>Developer: </a:t>
            </a:r>
            <a:r>
              <a:rPr lang="en-US" dirty="0" smtClean="0"/>
              <a:t>Microsoft Corporation</a:t>
            </a:r>
            <a:endParaRPr lang="en-US" dirty="0"/>
          </a:p>
          <a:p>
            <a:r>
              <a:rPr lang="en-US" dirty="0" smtClean="0"/>
              <a:t>Latest Release: IE11</a:t>
            </a:r>
          </a:p>
          <a:p>
            <a:endParaRPr lang="en-US" dirty="0"/>
          </a:p>
          <a:p>
            <a:r>
              <a:rPr lang="en-US" dirty="0"/>
              <a:t>OS: </a:t>
            </a:r>
            <a:r>
              <a:rPr lang="pt-BR" dirty="0" smtClean="0"/>
              <a:t>Windows, XBox, Windows Mobile</a:t>
            </a:r>
            <a:endParaRPr lang="en-US" dirty="0"/>
          </a:p>
          <a:p>
            <a:r>
              <a:rPr lang="en-US" dirty="0"/>
              <a:t>Written in: </a:t>
            </a:r>
            <a:r>
              <a:rPr lang="en-US" dirty="0" smtClean="0"/>
              <a:t>C++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Trident, Chakra, </a:t>
            </a:r>
            <a:r>
              <a:rPr lang="en-US" dirty="0" err="1" smtClean="0"/>
              <a:t>EdgeHTML</a:t>
            </a:r>
            <a:r>
              <a:rPr lang="en-US" dirty="0" smtClean="0"/>
              <a:t> (W10 only) </a:t>
            </a:r>
            <a:endParaRPr lang="en-US" dirty="0"/>
          </a:p>
          <a:p>
            <a:r>
              <a:rPr lang="en-US" dirty="0"/>
              <a:t>Proprietary License.</a:t>
            </a:r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Being a web developer’s </a:t>
            </a:r>
            <a:r>
              <a:rPr lang="en-US" dirty="0" err="1" smtClean="0"/>
              <a:t>favourite</a:t>
            </a:r>
            <a:r>
              <a:rPr lang="en-US" dirty="0" smtClean="0"/>
              <a:t> browser to test with.</a:t>
            </a:r>
          </a:p>
          <a:p>
            <a:pPr lvl="1"/>
            <a:r>
              <a:rPr lang="en-US" dirty="0" smtClean="0"/>
              <a:t>And always following accepted standards.</a:t>
            </a:r>
          </a:p>
          <a:p>
            <a:pPr lvl="1"/>
            <a:r>
              <a:rPr lang="en-US" dirty="0" smtClean="0"/>
              <a:t>Biggest market share at peak.</a:t>
            </a:r>
            <a:endParaRPr lang="en-US" dirty="0"/>
          </a:p>
          <a:p>
            <a:endParaRPr lang="en-US" dirty="0"/>
          </a:p>
        </p:txBody>
      </p:sp>
      <p:pic>
        <p:nvPicPr>
          <p:cNvPr id="10242" name="Picture 2" descr="File:Internet Explorer 10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773" y="670763"/>
            <a:ext cx="1268623" cy="124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en/b/bc/IE_11_Wikip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5" y="2336872"/>
            <a:ext cx="5088077" cy="35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 Spartan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escape the legacy of IE.</a:t>
            </a:r>
            <a:endParaRPr lang="en-US" i="1" dirty="0"/>
          </a:p>
        </p:txBody>
      </p:sp>
      <p:pic>
        <p:nvPicPr>
          <p:cNvPr id="12290" name="Picture 2" descr="https://upload.wikimedia.org/wikipedia/commons/thumb/f/f2/Spartan_logo.svg/254px-Sparta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57" y="2785355"/>
            <a:ext cx="1333360" cy="12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Spartan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81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With Windows 10.</a:t>
            </a:r>
            <a:endParaRPr lang="en-US" dirty="0"/>
          </a:p>
          <a:p>
            <a:pPr lvl="1"/>
            <a:r>
              <a:rPr lang="en-US" dirty="0" smtClean="0"/>
              <a:t>2015?</a:t>
            </a:r>
            <a:endParaRPr lang="en-US" dirty="0"/>
          </a:p>
          <a:p>
            <a:r>
              <a:rPr lang="en-US" dirty="0"/>
              <a:t>Developer: </a:t>
            </a:r>
            <a:r>
              <a:rPr lang="en-US" dirty="0" smtClean="0"/>
              <a:t>Microsoft Corporation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OS: </a:t>
            </a:r>
            <a:r>
              <a:rPr lang="pt-BR" dirty="0" smtClean="0"/>
              <a:t>Windows 10, Windows Mobile</a:t>
            </a:r>
            <a:endParaRPr lang="en-US" dirty="0"/>
          </a:p>
          <a:p>
            <a:r>
              <a:rPr lang="en-US" dirty="0"/>
              <a:t>Written in: </a:t>
            </a:r>
            <a:r>
              <a:rPr lang="en-US" dirty="0" smtClean="0"/>
              <a:t>C++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</a:t>
            </a:r>
            <a:r>
              <a:rPr lang="en-US" dirty="0" err="1" smtClean="0"/>
              <a:t>EdgeHTML</a:t>
            </a:r>
            <a:endParaRPr lang="en-US" dirty="0"/>
          </a:p>
          <a:p>
            <a:r>
              <a:rPr lang="en-US" dirty="0" smtClean="0"/>
              <a:t>Proprietary </a:t>
            </a:r>
            <a:r>
              <a:rPr lang="en-US" dirty="0"/>
              <a:t>License.</a:t>
            </a:r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 </a:t>
            </a:r>
          </a:p>
          <a:p>
            <a:pPr lvl="1"/>
            <a:r>
              <a:rPr lang="en-US" dirty="0" smtClean="0"/>
              <a:t>It’s not IE.</a:t>
            </a:r>
          </a:p>
          <a:p>
            <a:pPr lvl="1"/>
            <a:r>
              <a:rPr lang="en-US" dirty="0" smtClean="0"/>
              <a:t>Standards support!</a:t>
            </a:r>
          </a:p>
          <a:p>
            <a:pPr lvl="1"/>
            <a:r>
              <a:rPr lang="en-US" dirty="0" smtClean="0"/>
              <a:t>Extensions?</a:t>
            </a:r>
            <a:endParaRPr lang="en-US" dirty="0"/>
          </a:p>
        </p:txBody>
      </p:sp>
      <p:pic>
        <p:nvPicPr>
          <p:cNvPr id="10242" name="Picture 2" descr="File:Internet Explorer 10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773" y="670763"/>
            <a:ext cx="1268623" cy="124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upload.wikimedia.org/wikipedia/en/a/ad/Microsoft_Spartan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41" y="2336873"/>
            <a:ext cx="5834586" cy="39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7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Netscape Navigator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The loser.</a:t>
            </a:r>
            <a:endParaRPr lang="en-US" i="1" dirty="0"/>
          </a:p>
        </p:txBody>
      </p:sp>
      <p:pic>
        <p:nvPicPr>
          <p:cNvPr id="14338" name="Picture 2" descr="https://upload.wikimedia.org/wikipedia/en/4/48/Netscape9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34" y="2806979"/>
            <a:ext cx="1226532" cy="12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Netscape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52" y="2325753"/>
            <a:ext cx="9613861" cy="4258136"/>
          </a:xfrm>
        </p:spPr>
        <p:txBody>
          <a:bodyPr>
            <a:normAutofit/>
          </a:bodyPr>
          <a:lstStyle/>
          <a:p>
            <a:r>
              <a:rPr lang="en-US" dirty="0"/>
              <a:t>Initial Release</a:t>
            </a:r>
            <a:r>
              <a:rPr lang="en-US" dirty="0" smtClean="0"/>
              <a:t>: 15 December 1994</a:t>
            </a:r>
            <a:endParaRPr lang="en-US" dirty="0"/>
          </a:p>
          <a:p>
            <a:pPr lvl="1"/>
            <a:r>
              <a:rPr lang="en-US" dirty="0" smtClean="0"/>
              <a:t>20 years ago.</a:t>
            </a:r>
            <a:endParaRPr lang="en-US" dirty="0"/>
          </a:p>
          <a:p>
            <a:r>
              <a:rPr lang="en-US" dirty="0"/>
              <a:t>Developer: </a:t>
            </a:r>
            <a:r>
              <a:rPr lang="en-US" dirty="0" smtClean="0"/>
              <a:t>Netscape Communications Corp.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OS: Cross-Platform</a:t>
            </a:r>
            <a:endParaRPr lang="en-US" dirty="0"/>
          </a:p>
          <a:p>
            <a:r>
              <a:rPr lang="en-US" dirty="0" smtClean="0"/>
              <a:t>Proprietary </a:t>
            </a:r>
            <a:r>
              <a:rPr lang="en-US" dirty="0"/>
              <a:t>License.</a:t>
            </a:r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 </a:t>
            </a:r>
          </a:p>
          <a:p>
            <a:pPr lvl="1"/>
            <a:r>
              <a:rPr lang="en-US" dirty="0" smtClean="0"/>
              <a:t>Loser of the first browser war.</a:t>
            </a:r>
          </a:p>
        </p:txBody>
      </p:sp>
      <p:pic>
        <p:nvPicPr>
          <p:cNvPr id="13314" name="Picture 2" descr="https://upload.wikimedia.org/wikipedia/en/4/48/Netscape9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786" y="683661"/>
            <a:ext cx="1220071" cy="122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upload.wikimedia.org/wikipedia/en/f/f5/Netscap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23" y="2336873"/>
            <a:ext cx="5258034" cy="39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Mozilla Firefox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Different by Design.</a:t>
            </a:r>
            <a:endParaRPr lang="en-US" i="1" dirty="0"/>
          </a:p>
        </p:txBody>
      </p:sp>
      <p:pic>
        <p:nvPicPr>
          <p:cNvPr id="16386" name="Picture 2" descr="File:Mozilla Firefox logo 2013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701" y="2792509"/>
            <a:ext cx="1228754" cy="13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Mozilla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23 September 2002</a:t>
            </a:r>
            <a:endParaRPr lang="en-US" dirty="0"/>
          </a:p>
          <a:p>
            <a:pPr lvl="1"/>
            <a:r>
              <a:rPr lang="en-US" dirty="0" smtClean="0"/>
              <a:t>12 years </a:t>
            </a:r>
            <a:r>
              <a:rPr lang="en-US" dirty="0"/>
              <a:t>ago.</a:t>
            </a:r>
          </a:p>
          <a:p>
            <a:r>
              <a:rPr lang="en-US" dirty="0"/>
              <a:t>Developer: </a:t>
            </a:r>
            <a:r>
              <a:rPr lang="en-US" dirty="0" smtClean="0"/>
              <a:t>Mozilla Corporation</a:t>
            </a:r>
            <a:endParaRPr lang="en-US" dirty="0"/>
          </a:p>
          <a:p>
            <a:r>
              <a:rPr lang="en-US" dirty="0" smtClean="0"/>
              <a:t>Latest Release: 36 (Stable Branch)</a:t>
            </a:r>
          </a:p>
          <a:p>
            <a:endParaRPr lang="en-US" dirty="0"/>
          </a:p>
          <a:p>
            <a:r>
              <a:rPr lang="en-US" dirty="0"/>
              <a:t>OS: </a:t>
            </a:r>
            <a:r>
              <a:rPr lang="pt-BR" dirty="0" smtClean="0"/>
              <a:t>Windows, Mac, UNIX, Android, FirefoxOS</a:t>
            </a:r>
            <a:endParaRPr lang="en-US" dirty="0"/>
          </a:p>
          <a:p>
            <a:r>
              <a:rPr lang="en-US" dirty="0"/>
              <a:t>Written in: </a:t>
            </a:r>
            <a:r>
              <a:rPr lang="en-US" dirty="0" smtClean="0"/>
              <a:t>C++, JS, C, CSS, XUL, XBL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Gecko, Servo (experimental)</a:t>
            </a:r>
            <a:endParaRPr lang="en-US" dirty="0"/>
          </a:p>
          <a:p>
            <a:r>
              <a:rPr lang="en-US" dirty="0" smtClean="0"/>
              <a:t>Mozilla Public License 2.0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Extremely customizable.</a:t>
            </a:r>
            <a:endParaRPr lang="en-US" dirty="0"/>
          </a:p>
        </p:txBody>
      </p:sp>
      <p:pic>
        <p:nvPicPr>
          <p:cNvPr id="15362" name="Picture 2" descr="File:Mozilla Firefox logo 2013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945" y="753228"/>
            <a:ext cx="1038987" cy="110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upload.wikimedia.org/wikipedia/commons/d/d4/Firefox-33-xf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38" y="2356906"/>
            <a:ext cx="5831340" cy="373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Comes free with your </a:t>
            </a:r>
            <a:r>
              <a:rPr lang="en-US" dirty="0" err="1" smtClean="0"/>
              <a:t>FaceBook</a:t>
            </a:r>
            <a:r>
              <a:rPr lang="en-US" dirty="0" smtClean="0"/>
              <a:t> machine!</a:t>
            </a:r>
            <a:endParaRPr lang="en-US" dirty="0"/>
          </a:p>
        </p:txBody>
      </p:sp>
      <p:pic>
        <p:nvPicPr>
          <p:cNvPr id="18434" name="Picture 2" descr="https://upload.wikimedia.org/wikipedia/en/6/61/Apple_Safa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62" y="2823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7 January 2003</a:t>
            </a:r>
            <a:endParaRPr lang="en-US" dirty="0"/>
          </a:p>
          <a:p>
            <a:pPr lvl="1"/>
            <a:r>
              <a:rPr lang="en-US" dirty="0" smtClean="0"/>
              <a:t>12 years </a:t>
            </a:r>
            <a:r>
              <a:rPr lang="en-US" dirty="0"/>
              <a:t>ago.</a:t>
            </a:r>
          </a:p>
          <a:p>
            <a:r>
              <a:rPr lang="en-US" dirty="0"/>
              <a:t>Developer: </a:t>
            </a:r>
            <a:r>
              <a:rPr lang="en-US" dirty="0" smtClean="0"/>
              <a:t>Apple Inc.</a:t>
            </a:r>
            <a:endParaRPr lang="en-US" dirty="0"/>
          </a:p>
          <a:p>
            <a:r>
              <a:rPr lang="en-US" dirty="0" smtClean="0"/>
              <a:t>Latest Release: 8.0.3 (for OX X Yosemite)</a:t>
            </a:r>
          </a:p>
          <a:p>
            <a:endParaRPr lang="en-US" dirty="0"/>
          </a:p>
          <a:p>
            <a:r>
              <a:rPr lang="en-US" dirty="0"/>
              <a:t>OS: </a:t>
            </a:r>
            <a:r>
              <a:rPr lang="pt-BR" dirty="0" smtClean="0"/>
              <a:t>Mac, iOS</a:t>
            </a:r>
            <a:endParaRPr lang="en-US" dirty="0"/>
          </a:p>
          <a:p>
            <a:r>
              <a:rPr lang="en-US" dirty="0"/>
              <a:t>Written in: </a:t>
            </a:r>
            <a:r>
              <a:rPr lang="en-US" dirty="0" smtClean="0"/>
              <a:t>C++, Objective-C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</a:t>
            </a:r>
            <a:r>
              <a:rPr lang="en-US" dirty="0" err="1" smtClean="0"/>
              <a:t>WebKit</a:t>
            </a:r>
            <a:r>
              <a:rPr lang="en-US" dirty="0" smtClean="0"/>
              <a:t>, Nitro</a:t>
            </a:r>
            <a:endParaRPr lang="en-US" dirty="0"/>
          </a:p>
          <a:p>
            <a:r>
              <a:rPr lang="en-US" dirty="0" smtClean="0"/>
              <a:t>Freeware, some parts GNU LGPL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Apple products only.</a:t>
            </a:r>
          </a:p>
          <a:p>
            <a:pPr lvl="1"/>
            <a:r>
              <a:rPr lang="en-US" dirty="0" smtClean="0"/>
              <a:t>iOS version did not remove Flash.</a:t>
            </a:r>
          </a:p>
        </p:txBody>
      </p:sp>
      <p:pic>
        <p:nvPicPr>
          <p:cNvPr id="17410" name="Picture 2" descr="File:Safari in Yosem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13" y="2218868"/>
            <a:ext cx="5640521" cy="44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upload.wikimedia.org/wikipedia/en/6/61/Apple_Safa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34" y="684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blah! That’s boring!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think about what we can use them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Give us your personal data!</a:t>
            </a:r>
            <a:endParaRPr lang="en-US" i="1" dirty="0"/>
          </a:p>
        </p:txBody>
      </p:sp>
      <p:pic>
        <p:nvPicPr>
          <p:cNvPr id="25602" name="Picture 2" descr="File:Google Chrome icon (2011)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54" y="2869895"/>
            <a:ext cx="1090788" cy="10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2 September 2008</a:t>
            </a:r>
          </a:p>
          <a:p>
            <a:pPr lvl="1"/>
            <a:r>
              <a:rPr lang="en-US" dirty="0" smtClean="0"/>
              <a:t>6 years ago.</a:t>
            </a:r>
          </a:p>
          <a:p>
            <a:pPr lvl="1"/>
            <a:endParaRPr lang="en-US" dirty="0"/>
          </a:p>
          <a:p>
            <a:r>
              <a:rPr lang="en-US" dirty="0" smtClean="0"/>
              <a:t>Developer: Google Inc.</a:t>
            </a:r>
            <a:endParaRPr lang="en-US" dirty="0"/>
          </a:p>
          <a:p>
            <a:r>
              <a:rPr lang="en-US" dirty="0" smtClean="0"/>
              <a:t>Latest Release: 40.something</a:t>
            </a:r>
          </a:p>
          <a:p>
            <a:endParaRPr lang="en-US" dirty="0"/>
          </a:p>
          <a:p>
            <a:r>
              <a:rPr lang="en-US" dirty="0"/>
              <a:t>OS</a:t>
            </a:r>
            <a:r>
              <a:rPr lang="en-US" dirty="0" smtClean="0"/>
              <a:t>: Windows, Mac, UNIX, Android, iOS</a:t>
            </a:r>
            <a:endParaRPr lang="en-US" dirty="0"/>
          </a:p>
          <a:p>
            <a:r>
              <a:rPr lang="en-US" dirty="0"/>
              <a:t>Written in</a:t>
            </a:r>
            <a:r>
              <a:rPr lang="en-US" dirty="0" smtClean="0"/>
              <a:t>: C++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</a:t>
            </a:r>
            <a:r>
              <a:rPr lang="en-US" strike="sngStrike" dirty="0" err="1" smtClean="0"/>
              <a:t>WebKit</a:t>
            </a:r>
            <a:r>
              <a:rPr lang="en-US" dirty="0" smtClean="0"/>
              <a:t> Blink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 Chrome is closed source.</a:t>
            </a:r>
          </a:p>
          <a:p>
            <a:pPr lvl="1"/>
            <a:r>
              <a:rPr lang="en-US" dirty="0" smtClean="0"/>
              <a:t>Chromium is open source.</a:t>
            </a:r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Sandboxing model.</a:t>
            </a:r>
          </a:p>
          <a:p>
            <a:pPr lvl="1"/>
            <a:r>
              <a:rPr lang="en-US" dirty="0" smtClean="0"/>
              <a:t>Google’s war chest.</a:t>
            </a:r>
          </a:p>
          <a:p>
            <a:pPr lvl="1"/>
            <a:r>
              <a:rPr lang="en-US" dirty="0" smtClean="0"/>
              <a:t>6 week release cycle.</a:t>
            </a:r>
          </a:p>
          <a:p>
            <a:pPr lvl="1"/>
            <a:endParaRPr lang="en-US" dirty="0" smtClean="0"/>
          </a:p>
        </p:txBody>
      </p:sp>
      <p:pic>
        <p:nvPicPr>
          <p:cNvPr id="24578" name="Picture 2" descr="https://upload.wikimedia.org/wikipedia/commons/3/3d/Google_Chrome_W8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52" y="2336872"/>
            <a:ext cx="6828581" cy="38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Google Chrome icon (2011)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04" y="748303"/>
            <a:ext cx="1090788" cy="10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trike="sngStrike" dirty="0" smtClean="0"/>
              <a:t>The Pioneer</a:t>
            </a:r>
          </a:p>
          <a:p>
            <a:r>
              <a:rPr lang="en-US" i="1" strike="sngStrike" dirty="0" smtClean="0"/>
              <a:t>Google</a:t>
            </a:r>
            <a:r>
              <a:rPr lang="en-US" i="1" dirty="0" smtClean="0"/>
              <a:t> </a:t>
            </a:r>
            <a:r>
              <a:rPr lang="en-US" i="1" dirty="0" err="1" smtClean="0"/>
              <a:t>Googleless</a:t>
            </a:r>
            <a:r>
              <a:rPr lang="en-US" i="1" dirty="0" smtClean="0"/>
              <a:t> Chrome</a:t>
            </a:r>
            <a:endParaRPr lang="en-US" i="1" dirty="0"/>
          </a:p>
        </p:txBody>
      </p:sp>
      <p:pic>
        <p:nvPicPr>
          <p:cNvPr id="23554" name="Picture 2" descr="File:Opera browser log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067" y="2815651"/>
            <a:ext cx="1203702" cy="12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1995</a:t>
            </a:r>
          </a:p>
          <a:p>
            <a:pPr lvl="1"/>
            <a:r>
              <a:rPr lang="en-US" dirty="0" smtClean="0"/>
              <a:t>~19/20 years ago</a:t>
            </a:r>
          </a:p>
          <a:p>
            <a:pPr lvl="1"/>
            <a:endParaRPr lang="en-US" dirty="0"/>
          </a:p>
          <a:p>
            <a:r>
              <a:rPr lang="en-US" dirty="0" smtClean="0"/>
              <a:t>Developer: Opera Software</a:t>
            </a:r>
            <a:endParaRPr lang="en-US" dirty="0"/>
          </a:p>
          <a:p>
            <a:r>
              <a:rPr lang="en-US" dirty="0" smtClean="0"/>
              <a:t>Latest Release: 27.something</a:t>
            </a:r>
          </a:p>
          <a:p>
            <a:endParaRPr lang="en-US" dirty="0"/>
          </a:p>
          <a:p>
            <a:r>
              <a:rPr lang="en-US" dirty="0"/>
              <a:t>OS</a:t>
            </a:r>
            <a:r>
              <a:rPr lang="en-US" dirty="0" smtClean="0"/>
              <a:t>: Everything</a:t>
            </a:r>
          </a:p>
          <a:p>
            <a:r>
              <a:rPr lang="en-US" dirty="0" smtClean="0"/>
              <a:t>Written </a:t>
            </a:r>
            <a:r>
              <a:rPr lang="en-US" dirty="0"/>
              <a:t>in</a:t>
            </a:r>
            <a:r>
              <a:rPr lang="en-US" dirty="0" smtClean="0"/>
              <a:t>: C++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</a:t>
            </a:r>
            <a:r>
              <a:rPr lang="en-US" strike="sngStrike" dirty="0" smtClean="0"/>
              <a:t>Presto</a:t>
            </a:r>
            <a:r>
              <a:rPr lang="en-US" dirty="0" smtClean="0"/>
              <a:t> Blink, V8</a:t>
            </a:r>
          </a:p>
          <a:p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Used to be very innovative &amp; feature rich</a:t>
            </a:r>
          </a:p>
          <a:p>
            <a:pPr lvl="1"/>
            <a:r>
              <a:rPr lang="en-US" dirty="0" smtClean="0"/>
              <a:t>Tabs, Speed Dial, Pop-up blockers, </a:t>
            </a:r>
            <a:r>
              <a:rPr lang="en-US" dirty="0"/>
              <a:t>B</a:t>
            </a:r>
            <a:r>
              <a:rPr lang="en-US" dirty="0" smtClean="0"/>
              <a:t>rowser Sessions, etc.</a:t>
            </a:r>
          </a:p>
          <a:p>
            <a:pPr lvl="1"/>
            <a:r>
              <a:rPr lang="en-US" dirty="0" smtClean="0"/>
              <a:t>Built in mail client, extension support, etc.</a:t>
            </a:r>
          </a:p>
          <a:p>
            <a:pPr lvl="1"/>
            <a:r>
              <a:rPr lang="en-US" dirty="0" smtClean="0"/>
              <a:t>Is now essentially Chrome without Google branding.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2530" name="Picture 2" descr="File:Opera browser log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243" y="6924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blogs.opera.com/desktop/wp-content/uploads/sites/3/2014/12/opera-27-beta-navi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600" y="2086748"/>
            <a:ext cx="5619882" cy="39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Vivaldi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Opera with features.</a:t>
            </a:r>
          </a:p>
          <a:p>
            <a:r>
              <a:rPr lang="en-US" i="1" dirty="0" smtClean="0"/>
              <a:t>Or as it used to be known, Opera.</a:t>
            </a:r>
            <a:endParaRPr lang="en-US" i="1" dirty="0"/>
          </a:p>
        </p:txBody>
      </p:sp>
      <p:pic>
        <p:nvPicPr>
          <p:cNvPr id="21506" name="Picture 2" descr="File:Vivaldi Brows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8" y="2802527"/>
            <a:ext cx="1225523" cy="12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Vivaldi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5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Release: </a:t>
            </a:r>
            <a:r>
              <a:rPr lang="en-US" dirty="0" smtClean="0"/>
              <a:t>In (public) preview</a:t>
            </a:r>
          </a:p>
          <a:p>
            <a:pPr lvl="1"/>
            <a:endParaRPr lang="en-US" dirty="0"/>
          </a:p>
          <a:p>
            <a:r>
              <a:rPr lang="en-US" dirty="0" smtClean="0"/>
              <a:t>Developer: Vivaldi Technologies</a:t>
            </a:r>
          </a:p>
          <a:p>
            <a:endParaRPr lang="en-US" dirty="0"/>
          </a:p>
          <a:p>
            <a:r>
              <a:rPr lang="en-US" dirty="0"/>
              <a:t>OS</a:t>
            </a:r>
            <a:r>
              <a:rPr lang="en-US" dirty="0" smtClean="0"/>
              <a:t>: Windows, Linux, OS X</a:t>
            </a:r>
            <a:endParaRPr lang="en-US" dirty="0"/>
          </a:p>
          <a:p>
            <a:r>
              <a:rPr lang="en-US" dirty="0"/>
              <a:t>Written in</a:t>
            </a:r>
            <a:r>
              <a:rPr lang="en-US" dirty="0" smtClean="0"/>
              <a:t>: HTML5, Node.js, </a:t>
            </a:r>
            <a:r>
              <a:rPr lang="en-US" dirty="0" err="1" smtClean="0"/>
              <a:t>ReactJS</a:t>
            </a:r>
            <a:endParaRPr lang="en-US" dirty="0"/>
          </a:p>
          <a:p>
            <a:r>
              <a:rPr lang="en-US" dirty="0"/>
              <a:t>JS Engine</a:t>
            </a:r>
            <a:r>
              <a:rPr lang="en-US" dirty="0" smtClean="0"/>
              <a:t>: Blink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Claim to </a:t>
            </a:r>
            <a:r>
              <a:rPr lang="en-US" dirty="0" smtClean="0"/>
              <a:t>fame:</a:t>
            </a:r>
          </a:p>
          <a:p>
            <a:pPr lvl="1"/>
            <a:r>
              <a:rPr lang="en-US" dirty="0" smtClean="0"/>
              <a:t>Meant to be a browser for power users.</a:t>
            </a:r>
          </a:p>
          <a:p>
            <a:pPr lvl="1"/>
            <a:endParaRPr lang="en-US" dirty="0" smtClean="0"/>
          </a:p>
        </p:txBody>
      </p:sp>
      <p:pic>
        <p:nvPicPr>
          <p:cNvPr id="20482" name="Picture 2" descr="File:Vivaldi 1.0.94.2 in 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66" y="2224006"/>
            <a:ext cx="5286409" cy="38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File:Vivaldi Browser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70" y="639189"/>
            <a:ext cx="1309015" cy="130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Browsers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They’re there.</a:t>
            </a:r>
          </a:p>
          <a:p>
            <a:r>
              <a:rPr lang="en-US" i="1" dirty="0" smtClean="0"/>
              <a:t>They exist.</a:t>
            </a:r>
          </a:p>
          <a:p>
            <a:r>
              <a:rPr lang="en-US" i="1" dirty="0" smtClean="0"/>
              <a:t>Firefox is nice.</a:t>
            </a:r>
          </a:p>
          <a:p>
            <a:r>
              <a:rPr lang="en-US" i="1" dirty="0" smtClean="0"/>
              <a:t>Chromium is pretty good.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07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Midori</a:t>
            </a:r>
          </a:p>
          <a:p>
            <a:r>
              <a:rPr lang="en-US" dirty="0" smtClean="0"/>
              <a:t>Lynx</a:t>
            </a:r>
          </a:p>
          <a:p>
            <a:r>
              <a:rPr lang="en-US" dirty="0" smtClean="0"/>
              <a:t>Epiphany</a:t>
            </a:r>
          </a:p>
          <a:p>
            <a:r>
              <a:rPr lang="en-US" dirty="0" err="1" smtClean="0"/>
              <a:t>Konqueror</a:t>
            </a:r>
            <a:endParaRPr lang="en-US" dirty="0" smtClean="0"/>
          </a:p>
          <a:p>
            <a:r>
              <a:rPr lang="en-US" dirty="0" smtClean="0"/>
              <a:t>Flock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(with a plugin)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4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Propaganda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 the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Huh, I would have never thought of that…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4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 the </a:t>
            </a:r>
            <a:r>
              <a:rPr lang="en-US" dirty="0" smtClean="0"/>
              <a:t>Internet</a:t>
            </a:r>
          </a:p>
          <a:p>
            <a:pPr lvl="1"/>
            <a:endParaRPr lang="en-US" dirty="0"/>
          </a:p>
          <a:p>
            <a:r>
              <a:rPr lang="en-US" dirty="0"/>
              <a:t>Access to information at your fingertips.</a:t>
            </a:r>
          </a:p>
          <a:p>
            <a:pPr lvl="1"/>
            <a:endParaRPr lang="en-US" dirty="0"/>
          </a:p>
          <a:p>
            <a:r>
              <a:rPr lang="en-US" dirty="0"/>
              <a:t>Entertainment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8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Care/What Can MY Browser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 the </a:t>
            </a:r>
            <a:r>
              <a:rPr lang="en-US" dirty="0" smtClean="0"/>
              <a:t>Internet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 smtClean="0"/>
              <a:t>to information at your fingertips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Vandalize Wikipedia!</a:t>
            </a:r>
          </a:p>
          <a:p>
            <a:pPr lvl="1"/>
            <a:r>
              <a:rPr lang="en-US" dirty="0"/>
              <a:t>Learn about all the hot sexy singles in your area!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These sites are only slightly shady…</a:t>
            </a:r>
            <a:endParaRPr lang="en-US" dirty="0" smtClean="0"/>
          </a:p>
          <a:p>
            <a:pPr lvl="1"/>
            <a:r>
              <a:rPr lang="en-US" dirty="0" smtClean="0"/>
              <a:t>And TOTALLY legal.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1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2598</TotalTime>
  <Words>2290</Words>
  <Application>Microsoft Office PowerPoint</Application>
  <PresentationFormat>Widescreen</PresentationFormat>
  <Paragraphs>485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Comic Sans MS</vt:lpstr>
      <vt:lpstr>Lucida Calligraphy</vt:lpstr>
      <vt:lpstr>Trebuchet MS</vt:lpstr>
      <vt:lpstr>Wingdings</vt:lpstr>
      <vt:lpstr>Berlin</vt:lpstr>
      <vt:lpstr>Web Browsers</vt:lpstr>
      <vt:lpstr>Table of Contents</vt:lpstr>
      <vt:lpstr>What is a web browser?</vt:lpstr>
      <vt:lpstr>What is a web browser?</vt:lpstr>
      <vt:lpstr>What is a web browser?</vt:lpstr>
      <vt:lpstr>Well blah! That’s boring!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Why Should I Care/What Can MY Browser Do?</vt:lpstr>
      <vt:lpstr>tl;dr – A lot more stuff then you thought.</vt:lpstr>
      <vt:lpstr>Brief History</vt:lpstr>
      <vt:lpstr>Brief History – What’s a Browser?</vt:lpstr>
      <vt:lpstr>Brief History – Answer? Magic!</vt:lpstr>
      <vt:lpstr>Brief History – Mosaic Years</vt:lpstr>
      <vt:lpstr>Brief History – Mosaic Years</vt:lpstr>
      <vt:lpstr>Brief History – Mosaic Netscape Years</vt:lpstr>
      <vt:lpstr>Brief History – Microsoft Joins the Fray</vt:lpstr>
      <vt:lpstr>Brief History – Microsoft Joins the Fray</vt:lpstr>
      <vt:lpstr>Quick Sidenote – IT’S IMPORTANT MKAY</vt:lpstr>
      <vt:lpstr>Brief History – MUH NEW FEATURES</vt:lpstr>
      <vt:lpstr>Brief History – Why aren’t we winning yet?</vt:lpstr>
      <vt:lpstr>Brief History – Wait a minute…</vt:lpstr>
      <vt:lpstr>Brief History – You’re right. It’s crazy.</vt:lpstr>
      <vt:lpstr>Brief History – Windows prints money!</vt:lpstr>
      <vt:lpstr>Brief History – We have infinite monies! </vt:lpstr>
      <vt:lpstr>Brief History – It’s working!</vt:lpstr>
      <vt:lpstr>Brief History – It worked! But why?</vt:lpstr>
      <vt:lpstr>Brief History – Aim for the head air supply!</vt:lpstr>
      <vt:lpstr>Brief History – WE WON! YEAH!</vt:lpstr>
      <vt:lpstr>Brief History – Damn it, not again…</vt:lpstr>
      <vt:lpstr>Brief History – Round Two! FIGHT!</vt:lpstr>
      <vt:lpstr>Brief History – Ohh look! Shiny new features!</vt:lpstr>
      <vt:lpstr>Brief History – Today</vt:lpstr>
      <vt:lpstr>IE6 PLS</vt:lpstr>
      <vt:lpstr>Future?</vt:lpstr>
      <vt:lpstr>Please die.</vt:lpstr>
      <vt:lpstr>Brief History</vt:lpstr>
      <vt:lpstr>Major Browsers, Past and Current</vt:lpstr>
      <vt:lpstr>WorldWideWeb</vt:lpstr>
      <vt:lpstr>WorldWideWeb</vt:lpstr>
      <vt:lpstr>NCSA Mosaic</vt:lpstr>
      <vt:lpstr>NCSA Mosaic</vt:lpstr>
      <vt:lpstr>Microsoft Internet Explorer</vt:lpstr>
      <vt:lpstr>Internet Explorer</vt:lpstr>
      <vt:lpstr>Microsoft Project Spartan</vt:lpstr>
      <vt:lpstr>Project Spartan</vt:lpstr>
      <vt:lpstr>Netscape Navigator</vt:lpstr>
      <vt:lpstr>Netscape Navigator</vt:lpstr>
      <vt:lpstr>Mozilla Firefox</vt:lpstr>
      <vt:lpstr>Mozilla Firefox</vt:lpstr>
      <vt:lpstr>Apple Safari</vt:lpstr>
      <vt:lpstr>Apple Safari</vt:lpstr>
      <vt:lpstr>Google Chrome</vt:lpstr>
      <vt:lpstr>Google Chrome</vt:lpstr>
      <vt:lpstr>Opera</vt:lpstr>
      <vt:lpstr>Opera</vt:lpstr>
      <vt:lpstr>Vivaldi</vt:lpstr>
      <vt:lpstr>Vivaldi</vt:lpstr>
      <vt:lpstr>Open Source Browsers</vt:lpstr>
      <vt:lpstr>Open Source Browsers</vt:lpstr>
      <vt:lpstr>Firefox Propaganda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Browsers</dc:title>
  <dc:creator>Nikit Malkan</dc:creator>
  <cp:lastModifiedBy>Nikit Malkan</cp:lastModifiedBy>
  <cp:revision>78</cp:revision>
  <dcterms:created xsi:type="dcterms:W3CDTF">2015-02-18T05:13:48Z</dcterms:created>
  <dcterms:modified xsi:type="dcterms:W3CDTF">2015-02-26T23:01:50Z</dcterms:modified>
</cp:coreProperties>
</file>