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4"/>
  </p:notesMasterIdLst>
  <p:sldIdLst>
    <p:sldId id="337" r:id="rId2"/>
    <p:sldId id="338" r:id="rId3"/>
    <p:sldId id="290" r:id="rId4"/>
    <p:sldId id="342" r:id="rId5"/>
    <p:sldId id="339" r:id="rId6"/>
    <p:sldId id="340" r:id="rId7"/>
    <p:sldId id="341" r:id="rId8"/>
    <p:sldId id="320" r:id="rId9"/>
    <p:sldId id="350" r:id="rId10"/>
    <p:sldId id="351" r:id="rId11"/>
    <p:sldId id="294" r:id="rId12"/>
    <p:sldId id="365" r:id="rId13"/>
    <p:sldId id="367" r:id="rId14"/>
    <p:sldId id="319" r:id="rId15"/>
    <p:sldId id="352" r:id="rId16"/>
    <p:sldId id="292" r:id="rId17"/>
    <p:sldId id="368" r:id="rId18"/>
    <p:sldId id="369" r:id="rId19"/>
    <p:sldId id="293" r:id="rId20"/>
    <p:sldId id="357" r:id="rId21"/>
    <p:sldId id="358" r:id="rId22"/>
    <p:sldId id="321" r:id="rId23"/>
    <p:sldId id="295" r:id="rId24"/>
    <p:sldId id="345" r:id="rId25"/>
    <p:sldId id="353" r:id="rId26"/>
    <p:sldId id="355" r:id="rId27"/>
    <p:sldId id="356" r:id="rId28"/>
    <p:sldId id="343" r:id="rId29"/>
    <p:sldId id="296" r:id="rId30"/>
    <p:sldId id="297" r:id="rId31"/>
    <p:sldId id="298" r:id="rId32"/>
    <p:sldId id="299" r:id="rId33"/>
    <p:sldId id="346" r:id="rId34"/>
    <p:sldId id="347" r:id="rId35"/>
    <p:sldId id="348" r:id="rId36"/>
    <p:sldId id="349" r:id="rId37"/>
    <p:sldId id="360" r:id="rId38"/>
    <p:sldId id="361" r:id="rId39"/>
    <p:sldId id="362" r:id="rId40"/>
    <p:sldId id="370" r:id="rId41"/>
    <p:sldId id="371" r:id="rId42"/>
    <p:sldId id="372" r:id="rId43"/>
    <p:sldId id="373" r:id="rId44"/>
    <p:sldId id="374" r:id="rId45"/>
    <p:sldId id="375" r:id="rId46"/>
    <p:sldId id="377" r:id="rId47"/>
    <p:sldId id="378" r:id="rId48"/>
    <p:sldId id="379" r:id="rId49"/>
    <p:sldId id="380" r:id="rId50"/>
    <p:sldId id="381" r:id="rId51"/>
    <p:sldId id="385" r:id="rId52"/>
    <p:sldId id="386" r:id="rId53"/>
  </p:sldIdLst>
  <p:sldSz cx="9144000" cy="6858000" type="screen4x3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FF9900"/>
    <a:srgbClr val="FF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2" autoAdjust="0"/>
    <p:restoredTop sz="93907" autoAdjust="0"/>
  </p:normalViewPr>
  <p:slideViewPr>
    <p:cSldViewPr snapToGrid="0">
      <p:cViewPr varScale="1">
        <p:scale>
          <a:sx n="68" d="100"/>
          <a:sy n="68" d="100"/>
        </p:scale>
        <p:origin x="12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-104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56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84" y="0"/>
            <a:ext cx="2946456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7287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77" y="4717427"/>
            <a:ext cx="5438111" cy="446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629"/>
            <a:ext cx="2946456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84" y="9431629"/>
            <a:ext cx="2946456" cy="49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6EABBD-8ABB-4C7D-BE35-36D8BF29F128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412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Denary or Base</a:t>
            </a:r>
            <a:r>
              <a:rPr lang="en-US" baseline="0" dirty="0"/>
              <a:t>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ABBD-8ABB-4C7D-BE35-36D8BF29F128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31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D8739-06D2-4233-9410-7867F1D98FC6}" type="slidenum">
              <a:rPr lang="en-AU"/>
              <a:pPr/>
              <a:t>29</a:t>
            </a:fld>
            <a:endParaRPr lang="en-AU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why do we need to learn hexadecimal?</a:t>
            </a:r>
            <a:endParaRPr lang="en-MY"/>
          </a:p>
          <a:p>
            <a:r>
              <a:rPr lang="en-AU"/>
              <a:t>It’s easier to remember 4 characters than 16 characters!</a:t>
            </a:r>
          </a:p>
        </p:txBody>
      </p:sp>
    </p:spTree>
    <p:extLst>
      <p:ext uri="{BB962C8B-B14F-4D97-AF65-F5344CB8AC3E}">
        <p14:creationId xmlns:p14="http://schemas.microsoft.com/office/powerpoint/2010/main" val="1930474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B9965-D147-45D1-A067-531C40B69EA8}" type="slidenum">
              <a:rPr lang="en-AU"/>
              <a:pPr/>
              <a:t>31</a:t>
            </a:fld>
            <a:endParaRPr lang="en-AU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Base &amp; the weighting position.</a:t>
            </a:r>
          </a:p>
        </p:txBody>
      </p:sp>
    </p:spTree>
    <p:extLst>
      <p:ext uri="{BB962C8B-B14F-4D97-AF65-F5344CB8AC3E}">
        <p14:creationId xmlns:p14="http://schemas.microsoft.com/office/powerpoint/2010/main" val="921585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4A9DD-C7AE-49B2-9C78-307037834271}" type="slidenum">
              <a:rPr lang="en-AU"/>
              <a:pPr/>
              <a:t>32</a:t>
            </a:fld>
            <a:endParaRPr lang="en-AU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Refer to the exercises and will be discussed during Tutorial session.</a:t>
            </a:r>
          </a:p>
          <a:p>
            <a:r>
              <a:rPr lang="en-AU"/>
              <a:t>Using calculator &amp; without calculator.</a:t>
            </a:r>
          </a:p>
        </p:txBody>
      </p:sp>
    </p:spTree>
    <p:extLst>
      <p:ext uri="{BB962C8B-B14F-4D97-AF65-F5344CB8AC3E}">
        <p14:creationId xmlns:p14="http://schemas.microsoft.com/office/powerpoint/2010/main" val="3896430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8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5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65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078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569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50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6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 pitchFamily="18" charset="2"/>
              </a:rPr>
              <a:t>Convert the following binary numbers to decimal: i) 1110   ii) 10110   iii) 101001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ABBD-8ABB-4C7D-BE35-36D8BF29F128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85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 pitchFamily="18" charset="2"/>
              </a:rPr>
              <a:t>Convert the following binary numbers to decimal: i) 1110   ii) 10110   iii) 101001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ABBD-8ABB-4C7D-BE35-36D8BF29F128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28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Convert the following to binary:</a:t>
            </a:r>
            <a:r>
              <a:rPr lang="en-US" baseline="0" dirty="0"/>
              <a:t> </a:t>
            </a:r>
            <a:r>
              <a:rPr lang="en-US" dirty="0"/>
              <a:t>i) 55   ii) 89   iii) 150</a:t>
            </a:r>
          </a:p>
          <a:p>
            <a:pPr marL="2286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/>
              <a:t>Repeated subtraction</a:t>
            </a:r>
          </a:p>
          <a:p>
            <a:pPr marL="2286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US" dirty="0"/>
              <a:t>Repeated</a:t>
            </a:r>
            <a:r>
              <a:rPr lang="en-US" baseline="0" dirty="0"/>
              <a:t> division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ABBD-8ABB-4C7D-BE35-36D8BF29F128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04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 pitchFamily="18" charset="2"/>
              </a:rPr>
              <a:t>Convert the following to decimal:</a:t>
            </a:r>
            <a:r>
              <a:rPr lang="en-US" baseline="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i) 2CH   ii) A09H   iii) FFFFH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ABBD-8ABB-4C7D-BE35-36D8BF29F128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5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Convert the following to hexadecimal:</a:t>
            </a:r>
            <a:r>
              <a:rPr lang="en-US" baseline="0" dirty="0"/>
              <a:t> </a:t>
            </a:r>
            <a:r>
              <a:rPr lang="en-US" dirty="0"/>
              <a:t>i) 250   ii) 325   iii) 1259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ABBD-8ABB-4C7D-BE35-36D8BF29F128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29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Convert the following to hexadecimal:</a:t>
            </a:r>
            <a:r>
              <a:rPr lang="en-US" baseline="0" dirty="0"/>
              <a:t> </a:t>
            </a:r>
            <a:r>
              <a:rPr lang="en-US" dirty="0"/>
              <a:t>i) 250   ii) 325   iii) 1259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ABBD-8ABB-4C7D-BE35-36D8BF29F128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620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Convert the following to hexadecimal:</a:t>
            </a:r>
            <a:r>
              <a:rPr lang="en-US" baseline="0" dirty="0"/>
              <a:t> </a:t>
            </a:r>
            <a:r>
              <a:rPr lang="en-US" dirty="0"/>
              <a:t>i) 250   ii) 325   iii) 1259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EABBD-8ABB-4C7D-BE35-36D8BF29F128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96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4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35231EA8-40F2-4F90-B815-6AA5B5904AA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76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401-8AE7-4063-A126-45C68779DF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96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401-8AE7-4063-A126-45C68779DF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4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401-8AE7-4063-A126-45C68779DF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91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401-8AE7-4063-A126-45C68779DF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73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401-8AE7-4063-A126-45C68779DF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87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E5401-8AE7-4063-A126-45C68779DF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97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4F18F-1DD1-4536-89B7-9DB9D6DF3F6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471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00E8-E791-467F-9EFB-2FC5DD15287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17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D0B-350A-4FF3-B380-0BD722FB57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77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D4E1-B54B-459D-99D9-8AFC6472027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02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B66B-F8BD-4F4E-B75C-D1414BAEE8A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29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3F03-3DA8-428F-B28C-53859027546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3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151BD-1CF3-4293-B512-C61CA9104DF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1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3B6F-D2A1-4BD4-B285-7A22C635B2F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37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7D77-BE10-4CAC-A218-A76EDBEFA95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98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6BCF-B350-4A9D-96AE-1A69EB8CAEE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E5401-8AE7-4063-A126-45C68779DF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394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http://www.cdrummond.qc.ca/cegep/informat/Professeurs/Alain/images/ASCII1.GIF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http://www.cdrummond.qc.ca/cegep/informat/Professeurs/Alain/Images/ascii2.gi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Agency FB" panose="020B0503020202020204" pitchFamily="34" charset="0"/>
              </a:rPr>
              <a:t> </a:t>
            </a:r>
            <a:br>
              <a:rPr lang="en-AU" dirty="0">
                <a:latin typeface="Agency FB" panose="020B0503020202020204" pitchFamily="34" charset="0"/>
              </a:rPr>
            </a:br>
            <a:r>
              <a:rPr lang="en-AU" dirty="0">
                <a:latin typeface="Agency FB" panose="020B0503020202020204" pitchFamily="34" charset="0"/>
              </a:rPr>
              <a:t>Computer Architecture &amp;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21805" y="4553638"/>
            <a:ext cx="6019800" cy="1970088"/>
          </a:xfrm>
        </p:spPr>
        <p:txBody>
          <a:bodyPr/>
          <a:lstStyle/>
          <a:p>
            <a:r>
              <a:rPr lang="en-AU" sz="3200" dirty="0"/>
              <a:t>CHAPTER 2: </a:t>
            </a:r>
          </a:p>
          <a:p>
            <a:r>
              <a:rPr lang="en-AU" sz="3200" dirty="0"/>
              <a:t>NUMBER SYSTEMs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1362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dirty="0">
                <a:solidFill>
                  <a:srgbClr val="FFFF00"/>
                </a:solidFill>
              </a:rPr>
              <a:t>Consider the number	1984</a:t>
            </a:r>
            <a:endParaRPr lang="en-US" sz="9600" dirty="0">
              <a:solidFill>
                <a:srgbClr val="FFFF00"/>
              </a:solidFill>
            </a:endParaRPr>
          </a:p>
          <a:p>
            <a:endParaRPr lang="en-US" sz="8000" dirty="0"/>
          </a:p>
          <a:p>
            <a:pPr marL="0" indent="0">
              <a:buNone/>
            </a:pPr>
            <a:r>
              <a:rPr lang="en-GB" sz="8000" dirty="0"/>
              <a:t>Position		4		3		2		1	</a:t>
            </a:r>
            <a:endParaRPr lang="en-US" sz="8000" dirty="0"/>
          </a:p>
          <a:p>
            <a:endParaRPr lang="en-US" sz="8000" dirty="0"/>
          </a:p>
          <a:p>
            <a:pPr marL="0" indent="0">
              <a:buNone/>
            </a:pPr>
            <a:r>
              <a:rPr lang="en-GB" sz="8000" b="1" dirty="0"/>
              <a:t>Weight	    1000        100 	     10		1</a:t>
            </a:r>
            <a:endParaRPr lang="en-US" sz="8000" b="1" dirty="0"/>
          </a:p>
          <a:p>
            <a:endParaRPr lang="en-US" sz="8000" dirty="0"/>
          </a:p>
          <a:p>
            <a:pPr marL="0" indent="0">
              <a:buNone/>
            </a:pPr>
            <a:r>
              <a:rPr lang="en-GB" sz="8000" dirty="0"/>
              <a:t>Decimal number	1		9		8		4</a:t>
            </a:r>
            <a:endParaRPr lang="en-US" sz="8000" dirty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GB" sz="8000" b="1" dirty="0"/>
              <a:t>1984 = 1 x 1000 +  9 x 100 +  8 x 10 +  4 x 1 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762"/>
            <a:ext cx="8229600" cy="1114412"/>
          </a:xfrm>
        </p:spPr>
        <p:txBody>
          <a:bodyPr/>
          <a:lstStyle/>
          <a:p>
            <a:r>
              <a:rPr lang="en-US" dirty="0"/>
              <a:t>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2996"/>
            <a:ext cx="8229600" cy="4929222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It is the most widely used numeral system.</a:t>
            </a:r>
          </a:p>
          <a:p>
            <a:r>
              <a:rPr lang="en-US" sz="2800" dirty="0"/>
              <a:t>Position of each digit in a decimal number system carries a weight.</a:t>
            </a:r>
          </a:p>
          <a:p>
            <a:r>
              <a:rPr lang="en-US" sz="2800" dirty="0"/>
              <a:t>For example: 9781.024 is a decimal number</a:t>
            </a:r>
          </a:p>
          <a:p>
            <a:r>
              <a:rPr lang="en-US" sz="2800" dirty="0"/>
              <a:t>Each digit 9,7,8,1,0,2,4 carries different weight.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9781.024</a:t>
            </a:r>
            <a:r>
              <a:rPr lang="en-US" sz="2800" baseline="-25000" dirty="0"/>
              <a:t>10</a:t>
            </a:r>
            <a:r>
              <a:rPr lang="en-US" sz="2800" dirty="0"/>
              <a:t> = (9x10</a:t>
            </a:r>
            <a:r>
              <a:rPr lang="en-US" sz="2800" baseline="30000" dirty="0"/>
              <a:t>3</a:t>
            </a:r>
            <a:r>
              <a:rPr lang="en-US" sz="2800" dirty="0"/>
              <a:t>) + (7x10</a:t>
            </a:r>
            <a:r>
              <a:rPr lang="en-US" sz="2800" baseline="30000" dirty="0"/>
              <a:t>2</a:t>
            </a:r>
            <a:r>
              <a:rPr lang="en-US" sz="2800" dirty="0"/>
              <a:t>) + (8x10</a:t>
            </a:r>
            <a:r>
              <a:rPr lang="en-US" sz="2800" baseline="30000" dirty="0"/>
              <a:t>1</a:t>
            </a:r>
            <a:r>
              <a:rPr lang="en-US" sz="2800" dirty="0"/>
              <a:t>) + (1x10</a:t>
            </a:r>
            <a:r>
              <a:rPr lang="en-US" sz="2800" baseline="30000" dirty="0"/>
              <a:t>0</a:t>
            </a:r>
            <a:r>
              <a:rPr lang="en-US" sz="2800" dirty="0"/>
              <a:t>) + (0x10</a:t>
            </a:r>
            <a:r>
              <a:rPr lang="en-US" sz="2800" baseline="30000" dirty="0"/>
              <a:t>-1</a:t>
            </a:r>
            <a:r>
              <a:rPr lang="en-US" sz="2800" dirty="0"/>
              <a:t>) + (2x10</a:t>
            </a:r>
            <a:r>
              <a:rPr lang="en-US" sz="2800" baseline="30000" dirty="0"/>
              <a:t>-2</a:t>
            </a:r>
            <a:r>
              <a:rPr lang="en-US" sz="2800" dirty="0"/>
              <a:t>) + (4x10</a:t>
            </a:r>
            <a:r>
              <a:rPr lang="en-US" sz="2800" baseline="30000" dirty="0"/>
              <a:t>-3</a:t>
            </a:r>
            <a:r>
              <a:rPr lang="en-US" sz="2800" dirty="0"/>
              <a:t>)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dirty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dirty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102" y="3928404"/>
            <a:ext cx="2705100" cy="87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717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9231" y="1704019"/>
            <a:ext cx="79408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Test Yourself:</a:t>
            </a:r>
          </a:p>
          <a:p>
            <a:endParaRPr lang="en-US" sz="2800" dirty="0"/>
          </a:p>
          <a:p>
            <a:r>
              <a:rPr lang="en-US" sz="2800" dirty="0"/>
              <a:t>Express the decimal number 2745.214 as a sum of the values of each digit.</a:t>
            </a:r>
          </a:p>
        </p:txBody>
      </p:sp>
    </p:spTree>
    <p:extLst>
      <p:ext uri="{BB962C8B-B14F-4D97-AF65-F5344CB8AC3E}">
        <p14:creationId xmlns:p14="http://schemas.microsoft.com/office/powerpoint/2010/main" val="306361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5DFFF4-3E20-4EFB-AC5C-C20CF4F5885D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Decimal System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3643313"/>
            <a:ext cx="8786813" cy="15525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2745.214</a:t>
            </a:r>
            <a:r>
              <a:rPr lang="en-US" altLang="en-US" sz="2400" baseline="-25000" dirty="0"/>
              <a:t>10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= </a:t>
            </a:r>
            <a:r>
              <a:rPr lang="en-US" altLang="en-US" sz="2200" dirty="0"/>
              <a:t>(2x10</a:t>
            </a:r>
            <a:r>
              <a:rPr lang="en-US" altLang="en-US" sz="2200" baseline="30000" dirty="0"/>
              <a:t>3</a:t>
            </a:r>
            <a:r>
              <a:rPr lang="en-US" altLang="en-US" sz="2200" dirty="0"/>
              <a:t>)+(7x10</a:t>
            </a:r>
            <a:r>
              <a:rPr lang="en-US" altLang="en-US" sz="2200" baseline="30000" dirty="0"/>
              <a:t>2</a:t>
            </a:r>
            <a:r>
              <a:rPr lang="en-US" altLang="en-US" sz="2200" dirty="0"/>
              <a:t>)+(4x10</a:t>
            </a:r>
            <a:r>
              <a:rPr lang="en-US" altLang="en-US" sz="2200" baseline="30000" dirty="0"/>
              <a:t>1</a:t>
            </a:r>
            <a:r>
              <a:rPr lang="en-US" altLang="en-US" sz="2200" dirty="0"/>
              <a:t>)+(5x10</a:t>
            </a:r>
            <a:r>
              <a:rPr lang="en-US" altLang="en-US" sz="2200" baseline="30000" dirty="0"/>
              <a:t>0</a:t>
            </a:r>
            <a:r>
              <a:rPr lang="en-US" altLang="en-US" sz="2200" dirty="0"/>
              <a:t>)+(2x10</a:t>
            </a:r>
            <a:r>
              <a:rPr lang="en-US" altLang="en-US" sz="2200" baseline="30000" dirty="0"/>
              <a:t>-1</a:t>
            </a:r>
            <a:r>
              <a:rPr lang="en-US" altLang="en-US" sz="2200" dirty="0"/>
              <a:t>)+(1x10</a:t>
            </a:r>
            <a:r>
              <a:rPr lang="en-US" altLang="en-US" sz="2200" baseline="30000" dirty="0"/>
              <a:t>-2</a:t>
            </a:r>
            <a:r>
              <a:rPr lang="en-US" altLang="en-US" sz="2200" dirty="0"/>
              <a:t>)+(4x10</a:t>
            </a:r>
            <a:r>
              <a:rPr lang="en-US" altLang="en-US" sz="2200" baseline="30000" dirty="0"/>
              <a:t>-3</a:t>
            </a:r>
            <a:r>
              <a:rPr lang="en-US" altLang="en-US" sz="2200" dirty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200" dirty="0"/>
              <a:t>= (2x1000)+(7x100)+(4x10)+(5x1)+(2x0.1)+(1x0.01)+(4x0.001)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dirty="0"/>
              <a:t>	= (2000)+(700)+(40)+(5)+(0.2)+(0.01)+(0.004)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2542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2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27114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7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1686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Arial Black" pitchFamily="34" charset="0"/>
                <a:cs typeface="Arial" charset="0"/>
              </a:rPr>
              <a:t>4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36258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5</a:t>
            </a: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43116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dirty="0">
                <a:latin typeface="Arial Black" pitchFamily="34" charset="0"/>
                <a:cs typeface="Arial" charset="0"/>
              </a:rPr>
              <a:t>2</a:t>
            </a: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47688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1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5226050" y="2971800"/>
            <a:ext cx="457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4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4083050" y="2971800"/>
            <a:ext cx="2286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latin typeface="Arial Black" pitchFamily="34" charset="0"/>
                <a:cs typeface="Arial" charset="0"/>
              </a:rPr>
              <a:t>.</a:t>
            </a: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24828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>
            <a:off x="29400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>
            <a:off x="33972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>
            <a:off x="38544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45402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>
            <a:off x="49974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45465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217805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Arial Black" panose="020B0A04020102020204" pitchFamily="34" charset="0"/>
              </a:rPr>
              <a:t>10</a:t>
            </a:r>
            <a:r>
              <a:rPr lang="en-US" altLang="en-US" baseline="300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265430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311150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3568700" y="222408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4311650" y="22240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-1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4768850" y="2209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-2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5226050" y="22098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10</a:t>
            </a:r>
            <a:r>
              <a:rPr lang="en-US" altLang="en-US" baseline="30000">
                <a:latin typeface="Arial Black" panose="020B0A04020102020204" pitchFamily="34" charset="0"/>
              </a:rPr>
              <a:t>-3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762000" y="2224088"/>
            <a:ext cx="117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Arial Black" panose="020B0A04020102020204" pitchFamily="34" charset="0"/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38979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725"/>
            <a:ext cx="8229600" cy="1371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Binary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62525"/>
            <a:ext cx="8149389" cy="3744859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Clr>
                <a:schemeClr val="tx1"/>
              </a:buClr>
              <a:buNone/>
            </a:pPr>
            <a:endParaRPr lang="en-US" sz="2800" b="1" dirty="0"/>
          </a:p>
          <a:p>
            <a:pPr eaLnBrk="1" hangingPunct="1">
              <a:buClr>
                <a:schemeClr val="tx1"/>
              </a:buClr>
            </a:pPr>
            <a:r>
              <a:rPr lang="en-US" sz="3000" dirty="0"/>
              <a:t>Base 2 number system</a:t>
            </a:r>
          </a:p>
          <a:p>
            <a:pPr eaLnBrk="1" hangingPunct="1">
              <a:buClr>
                <a:schemeClr val="tx1"/>
              </a:buClr>
            </a:pPr>
            <a:r>
              <a:rPr lang="en-US" sz="3000" dirty="0"/>
              <a:t>Uses two digits: 0 and 1</a:t>
            </a:r>
          </a:p>
          <a:p>
            <a:pPr eaLnBrk="1" hangingPunct="1">
              <a:buClr>
                <a:schemeClr val="tx1"/>
              </a:buClr>
            </a:pPr>
            <a:r>
              <a:rPr lang="en-US" sz="3000" dirty="0"/>
              <a:t>Each position in a binary number represents a 0 power of the base (2). Example 2</a:t>
            </a:r>
            <a:r>
              <a:rPr lang="en-US" sz="3000" baseline="30000" dirty="0"/>
              <a:t>0</a:t>
            </a:r>
          </a:p>
          <a:p>
            <a:pPr eaLnBrk="1" hangingPunct="1">
              <a:buClr>
                <a:schemeClr val="tx1"/>
              </a:buClr>
            </a:pPr>
            <a:r>
              <a:rPr lang="en-US" sz="3000" dirty="0"/>
              <a:t>Weightage of each bit depends on the bit position</a:t>
            </a:r>
          </a:p>
          <a:p>
            <a:pPr eaLnBrk="1" hangingPunct="1">
              <a:buClr>
                <a:schemeClr val="tx1"/>
              </a:buClr>
            </a:pPr>
            <a:r>
              <a:rPr lang="en-US" sz="3000" dirty="0"/>
              <a:t>Example :</a:t>
            </a:r>
          </a:p>
          <a:p>
            <a:pPr>
              <a:buClr>
                <a:schemeClr val="tx1"/>
              </a:buClr>
              <a:buNone/>
            </a:pPr>
            <a:r>
              <a:rPr lang="en-US" sz="3000" dirty="0"/>
              <a:t>	1011</a:t>
            </a:r>
            <a:r>
              <a:rPr lang="en-US" sz="3000" baseline="-25000" dirty="0"/>
              <a:t>2</a:t>
            </a:r>
            <a:r>
              <a:rPr lang="en-US" sz="3000" dirty="0"/>
              <a:t> = (1</a:t>
            </a:r>
            <a:r>
              <a:rPr lang="en-US" sz="3000" dirty="0">
                <a:sym typeface="Symbol" pitchFamily="18" charset="2"/>
              </a:rPr>
              <a:t></a:t>
            </a:r>
            <a:r>
              <a:rPr lang="en-US" sz="3000" dirty="0"/>
              <a:t>2</a:t>
            </a:r>
            <a:r>
              <a:rPr lang="en-US" sz="3000" baseline="30000" dirty="0"/>
              <a:t>3</a:t>
            </a:r>
            <a:r>
              <a:rPr lang="en-US" sz="3000" dirty="0"/>
              <a:t>) + (0</a:t>
            </a:r>
            <a:r>
              <a:rPr lang="en-US" sz="3000" dirty="0">
                <a:sym typeface="Symbol" pitchFamily="18" charset="2"/>
              </a:rPr>
              <a:t>2</a:t>
            </a:r>
            <a:r>
              <a:rPr lang="en-US" sz="3000" baseline="30000" dirty="0">
                <a:sym typeface="Symbol" pitchFamily="18" charset="2"/>
              </a:rPr>
              <a:t>2</a:t>
            </a:r>
            <a:r>
              <a:rPr lang="en-US" sz="3000" dirty="0">
                <a:sym typeface="Symbol" pitchFamily="18" charset="2"/>
              </a:rPr>
              <a:t>) + (12</a:t>
            </a:r>
            <a:r>
              <a:rPr lang="en-US" sz="3000" baseline="30000" dirty="0">
                <a:sym typeface="Symbol" pitchFamily="18" charset="2"/>
              </a:rPr>
              <a:t>1</a:t>
            </a:r>
            <a:r>
              <a:rPr lang="en-US" sz="3000" dirty="0">
                <a:sym typeface="Symbol" pitchFamily="18" charset="2"/>
              </a:rPr>
              <a:t>) + (12</a:t>
            </a:r>
            <a:r>
              <a:rPr lang="en-US" sz="3000" baseline="30000" dirty="0">
                <a:sym typeface="Symbol" pitchFamily="18" charset="2"/>
              </a:rPr>
              <a:t>0</a:t>
            </a:r>
            <a:r>
              <a:rPr lang="en-US" sz="3000" dirty="0">
                <a:sym typeface="Symbol" pitchFamily="18" charset="2"/>
              </a:rPr>
              <a:t>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915" y="4905877"/>
            <a:ext cx="8184885" cy="1085849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65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902"/>
            <a:ext cx="8229600" cy="1371600"/>
          </a:xfrm>
        </p:spPr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4" name="Text Box 10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807481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50000"/>
              </a:spcBef>
              <a:buNone/>
            </a:pPr>
            <a:r>
              <a:rPr lang="en-US" altLang="en-US" dirty="0"/>
              <a:t>For digital systems, the binary number system is used. Binary has a radix of two and uses the digits 0 and 1 to represent quantities.  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08121" y="2807292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/>
              <a:t>	The column weights of binary numbers are powers of two that increase from right to left beginning with 2</a:t>
            </a:r>
            <a:r>
              <a:rPr lang="en-US" altLang="en-US" baseline="30000" dirty="0"/>
              <a:t>0</a:t>
            </a:r>
            <a:r>
              <a:rPr lang="en-US" altLang="en-US" dirty="0"/>
              <a:t> =1: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636921" y="3840959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…2</a:t>
            </a:r>
            <a:r>
              <a:rPr lang="en-US" altLang="en-US" baseline="30000" dirty="0">
                <a:solidFill>
                  <a:srgbClr val="FF0000"/>
                </a:solidFill>
              </a:rPr>
              <a:t>5</a:t>
            </a:r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3</a:t>
            </a:r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0</a:t>
            </a:r>
            <a:r>
              <a:rPr lang="en-US" altLang="en-US" b="1" dirty="0"/>
              <a:t>.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08121" y="4483877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	For fractional binary numbers, the column weights are negative powers of two that decrease from left to right: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739698" y="5677638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2</a:t>
            </a:r>
            <a:r>
              <a:rPr lang="en-US" altLang="en-US" baseline="30000" dirty="0"/>
              <a:t>2</a:t>
            </a:r>
            <a:r>
              <a:rPr lang="en-US" altLang="en-US" dirty="0"/>
              <a:t> 2</a:t>
            </a:r>
            <a:r>
              <a:rPr lang="en-US" altLang="en-US" baseline="30000" dirty="0"/>
              <a:t>1</a:t>
            </a:r>
            <a:r>
              <a:rPr lang="en-US" altLang="en-US" dirty="0"/>
              <a:t> 2</a:t>
            </a:r>
            <a:r>
              <a:rPr lang="en-US" altLang="en-US" baseline="30000" dirty="0"/>
              <a:t>0</a:t>
            </a:r>
            <a:r>
              <a:rPr lang="en-US" altLang="en-US" b="1" dirty="0"/>
              <a:t>.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</a:rPr>
              <a:t>-1</a:t>
            </a:r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-2</a:t>
            </a:r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-3</a:t>
            </a:r>
            <a:r>
              <a:rPr lang="en-US" altLang="en-US" dirty="0">
                <a:solidFill>
                  <a:srgbClr val="FF0000"/>
                </a:solidFill>
              </a:rPr>
              <a:t> 2</a:t>
            </a:r>
            <a:r>
              <a:rPr lang="en-US" altLang="en-US" baseline="30000" dirty="0">
                <a:solidFill>
                  <a:srgbClr val="FF0000"/>
                </a:solidFill>
              </a:rPr>
              <a:t>-4</a:t>
            </a:r>
            <a:r>
              <a:rPr lang="en-US" altLang="en-US" dirty="0">
                <a:solidFill>
                  <a:srgbClr val="FF0000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88434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14412"/>
          </a:xfrm>
        </p:spPr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353"/>
            <a:ext cx="8229600" cy="51518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Binary system is used internally by all modern computers.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Similarly to the decimal number system, the position of each digit also carries a weight.</a:t>
            </a:r>
          </a:p>
          <a:p>
            <a:r>
              <a:rPr lang="en-US" sz="2800" dirty="0"/>
              <a:t>For example, 1101.01</a:t>
            </a:r>
          </a:p>
          <a:p>
            <a:r>
              <a:rPr lang="en-US" sz="2800" dirty="0"/>
              <a:t>1101.01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r>
              <a:rPr lang="en-US" sz="2800" dirty="0"/>
              <a:t>=((1x2</a:t>
            </a:r>
            <a:r>
              <a:rPr lang="en-US" sz="2800" baseline="30000" dirty="0"/>
              <a:t>3</a:t>
            </a:r>
            <a:r>
              <a:rPr lang="en-US" sz="2800" dirty="0"/>
              <a:t>) + (1x2</a:t>
            </a:r>
            <a:r>
              <a:rPr lang="en-US" sz="2800" baseline="30000" dirty="0"/>
              <a:t>2</a:t>
            </a:r>
            <a:r>
              <a:rPr lang="en-US" sz="2800" dirty="0"/>
              <a:t>) + (0x2</a:t>
            </a:r>
            <a:r>
              <a:rPr lang="en-US" sz="2800" baseline="30000" dirty="0"/>
              <a:t>1</a:t>
            </a:r>
            <a:r>
              <a:rPr lang="en-US" sz="2800" dirty="0"/>
              <a:t>) + (1x2</a:t>
            </a:r>
            <a:r>
              <a:rPr lang="en-US" sz="2800" baseline="30000" dirty="0"/>
              <a:t>0</a:t>
            </a:r>
            <a:r>
              <a:rPr lang="en-US" sz="2800" dirty="0"/>
              <a:t>) + (0x2</a:t>
            </a:r>
            <a:r>
              <a:rPr lang="en-US" sz="2800" baseline="30000" dirty="0"/>
              <a:t>-1</a:t>
            </a:r>
            <a:r>
              <a:rPr lang="en-US" sz="2800" dirty="0"/>
              <a:t>) + (1x2</a:t>
            </a:r>
            <a:r>
              <a:rPr lang="en-US" sz="2800" baseline="30000" dirty="0"/>
              <a:t>-2</a:t>
            </a:r>
            <a:r>
              <a:rPr lang="en-US" sz="2800" dirty="0"/>
              <a:t>))</a:t>
            </a:r>
            <a:r>
              <a:rPr lang="en-US" sz="2800" baseline="-25000" dirty="0"/>
              <a:t>10</a:t>
            </a:r>
          </a:p>
          <a:p>
            <a:r>
              <a:rPr lang="en-US" sz="2800" dirty="0"/>
              <a:t>=((1x8) + (1x4) + (0x2) + (1x1) + (0x0.5) + (1x0.25))</a:t>
            </a:r>
            <a:r>
              <a:rPr lang="en-US" sz="2800" baseline="-25000" dirty="0"/>
              <a:t>10</a:t>
            </a:r>
          </a:p>
          <a:p>
            <a:r>
              <a:rPr lang="en-US" sz="2800" dirty="0"/>
              <a:t>= ( 8 + 4 + 0 + 1 + 0 + 0.25 )</a:t>
            </a:r>
            <a:r>
              <a:rPr lang="en-US" sz="2800" baseline="-25000" dirty="0"/>
              <a:t>10</a:t>
            </a:r>
          </a:p>
          <a:p>
            <a:r>
              <a:rPr lang="en-US" sz="2800" dirty="0"/>
              <a:t>= 13.25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8350" y="3019926"/>
            <a:ext cx="2543124" cy="93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345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Convert the following binary numbers to decimal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01101001</a:t>
            </a:r>
          </a:p>
        </p:txBody>
      </p:sp>
    </p:spTree>
    <p:extLst>
      <p:ext uri="{BB962C8B-B14F-4D97-AF65-F5344CB8AC3E}">
        <p14:creationId xmlns:p14="http://schemas.microsoft.com/office/powerpoint/2010/main" val="147345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Convert the following binary numbers to decimal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01101001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=0x128 + 1x64 + 1x32 + 0x16 + 1x8 + 0x4 + 0x2 + 1x1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= 64 + 32 + 8 + 1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= 105</a:t>
            </a:r>
            <a:r>
              <a:rPr lang="en-US" sz="2800" baseline="-25000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0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14412"/>
          </a:xfrm>
        </p:spPr>
        <p:txBody>
          <a:bodyPr/>
          <a:lstStyle/>
          <a:p>
            <a:r>
              <a:rPr lang="en-US" dirty="0"/>
              <a:t>Octal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57298"/>
            <a:ext cx="8145379" cy="5143536"/>
          </a:xfrm>
        </p:spPr>
        <p:txBody>
          <a:bodyPr/>
          <a:lstStyle/>
          <a:p>
            <a:r>
              <a:rPr lang="en-US" sz="2800" dirty="0"/>
              <a:t>The octal numeral system uses the digits 0 to 7.</a:t>
            </a:r>
          </a:p>
          <a:p>
            <a:r>
              <a:rPr lang="en-US" sz="2800" dirty="0"/>
              <a:t>Base 8 number system.</a:t>
            </a:r>
          </a:p>
          <a:p>
            <a:r>
              <a:rPr lang="en-US" sz="2800" dirty="0"/>
              <a:t>The position of each digit in an octal number can be assigned a weight. Example 8</a:t>
            </a:r>
            <a:r>
              <a:rPr lang="en-US" sz="2800" baseline="30000" dirty="0"/>
              <a:t>0</a:t>
            </a:r>
          </a:p>
          <a:p>
            <a:r>
              <a:rPr lang="en-US" sz="2800" dirty="0"/>
              <a:t>112</a:t>
            </a:r>
            <a:r>
              <a:rPr lang="en-US" sz="2800" baseline="-25000" dirty="0"/>
              <a:t>8</a:t>
            </a:r>
          </a:p>
          <a:p>
            <a:r>
              <a:rPr lang="en-US" sz="2800" dirty="0"/>
              <a:t>= (1 x 8</a:t>
            </a:r>
            <a:r>
              <a:rPr lang="en-US" sz="2800" baseline="30000" dirty="0"/>
              <a:t>2)</a:t>
            </a:r>
            <a:r>
              <a:rPr lang="en-US" sz="2800" dirty="0"/>
              <a:t> + (1 x 8</a:t>
            </a:r>
            <a:r>
              <a:rPr lang="en-US" sz="2800" baseline="30000" dirty="0"/>
              <a:t>1)</a:t>
            </a:r>
            <a:r>
              <a:rPr lang="en-US" sz="2800" dirty="0"/>
              <a:t> + (2 x 8</a:t>
            </a:r>
            <a:r>
              <a:rPr lang="en-US" sz="2800" baseline="30000" dirty="0"/>
              <a:t>0</a:t>
            </a:r>
            <a:r>
              <a:rPr lang="en-US" sz="2800" dirty="0"/>
              <a:t>)</a:t>
            </a:r>
          </a:p>
          <a:p>
            <a:r>
              <a:rPr lang="en-US" sz="2800" dirty="0"/>
              <a:t>= (64 + 8 + 2)</a:t>
            </a:r>
            <a:r>
              <a:rPr lang="en-US" sz="2800" baseline="-25000" dirty="0"/>
              <a:t>10 </a:t>
            </a:r>
          </a:p>
          <a:p>
            <a:r>
              <a:rPr lang="en-US" sz="2800" dirty="0"/>
              <a:t>= 74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8995" y="4484041"/>
            <a:ext cx="11239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555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0006"/>
            <a:ext cx="7772400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This chapter discusses about number systems.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To understand the conversion of number systems in computational methods.</a:t>
            </a: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404664"/>
            <a:ext cx="20462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Octal Numbers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85325" y="1052736"/>
            <a:ext cx="5029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Octal uses eight characters the numbers 0 through 7 to represent numbers. There is no 8 or 9 character in octal.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39700" y="2273685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Binary number can easily be converted to octal by grouping bits 3 at a time and writing the equivalent octal character for each group.  </a:t>
            </a:r>
          </a:p>
        </p:txBody>
      </p:sp>
      <p:sp>
        <p:nvSpPr>
          <p:cNvPr id="5" name="WordArt 18"/>
          <p:cNvSpPr>
            <a:spLocks noChangeArrowheads="1" noChangeShapeType="1" noTextEdit="1"/>
          </p:cNvSpPr>
          <p:nvPr/>
        </p:nvSpPr>
        <p:spPr bwMode="auto">
          <a:xfrm>
            <a:off x="415504" y="4427909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791068" y="4286621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Express 1 001 011 000 001 110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in octal:</a:t>
            </a:r>
          </a:p>
        </p:txBody>
      </p:sp>
      <p:sp>
        <p:nvSpPr>
          <p:cNvPr id="7" name="WordArt 19"/>
          <p:cNvSpPr>
            <a:spLocks noChangeArrowheads="1" noChangeShapeType="1" noTextEdit="1"/>
          </p:cNvSpPr>
          <p:nvPr/>
        </p:nvSpPr>
        <p:spPr bwMode="auto">
          <a:xfrm>
            <a:off x="415504" y="5439224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769943" y="5297936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000" dirty="0"/>
              <a:t>Group the binary number by 3-bits starting from the right. Thus, </a:t>
            </a:r>
            <a:r>
              <a:rPr lang="en-US" altLang="en-US" sz="2000" dirty="0">
                <a:solidFill>
                  <a:srgbClr val="FF0000"/>
                </a:solidFill>
              </a:rPr>
              <a:t>113016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1936" y="908284"/>
            <a:ext cx="25908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086467" y="908284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948264" y="917666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00FF"/>
                </a:solidFill>
              </a:rPr>
              <a:t>Octal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58336" y="921368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311192" y="1200686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019748" y="1197209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0 1 2 3 4 5 6 7 10 1112 13 14 15 16 17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763788" y="1172024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0000 0001 0010 0011 0100 0101 0110 0111 1000 1001 1010 1011 1100 1101 1110 1111</a:t>
            </a:r>
          </a:p>
        </p:txBody>
      </p:sp>
    </p:spTree>
    <p:extLst>
      <p:ext uri="{BB962C8B-B14F-4D97-AF65-F5344CB8AC3E}">
        <p14:creationId xmlns:p14="http://schemas.microsoft.com/office/powerpoint/2010/main" val="390723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404664"/>
            <a:ext cx="20462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Octal Numbers</a:t>
            </a:r>
          </a:p>
        </p:txBody>
      </p:sp>
      <p:sp>
        <p:nvSpPr>
          <p:cNvPr id="5" name="WordArt 18"/>
          <p:cNvSpPr>
            <a:spLocks noChangeArrowheads="1" noChangeShapeType="1" noTextEdit="1"/>
          </p:cNvSpPr>
          <p:nvPr/>
        </p:nvSpPr>
        <p:spPr bwMode="auto">
          <a:xfrm>
            <a:off x="611560" y="3685123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7" name="WordArt 19"/>
          <p:cNvSpPr>
            <a:spLocks noChangeArrowheads="1" noChangeShapeType="1" noTextEdit="1"/>
          </p:cNvSpPr>
          <p:nvPr/>
        </p:nvSpPr>
        <p:spPr bwMode="auto">
          <a:xfrm>
            <a:off x="611560" y="4509120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1936" y="908284"/>
            <a:ext cx="25908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086467" y="908284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948264" y="917666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00FF"/>
                </a:solidFill>
              </a:rPr>
              <a:t>Octal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58336" y="921368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311192" y="1200686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019748" y="1197209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0 1 2 3 4 5 6 7 10 1112 13 14 15 16 17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763788" y="1172024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11560" y="1076559"/>
            <a:ext cx="495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Octal is also a weighted number system.  The column weights are powers of 8, which increase from right to left.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7766" y="2629134"/>
            <a:ext cx="4114800" cy="669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1560" y="2765658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Column weights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234371" y="2629134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{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623995" y="265113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  <a:r>
              <a:rPr lang="en-US" altLang="en-US" sz="1800" baseline="30000"/>
              <a:t>3</a:t>
            </a:r>
            <a:r>
              <a:rPr lang="en-US" altLang="en-US" sz="1800"/>
              <a:t>    8</a:t>
            </a:r>
            <a:r>
              <a:rPr lang="en-US" altLang="en-US" sz="1800" baseline="30000"/>
              <a:t>2</a:t>
            </a:r>
            <a:r>
              <a:rPr lang="en-US" altLang="en-US" sz="1800"/>
              <a:t>    8</a:t>
            </a:r>
            <a:r>
              <a:rPr lang="en-US" altLang="en-US" sz="1800" baseline="30000"/>
              <a:t>1</a:t>
            </a:r>
            <a:r>
              <a:rPr lang="en-US" altLang="en-US" sz="1800"/>
              <a:t>    8</a:t>
            </a:r>
            <a:r>
              <a:rPr lang="en-US" altLang="en-US" sz="1800" baseline="30000"/>
              <a:t>0</a:t>
            </a:r>
            <a:r>
              <a:rPr lang="en-US" altLang="en-US" sz="1800"/>
              <a:t> 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83733" y="2932346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512   64     8     1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051720" y="3707348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Express 3702</a:t>
            </a:r>
            <a:r>
              <a:rPr lang="en-US" altLang="en-US" sz="2000" baseline="-25000"/>
              <a:t>8</a:t>
            </a:r>
            <a:r>
              <a:rPr lang="en-US" altLang="en-US" sz="2000"/>
              <a:t> in decimal.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017867" y="4504795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/>
              <a:t>Start by writing the column weights: </a:t>
            </a:r>
          </a:p>
          <a:p>
            <a:pPr eaLnBrk="1" hangingPunct="1"/>
            <a:r>
              <a:rPr lang="en-US" altLang="en-US" sz="2000" dirty="0"/>
              <a:t>512  64   8   1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141766" y="520647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3     7    0   2</a:t>
            </a:r>
            <a:r>
              <a:rPr lang="en-US" altLang="en-US" sz="2000" baseline="-25000"/>
              <a:t>8</a:t>
            </a:r>
            <a:r>
              <a:rPr lang="en-US" altLang="en-US" sz="2000"/>
              <a:t> 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997833" y="5744024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3(512) + 7(64) +0(8) +2(1) =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3999067" y="5744022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1986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10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4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8959"/>
            <a:ext cx="8109284" cy="4094748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</a:pPr>
            <a:r>
              <a:rPr lang="en-US" sz="2800" dirty="0"/>
              <a:t>Base 16. Example 16</a:t>
            </a:r>
            <a:r>
              <a:rPr lang="en-US" sz="2800" baseline="30000" dirty="0"/>
              <a:t>0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dirty="0"/>
              <a:t>16 symbols : Uses 10 digits and 6 letters,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en-US" sz="2800" dirty="0"/>
              <a:t>     </a:t>
            </a:r>
            <a:r>
              <a:rPr lang="en-US" sz="2800" dirty="0">
                <a:solidFill>
                  <a:srgbClr val="FFFF00"/>
                </a:solidFill>
              </a:rPr>
              <a:t>0, 1, 2, 3, 4, 5, 6, 7, 8, 9, A, B, C, D, E, F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dirty="0"/>
              <a:t>Letters represents numbers starting from 10.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FF00"/>
                </a:solidFill>
              </a:rPr>
              <a:t>A = 10, B = 11, C = 12, D = 13, E = 14, F = 15</a:t>
            </a:r>
          </a:p>
          <a:p>
            <a:pPr eaLnBrk="1" hangingPunct="1">
              <a:buClr>
                <a:schemeClr val="tx1"/>
              </a:buClr>
            </a:pPr>
            <a:r>
              <a:rPr lang="en-US" sz="2800" dirty="0"/>
              <a:t>Last position in a hexadecimal number represents a x power of the base (16). Example 16</a:t>
            </a:r>
            <a:r>
              <a:rPr lang="en-US" sz="2800" baseline="30000" dirty="0"/>
              <a:t>x  </a:t>
            </a:r>
            <a:r>
              <a:rPr lang="en-US" sz="2800" dirty="0"/>
              <a:t>where x represents the last position -1. </a:t>
            </a:r>
          </a:p>
        </p:txBody>
      </p:sp>
    </p:spTree>
    <p:extLst>
      <p:ext uri="{BB962C8B-B14F-4D97-AF65-F5344CB8AC3E}">
        <p14:creationId xmlns:p14="http://schemas.microsoft.com/office/powerpoint/2010/main" val="91218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1" y="617310"/>
            <a:ext cx="7772400" cy="1456267"/>
          </a:xfrm>
        </p:spPr>
        <p:txBody>
          <a:bodyPr/>
          <a:lstStyle/>
          <a:p>
            <a:r>
              <a:rPr lang="en-US" dirty="0"/>
              <a:t>Hexadecimal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2" y="617310"/>
            <a:ext cx="8277726" cy="5377669"/>
          </a:xfrm>
        </p:spPr>
        <p:txBody>
          <a:bodyPr>
            <a:noAutofit/>
          </a:bodyPr>
          <a:lstStyle/>
          <a:p>
            <a:r>
              <a:rPr lang="en-US" sz="2800" dirty="0"/>
              <a:t>Often used in digital electronics and computer engineering.</a:t>
            </a:r>
          </a:p>
          <a:p>
            <a:r>
              <a:rPr lang="en-US" sz="2800" dirty="0"/>
              <a:t>The position of each digit in a hexadecimal number can be assigned a weight.</a:t>
            </a:r>
          </a:p>
        </p:txBody>
      </p:sp>
    </p:spTree>
    <p:extLst>
      <p:ext uri="{BB962C8B-B14F-4D97-AF65-F5344CB8AC3E}">
        <p14:creationId xmlns:p14="http://schemas.microsoft.com/office/powerpoint/2010/main" val="268706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1" y="617310"/>
            <a:ext cx="7772400" cy="1456267"/>
          </a:xfrm>
        </p:spPr>
        <p:txBody>
          <a:bodyPr/>
          <a:lstStyle/>
          <a:p>
            <a:r>
              <a:rPr lang="en-US" dirty="0"/>
              <a:t>Hexadecimal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15" y="1086541"/>
            <a:ext cx="8277726" cy="5377669"/>
          </a:xfrm>
        </p:spPr>
        <p:txBody>
          <a:bodyPr>
            <a:noAutofit/>
          </a:bodyPr>
          <a:lstStyle/>
          <a:p>
            <a:r>
              <a:rPr lang="en-US" sz="2800" dirty="0"/>
              <a:t>=19FDE</a:t>
            </a:r>
            <a:r>
              <a:rPr lang="en-US" sz="2800" baseline="-25000" dirty="0"/>
              <a:t>16</a:t>
            </a:r>
          </a:p>
          <a:p>
            <a:r>
              <a:rPr lang="en-US" sz="2800" dirty="0"/>
              <a:t>= ((1x16</a:t>
            </a:r>
            <a:r>
              <a:rPr lang="en-US" sz="2800" baseline="30000" dirty="0"/>
              <a:t>4</a:t>
            </a:r>
            <a:r>
              <a:rPr lang="en-US" sz="2800" dirty="0"/>
              <a:t>)+(9x16</a:t>
            </a:r>
            <a:r>
              <a:rPr lang="en-US" sz="2800" baseline="30000" dirty="0"/>
              <a:t>3</a:t>
            </a:r>
            <a:r>
              <a:rPr lang="en-US" sz="2800" dirty="0"/>
              <a:t>)+(Fx16</a:t>
            </a:r>
            <a:r>
              <a:rPr lang="en-US" sz="2800" baseline="30000" dirty="0"/>
              <a:t>2</a:t>
            </a:r>
            <a:r>
              <a:rPr lang="en-US" sz="2800" dirty="0"/>
              <a:t>)+(Dx16</a:t>
            </a:r>
            <a:r>
              <a:rPr lang="en-US" sz="2800" baseline="30000" dirty="0"/>
              <a:t>1</a:t>
            </a:r>
            <a:r>
              <a:rPr lang="en-US" sz="2800" dirty="0"/>
              <a:t>)+(Ex16</a:t>
            </a:r>
            <a:r>
              <a:rPr lang="en-US" sz="2800" baseline="30000" dirty="0"/>
              <a:t>0</a:t>
            </a:r>
            <a:r>
              <a:rPr lang="en-US" sz="2800" dirty="0"/>
              <a:t>))</a:t>
            </a:r>
            <a:r>
              <a:rPr lang="en-US" sz="2800" baseline="-25000" dirty="0"/>
              <a:t>10</a:t>
            </a:r>
          </a:p>
          <a:p>
            <a:r>
              <a:rPr lang="en-US" sz="2800" dirty="0"/>
              <a:t>=((1x16</a:t>
            </a:r>
            <a:r>
              <a:rPr lang="en-US" sz="2800" baseline="30000" dirty="0"/>
              <a:t>4</a:t>
            </a:r>
            <a:r>
              <a:rPr lang="en-US" sz="2800" dirty="0"/>
              <a:t>)+(9x16</a:t>
            </a:r>
            <a:r>
              <a:rPr lang="en-US" sz="2800" baseline="30000" dirty="0"/>
              <a:t>3</a:t>
            </a:r>
            <a:r>
              <a:rPr lang="en-US" sz="2800" dirty="0"/>
              <a:t>)+(15x16</a:t>
            </a:r>
            <a:r>
              <a:rPr lang="en-US" sz="2800" baseline="30000" dirty="0"/>
              <a:t>2</a:t>
            </a:r>
            <a:r>
              <a:rPr lang="en-US" sz="2800" dirty="0"/>
              <a:t>)+(13x16</a:t>
            </a:r>
            <a:r>
              <a:rPr lang="en-US" sz="2800" baseline="30000" dirty="0"/>
              <a:t>1</a:t>
            </a:r>
            <a:r>
              <a:rPr lang="en-US" sz="2800" dirty="0"/>
              <a:t>)+(14x16</a:t>
            </a:r>
            <a:r>
              <a:rPr lang="en-US" sz="2800" baseline="30000" dirty="0"/>
              <a:t>0</a:t>
            </a:r>
            <a:r>
              <a:rPr lang="en-US" sz="2800" dirty="0"/>
              <a:t>))</a:t>
            </a:r>
            <a:r>
              <a:rPr lang="en-US" sz="2800" baseline="-25000" dirty="0"/>
              <a:t>10</a:t>
            </a:r>
          </a:p>
          <a:p>
            <a:r>
              <a:rPr lang="en-US" sz="2800" dirty="0"/>
              <a:t>=( 65536 + 36864 + 3840 + 208 + 14)</a:t>
            </a:r>
            <a:r>
              <a:rPr lang="en-US" sz="2800" baseline="-25000" dirty="0"/>
              <a:t>10</a:t>
            </a:r>
          </a:p>
          <a:p>
            <a:r>
              <a:rPr lang="en-US" sz="2800" dirty="0"/>
              <a:t>=106462</a:t>
            </a:r>
            <a:r>
              <a:rPr lang="en-US" sz="2800" baseline="-25000" dirty="0"/>
              <a:t>10</a:t>
            </a:r>
          </a:p>
          <a:p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610077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31" y="617310"/>
            <a:ext cx="7772400" cy="1456267"/>
          </a:xfrm>
        </p:spPr>
        <p:txBody>
          <a:bodyPr/>
          <a:lstStyle/>
          <a:p>
            <a:r>
              <a:rPr lang="en-US" dirty="0"/>
              <a:t>Hexadecimal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31" y="1098574"/>
            <a:ext cx="5065296" cy="3533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Large binary number can easily be converted to hexadecimal by grouping bits 4 at a time and writing the equivalent hexadecimal character.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30" y="1215189"/>
            <a:ext cx="2962819" cy="5089358"/>
          </a:xfrm>
          <a:prstGeom prst="rect">
            <a:avLst/>
          </a:prstGeom>
        </p:spPr>
      </p:pic>
      <p:sp>
        <p:nvSpPr>
          <p:cNvPr id="8" name="WordArt 60"/>
          <p:cNvSpPr>
            <a:spLocks noChangeArrowheads="1" noChangeShapeType="1" noTextEdit="1"/>
          </p:cNvSpPr>
          <p:nvPr/>
        </p:nvSpPr>
        <p:spPr bwMode="auto">
          <a:xfrm>
            <a:off x="523331" y="443711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1867880" y="4295824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Express 1001 0110 0000 1110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in hexadecimal:</a:t>
            </a:r>
          </a:p>
        </p:txBody>
      </p:sp>
      <p:sp>
        <p:nvSpPr>
          <p:cNvPr id="10" name="WordArt 61"/>
          <p:cNvSpPr>
            <a:spLocks noChangeArrowheads="1" noChangeShapeType="1" noTextEdit="1"/>
          </p:cNvSpPr>
          <p:nvPr/>
        </p:nvSpPr>
        <p:spPr bwMode="auto">
          <a:xfrm>
            <a:off x="467544" y="5445224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1854355" y="5303936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000" dirty="0"/>
              <a:t>Group the binary number by 4-bits starting from the right. Thus, </a:t>
            </a:r>
            <a:r>
              <a:rPr lang="en-US" altLang="en-US" sz="2000" dirty="0">
                <a:solidFill>
                  <a:srgbClr val="FF0000"/>
                </a:solidFill>
              </a:rPr>
              <a:t>960E</a:t>
            </a:r>
          </a:p>
        </p:txBody>
      </p:sp>
    </p:spTree>
    <p:extLst>
      <p:ext uri="{BB962C8B-B14F-4D97-AF65-F5344CB8AC3E}">
        <p14:creationId xmlns:p14="http://schemas.microsoft.com/office/powerpoint/2010/main" val="994640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23331" y="2895599"/>
            <a:ext cx="4200698" cy="80564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476672"/>
            <a:ext cx="299243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Hexadecimal Numbers</a:t>
            </a:r>
          </a:p>
        </p:txBody>
      </p:sp>
      <p:sp>
        <p:nvSpPr>
          <p:cNvPr id="5" name="WordArt 60"/>
          <p:cNvSpPr>
            <a:spLocks noChangeArrowheads="1" noChangeShapeType="1" noTextEdit="1"/>
          </p:cNvSpPr>
          <p:nvPr/>
        </p:nvSpPr>
        <p:spPr bwMode="auto">
          <a:xfrm>
            <a:off x="523331" y="401801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7" name="WordArt 61"/>
          <p:cNvSpPr>
            <a:spLocks noChangeArrowheads="1" noChangeShapeType="1" noTextEdit="1"/>
          </p:cNvSpPr>
          <p:nvPr/>
        </p:nvSpPr>
        <p:spPr bwMode="auto">
          <a:xfrm>
            <a:off x="467544" y="479715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05128" y="967046"/>
            <a:ext cx="28194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5903223" y="967046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6732240" y="949862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8000"/>
                </a:solidFill>
              </a:rPr>
              <a:t>Hexadecimal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7956376" y="967046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6127948" y="1281835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086228" y="1269942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8000"/>
                </a:solidFill>
              </a:rPr>
              <a:t>0 1 2 3 4 5 6 7 8 9 A B C D E F</a:t>
            </a: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7939925" y="1255971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67544" y="1153321"/>
            <a:ext cx="495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Hexadecimal is a weighted number system.  The column weights are powers of 16, which increase from right to left.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15845" y="3032123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Column weights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214204" y="2826695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dirty="0"/>
              <a:t>{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583682" y="2901302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16</a:t>
            </a:r>
            <a:r>
              <a:rPr lang="en-US" altLang="en-US" sz="1800" baseline="30000" dirty="0"/>
              <a:t>3</a:t>
            </a:r>
            <a:r>
              <a:rPr lang="en-US" altLang="en-US" sz="1800" dirty="0"/>
              <a:t>  16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  16</a:t>
            </a:r>
            <a:r>
              <a:rPr lang="en-US" altLang="en-US" sz="1800" baseline="30000" dirty="0"/>
              <a:t>1</a:t>
            </a:r>
            <a:r>
              <a:rPr lang="en-US" altLang="en-US" sz="1800" dirty="0"/>
              <a:t>  16</a:t>
            </a:r>
            <a:r>
              <a:rPr lang="en-US" altLang="en-US" sz="1800" baseline="30000" dirty="0"/>
              <a:t>0</a:t>
            </a:r>
            <a:r>
              <a:rPr lang="en-US" altLang="en-US" sz="1800" dirty="0"/>
              <a:t> 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499215" y="3257998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4096  256   16   1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935393" y="4040237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Express 1A2F</a:t>
            </a:r>
            <a:r>
              <a:rPr lang="en-US" altLang="en-US" sz="2000" baseline="-25000"/>
              <a:t>16</a:t>
            </a:r>
            <a:r>
              <a:rPr lang="en-US" altLang="en-US" sz="2000"/>
              <a:t> in decimal.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1859193" y="4776109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/>
              <a:t>Start by writing the column weights: </a:t>
            </a:r>
          </a:p>
          <a:p>
            <a:pPr eaLnBrk="1" hangingPunct="1"/>
            <a:r>
              <a:rPr lang="en-US" altLang="en-US" sz="2000"/>
              <a:t>4096  256   16   1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935393" y="547778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1       A      2    F</a:t>
            </a:r>
            <a:r>
              <a:rPr lang="en-US" altLang="en-US" sz="2000" baseline="-25000"/>
              <a:t>16</a:t>
            </a:r>
            <a:r>
              <a:rPr lang="en-US" altLang="en-US" sz="2000"/>
              <a:t> 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297074" y="5920280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1(4096) + 10(256) +2(16) +15(1) =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4988527" y="5958189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6703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10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75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863" y="751344"/>
            <a:ext cx="81453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Hexadecimal</a:t>
            </a:r>
          </a:p>
          <a:p>
            <a:endParaRPr lang="en-US" sz="2400" b="1" dirty="0"/>
          </a:p>
          <a:p>
            <a:r>
              <a:rPr lang="en-US" sz="2400" b="1" dirty="0"/>
              <a:t>Base 16:	 </a:t>
            </a:r>
          </a:p>
          <a:p>
            <a:r>
              <a:rPr lang="en-US" sz="2400" b="1" dirty="0"/>
              <a:t>Digits 0 to 9 and letters A,B,C,D,E,F to represent the decimal numbers 10,11,12,13,14,15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	Position		4		3		2		1	</a:t>
            </a:r>
          </a:p>
          <a:p>
            <a:endParaRPr lang="en-US" sz="2400" b="1" dirty="0"/>
          </a:p>
          <a:p>
            <a:r>
              <a:rPr lang="en-US" sz="2400" b="1" dirty="0"/>
              <a:t>	Weight	         4096	    256		16		1</a:t>
            </a:r>
          </a:p>
          <a:p>
            <a:endParaRPr lang="en-US" sz="2400" b="1" dirty="0"/>
          </a:p>
          <a:p>
            <a:r>
              <a:rPr lang="en-US" sz="2400" b="1" dirty="0"/>
              <a:t>	Hex number	1		C		A		D</a:t>
            </a:r>
          </a:p>
          <a:p>
            <a:endParaRPr lang="en-US" sz="2400" b="1" dirty="0"/>
          </a:p>
          <a:p>
            <a:r>
              <a:rPr lang="en-US" sz="2400" b="1" dirty="0"/>
              <a:t>1CAD16 = 1 x 4096 + 12 x 256 + 10 x 16 + 13 x 1 =  7341</a:t>
            </a:r>
            <a:r>
              <a:rPr lang="en-US" sz="2400" b="1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08875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207527"/>
              </p:ext>
            </p:extLst>
          </p:nvPr>
        </p:nvGraphicFramePr>
        <p:xfrm>
          <a:off x="2374762" y="758506"/>
          <a:ext cx="3886200" cy="5105406"/>
        </p:xfrm>
        <a:graphic>
          <a:graphicData uri="http://schemas.openxmlformats.org/drawingml/2006/table">
            <a:tbl>
              <a:tblPr/>
              <a:tblGrid>
                <a:gridCol w="85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Decimal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Hexadecimal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737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Why Hexadecimal?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535487"/>
          </a:xfrm>
        </p:spPr>
        <p:txBody>
          <a:bodyPr>
            <a:normAutofit/>
          </a:bodyPr>
          <a:lstStyle/>
          <a:p>
            <a:r>
              <a:rPr lang="en-US" sz="2800" dirty="0"/>
              <a:t>Let’s say you are writing a program, and a very important data is 1111101011011110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  <a:p>
            <a:r>
              <a:rPr lang="en-US" sz="2800" dirty="0"/>
              <a:t>Can anyone tell me what that number was again?</a:t>
            </a:r>
          </a:p>
          <a:p>
            <a:r>
              <a:rPr lang="en-US" sz="2800" dirty="0"/>
              <a:t>Now, try this: FADE</a:t>
            </a:r>
            <a:r>
              <a:rPr lang="en-US" sz="2800" baseline="-25000" dirty="0"/>
              <a:t>16</a:t>
            </a:r>
            <a:r>
              <a:rPr lang="en-US" sz="2800" dirty="0"/>
              <a:t>.</a:t>
            </a:r>
          </a:p>
          <a:p>
            <a:r>
              <a:rPr lang="en-US" sz="2800" dirty="0"/>
              <a:t>What was that number again?</a:t>
            </a:r>
          </a:p>
          <a:p>
            <a:r>
              <a:rPr lang="en-US" sz="2800" dirty="0"/>
              <a:t>FADE</a:t>
            </a:r>
            <a:r>
              <a:rPr lang="en-US" sz="2800" baseline="-25000" dirty="0"/>
              <a:t>16</a:t>
            </a:r>
            <a:r>
              <a:rPr lang="en-US" sz="2800" dirty="0"/>
              <a:t>. See?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635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9190" y="932435"/>
            <a:ext cx="8429684" cy="4786346"/>
          </a:xfrm>
        </p:spPr>
        <p:txBody>
          <a:bodyPr>
            <a:normAutofit/>
          </a:bodyPr>
          <a:lstStyle/>
          <a:p>
            <a:r>
              <a:rPr lang="en-AU" sz="2800" dirty="0"/>
              <a:t>Introduction to number systems:</a:t>
            </a:r>
          </a:p>
          <a:p>
            <a:pPr lvl="1"/>
            <a:r>
              <a:rPr lang="en-AU" sz="2800" dirty="0"/>
              <a:t>Binary 				&gt; 0 - 1</a:t>
            </a:r>
          </a:p>
          <a:p>
            <a:pPr lvl="1"/>
            <a:r>
              <a:rPr lang="en-AU" sz="2800" dirty="0"/>
              <a:t>Octal 				&gt; 0 - 7</a:t>
            </a:r>
          </a:p>
          <a:p>
            <a:pPr lvl="1"/>
            <a:r>
              <a:rPr lang="en-AU" sz="2800" dirty="0"/>
              <a:t>Hexadecimal	 	&gt; 0 - F</a:t>
            </a:r>
          </a:p>
          <a:p>
            <a:pPr lvl="1"/>
            <a:r>
              <a:rPr lang="en-AU" sz="2800" dirty="0"/>
              <a:t>Decimal			&gt; 0 - 9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Memorisation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0790" y="1696244"/>
            <a:ext cx="3178175" cy="3886200"/>
          </a:xfrm>
        </p:spPr>
        <p:txBody>
          <a:bodyPr/>
          <a:lstStyle/>
          <a:p>
            <a:r>
              <a:rPr lang="en-AU" dirty="0"/>
              <a:t>Memorise this much, at least 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 t="546"/>
          <a:stretch>
            <a:fillRect/>
          </a:stretch>
        </p:blipFill>
        <p:spPr bwMode="auto">
          <a:xfrm>
            <a:off x="4032417" y="609601"/>
            <a:ext cx="4907046" cy="555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2466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8811" y="80837"/>
            <a:ext cx="7772400" cy="1456267"/>
          </a:xfrm>
        </p:spPr>
        <p:txBody>
          <a:bodyPr/>
          <a:lstStyle/>
          <a:p>
            <a:r>
              <a:rPr lang="en-AU" dirty="0"/>
              <a:t>The Power of Bases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8811" y="-582209"/>
            <a:ext cx="8229600" cy="423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Base 10 (decimal), Base 2 (binary) &amp; Base 16 (hexadecimal)</a:t>
            </a:r>
          </a:p>
        </p:txBody>
      </p:sp>
      <p:pic>
        <p:nvPicPr>
          <p:cNvPr id="12292" name="Picture 4" descr="num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627149"/>
            <a:ext cx="4267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num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811" y="2845404"/>
            <a:ext cx="6486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num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768069"/>
            <a:ext cx="56388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184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229600" cy="971536"/>
          </a:xfrm>
        </p:spPr>
        <p:txBody>
          <a:bodyPr/>
          <a:lstStyle/>
          <a:p>
            <a:r>
              <a:rPr lang="en-AU" dirty="0"/>
              <a:t>Numbering Systems Conversion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50958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AU" sz="2800" dirty="0"/>
              <a:t>Binary </a:t>
            </a:r>
            <a:r>
              <a:rPr lang="en-AU" sz="2800" dirty="0">
                <a:sym typeface="Wingdings" pitchFamily="2" charset="2"/>
              </a:rPr>
              <a:t> Decimal (sum of all base 2 weighting)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ym typeface="Wingdings" pitchFamily="2" charset="2"/>
              </a:rPr>
              <a:t>Binary  Hexadecimal (4 bits grouping)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ym typeface="Wingdings" pitchFamily="2" charset="2"/>
              </a:rPr>
              <a:t>Binary  Octal (3 bits grouping)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ym typeface="Wingdings" pitchFamily="2" charset="2"/>
              </a:rPr>
              <a:t>Decimal  Binary (divide by 2)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ym typeface="Wingdings" pitchFamily="2" charset="2"/>
              </a:rPr>
              <a:t>Decimal  Hexadecimal (divide by 16)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ym typeface="Wingdings" pitchFamily="2" charset="2"/>
              </a:rPr>
              <a:t>Decimal  Octal (divide by 8)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ym typeface="Wingdings" pitchFamily="2" charset="2"/>
              </a:rPr>
              <a:t>Hexadecimal  Binary (equivalent 4 bits of each hexadecimal digit)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ym typeface="Wingdings" pitchFamily="2" charset="2"/>
              </a:rPr>
              <a:t>Hexadecimal  Decimal (sum of all base 16 weighting) 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ym typeface="Wingdings" pitchFamily="2" charset="2"/>
              </a:rPr>
              <a:t>Octal  Binary (equivalent 3 bits of each digit)</a:t>
            </a:r>
          </a:p>
          <a:p>
            <a:pPr>
              <a:lnSpc>
                <a:spcPct val="90000"/>
              </a:lnSpc>
            </a:pPr>
            <a:r>
              <a:rPr lang="en-AU" sz="2800" dirty="0">
                <a:sym typeface="Wingdings" pitchFamily="2" charset="2"/>
              </a:rPr>
              <a:t>Octal  Decimal (sum of all base </a:t>
            </a:r>
            <a:r>
              <a:rPr lang="en-AU" sz="2800">
                <a:sym typeface="Wingdings" pitchFamily="2" charset="2"/>
              </a:rPr>
              <a:t>8 weighting)</a:t>
            </a:r>
            <a:endParaRPr lang="en-AU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8281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180473"/>
            <a:ext cx="7772400" cy="1122947"/>
          </a:xfrm>
        </p:spPr>
        <p:txBody>
          <a:bodyPr/>
          <a:lstStyle/>
          <a:p>
            <a:r>
              <a:rPr lang="en-US" dirty="0"/>
              <a:t>Conversion of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300"/>
            <a:ext cx="7772400" cy="5088911"/>
          </a:xfrm>
        </p:spPr>
        <p:txBody>
          <a:bodyPr>
            <a:normAutofit/>
          </a:bodyPr>
          <a:lstStyle/>
          <a:p>
            <a:r>
              <a:rPr lang="en-US" sz="2800" dirty="0"/>
              <a:t>Step 1 : Divide the decimal number to be converted by the  value of the new base.</a:t>
            </a:r>
          </a:p>
          <a:p>
            <a:r>
              <a:rPr lang="en-US" sz="2800" dirty="0"/>
              <a:t>Step 2: Get the remainder from Step 1 as the rightmost digit (least significant digit) of new base number. </a:t>
            </a:r>
          </a:p>
          <a:p>
            <a:r>
              <a:rPr lang="en-US" sz="2800" dirty="0"/>
              <a:t>Step 3: Divide the quotient of the previous divide by the new base.</a:t>
            </a:r>
          </a:p>
          <a:p>
            <a:r>
              <a:rPr lang="en-US" sz="2800" dirty="0"/>
              <a:t>Step 4: Record the remainder from Step 3 as the next digit (to the left) of the new base number.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3768" y="906826"/>
            <a:ext cx="7772400" cy="11229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Decimal to other base system </a:t>
            </a:r>
          </a:p>
        </p:txBody>
      </p:sp>
    </p:spTree>
    <p:extLst>
      <p:ext uri="{BB962C8B-B14F-4D97-AF65-F5344CB8AC3E}">
        <p14:creationId xmlns:p14="http://schemas.microsoft.com/office/powerpoint/2010/main" val="4028801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180473"/>
            <a:ext cx="7772400" cy="1122947"/>
          </a:xfrm>
        </p:spPr>
        <p:txBody>
          <a:bodyPr/>
          <a:lstStyle/>
          <a:p>
            <a:r>
              <a:rPr lang="en-US" dirty="0"/>
              <a:t>Conversion of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300"/>
            <a:ext cx="7772400" cy="5088911"/>
          </a:xfrm>
        </p:spPr>
        <p:txBody>
          <a:bodyPr>
            <a:normAutofit/>
          </a:bodyPr>
          <a:lstStyle/>
          <a:p>
            <a:r>
              <a:rPr lang="en-US" sz="2800" dirty="0"/>
              <a:t>Repeat the Steps 3 and 4, getting remainders from right to left, until the quotient becomes zero in Step 3.</a:t>
            </a:r>
          </a:p>
          <a:p>
            <a:r>
              <a:rPr lang="en-US" sz="2800" dirty="0"/>
              <a:t>The last remainder thus obtained will be the most significant digit (MSD) of the new base number.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3768" y="906826"/>
            <a:ext cx="7772400" cy="11229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Decimal to other base system </a:t>
            </a:r>
          </a:p>
        </p:txBody>
      </p:sp>
    </p:spTree>
    <p:extLst>
      <p:ext uri="{BB962C8B-B14F-4D97-AF65-F5344CB8AC3E}">
        <p14:creationId xmlns:p14="http://schemas.microsoft.com/office/powerpoint/2010/main" val="3817174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180473"/>
            <a:ext cx="7772400" cy="1122947"/>
          </a:xfrm>
        </p:spPr>
        <p:txBody>
          <a:bodyPr/>
          <a:lstStyle/>
          <a:p>
            <a:r>
              <a:rPr lang="en-US" dirty="0"/>
              <a:t>Conversion of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376097"/>
            <a:ext cx="7772400" cy="508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Decimal number : 29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3768" y="906826"/>
            <a:ext cx="7772400" cy="11229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FFFF00"/>
                </a:solidFill>
              </a:rPr>
              <a:t>Decimal to other base system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20605"/>
              </p:ext>
            </p:extLst>
          </p:nvPr>
        </p:nvGraphicFramePr>
        <p:xfrm>
          <a:off x="830178" y="2492898"/>
          <a:ext cx="745958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5">
                  <a:extLst>
                    <a:ext uri="{9D8B030D-6E8A-4147-A177-3AD203B41FA5}">
                      <a16:colId xmlns:a16="http://schemas.microsoft.com/office/drawing/2014/main" val="4153489137"/>
                    </a:ext>
                  </a:extLst>
                </a:gridCol>
                <a:gridCol w="1864895">
                  <a:extLst>
                    <a:ext uri="{9D8B030D-6E8A-4147-A177-3AD203B41FA5}">
                      <a16:colId xmlns:a16="http://schemas.microsoft.com/office/drawing/2014/main" val="2921359826"/>
                    </a:ext>
                  </a:extLst>
                </a:gridCol>
                <a:gridCol w="1864895">
                  <a:extLst>
                    <a:ext uri="{9D8B030D-6E8A-4147-A177-3AD203B41FA5}">
                      <a16:colId xmlns:a16="http://schemas.microsoft.com/office/drawing/2014/main" val="4113782700"/>
                    </a:ext>
                  </a:extLst>
                </a:gridCol>
                <a:gridCol w="1864895">
                  <a:extLst>
                    <a:ext uri="{9D8B030D-6E8A-4147-A177-3AD203B41FA5}">
                      <a16:colId xmlns:a16="http://schemas.microsoft.com/office/drawing/2014/main" val="3880859383"/>
                    </a:ext>
                  </a:extLst>
                </a:gridCol>
              </a:tblGrid>
              <a:tr h="367181">
                <a:tc>
                  <a:txBody>
                    <a:bodyPr/>
                    <a:lstStyle/>
                    <a:p>
                      <a:r>
                        <a:rPr lang="en-US" sz="28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Result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195989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r>
                        <a:rPr lang="en-US" sz="2800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91225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14/2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99145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82077"/>
                  </a:ext>
                </a:extLst>
              </a:tr>
              <a:tr h="3645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37096"/>
                  </a:ext>
                </a:extLst>
              </a:tr>
              <a:tr h="3671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Step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89414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830178" y="6462763"/>
            <a:ext cx="8281737" cy="79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FFFF00"/>
                </a:solidFill>
              </a:rPr>
              <a:t>Decimal number : 29</a:t>
            </a:r>
            <a:r>
              <a:rPr lang="en-US" sz="2800" baseline="-25000" dirty="0">
                <a:solidFill>
                  <a:srgbClr val="FFFF00"/>
                </a:solidFill>
              </a:rPr>
              <a:t>10</a:t>
            </a:r>
            <a:r>
              <a:rPr lang="en-US" sz="2800" dirty="0">
                <a:solidFill>
                  <a:srgbClr val="FFFF00"/>
                </a:solidFill>
              </a:rPr>
              <a:t> = Binary Number : 11101</a:t>
            </a:r>
            <a:r>
              <a:rPr lang="en-US" sz="2800" baseline="-25000" dirty="0">
                <a:solidFill>
                  <a:srgbClr val="FFFF00"/>
                </a:solidFill>
              </a:rPr>
              <a:t>2</a:t>
            </a:r>
          </a:p>
          <a:p>
            <a:pPr marL="0" indent="0">
              <a:buFont typeface="Arial"/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Font typeface="Arial"/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Font typeface="Arial"/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15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180473"/>
            <a:ext cx="7772400" cy="1122947"/>
          </a:xfrm>
        </p:spPr>
        <p:txBody>
          <a:bodyPr/>
          <a:lstStyle/>
          <a:p>
            <a:r>
              <a:rPr lang="en-US" dirty="0"/>
              <a:t>Conversion of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1195583"/>
            <a:ext cx="7772400" cy="508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Converting a Number of Another Base to a Decimal Number</a:t>
            </a:r>
          </a:p>
          <a:p>
            <a:pPr marL="0" indent="0">
              <a:buNone/>
            </a:pPr>
            <a:r>
              <a:rPr lang="en-US" sz="2800" dirty="0"/>
              <a:t>Method</a:t>
            </a:r>
          </a:p>
          <a:p>
            <a:pPr marL="0" indent="0">
              <a:buNone/>
            </a:pPr>
            <a:r>
              <a:rPr lang="en-US" sz="2800" dirty="0"/>
              <a:t>Step 1 : Determine the column (positional) value of  each digit</a:t>
            </a:r>
          </a:p>
          <a:p>
            <a:pPr marL="0" indent="0">
              <a:buNone/>
            </a:pPr>
            <a:r>
              <a:rPr lang="en-US" sz="2800" dirty="0"/>
              <a:t>Step 2 : Multiply the obtained column values by the digits in the corresponding columns</a:t>
            </a:r>
          </a:p>
          <a:p>
            <a:pPr marL="0" indent="0">
              <a:buNone/>
            </a:pPr>
            <a:r>
              <a:rPr lang="en-US" sz="2800" dirty="0"/>
              <a:t>Step 3 : Calculate the sum of these products.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901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688518"/>
              </p:ext>
            </p:extLst>
          </p:nvPr>
        </p:nvGraphicFramePr>
        <p:xfrm>
          <a:off x="2165684" y="549442"/>
          <a:ext cx="5038725" cy="563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4" imgW="5038560" imgH="5629320" progId="Paint.Picture">
                  <p:embed/>
                </p:oleObj>
              </mc:Choice>
              <mc:Fallback>
                <p:oleObj name="Bitmap Image" r:id="rId4" imgW="5038560" imgH="5629320" progId="Paint.Picture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684" y="549442"/>
                        <a:ext cx="5038725" cy="563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396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75191"/>
              </p:ext>
            </p:extLst>
          </p:nvPr>
        </p:nvGraphicFramePr>
        <p:xfrm>
          <a:off x="872624" y="928854"/>
          <a:ext cx="7249028" cy="420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4" imgW="5483860" imgH="3288989" progId="Word.Document.8">
                  <p:embed/>
                </p:oleObj>
              </mc:Choice>
              <mc:Fallback>
                <p:oleObj name="Document" r:id="rId4" imgW="5483860" imgH="3288989" progId="Word.Document.8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624" y="928854"/>
                        <a:ext cx="7249028" cy="420862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965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25605"/>
              </p:ext>
            </p:extLst>
          </p:nvPr>
        </p:nvGraphicFramePr>
        <p:xfrm>
          <a:off x="885491" y="1291222"/>
          <a:ext cx="7484270" cy="353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4" imgW="5485033" imgH="2604067" progId="Word.Document.8">
                  <p:embed/>
                </p:oleObj>
              </mc:Choice>
              <mc:Fallback>
                <p:oleObj name="Document" r:id="rId4" imgW="5485033" imgH="2604067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491" y="1291222"/>
                        <a:ext cx="7484270" cy="353344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19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60779"/>
              </p:ext>
            </p:extLst>
          </p:nvPr>
        </p:nvGraphicFramePr>
        <p:xfrm>
          <a:off x="1419726" y="1397001"/>
          <a:ext cx="6797841" cy="429393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65947">
                  <a:extLst>
                    <a:ext uri="{9D8B030D-6E8A-4147-A177-3AD203B41FA5}">
                      <a16:colId xmlns:a16="http://schemas.microsoft.com/office/drawing/2014/main" val="3454864281"/>
                    </a:ext>
                  </a:extLst>
                </a:gridCol>
                <a:gridCol w="2265947">
                  <a:extLst>
                    <a:ext uri="{9D8B030D-6E8A-4147-A177-3AD203B41FA5}">
                      <a16:colId xmlns:a16="http://schemas.microsoft.com/office/drawing/2014/main" val="1184741647"/>
                    </a:ext>
                  </a:extLst>
                </a:gridCol>
                <a:gridCol w="2265947">
                  <a:extLst>
                    <a:ext uri="{9D8B030D-6E8A-4147-A177-3AD203B41FA5}">
                      <a16:colId xmlns:a16="http://schemas.microsoft.com/office/drawing/2014/main" val="2711602276"/>
                    </a:ext>
                  </a:extLst>
                </a:gridCol>
              </a:tblGrid>
              <a:tr h="858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Symbols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582209"/>
                  </a:ext>
                </a:extLst>
              </a:tr>
              <a:tr h="858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Decimal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 1, … 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4398"/>
                  </a:ext>
                </a:extLst>
              </a:tr>
              <a:tr h="858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179121"/>
                  </a:ext>
                </a:extLst>
              </a:tr>
              <a:tr h="858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Octal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 1, 2, …7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933975"/>
                  </a:ext>
                </a:extLst>
              </a:tr>
              <a:tr h="8587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Hexa-decimal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0, 1, … 9,</a:t>
                      </a:r>
                    </a:p>
                    <a:p>
                      <a:pPr algn="ctr"/>
                      <a:r>
                        <a:rPr lang="en-US" sz="2400" dirty="0"/>
                        <a:t>A, B,</a:t>
                      </a:r>
                      <a:r>
                        <a:rPr lang="en-US" sz="2400" baseline="0" dirty="0"/>
                        <a:t> ... F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32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177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4768" y="750113"/>
            <a:ext cx="659155" cy="369332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FFFF99"/>
                </a:solidFill>
              </a:rPr>
              <a:t>BCD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90615" y="1255564"/>
            <a:ext cx="48161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Binary coded decimal (BCD) is a weighted code that is commonly used in digital systems when it is necessary to show decimal numbers such as in clock displays. 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590615" y="3322250"/>
            <a:ext cx="4483611" cy="265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dirty="0">
                <a:latin typeface="+mn-lt"/>
              </a:rPr>
              <a:t>The table illustrates the difference between straight binary and BCD. BCD represents each decimal digit with a 4-bit code. Notice that the codes 1010 through 1111 are not used in BCD. </a:t>
            </a:r>
          </a:p>
          <a:p>
            <a:pPr>
              <a:spcBef>
                <a:spcPct val="50000"/>
              </a:spcBef>
            </a:pPr>
            <a:endParaRPr lang="en-US" altLang="en-US" sz="15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00449" y="1255565"/>
            <a:ext cx="2696642" cy="437803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 sz="1800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5238182" y="1350575"/>
            <a:ext cx="1028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5923982" y="1350575"/>
            <a:ext cx="685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chemeClr val="bg1"/>
                </a:solidFill>
              </a:rPr>
              <a:t>Binary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826043" y="1371582"/>
            <a:ext cx="685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008000"/>
                </a:solidFill>
              </a:rPr>
              <a:t>BCD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406725" y="1582844"/>
            <a:ext cx="3798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5912842" y="1603284"/>
            <a:ext cx="6286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>
                <a:solidFill>
                  <a:schemeClr val="bg1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6826043" y="1603284"/>
            <a:ext cx="6286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008000"/>
                </a:solidFill>
              </a:rPr>
              <a:t>0000 0001 0010 0011 0100 0101 0110 0111 1000 1001 0000 0001 0010 0011 0100 0101</a:t>
            </a:r>
            <a:r>
              <a:rPr lang="en-US" altLang="en-US" sz="1500"/>
              <a:t> </a:t>
            </a: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6382092" y="3889284"/>
            <a:ext cx="6286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500" dirty="0">
                <a:solidFill>
                  <a:srgbClr val="008000"/>
                </a:solidFill>
              </a:rPr>
              <a:t>0001 0001 0001 0001 0001 0001</a:t>
            </a:r>
          </a:p>
        </p:txBody>
      </p:sp>
    </p:spTree>
    <p:extLst>
      <p:ext uri="{BB962C8B-B14F-4D97-AF65-F5344CB8AC3E}">
        <p14:creationId xmlns:p14="http://schemas.microsoft.com/office/powerpoint/2010/main" val="3223066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465785" y="2078832"/>
            <a:ext cx="270033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 sz="1350"/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4146243" y="951169"/>
            <a:ext cx="85151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GB" sz="975" u="sng">
                <a:ea typeface="Times New Roman" pitchFamily="18" charset="0"/>
                <a:cs typeface="Arial" pitchFamily="34" charset="0"/>
              </a:rPr>
              <a:t>Table ASCII -I</a:t>
            </a:r>
            <a:br>
              <a:rPr lang="en-GB" sz="975" u="sng">
                <a:ea typeface="Times New Roman" pitchFamily="18" charset="0"/>
                <a:cs typeface="Arial" pitchFamily="34" charset="0"/>
              </a:rPr>
            </a:br>
            <a:br>
              <a:rPr lang="en-GB" sz="975" u="sng">
                <a:ea typeface="Times New Roman" pitchFamily="18" charset="0"/>
                <a:cs typeface="Arial" pitchFamily="34" charset="0"/>
              </a:rPr>
            </a:br>
            <a:endParaRPr lang="en-GB"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18436" name="Picture 6" descr="http://www.cdrummond.qc.ca/cegep/informat/Professeurs/Alain/images/ASCII1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1" y="1484710"/>
            <a:ext cx="40005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1143001" y="57077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9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2465785" y="2078832"/>
            <a:ext cx="270033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 sz="1350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1143001" y="57077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GB">
              <a:latin typeface="Times New Roman" pitchFamily="18" charset="0"/>
            </a:endParaRP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3869532" y="985113"/>
            <a:ext cx="920445" cy="51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GB" sz="975" u="sng">
                <a:ea typeface="Times New Roman" pitchFamily="18" charset="0"/>
                <a:cs typeface="Arial" pitchFamily="34" charset="0"/>
              </a:rPr>
              <a:t>TABLE ASCII -II</a:t>
            </a:r>
            <a:endParaRPr lang="en-GB" sz="900">
              <a:ea typeface="Times New Roman" pitchFamily="18" charset="0"/>
              <a:cs typeface="Arial" pitchFamily="34" charset="0"/>
            </a:endParaRPr>
          </a:p>
          <a:p>
            <a:endParaRPr lang="en-GB"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19461" name="Picture 7" descr="http://www.cdrummond.qc.ca/cegep/informat/Professeurs/Alain/Images/ascii2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405" y="1538288"/>
            <a:ext cx="3607594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1143001" y="563272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48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7444" y="762085"/>
            <a:ext cx="1678729" cy="369332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FFFF99"/>
                </a:solidFill>
              </a:rPr>
              <a:t>Binary Addition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378307" y="1646802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accent4"/>
                </a:solidFill>
              </a:rPr>
              <a:t>The rules for binary addition are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464157" y="1995514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0 + 0 = 0 		Sum = 0, carry = 0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464157" y="2367473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0 + 1 = 0 		Sum = 1, carry = 0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2449677" y="2716185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+ 0 = 0 		Sum = 1, carry = 0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449677" y="3059085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 + 1 = 10 	Sum = 0, carry = 1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493658" y="3537013"/>
            <a:ext cx="5715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chemeClr val="accent4"/>
                </a:solidFill>
              </a:rPr>
              <a:t>When an input carry = 1 due to a previous result, the rules are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06982" y="3982306"/>
            <a:ext cx="4057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+ 0 + 0 = 01 		Sum = 1, carry = 0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2206982" y="4325206"/>
            <a:ext cx="411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+ 0 + 1 = 10 		Sum = 0, carry = 1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181441" y="4673918"/>
            <a:ext cx="4057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 + 1 + 0 = 10 		Sum = 0, carry = 1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182134" y="5016818"/>
            <a:ext cx="4057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+ 1 + 1 = 10 		Sum = 1, carry = 1</a:t>
            </a:r>
          </a:p>
        </p:txBody>
      </p:sp>
    </p:spTree>
    <p:extLst>
      <p:ext uri="{BB962C8B-B14F-4D97-AF65-F5344CB8AC3E}">
        <p14:creationId xmlns:p14="http://schemas.microsoft.com/office/powerpoint/2010/main" val="2779440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93658" y="1106743"/>
            <a:ext cx="1935145" cy="369332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FF99"/>
                </a:solidFill>
              </a:rPr>
              <a:t>Binary Subtraction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493658" y="1646802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The rules for binary subtraction are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951820" y="2000464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0 </a:t>
            </a:r>
            <a:r>
              <a:rPr lang="en-US" altLang="en-US" sz="1800" dirty="0">
                <a:latin typeface="Symbol" pitchFamily="18" charset="2"/>
              </a:rPr>
              <a:t>-</a:t>
            </a:r>
            <a:r>
              <a:rPr lang="en-US" altLang="en-US" sz="1800" dirty="0"/>
              <a:t> 0 = 0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54677" y="2360799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 </a:t>
            </a:r>
            <a:r>
              <a:rPr lang="en-US" altLang="en-US" sz="1800" dirty="0">
                <a:latin typeface="Symbol" pitchFamily="18" charset="2"/>
              </a:rPr>
              <a:t>-</a:t>
            </a:r>
            <a:r>
              <a:rPr lang="en-US" altLang="en-US" sz="1800" dirty="0"/>
              <a:t> 1 = 0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954677" y="2703699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 </a:t>
            </a:r>
            <a:r>
              <a:rPr lang="en-US" altLang="en-US" sz="1800">
                <a:latin typeface="Symbol" pitchFamily="18" charset="2"/>
              </a:rPr>
              <a:t>-</a:t>
            </a:r>
            <a:r>
              <a:rPr lang="en-US" altLang="en-US" sz="1800"/>
              <a:t> 0 = 1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843808" y="3050687"/>
            <a:ext cx="3543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10 </a:t>
            </a:r>
            <a:r>
              <a:rPr lang="en-US" altLang="en-US" sz="1800" dirty="0">
                <a:latin typeface="Symbol" pitchFamily="18" charset="2"/>
              </a:rPr>
              <a:t>-</a:t>
            </a:r>
            <a:r>
              <a:rPr lang="en-US" altLang="en-US" sz="1800" dirty="0"/>
              <a:t> 1 = 1  with a borrow of 1</a:t>
            </a:r>
          </a:p>
        </p:txBody>
      </p:sp>
    </p:spTree>
    <p:extLst>
      <p:ext uri="{BB962C8B-B14F-4D97-AF65-F5344CB8AC3E}">
        <p14:creationId xmlns:p14="http://schemas.microsoft.com/office/powerpoint/2010/main" val="2280914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81943"/>
              </p:ext>
            </p:extLst>
          </p:nvPr>
        </p:nvGraphicFramePr>
        <p:xfrm>
          <a:off x="2085650" y="1078094"/>
          <a:ext cx="4891348" cy="46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4" imgW="5465508" imgH="5234694" progId="Word.Document.8">
                  <p:embed/>
                </p:oleObj>
              </mc:Choice>
              <mc:Fallback>
                <p:oleObj name="Document" r:id="rId4" imgW="5465508" imgH="5234694" progId="Word.Documen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650" y="1078094"/>
                        <a:ext cx="4891348" cy="466012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921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26473" y="549203"/>
            <a:ext cx="7886700" cy="994172"/>
          </a:xfrm>
        </p:spPr>
        <p:txBody>
          <a:bodyPr/>
          <a:lstStyle/>
          <a:p>
            <a:pPr>
              <a:defRPr/>
            </a:pPr>
            <a:r>
              <a:rPr lang="en-GB">
                <a:latin typeface="Times New Roman" pitchFamily="18" charset="0"/>
              </a:rPr>
              <a:t>Binary Multiplication</a:t>
            </a:r>
            <a:r>
              <a:rPr lang="en-US" dirty="0"/>
              <a:t> </a:t>
            </a:r>
          </a:p>
        </p:txBody>
      </p:sp>
      <p:graphicFrame>
        <p:nvGraphicFramePr>
          <p:cNvPr id="52227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263219"/>
              </p:ext>
            </p:extLst>
          </p:nvPr>
        </p:nvGraphicFramePr>
        <p:xfrm>
          <a:off x="1045584" y="1745009"/>
          <a:ext cx="4004019" cy="412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4" imgW="5470991" imgH="5641636" progId="Word.Document.8">
                  <p:embed/>
                </p:oleObj>
              </mc:Choice>
              <mc:Fallback>
                <p:oleObj name="Document" r:id="rId4" imgW="5470991" imgH="5641636" progId="Word.Document.8">
                  <p:embed/>
                  <p:pic>
                    <p:nvPicPr>
                      <p:cNvPr id="522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584" y="1745009"/>
                        <a:ext cx="4004019" cy="41293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9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953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– SELF TEST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buAutoNum type="arabicPeriod"/>
            </a:pPr>
            <a:r>
              <a:rPr lang="en-US" sz="2400" dirty="0"/>
              <a:t>11011 + 1001010 =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1011001 + 111010 =</a:t>
            </a:r>
          </a:p>
          <a:p>
            <a:pPr marL="914400" lvl="2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41838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79112" y="3771117"/>
            <a:ext cx="5308536" cy="2103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12" y="817061"/>
            <a:ext cx="5198302" cy="23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81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 – SELF TEST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buAutoNum type="arabicPeriod"/>
            </a:pPr>
            <a:r>
              <a:rPr lang="en-US" sz="2400" dirty="0"/>
              <a:t>1000101 + 101100 =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1110110 + 1010111 =</a:t>
            </a:r>
          </a:p>
          <a:p>
            <a:pPr marL="914400" lvl="2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27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set of values used to represent different quantities is known as Number System.</a:t>
            </a:r>
          </a:p>
          <a:p>
            <a:r>
              <a:rPr lang="en-US" sz="2800" dirty="0"/>
              <a:t>A number system can be used to represent the number of students in a class or number of presenters in a session and etc.</a:t>
            </a:r>
          </a:p>
          <a:p>
            <a:r>
              <a:rPr lang="en-US" sz="2800" dirty="0"/>
              <a:t>The digital computer represents all kind of data and information in binary numbers.</a:t>
            </a:r>
          </a:p>
        </p:txBody>
      </p:sp>
    </p:spTree>
    <p:extLst>
      <p:ext uri="{BB962C8B-B14F-4D97-AF65-F5344CB8AC3E}">
        <p14:creationId xmlns:p14="http://schemas.microsoft.com/office/powerpoint/2010/main" val="1182222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95" y="875125"/>
            <a:ext cx="4429125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3632091"/>
            <a:ext cx="43910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00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(8-Bit Fixed Width Addition) – SELF TEST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0" lvl="2" indent="-457200">
              <a:buAutoNum type="arabicPeriod"/>
            </a:pPr>
            <a:r>
              <a:rPr lang="en-US" sz="2400" dirty="0"/>
              <a:t>1010110 + 110100 =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110001+ 11100100 =</a:t>
            </a:r>
          </a:p>
          <a:p>
            <a:pPr marL="914400" lvl="2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1821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32" y="677384"/>
            <a:ext cx="4972050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032" y="3440547"/>
            <a:ext cx="49434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8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includes audio, graphics, video, text and numbers.</a:t>
            </a:r>
          </a:p>
          <a:p>
            <a:r>
              <a:rPr lang="en-US" sz="2800" dirty="0"/>
              <a:t>The total number of digits used in a number system is called its base or radix. </a:t>
            </a:r>
          </a:p>
        </p:txBody>
      </p:sp>
    </p:spTree>
    <p:extLst>
      <p:ext uri="{BB962C8B-B14F-4D97-AF65-F5344CB8AC3E}">
        <p14:creationId xmlns:p14="http://schemas.microsoft.com/office/powerpoint/2010/main" val="329514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Decimal Number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Binary Number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Octal Number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Hexadecimal Number System </a:t>
            </a:r>
          </a:p>
        </p:txBody>
      </p:sp>
    </p:spTree>
    <p:extLst>
      <p:ext uri="{BB962C8B-B14F-4D97-AF65-F5344CB8AC3E}">
        <p14:creationId xmlns:p14="http://schemas.microsoft.com/office/powerpoint/2010/main" val="278396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11091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11"/>
            <a:ext cx="8361947" cy="463215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sz="3400" dirty="0"/>
          </a:p>
          <a:p>
            <a:pPr eaLnBrk="1" hangingPunct="1"/>
            <a:r>
              <a:rPr lang="en-US" sz="3400" dirty="0"/>
              <a:t>The number system that we use in our day-to-day life is the decimal number system.</a:t>
            </a:r>
          </a:p>
          <a:p>
            <a:pPr eaLnBrk="1" hangingPunct="1"/>
            <a:r>
              <a:rPr lang="en-US" sz="3400" dirty="0"/>
              <a:t>Decimal number system has </a:t>
            </a:r>
            <a:r>
              <a:rPr lang="en-US" sz="3400" u="sng" dirty="0"/>
              <a:t>Base 10 </a:t>
            </a:r>
            <a:r>
              <a:rPr lang="en-US" sz="3400" dirty="0"/>
              <a:t>as it uses 10 digits. </a:t>
            </a:r>
          </a:p>
          <a:p>
            <a:pPr eaLnBrk="1" hangingPunct="1"/>
            <a:r>
              <a:rPr lang="en-US" sz="3400" dirty="0"/>
              <a:t>10 symbols : 0, 1, 2, 3, 4, 5, 6, 7, 8, 9</a:t>
            </a:r>
          </a:p>
          <a:p>
            <a:pPr eaLnBrk="1" hangingPunct="1"/>
            <a:r>
              <a:rPr lang="en-US" sz="3400" dirty="0"/>
              <a:t>Weightage of each symbol depends on the symbol position</a:t>
            </a:r>
          </a:p>
          <a:p>
            <a:pPr eaLnBrk="1" hangingPunct="1"/>
            <a:r>
              <a:rPr lang="en-US" sz="3400" dirty="0"/>
              <a:t>Example :</a:t>
            </a:r>
          </a:p>
          <a:p>
            <a:pPr>
              <a:buNone/>
            </a:pPr>
            <a:r>
              <a:rPr lang="en-US" sz="3400" dirty="0"/>
              <a:t>		853</a:t>
            </a:r>
            <a:r>
              <a:rPr lang="en-US" sz="3400" baseline="-25000" dirty="0"/>
              <a:t>10</a:t>
            </a:r>
            <a:r>
              <a:rPr lang="en-US" sz="3400" dirty="0"/>
              <a:t> = (8</a:t>
            </a:r>
            <a:r>
              <a:rPr lang="en-US" sz="3400" dirty="0">
                <a:sym typeface="Symbol" pitchFamily="18" charset="2"/>
              </a:rPr>
              <a:t>10</a:t>
            </a:r>
            <a:r>
              <a:rPr lang="en-US" sz="3400" baseline="30000" dirty="0">
                <a:sym typeface="Symbol" pitchFamily="18" charset="2"/>
              </a:rPr>
              <a:t>2</a:t>
            </a:r>
            <a:r>
              <a:rPr lang="en-US" sz="3400" dirty="0">
                <a:sym typeface="Symbol" pitchFamily="18" charset="2"/>
              </a:rPr>
              <a:t>) + (510</a:t>
            </a:r>
            <a:r>
              <a:rPr lang="en-US" sz="3400" baseline="30000" dirty="0">
                <a:sym typeface="Symbol" pitchFamily="18" charset="2"/>
              </a:rPr>
              <a:t>1</a:t>
            </a:r>
            <a:r>
              <a:rPr lang="en-US" sz="3400" dirty="0">
                <a:sym typeface="Symbol" pitchFamily="18" charset="2"/>
              </a:rPr>
              <a:t>) + (310</a:t>
            </a:r>
            <a:r>
              <a:rPr lang="en-US" sz="3400" baseline="30000" dirty="0">
                <a:sym typeface="Symbol" pitchFamily="18" charset="2"/>
              </a:rPr>
              <a:t>0</a:t>
            </a:r>
            <a:r>
              <a:rPr lang="en-US" sz="3400" dirty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sz="3400" dirty="0">
                <a:sym typeface="Symbol" pitchFamily="18" charset="2"/>
              </a:rPr>
              <a:t>	</a:t>
            </a:r>
            <a:r>
              <a:rPr lang="en-US" sz="3400" i="1" dirty="0">
                <a:sym typeface="Symbol" pitchFamily="18" charset="2"/>
              </a:rPr>
              <a:t>The successive positions to the left of decimal point represent units, tens, hundreds, thousands, and so 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1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110915"/>
          </a:xfrm>
        </p:spPr>
        <p:txBody>
          <a:bodyPr/>
          <a:lstStyle/>
          <a:p>
            <a:r>
              <a:rPr lang="en-US" dirty="0"/>
              <a:t>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411"/>
            <a:ext cx="8361947" cy="4632157"/>
          </a:xfrm>
        </p:spPr>
        <p:txBody>
          <a:bodyPr>
            <a:normAutofit/>
          </a:bodyPr>
          <a:lstStyle/>
          <a:p>
            <a:pPr eaLnBrk="1" hangingPunct="1"/>
            <a:endParaRPr lang="en-US" sz="3400" dirty="0"/>
          </a:p>
          <a:p>
            <a:endParaRPr lang="en-US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457200" y="1673622"/>
            <a:ext cx="7696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/>
              <a:t>The position of each digit in a weighted number system is assigned a weight based on the </a:t>
            </a:r>
            <a:r>
              <a:rPr lang="en-US" altLang="en-US" b="1" dirty="0"/>
              <a:t>base</a:t>
            </a:r>
            <a:r>
              <a:rPr lang="en-US" altLang="en-US" dirty="0"/>
              <a:t> or </a:t>
            </a:r>
            <a:r>
              <a:rPr lang="en-US" altLang="en-US" b="1" dirty="0"/>
              <a:t>radix</a:t>
            </a:r>
            <a:r>
              <a:rPr lang="en-US" altLang="en-US" dirty="0"/>
              <a:t> of the system. The radix of decimal numbers is ten, because only ten symbols (0 through 9) are used to represent any number.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33400" y="3258457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	The column weights of decimal numbers are powers of ten that increase from right to left beginning with 10</a:t>
            </a:r>
            <a:r>
              <a:rPr lang="en-US" altLang="en-US" baseline="30000" dirty="0"/>
              <a:t>0</a:t>
            </a:r>
            <a:r>
              <a:rPr lang="en-US" altLang="en-US" dirty="0"/>
              <a:t> =1:</a:t>
            </a:r>
          </a:p>
        </p:txBody>
      </p:sp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2324100" y="4360817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…10</a:t>
            </a:r>
            <a:r>
              <a:rPr lang="en-US" altLang="en-US" baseline="30000" dirty="0">
                <a:solidFill>
                  <a:srgbClr val="FF0000"/>
                </a:solidFill>
              </a:rPr>
              <a:t>5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3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0</a:t>
            </a:r>
            <a:r>
              <a:rPr lang="en-US" altLang="en-US" b="1" dirty="0"/>
              <a:t>.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645007" y="4806355"/>
            <a:ext cx="769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	For fractional decimal numbers, the column weights are negative powers of ten that decrease from left to right:</a:t>
            </a:r>
          </a:p>
        </p:txBody>
      </p:sp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2466265" y="57479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10</a:t>
            </a:r>
            <a:r>
              <a:rPr lang="en-US" altLang="en-US" baseline="30000" dirty="0"/>
              <a:t>2</a:t>
            </a:r>
            <a:r>
              <a:rPr lang="en-US" altLang="en-US" dirty="0"/>
              <a:t> 10</a:t>
            </a:r>
            <a:r>
              <a:rPr lang="en-US" altLang="en-US" baseline="30000" dirty="0"/>
              <a:t>1</a:t>
            </a:r>
            <a:r>
              <a:rPr lang="en-US" altLang="en-US" dirty="0"/>
              <a:t> 10</a:t>
            </a:r>
            <a:r>
              <a:rPr lang="en-US" altLang="en-US" baseline="30000" dirty="0"/>
              <a:t>0</a:t>
            </a:r>
            <a:r>
              <a:rPr lang="en-US" altLang="en-US" b="1" dirty="0"/>
              <a:t>. </a:t>
            </a:r>
            <a:r>
              <a:rPr lang="en-US" altLang="en-US" dirty="0">
                <a:solidFill>
                  <a:srgbClr val="FF0000"/>
                </a:solidFill>
              </a:rPr>
              <a:t>10</a:t>
            </a:r>
            <a:r>
              <a:rPr lang="en-US" altLang="en-US" baseline="30000" dirty="0">
                <a:solidFill>
                  <a:srgbClr val="FF0000"/>
                </a:solidFill>
              </a:rPr>
              <a:t>-1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-2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-3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-4</a:t>
            </a:r>
            <a:r>
              <a:rPr lang="en-US" altLang="en-US" dirty="0">
                <a:solidFill>
                  <a:srgbClr val="FF0000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0876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3681</TotalTime>
  <Words>2730</Words>
  <Application>Microsoft Office PowerPoint</Application>
  <PresentationFormat>On-screen Show (4:3)</PresentationFormat>
  <Paragraphs>439</Paragraphs>
  <Slides>52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Agency FB</vt:lpstr>
      <vt:lpstr>Arial</vt:lpstr>
      <vt:lpstr>Arial Black</vt:lpstr>
      <vt:lpstr>Calibri</vt:lpstr>
      <vt:lpstr>Calibri Light</vt:lpstr>
      <vt:lpstr>Comic Sans MS</vt:lpstr>
      <vt:lpstr>Impact</vt:lpstr>
      <vt:lpstr>Symbol</vt:lpstr>
      <vt:lpstr>Times New Roman</vt:lpstr>
      <vt:lpstr>Wingdings</vt:lpstr>
      <vt:lpstr>Celestial</vt:lpstr>
      <vt:lpstr>Bitmap Image</vt:lpstr>
      <vt:lpstr>Document</vt:lpstr>
      <vt:lpstr>  Computer Architecture &amp; NETWORKS</vt:lpstr>
      <vt:lpstr>LEARNING OUTCOMES </vt:lpstr>
      <vt:lpstr>Content</vt:lpstr>
      <vt:lpstr>PowerPoint Presentation</vt:lpstr>
      <vt:lpstr>NUMBER SYSTEMS</vt:lpstr>
      <vt:lpstr>NUMBER SYSTEMS</vt:lpstr>
      <vt:lpstr>Type of NUMBER SYSTEM</vt:lpstr>
      <vt:lpstr>Decimal number system</vt:lpstr>
      <vt:lpstr>Decimal number system</vt:lpstr>
      <vt:lpstr>Decimal Numbers </vt:lpstr>
      <vt:lpstr>Decimal number system</vt:lpstr>
      <vt:lpstr>PowerPoint Presentation</vt:lpstr>
      <vt:lpstr>Decimal System</vt:lpstr>
      <vt:lpstr>Binary number system</vt:lpstr>
      <vt:lpstr>Binary number system</vt:lpstr>
      <vt:lpstr>Binary number system</vt:lpstr>
      <vt:lpstr>TEST YOURSELF</vt:lpstr>
      <vt:lpstr>TEST YOURSELF</vt:lpstr>
      <vt:lpstr>Octal number system</vt:lpstr>
      <vt:lpstr>PowerPoint Presentation</vt:lpstr>
      <vt:lpstr>PowerPoint Presentation</vt:lpstr>
      <vt:lpstr>Hexadecimal number system</vt:lpstr>
      <vt:lpstr>Hexadecimal number system</vt:lpstr>
      <vt:lpstr>Hexadecimal number system</vt:lpstr>
      <vt:lpstr>Hexadecimal number system</vt:lpstr>
      <vt:lpstr>PowerPoint Presentation</vt:lpstr>
      <vt:lpstr>PowerPoint Presentation</vt:lpstr>
      <vt:lpstr>PowerPoint Presentation</vt:lpstr>
      <vt:lpstr>Why Hexadecimal?</vt:lpstr>
      <vt:lpstr>Memorisation</vt:lpstr>
      <vt:lpstr>The Power of Bases</vt:lpstr>
      <vt:lpstr>Numbering Systems Conversion</vt:lpstr>
      <vt:lpstr>Conversion of number system</vt:lpstr>
      <vt:lpstr>Conversion of number system</vt:lpstr>
      <vt:lpstr>Conversion of number system</vt:lpstr>
      <vt:lpstr>Conversion of number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Multiplication </vt:lpstr>
      <vt:lpstr>BINARY ADDITION – SELF TEST 1</vt:lpstr>
      <vt:lpstr>PowerPoint Presentation</vt:lpstr>
      <vt:lpstr>BINARY SUBTRACTION – SELF TEST 2</vt:lpstr>
      <vt:lpstr>PowerPoint Presentation</vt:lpstr>
      <vt:lpstr>BINARY ADDITION (8-Bit Fixed Width Addition) – SELF TEST 3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System (MPS)</dc:title>
  <dc:creator>Steven Khoo</dc:creator>
  <cp:lastModifiedBy>Asvhini Subramaniam</cp:lastModifiedBy>
  <cp:revision>237</cp:revision>
  <dcterms:created xsi:type="dcterms:W3CDTF">2010-10-05T22:31:07Z</dcterms:created>
  <dcterms:modified xsi:type="dcterms:W3CDTF">2022-04-25T01:25:00Z</dcterms:modified>
</cp:coreProperties>
</file>