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40"/>
  </p:notesMasterIdLst>
  <p:sldIdLst>
    <p:sldId id="256" r:id="rId2"/>
    <p:sldId id="386" r:id="rId3"/>
    <p:sldId id="353" r:id="rId4"/>
    <p:sldId id="354" r:id="rId5"/>
    <p:sldId id="355" r:id="rId6"/>
    <p:sldId id="356" r:id="rId7"/>
    <p:sldId id="357" r:id="rId8"/>
    <p:sldId id="387" r:id="rId9"/>
    <p:sldId id="388" r:id="rId10"/>
    <p:sldId id="389" r:id="rId11"/>
    <p:sldId id="390" r:id="rId12"/>
    <p:sldId id="391" r:id="rId13"/>
    <p:sldId id="392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94" r:id="rId22"/>
    <p:sldId id="385" r:id="rId23"/>
    <p:sldId id="365" r:id="rId24"/>
    <p:sldId id="366" r:id="rId25"/>
    <p:sldId id="409" r:id="rId26"/>
    <p:sldId id="410" r:id="rId27"/>
    <p:sldId id="420" r:id="rId28"/>
    <p:sldId id="421" r:id="rId29"/>
    <p:sldId id="422" r:id="rId30"/>
    <p:sldId id="423" r:id="rId31"/>
    <p:sldId id="424" r:id="rId32"/>
    <p:sldId id="426" r:id="rId33"/>
    <p:sldId id="425" r:id="rId34"/>
    <p:sldId id="428" r:id="rId35"/>
    <p:sldId id="429" r:id="rId36"/>
    <p:sldId id="431" r:id="rId37"/>
    <p:sldId id="430" r:id="rId38"/>
    <p:sldId id="440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2060" autoAdjust="0"/>
  </p:normalViewPr>
  <p:slideViewPr>
    <p:cSldViewPr>
      <p:cViewPr varScale="1">
        <p:scale>
          <a:sx n="67" d="100"/>
          <a:sy n="67" d="100"/>
        </p:scale>
        <p:origin x="190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86597-BFA4-4CC6-B537-9AEB45720D1A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88F65-4010-4CA3-8A0D-519390CD4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06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840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60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97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B14-E9D7-48DF-852F-5D0A2B268ADC}" type="datetime1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44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0639-5185-4819-B534-CEA8365154F2}" type="datetime1">
              <a:rPr lang="en-GB" smtClean="0"/>
              <a:t>05/05/2023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1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2C11-B89B-4AFC-9C25-993645859209}" type="datetime1">
              <a:rPr lang="en-GB" smtClean="0"/>
              <a:t>05/05/2023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5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7E63-84AA-4D5F-B289-B57ADAF06B07}" type="datetime1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43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1090-6C55-475D-B1CB-742C3CA54488}" type="datetime1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30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88F1-D913-44A2-B467-841FAF64F9FF}" type="datetime1">
              <a:rPr lang="en-GB" smtClean="0"/>
              <a:t>05/05/2023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101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32D3-5A93-4082-85C4-CDB2BD1F4827}" type="datetime1">
              <a:rPr lang="en-GB" smtClean="0"/>
              <a:t>05/05/2023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174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C94B-AEDC-4508-84CC-25DCBB812CED}" type="datetime1">
              <a:rPr lang="en-GB" smtClean="0"/>
              <a:t>05/05/2023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88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19F9-5F80-45D2-AF2D-86CFC98648B3}" type="datetime1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6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8F70-34B5-466C-A878-234018B4A5D6}" type="datetime1">
              <a:rPr lang="en-GB" smtClean="0"/>
              <a:t>05/05/2023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397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3B91-056A-4AE9-8293-A67453546B3F}" type="datetime1">
              <a:rPr lang="en-GB" smtClean="0"/>
              <a:t>05/05/2023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45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1EC3690-CA26-4F7E-9A35-A63E2D6FD789}" type="datetime1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2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2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14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17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14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4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6.gi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oleObject" Target="../embeddings/oleObject4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14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4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37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39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37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0.e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3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44.w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5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6.emf"/><Relationship Id="rId7" Type="http://schemas.openxmlformats.org/officeDocument/2006/relationships/image" Target="../media/image14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5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46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49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46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49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53.png"/><Relationship Id="rId4" Type="http://schemas.openxmlformats.org/officeDocument/2006/relationships/image" Target="../media/image50.emf"/><Relationship Id="rId9" Type="http://schemas.openxmlformats.org/officeDocument/2006/relationships/oleObject" Target="../embeddings/oleObject6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7" Type="http://schemas.openxmlformats.org/officeDocument/2006/relationships/image" Target="../media/image14.e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55.emf"/><Relationship Id="rId4" Type="http://schemas.openxmlformats.org/officeDocument/2006/relationships/oleObject" Target="../embeddings/oleObject6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54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55.e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56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54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55.e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56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7.e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0130" y="2420888"/>
            <a:ext cx="5852110" cy="1397713"/>
          </a:xfrm>
        </p:spPr>
        <p:txBody>
          <a:bodyPr>
            <a:normAutofit fontScale="90000"/>
          </a:bodyPr>
          <a:lstStyle/>
          <a:p>
            <a:r>
              <a:rPr lang="en-GB" dirty="0"/>
              <a:t>Digital Logic &amp; Digital Systems</a:t>
            </a:r>
            <a:br>
              <a:rPr lang="en-GB" dirty="0"/>
            </a:br>
            <a:r>
              <a:rPr lang="en-GB" sz="3200" dirty="0"/>
              <a:t>Part  A</a:t>
            </a:r>
            <a:r>
              <a:rPr lang="en-GB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4869160"/>
            <a:ext cx="7176874" cy="64807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4004CEM</a:t>
            </a:r>
          </a:p>
          <a:p>
            <a:r>
              <a:rPr lang="en-GB" dirty="0"/>
              <a:t>Computer Architecture &amp; Networks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30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10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83568" y="404664"/>
            <a:ext cx="20558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AND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500191"/>
              </p:ext>
            </p:extLst>
          </p:nvPr>
        </p:nvGraphicFramePr>
        <p:xfrm>
          <a:off x="3347864" y="577177"/>
          <a:ext cx="1524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703286" imgH="238963" progId="CorelDRAW.Graphic.13">
                  <p:embed/>
                </p:oleObj>
              </mc:Choice>
              <mc:Fallback>
                <p:oleObj name="CorelDRAW" r:id="rId2" imgW="703286" imgH="238963" progId="CorelDRAW.Graphic.1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77177"/>
                        <a:ext cx="1524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712454"/>
              </p:ext>
            </p:extLst>
          </p:nvPr>
        </p:nvGraphicFramePr>
        <p:xfrm>
          <a:off x="5715000" y="801687"/>
          <a:ext cx="1447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703286" imgH="286756" progId="CorelDRAW.Graphic.13">
                  <p:embed/>
                </p:oleObj>
              </mc:Choice>
              <mc:Fallback>
                <p:oleObj name="CorelDRAW" r:id="rId4" imgW="703286" imgH="286756" progId="CorelDRAW.Graphic.1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801687"/>
                        <a:ext cx="14478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5708639" y="63802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5688593" y="1327262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819900" y="821382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X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38200" y="1752600"/>
            <a:ext cx="7543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</a:t>
            </a:r>
            <a:r>
              <a:rPr lang="en-US" altLang="en-US" b="1" dirty="0"/>
              <a:t>AND gate</a:t>
            </a:r>
            <a:r>
              <a:rPr lang="en-US" altLang="en-US" dirty="0"/>
              <a:t> produces a HIGH output when all inputs are HIGH; otherwise, the output is LOW.  For a 2-input gate, the truth table is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601289"/>
              </p:ext>
            </p:extLst>
          </p:nvPr>
        </p:nvGraphicFramePr>
        <p:xfrm>
          <a:off x="3352800" y="26670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1154390" imgH="1181161" progId="CorelDRAW.Graphic.13">
                  <p:embed/>
                </p:oleObj>
              </mc:Choice>
              <mc:Fallback>
                <p:oleObj name="CorelDRAW" r:id="rId6" imgW="1154390" imgH="1181161" progId="CorelDRAW.Graphic.1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32086" y="5013176"/>
            <a:ext cx="7620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</a:t>
            </a:r>
            <a:r>
              <a:rPr lang="en-US" altLang="en-US" b="1" dirty="0"/>
              <a:t>AND </a:t>
            </a:r>
            <a:r>
              <a:rPr lang="en-US" altLang="en-US" dirty="0"/>
              <a:t>operation is usually shown with a dot between the variables but it may be implied (no dot). Thus, the AND operation is written as </a:t>
            </a:r>
            <a:r>
              <a:rPr lang="en-US" altLang="en-US" i="1" dirty="0"/>
              <a:t>X</a:t>
            </a:r>
            <a:r>
              <a:rPr lang="en-US" altLang="en-US" dirty="0"/>
              <a:t> = </a:t>
            </a:r>
            <a:r>
              <a:rPr lang="en-US" altLang="en-US" i="1" dirty="0"/>
              <a:t>A</a:t>
            </a:r>
            <a:r>
              <a:rPr lang="en-US" altLang="en-US" b="1" i="1" baseline="30000" dirty="0"/>
              <a:t>.</a:t>
            </a:r>
            <a:r>
              <a:rPr lang="en-US" altLang="en-US" i="1" dirty="0"/>
              <a:t>B </a:t>
            </a:r>
            <a:r>
              <a:rPr lang="en-US" altLang="en-US" dirty="0"/>
              <a:t>or </a:t>
            </a:r>
            <a:r>
              <a:rPr lang="en-US" altLang="en-US" i="1" dirty="0"/>
              <a:t>X = AB.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581400" y="33528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Times New Roman" pitchFamily="18" charset="0"/>
              </a:rPr>
              <a:t>0    0</a:t>
            </a:r>
          </a:p>
          <a:p>
            <a:r>
              <a:rPr lang="en-US" altLang="en-US" sz="2000" dirty="0">
                <a:latin typeface="Times New Roman" pitchFamily="18" charset="0"/>
              </a:rPr>
              <a:t>0    1</a:t>
            </a:r>
          </a:p>
          <a:p>
            <a:r>
              <a:rPr lang="en-US" altLang="en-US" sz="2000" dirty="0">
                <a:latin typeface="Times New Roman" pitchFamily="18" charset="0"/>
              </a:rPr>
              <a:t>1    0</a:t>
            </a:r>
          </a:p>
          <a:p>
            <a:r>
              <a:rPr lang="en-US" altLang="en-US" sz="2000" dirty="0">
                <a:latin typeface="Times New Roman" pitchFamily="18" charset="0"/>
              </a:rPr>
              <a:t>1    1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724400" y="33528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0 </a:t>
            </a:r>
          </a:p>
          <a:p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3059832" y="469704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3059832" y="850974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542086" y="542664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5649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83568" y="404664"/>
            <a:ext cx="20558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AND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438461"/>
              </p:ext>
            </p:extLst>
          </p:nvPr>
        </p:nvGraphicFramePr>
        <p:xfrm>
          <a:off x="3347864" y="577177"/>
          <a:ext cx="1524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703286" imgH="238963" progId="CorelDRAW.Graphic.13">
                  <p:embed/>
                </p:oleObj>
              </mc:Choice>
              <mc:Fallback>
                <p:oleObj name="CorelDRAW" r:id="rId2" imgW="703286" imgH="238963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77177"/>
                        <a:ext cx="1524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401353"/>
              </p:ext>
            </p:extLst>
          </p:nvPr>
        </p:nvGraphicFramePr>
        <p:xfrm>
          <a:off x="5715000" y="801687"/>
          <a:ext cx="1447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703286" imgH="286756" progId="CorelDRAW.Graphic.13">
                  <p:embed/>
                </p:oleObj>
              </mc:Choice>
              <mc:Fallback>
                <p:oleObj name="CorelDRAW" r:id="rId4" imgW="703286" imgH="286756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801687"/>
                        <a:ext cx="14478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5708639" y="63802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5688593" y="1327262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819900" y="821382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X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139181" y="1178397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Example waveforms: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840904"/>
              </p:ext>
            </p:extLst>
          </p:nvPr>
        </p:nvGraphicFramePr>
        <p:xfrm>
          <a:off x="1403648" y="1726411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3079122" imgH="461345" progId="CorelDRAW.Graphic.13">
                  <p:embed/>
                </p:oleObj>
              </mc:Choice>
              <mc:Fallback>
                <p:oleObj name="CorelDRAW" r:id="rId6" imgW="3079122" imgH="461345" progId="CorelDRAW.Graphic.1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726411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355659"/>
              </p:ext>
            </p:extLst>
          </p:nvPr>
        </p:nvGraphicFramePr>
        <p:xfrm>
          <a:off x="1403648" y="2780928"/>
          <a:ext cx="55626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3079122" imgH="201900" progId="CorelDRAW.Graphic.13">
                  <p:embed/>
                </p:oleObj>
              </mc:Choice>
              <mc:Fallback>
                <p:oleObj name="CorelDRAW" r:id="rId8" imgW="3079122" imgH="201900" progId="CorelDRAW.Graphic.1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780928"/>
                        <a:ext cx="55626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127049" y="176900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A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1139181" y="222620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/>
              <a:t>B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127049" y="292702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X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796553" y="3573016"/>
            <a:ext cx="7772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The AND operation is used in computer programming as a selective mask. If you want to retain certain bits of a binary number but reset the other bits to 0, you could set a mask with 1’s in the position of the retained bits. </a:t>
            </a:r>
          </a:p>
        </p:txBody>
      </p:sp>
      <p:sp>
        <p:nvSpPr>
          <p:cNvPr id="21" name="WordArt 33"/>
          <p:cNvSpPr>
            <a:spLocks noChangeArrowheads="1" noChangeShapeType="1" noTextEdit="1"/>
          </p:cNvSpPr>
          <p:nvPr/>
        </p:nvSpPr>
        <p:spPr bwMode="auto">
          <a:xfrm>
            <a:off x="796553" y="5103639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2143215" y="5110566"/>
            <a:ext cx="6096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If the binary number 10100011 is </a:t>
            </a:r>
            <a:r>
              <a:rPr lang="en-US" altLang="en-US" dirty="0" err="1"/>
              <a:t>ANDed</a:t>
            </a:r>
            <a:r>
              <a:rPr lang="en-US" altLang="en-US" dirty="0"/>
              <a:t> with the mask 00001111, what is the result?</a:t>
            </a:r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2128664" y="5846092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00000011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3059832" y="504677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3033961" y="832160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572000" y="518799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159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12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23528" y="332656"/>
            <a:ext cx="18176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FFFF99"/>
                </a:solidFill>
              </a:rPr>
              <a:t>The OR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627988"/>
              </p:ext>
            </p:extLst>
          </p:nvPr>
        </p:nvGraphicFramePr>
        <p:xfrm>
          <a:off x="3563888" y="551731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710344" imgH="242540" progId="CorelDRAW.Graphic.13">
                  <p:embed/>
                </p:oleObj>
              </mc:Choice>
              <mc:Fallback>
                <p:oleObj name="CorelDRAW" r:id="rId2" imgW="710344" imgH="242540" progId="CorelDRAW.Graphic.1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51731"/>
                        <a:ext cx="144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200400" y="452064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173083" y="788731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572000" y="45206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063586"/>
              </p:ext>
            </p:extLst>
          </p:nvPr>
        </p:nvGraphicFramePr>
        <p:xfrm>
          <a:off x="6012160" y="514887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703286" imgH="280904" progId="CorelDRAW.Graphic.13">
                  <p:embed/>
                </p:oleObj>
              </mc:Choice>
              <mc:Fallback>
                <p:oleObj name="CorelDRAW" r:id="rId4" imgW="703286" imgH="280904" progId="CorelDRAW.Graphic.1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514887"/>
                        <a:ext cx="1371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638800" y="432668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638800" y="79938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7195935" y="452062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38200" y="1412776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</a:t>
            </a:r>
            <a:r>
              <a:rPr lang="en-US" altLang="en-US" b="1" dirty="0"/>
              <a:t>OR gate</a:t>
            </a:r>
            <a:r>
              <a:rPr lang="en-US" altLang="en-US" dirty="0"/>
              <a:t> produces a HIGH output if any input is HIGH; if all inputs are LOW, the output is LOW.  For a 2-input gate, the truth table is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199706"/>
              </p:ext>
            </p:extLst>
          </p:nvPr>
        </p:nvGraphicFramePr>
        <p:xfrm>
          <a:off x="3324225" y="2420888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1154390" imgH="1181161" progId="CorelDRAW.Graphic.13">
                  <p:embed/>
                </p:oleObj>
              </mc:Choice>
              <mc:Fallback>
                <p:oleObj name="CorelDRAW" r:id="rId6" imgW="1154390" imgH="1181161" progId="CorelDRAW.Graphic.1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2420888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515983" y="3140968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Times New Roman" pitchFamily="18" charset="0"/>
              </a:rPr>
              <a:t>0    0</a:t>
            </a:r>
          </a:p>
          <a:p>
            <a:r>
              <a:rPr lang="en-US" altLang="en-US" sz="2000" dirty="0">
                <a:latin typeface="Times New Roman" pitchFamily="18" charset="0"/>
              </a:rPr>
              <a:t>0    1</a:t>
            </a:r>
          </a:p>
          <a:p>
            <a:r>
              <a:rPr lang="en-US" altLang="en-US" sz="2000" dirty="0">
                <a:latin typeface="Times New Roman" pitchFamily="18" charset="0"/>
              </a:rPr>
              <a:t>1    0</a:t>
            </a:r>
          </a:p>
          <a:p>
            <a:r>
              <a:rPr lang="en-US" altLang="en-US" sz="2000" dirty="0">
                <a:latin typeface="Times New Roman" pitchFamily="18" charset="0"/>
              </a:rPr>
              <a:t>1    1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4650278" y="3140967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</a:rPr>
              <a:t>1 </a:t>
            </a:r>
          </a:p>
          <a:p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762000" y="4968874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b="1"/>
              <a:t>OR </a:t>
            </a:r>
            <a:r>
              <a:rPr lang="en-US" altLang="en-US"/>
              <a:t>operation is shown with a plus sign (+) between the variables. Thus, the OR operation is written as </a:t>
            </a:r>
            <a:r>
              <a:rPr lang="en-US" altLang="en-US" i="1"/>
              <a:t>X</a:t>
            </a:r>
            <a:r>
              <a:rPr lang="en-US" altLang="en-US"/>
              <a:t> = </a:t>
            </a:r>
            <a:r>
              <a:rPr lang="en-US" altLang="en-US" i="1"/>
              <a:t>A </a:t>
            </a:r>
            <a:r>
              <a:rPr lang="en-US" altLang="en-US" b="1" i="1"/>
              <a:t>+ </a:t>
            </a:r>
            <a:r>
              <a:rPr lang="en-US" altLang="en-US" i="1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181689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13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23528" y="332656"/>
            <a:ext cx="18176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FFFF99"/>
                </a:solidFill>
              </a:rPr>
              <a:t>The OR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391829"/>
              </p:ext>
            </p:extLst>
          </p:nvPr>
        </p:nvGraphicFramePr>
        <p:xfrm>
          <a:off x="3563888" y="551731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710344" imgH="242540" progId="CorelDRAW.Graphic.13">
                  <p:embed/>
                </p:oleObj>
              </mc:Choice>
              <mc:Fallback>
                <p:oleObj name="CorelDRAW" r:id="rId2" imgW="710344" imgH="242540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51731"/>
                        <a:ext cx="144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200400" y="452064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173083" y="788731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572000" y="45206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198135"/>
              </p:ext>
            </p:extLst>
          </p:nvPr>
        </p:nvGraphicFramePr>
        <p:xfrm>
          <a:off x="6012160" y="514887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703286" imgH="280904" progId="CorelDRAW.Graphic.13">
                  <p:embed/>
                </p:oleObj>
              </mc:Choice>
              <mc:Fallback>
                <p:oleObj name="CorelDRAW" r:id="rId4" imgW="703286" imgH="280904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514887"/>
                        <a:ext cx="1371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638800" y="432668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638800" y="79938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7195935" y="452062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874614" y="1166094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Example waveforms: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404614"/>
              </p:ext>
            </p:extLst>
          </p:nvPr>
        </p:nvGraphicFramePr>
        <p:xfrm>
          <a:off x="1285776" y="1639104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3079122" imgH="461345" progId="CorelDRAW.Graphic.13">
                  <p:embed/>
                </p:oleObj>
              </mc:Choice>
              <mc:Fallback>
                <p:oleObj name="CorelDRAW" r:id="rId6" imgW="3079122" imgH="461345" progId="CorelDRAW.Graphic.1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776" y="1639104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436168"/>
              </p:ext>
            </p:extLst>
          </p:nvPr>
        </p:nvGraphicFramePr>
        <p:xfrm>
          <a:off x="1291332" y="2708920"/>
          <a:ext cx="556736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4884500" imgH="294234" progId="CorelDRAW.Graphic.13">
                  <p:embed/>
                </p:oleObj>
              </mc:Choice>
              <mc:Fallback>
                <p:oleObj name="CorelDRAW" r:id="rId8" imgW="4884500" imgH="294234" progId="CorelDRAW.Graphic.1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332" y="2708920"/>
                        <a:ext cx="5567363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926579" y="166717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A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926579" y="215069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/>
              <a:t>B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926579" y="285267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X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62000" y="3535362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The OR operation can be used in computer programming to set certain bits of a binary number to 1. </a:t>
            </a:r>
          </a:p>
        </p:txBody>
      </p:sp>
      <p:sp>
        <p:nvSpPr>
          <p:cNvPr id="24" name="WordArt 20"/>
          <p:cNvSpPr>
            <a:spLocks noChangeArrowheads="1" noChangeShapeType="1" noTextEdit="1"/>
          </p:cNvSpPr>
          <p:nvPr/>
        </p:nvSpPr>
        <p:spPr bwMode="auto">
          <a:xfrm>
            <a:off x="545579" y="441387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1905000" y="4388744"/>
            <a:ext cx="6781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ASCII letters have a 1 in the bit 5 position for lower case letters and a 0 in this position for capitals. (Bit positions are numbered from right to left starting with 0.) What will be the result if you OR an ASCII letter with the 8-bit mask 00100000?</a:t>
            </a:r>
          </a:p>
        </p:txBody>
      </p:sp>
      <p:sp>
        <p:nvSpPr>
          <p:cNvPr id="26" name="WordArt 33"/>
          <p:cNvSpPr>
            <a:spLocks noChangeArrowheads="1" noChangeShapeType="1" noTextEdit="1"/>
          </p:cNvSpPr>
          <p:nvPr/>
        </p:nvSpPr>
        <p:spPr bwMode="auto">
          <a:xfrm>
            <a:off x="609600" y="5994933"/>
            <a:ext cx="1219200" cy="449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1981200" y="6047320"/>
            <a:ext cx="655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The resulting letter will be lower case.</a:t>
            </a:r>
          </a:p>
        </p:txBody>
      </p:sp>
    </p:spTree>
    <p:extLst>
      <p:ext uri="{BB962C8B-B14F-4D97-AF65-F5344CB8AC3E}">
        <p14:creationId xmlns:p14="http://schemas.microsoft.com/office/powerpoint/2010/main" val="16611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1619250" y="1341438"/>
          <a:ext cx="5851525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228571" imgH="1590897" progId="Paint.Picture">
                  <p:embed/>
                </p:oleObj>
              </mc:Choice>
              <mc:Fallback>
                <p:oleObj name="Bitmap Image" r:id="rId3" imgW="3228571" imgH="159089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41438"/>
                        <a:ext cx="5851525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647646"/>
              </p:ext>
            </p:extLst>
          </p:nvPr>
        </p:nvGraphicFramePr>
        <p:xfrm>
          <a:off x="1517650" y="987425"/>
          <a:ext cx="524827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272095" imgH="291950" progId="Word.Document.8">
                  <p:embed/>
                </p:oleObj>
              </mc:Choice>
              <mc:Fallback>
                <p:oleObj name="Document" r:id="rId5" imgW="5272095" imgH="291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987425"/>
                        <a:ext cx="524827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843213" y="4581525"/>
            <a:ext cx="2858475" cy="2031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400" dirty="0"/>
              <a:t>  </a:t>
            </a:r>
            <a:r>
              <a:rPr lang="en-GB" sz="1400" b="1" dirty="0"/>
              <a:t>A  B  C		G1  G2  G3  G4</a:t>
            </a:r>
          </a:p>
          <a:p>
            <a:r>
              <a:rPr lang="en-GB" sz="1400" b="1" dirty="0"/>
              <a:t>   0  0  0	             1     1     1     0</a:t>
            </a:r>
          </a:p>
          <a:p>
            <a:r>
              <a:rPr lang="en-GB" sz="1400" b="1" dirty="0"/>
              <a:t>   0  0  1		   1     1     1     1</a:t>
            </a:r>
          </a:p>
          <a:p>
            <a:r>
              <a:rPr lang="en-GB" sz="1400" b="1" dirty="0"/>
              <a:t>   0  1  0		   1     0     0     0</a:t>
            </a:r>
          </a:p>
          <a:p>
            <a:r>
              <a:rPr lang="en-GB" sz="1400" b="1" dirty="0"/>
              <a:t>   0  1  1		   1     0     0     0</a:t>
            </a:r>
          </a:p>
          <a:p>
            <a:r>
              <a:rPr lang="en-GB" sz="1400" b="1" dirty="0"/>
              <a:t>   1  0  0		   0     1     0     0</a:t>
            </a:r>
          </a:p>
          <a:p>
            <a:r>
              <a:rPr lang="en-GB" sz="1400" b="1" dirty="0"/>
              <a:t>   1  0  1		   0     1     0     0</a:t>
            </a:r>
          </a:p>
          <a:p>
            <a:r>
              <a:rPr lang="en-GB" sz="1400" b="1" dirty="0"/>
              <a:t>   1  1  0		   0     0     0     0</a:t>
            </a:r>
          </a:p>
          <a:p>
            <a:r>
              <a:rPr lang="en-GB" sz="1400" b="1" dirty="0"/>
              <a:t>   1  1  1		   0     0     0     0</a:t>
            </a:r>
            <a:endParaRPr lang="en-US" sz="1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B8554-CAF6-920D-6DC3-5F3F26E2B0DF}"/>
              </a:ext>
            </a:extLst>
          </p:cNvPr>
          <p:cNvSpPr txBox="1"/>
          <p:nvPr/>
        </p:nvSpPr>
        <p:spPr>
          <a:xfrm>
            <a:off x="6372200" y="4941168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X=Ā.B.C</a:t>
            </a:r>
            <a:endParaRPr lang="en-MY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1FC1DE-171D-937B-8B72-C33C091570A4}"/>
              </a:ext>
            </a:extLst>
          </p:cNvPr>
          <p:cNvCxnSpPr>
            <a:cxnSpLocks/>
          </p:cNvCxnSpPr>
          <p:nvPr/>
        </p:nvCxnSpPr>
        <p:spPr>
          <a:xfrm>
            <a:off x="7308304" y="5013176"/>
            <a:ext cx="28803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378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861110"/>
              </p:ext>
            </p:extLst>
          </p:nvPr>
        </p:nvGraphicFramePr>
        <p:xfrm>
          <a:off x="971600" y="673894"/>
          <a:ext cx="8351838" cy="551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413593" imgH="5561467" progId="Word.Document.8">
                  <p:embed/>
                </p:oleObj>
              </mc:Choice>
              <mc:Fallback>
                <p:oleObj name="Document" r:id="rId3" imgW="8413593" imgH="55614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673894"/>
                        <a:ext cx="8351838" cy="551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871924"/>
              </p:ext>
            </p:extLst>
          </p:nvPr>
        </p:nvGraphicFramePr>
        <p:xfrm>
          <a:off x="1259632" y="2060848"/>
          <a:ext cx="70866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3343742" imgH="1533739" progId="Paint.Picture">
                  <p:embed/>
                </p:oleObj>
              </mc:Choice>
              <mc:Fallback>
                <p:oleObj name="Bitmap Image" r:id="rId5" imgW="3343742" imgH="153373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060848"/>
                        <a:ext cx="7086600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87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24896"/>
              </p:ext>
            </p:extLst>
          </p:nvPr>
        </p:nvGraphicFramePr>
        <p:xfrm>
          <a:off x="1676400" y="762000"/>
          <a:ext cx="5715000" cy="573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720103" imgH="6598567" progId="Word.Document.8">
                  <p:embed/>
                </p:oleObj>
              </mc:Choice>
              <mc:Fallback>
                <p:oleObj name="Document" r:id="rId3" imgW="5720103" imgH="65985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762000"/>
                        <a:ext cx="5715000" cy="573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66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327178"/>
              </p:ext>
            </p:extLst>
          </p:nvPr>
        </p:nvGraphicFramePr>
        <p:xfrm>
          <a:off x="1828800" y="1557338"/>
          <a:ext cx="5418138" cy="305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64368" imgH="3081613" progId="Word.Document.8">
                  <p:embed/>
                </p:oleObj>
              </mc:Choice>
              <mc:Fallback>
                <p:oleObj name="Document" r:id="rId3" imgW="5464368" imgH="30816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57338"/>
                        <a:ext cx="5418138" cy="305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6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835150" y="1711325"/>
          <a:ext cx="5378450" cy="338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103628" imgH="3870251" progId="Word.Document.8">
                  <p:embed/>
                </p:oleObj>
              </mc:Choice>
              <mc:Fallback>
                <p:oleObj name="Document" r:id="rId3" imgW="5103628" imgH="38702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11325"/>
                        <a:ext cx="5378450" cy="338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37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398753"/>
              </p:ext>
            </p:extLst>
          </p:nvPr>
        </p:nvGraphicFramePr>
        <p:xfrm>
          <a:off x="1835150" y="1004888"/>
          <a:ext cx="5378450" cy="490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84044" imgH="5455607" progId="Word.Document.8">
                  <p:embed/>
                </p:oleObj>
              </mc:Choice>
              <mc:Fallback>
                <p:oleObj name="Document" r:id="rId3" imgW="5484044" imgH="54556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004888"/>
                        <a:ext cx="5378450" cy="490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8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2996952"/>
            <a:ext cx="2304256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Introduction to Logic Circuit Design</a:t>
            </a:r>
            <a:br>
              <a:rPr lang="en-GB" dirty="0"/>
            </a:b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8" y="1235711"/>
            <a:ext cx="5486400" cy="5120640"/>
          </a:xfrm>
        </p:spPr>
        <p:txBody>
          <a:bodyPr>
            <a:noAutofit/>
          </a:bodyPr>
          <a:lstStyle/>
          <a:p>
            <a:r>
              <a:rPr lang="en-GB" sz="1600" dirty="0"/>
              <a:t>Truth tables</a:t>
            </a:r>
          </a:p>
          <a:p>
            <a:r>
              <a:rPr lang="en-GB" sz="1600" dirty="0"/>
              <a:t>Boolean expressions</a:t>
            </a:r>
          </a:p>
          <a:p>
            <a:r>
              <a:rPr lang="en-GB" sz="1600" dirty="0"/>
              <a:t>Symbols of logic operators</a:t>
            </a:r>
          </a:p>
          <a:p>
            <a:r>
              <a:rPr lang="en-GB" sz="1600" dirty="0"/>
              <a:t>Basic logic gates</a:t>
            </a:r>
          </a:p>
          <a:p>
            <a:r>
              <a:rPr lang="en-GB" sz="1600" dirty="0"/>
              <a:t>Proof using truth tables</a:t>
            </a:r>
          </a:p>
          <a:p>
            <a:r>
              <a:rPr lang="en-GB" sz="1600" dirty="0"/>
              <a:t>Logic circuits and transmission formulae, equivalent circuits</a:t>
            </a:r>
          </a:p>
          <a:p>
            <a:r>
              <a:rPr lang="en-GB" sz="1600" dirty="0"/>
              <a:t>Standard results</a:t>
            </a:r>
          </a:p>
          <a:p>
            <a:r>
              <a:rPr lang="en-US" sz="1600" dirty="0"/>
              <a:t>NAND and NOR gates</a:t>
            </a:r>
          </a:p>
          <a:p>
            <a:r>
              <a:rPr lang="en-US" sz="1600" dirty="0"/>
              <a:t>XOR and XNOR gates</a:t>
            </a:r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787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761265"/>
              </p:ext>
            </p:extLst>
          </p:nvPr>
        </p:nvGraphicFramePr>
        <p:xfrm>
          <a:off x="1677988" y="1065213"/>
          <a:ext cx="6062662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586053" imgH="5251638" progId="Word.Document.8">
                  <p:embed/>
                </p:oleObj>
              </mc:Choice>
              <mc:Fallback>
                <p:oleObj name="Document" r:id="rId3" imgW="5586053" imgH="52516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1065213"/>
                        <a:ext cx="6062662" cy="568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694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73883"/>
              </p:ext>
            </p:extLst>
          </p:nvPr>
        </p:nvGraphicFramePr>
        <p:xfrm>
          <a:off x="1673225" y="1069975"/>
          <a:ext cx="6132513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585521" imgH="5243215" progId="Word.Document.8">
                  <p:embed/>
                </p:oleObj>
              </mc:Choice>
              <mc:Fallback>
                <p:oleObj name="Document" r:id="rId3" imgW="5585521" imgH="5243215" progId="Word.Document.8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1069975"/>
                        <a:ext cx="6132513" cy="531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71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176279"/>
              </p:ext>
            </p:extLst>
          </p:nvPr>
        </p:nvGraphicFramePr>
        <p:xfrm>
          <a:off x="1828800" y="914400"/>
          <a:ext cx="5451475" cy="514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030740" imgH="4743683" progId="Word.Document.8">
                  <p:embed/>
                </p:oleObj>
              </mc:Choice>
              <mc:Fallback>
                <p:oleObj name="Document" r:id="rId3" imgW="5030740" imgH="47436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5451475" cy="514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01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495653"/>
              </p:ext>
            </p:extLst>
          </p:nvPr>
        </p:nvGraphicFramePr>
        <p:xfrm>
          <a:off x="1827213" y="1270000"/>
          <a:ext cx="5487987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025710" imgH="4746504" progId="Word.Document.8">
                  <p:embed/>
                </p:oleObj>
              </mc:Choice>
              <mc:Fallback>
                <p:oleObj name="Document" r:id="rId3" imgW="5025710" imgH="4746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1270000"/>
                        <a:ext cx="5487987" cy="431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589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905000" y="1146175"/>
          <a:ext cx="514985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860388" imgH="4304714" progId="Word.Document.8">
                  <p:embed/>
                </p:oleObj>
              </mc:Choice>
              <mc:Fallback>
                <p:oleObj name="Document" r:id="rId3" imgW="4860388" imgH="43047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46175"/>
                        <a:ext cx="514985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564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25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539552" y="476672"/>
            <a:ext cx="2276475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99"/>
                </a:solidFill>
              </a:rPr>
              <a:t>The NAND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63888" y="476672"/>
          <a:ext cx="1524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679223" imgH="238963" progId="CorelDRAW.Graphic.13">
                  <p:embed/>
                </p:oleObj>
              </mc:Choice>
              <mc:Fallback>
                <p:oleObj name="CorelDRAW" r:id="rId2" imgW="679223" imgH="238963" progId="CorelDRAW.Graphic.1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76672"/>
                        <a:ext cx="1524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314700" y="343322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302924" y="710034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788024" y="470859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228184" y="416729"/>
          <a:ext cx="14478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674410" imgH="315366" progId="CorelDRAW.Graphic.13">
                  <p:embed/>
                </p:oleObj>
              </mc:Choice>
              <mc:Fallback>
                <p:oleObj name="CorelDRAW" r:id="rId4" imgW="674410" imgH="315366" progId="CorelDRAW.Graphic.1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416729"/>
                        <a:ext cx="14478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940152" y="395503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940152" y="742910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7380312" y="40822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38200" y="1412776"/>
            <a:ext cx="7543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</a:t>
            </a:r>
            <a:r>
              <a:rPr lang="en-US" altLang="en-US" b="1" dirty="0"/>
              <a:t>NAND gate</a:t>
            </a:r>
            <a:r>
              <a:rPr lang="en-US" altLang="en-US" dirty="0"/>
              <a:t> produces a LOW output when all inputs are HIGH; otherwise, the output is HIGH.  For a 2-input gate, the truth table is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810000" y="26670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1295280" imgH="1307880" progId="CorelDRAW.Graphic.13">
                  <p:embed/>
                </p:oleObj>
              </mc:Choice>
              <mc:Fallback>
                <p:oleObj name="CorelDRAW" r:id="rId6" imgW="1295280" imgH="1307880" progId="CorelDRAW.Graphic.1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038600" y="33528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0    0</a:t>
            </a:r>
          </a:p>
          <a:p>
            <a:r>
              <a:rPr lang="en-US" altLang="en-US" sz="2000" dirty="0"/>
              <a:t>0    1</a:t>
            </a:r>
          </a:p>
          <a:p>
            <a:r>
              <a:rPr lang="en-US" altLang="en-US" sz="2000" dirty="0"/>
              <a:t>1    0</a:t>
            </a:r>
          </a:p>
          <a:p>
            <a:r>
              <a:rPr lang="en-US" altLang="en-US" sz="2000" dirty="0"/>
              <a:t>1    1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181600" y="335280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1 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766330" y="4826173"/>
            <a:ext cx="7620000" cy="1187450"/>
            <a:chOff x="480" y="3024"/>
            <a:chExt cx="4800" cy="748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480" y="3024"/>
              <a:ext cx="480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The </a:t>
              </a:r>
              <a:r>
                <a:rPr lang="en-US" altLang="en-US" b="1" dirty="0"/>
                <a:t>NAND </a:t>
              </a:r>
              <a:r>
                <a:rPr lang="en-US" altLang="en-US" dirty="0"/>
                <a:t>operation is shown with a dot between the variables and an </a:t>
              </a:r>
              <a:r>
                <a:rPr lang="en-US" altLang="en-US" dirty="0" err="1"/>
                <a:t>overbar</a:t>
              </a:r>
              <a:r>
                <a:rPr lang="en-US" altLang="en-US" dirty="0"/>
                <a:t> covering them. Thus, the NAND operation is written as </a:t>
              </a:r>
              <a:r>
                <a:rPr lang="en-US" altLang="en-US" i="1" dirty="0"/>
                <a:t>X</a:t>
              </a:r>
              <a:r>
                <a:rPr lang="en-US" altLang="en-US" dirty="0"/>
                <a:t> = </a:t>
              </a:r>
              <a:r>
                <a:rPr lang="en-US" altLang="en-US" i="1" dirty="0"/>
                <a:t>A </a:t>
              </a:r>
              <a:r>
                <a:rPr lang="en-US" altLang="en-US" b="1" i="1" baseline="30000" dirty="0"/>
                <a:t>.</a:t>
              </a:r>
              <a:r>
                <a:rPr lang="en-US" altLang="en-US" i="1" dirty="0"/>
                <a:t>B </a:t>
              </a:r>
              <a:r>
                <a:rPr lang="en-US" altLang="en-US" dirty="0"/>
                <a:t>(Alternatively, </a:t>
              </a:r>
              <a:r>
                <a:rPr lang="en-US" altLang="en-US" i="1" dirty="0"/>
                <a:t>X = AB.)</a:t>
              </a: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2640" y="353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4494" y="353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167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26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539552" y="476672"/>
            <a:ext cx="2276475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99"/>
                </a:solidFill>
              </a:rPr>
              <a:t>The NAND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45824" y="2451041"/>
          <a:ext cx="1524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679223" imgH="238963" progId="CorelDRAW.Graphic.13">
                  <p:embed/>
                </p:oleObj>
              </mc:Choice>
              <mc:Fallback>
                <p:oleObj name="CorelDRAW" r:id="rId2" imgW="679223" imgH="238963" progId="CorelDRAW.Graphic.1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5824" y="2451041"/>
                        <a:ext cx="1524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2784860" y="2382590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784860" y="2684403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499992" y="256594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X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10120" y="2391098"/>
          <a:ext cx="14478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674410" imgH="315366" progId="CorelDRAW.Graphic.13">
                  <p:embed/>
                </p:oleObj>
              </mc:Choice>
              <mc:Fallback>
                <p:oleObj name="CorelDRAW" r:id="rId4" imgW="674410" imgH="315366" progId="CorelDRAW.Graphic.1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120" y="2391098"/>
                        <a:ext cx="14478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422088" y="2369872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422088" y="2717279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862248" y="2382589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323528" y="306896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Example waveforms: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55" y="3762997"/>
            <a:ext cx="6057143" cy="17904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124744"/>
            <a:ext cx="4336560" cy="10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8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27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67544" y="404664"/>
            <a:ext cx="20383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NOR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91880" y="630882"/>
          <a:ext cx="1371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692056" imgH="242540" progId="CorelDRAW.Graphic.13">
                  <p:embed/>
                </p:oleObj>
              </mc:Choice>
              <mc:Fallback>
                <p:oleObj name="CorelDRAW" r:id="rId2" imgW="692056" imgH="242540" progId="CorelDRAW.Graphic.1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630882"/>
                        <a:ext cx="1371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300192" y="561032"/>
          <a:ext cx="13716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697832" imgH="315366" progId="CorelDRAW.Graphic.13">
                  <p:embed/>
                </p:oleObj>
              </mc:Choice>
              <mc:Fallback>
                <p:oleObj name="CorelDRAW" r:id="rId4" imgW="697832" imgH="315366" progId="CorelDRAW.Graphic.1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561032"/>
                        <a:ext cx="13716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3173" y="540698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012160" y="50467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200400" y="871389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012160" y="779306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582799" y="540697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380312" y="53275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70489" y="1412776"/>
            <a:ext cx="7239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b="1"/>
              <a:t>NOR gate</a:t>
            </a:r>
            <a:r>
              <a:rPr lang="en-US" altLang="en-US"/>
              <a:t> produces a LOW output if any input is HIGH; if all inputs are HIGH, the output is LOW.  For a 2-input gate, the truth table is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223173" y="270892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1295280" imgH="1307880" progId="CorelDRAW.Graphic.13">
                  <p:embed/>
                </p:oleObj>
              </mc:Choice>
              <mc:Fallback>
                <p:oleObj name="CorelDRAW" r:id="rId6" imgW="1295280" imgH="1307880" progId="CorelDRAW.Graphic.1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173" y="270892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450601" y="3405518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0    0</a:t>
            </a:r>
          </a:p>
          <a:p>
            <a:r>
              <a:rPr lang="en-US" altLang="en-US" sz="2000" dirty="0"/>
              <a:t>0    1</a:t>
            </a:r>
          </a:p>
          <a:p>
            <a:r>
              <a:rPr lang="en-US" altLang="en-US" sz="2000" dirty="0"/>
              <a:t>1    0</a:t>
            </a:r>
          </a:p>
          <a:p>
            <a:r>
              <a:rPr lang="en-US" altLang="en-US" sz="2000" dirty="0"/>
              <a:t>1    1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582799" y="3405519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0 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772799" y="4897538"/>
            <a:ext cx="7620000" cy="1187450"/>
            <a:chOff x="480" y="3130"/>
            <a:chExt cx="4800" cy="748"/>
          </a:xfrm>
        </p:grpSpPr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480" y="3130"/>
              <a:ext cx="480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The </a:t>
              </a:r>
              <a:r>
                <a:rPr lang="en-US" altLang="en-US" b="1" dirty="0"/>
                <a:t>NOR </a:t>
              </a:r>
              <a:r>
                <a:rPr lang="en-US" altLang="en-US" dirty="0"/>
                <a:t>operation is shown with a plus sign (+) between the variables and an </a:t>
              </a:r>
              <a:r>
                <a:rPr lang="en-US" altLang="en-US" dirty="0" err="1"/>
                <a:t>overbar</a:t>
              </a:r>
              <a:r>
                <a:rPr lang="en-US" altLang="en-US" dirty="0"/>
                <a:t> covering them. Thus, the NOR operation is written as </a:t>
              </a:r>
              <a:r>
                <a:rPr lang="en-US" altLang="en-US" i="1" dirty="0"/>
                <a:t>X</a:t>
              </a:r>
              <a:r>
                <a:rPr lang="en-US" altLang="en-US" dirty="0"/>
                <a:t> = </a:t>
              </a:r>
              <a:r>
                <a:rPr lang="en-US" altLang="en-US" i="1" dirty="0"/>
                <a:t>A </a:t>
              </a:r>
              <a:r>
                <a:rPr lang="en-US" altLang="en-US" b="1" i="1" dirty="0"/>
                <a:t>+ </a:t>
              </a:r>
              <a:r>
                <a:rPr lang="en-US" altLang="en-US" i="1" dirty="0"/>
                <a:t>B.</a:t>
              </a: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2640" y="36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226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28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67544" y="404664"/>
            <a:ext cx="20383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NOR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91880" y="630882"/>
          <a:ext cx="1371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692056" imgH="242540" progId="CorelDRAW.Graphic.13">
                  <p:embed/>
                </p:oleObj>
              </mc:Choice>
              <mc:Fallback>
                <p:oleObj name="CorelDRAW" r:id="rId2" imgW="692056" imgH="242540" progId="CorelDRAW.Graphic.1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630882"/>
                        <a:ext cx="1371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300192" y="561032"/>
          <a:ext cx="13716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697832" imgH="315366" progId="CorelDRAW.Graphic.13">
                  <p:embed/>
                </p:oleObj>
              </mc:Choice>
              <mc:Fallback>
                <p:oleObj name="CorelDRAW" r:id="rId4" imgW="697832" imgH="315366" progId="CorelDRAW.Graphic.1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561032"/>
                        <a:ext cx="13716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3173" y="540698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012160" y="50467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200400" y="871389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012160" y="779306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582799" y="540697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380312" y="53275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786056" y="131895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Example waveforms: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383416" y="1776153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3454920" imgH="510840" progId="CorelDRAW.Graphic.13">
                  <p:embed/>
                </p:oleObj>
              </mc:Choice>
              <mc:Fallback>
                <p:oleObj name="CorelDRAW" r:id="rId6" imgW="3454920" imgH="510840" progId="CorelDRAW.Graphic.1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416" y="1776153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381140" y="2780928"/>
          <a:ext cx="5562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4884500" imgH="294234" progId="CorelDRAW.Graphic.13">
                  <p:embed/>
                </p:oleObj>
              </mc:Choice>
              <mc:Fallback>
                <p:oleObj name="CorelDRAW" r:id="rId8" imgW="4884500" imgH="294234" progId="CorelDRAW.Graphic.1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40" y="2780928"/>
                        <a:ext cx="55626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029519" y="1828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A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066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B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982287" y="2743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X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762000" y="3489325"/>
            <a:ext cx="777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The NOR operation will produce a LOW if any input is HIGH. </a:t>
            </a:r>
          </a:p>
        </p:txBody>
      </p:sp>
      <p:sp>
        <p:nvSpPr>
          <p:cNvPr id="27" name="WordArt 14"/>
          <p:cNvSpPr>
            <a:spLocks noChangeArrowheads="1" noChangeShapeType="1" noTextEdit="1"/>
          </p:cNvSpPr>
          <p:nvPr/>
        </p:nvSpPr>
        <p:spPr bwMode="auto">
          <a:xfrm>
            <a:off x="648519" y="4194968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1938358" y="4194968"/>
            <a:ext cx="556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When is the LED is ON for the circuit shown?</a:t>
            </a:r>
          </a:p>
        </p:txBody>
      </p:sp>
      <p:sp>
        <p:nvSpPr>
          <p:cNvPr id="29" name="WordArt 16"/>
          <p:cNvSpPr>
            <a:spLocks noChangeArrowheads="1" noChangeShapeType="1" noTextEdit="1"/>
          </p:cNvSpPr>
          <p:nvPr/>
        </p:nvSpPr>
        <p:spPr bwMode="auto">
          <a:xfrm>
            <a:off x="609600" y="52578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4625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29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67544" y="404664"/>
            <a:ext cx="20383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NOR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91880" y="630882"/>
          <a:ext cx="1371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692056" imgH="242540" progId="CorelDRAW.Graphic.13">
                  <p:embed/>
                </p:oleObj>
              </mc:Choice>
              <mc:Fallback>
                <p:oleObj name="CorelDRAW" r:id="rId2" imgW="692056" imgH="242540" progId="CorelDRAW.Graphic.1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630882"/>
                        <a:ext cx="1371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300192" y="561032"/>
          <a:ext cx="13716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697832" imgH="315366" progId="CorelDRAW.Graphic.13">
                  <p:embed/>
                </p:oleObj>
              </mc:Choice>
              <mc:Fallback>
                <p:oleObj name="CorelDRAW" r:id="rId4" imgW="697832" imgH="315366" progId="CorelDRAW.Graphic.1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561032"/>
                        <a:ext cx="13716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3173" y="540698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012160" y="50467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200400" y="871389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012160" y="779306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582799" y="540697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380312" y="53275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786056" y="131895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Example waveforms: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383416" y="1776153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3454920" imgH="510840" progId="CorelDRAW.Graphic.13">
                  <p:embed/>
                </p:oleObj>
              </mc:Choice>
              <mc:Fallback>
                <p:oleObj name="CorelDRAW" r:id="rId6" imgW="3454920" imgH="510840" progId="CorelDRAW.Graphic.1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416" y="1776153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381140" y="2780928"/>
          <a:ext cx="5562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4884500" imgH="294234" progId="CorelDRAW.Graphic.13">
                  <p:embed/>
                </p:oleObj>
              </mc:Choice>
              <mc:Fallback>
                <p:oleObj name="CorelDRAW" r:id="rId8" imgW="4884500" imgH="294234" progId="CorelDRAW.Graphic.1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40" y="2780928"/>
                        <a:ext cx="55626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029519" y="1828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A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066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B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982287" y="2743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X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762000" y="3489325"/>
            <a:ext cx="777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The NOR operation will produce a LOW if any input is HIGH. </a:t>
            </a:r>
          </a:p>
        </p:txBody>
      </p:sp>
      <p:sp>
        <p:nvSpPr>
          <p:cNvPr id="27" name="WordArt 14"/>
          <p:cNvSpPr>
            <a:spLocks noChangeArrowheads="1" noChangeShapeType="1" noTextEdit="1"/>
          </p:cNvSpPr>
          <p:nvPr/>
        </p:nvSpPr>
        <p:spPr bwMode="auto">
          <a:xfrm>
            <a:off x="648519" y="4194968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1938358" y="4194968"/>
            <a:ext cx="556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When is the LED is ON for the circuit shown?</a:t>
            </a:r>
          </a:p>
        </p:txBody>
      </p:sp>
      <p:sp>
        <p:nvSpPr>
          <p:cNvPr id="29" name="WordArt 16"/>
          <p:cNvSpPr>
            <a:spLocks noChangeArrowheads="1" noChangeShapeType="1" noTextEdit="1"/>
          </p:cNvSpPr>
          <p:nvPr/>
        </p:nvSpPr>
        <p:spPr bwMode="auto">
          <a:xfrm>
            <a:off x="609600" y="52578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1981200" y="5257800"/>
            <a:ext cx="3657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The LED will be on when none of the four inputs are HIGH. </a:t>
            </a: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5868144" y="4591843"/>
          <a:ext cx="2449513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0" imgW="1241338" imgH="853765" progId="CorelDRAW.Graphic.13">
                  <p:embed/>
                </p:oleObj>
              </mc:Choice>
              <mc:Fallback>
                <p:oleObj name="CorelDRAW" r:id="rId10" imgW="1241338" imgH="853765" progId="CorelDRAW.Graphic.13">
                  <p:embed/>
                  <p:pic>
                    <p:nvPicPr>
                      <p:cNvPr id="3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591843"/>
                        <a:ext cx="2449513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68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568132"/>
              </p:ext>
            </p:extLst>
          </p:nvPr>
        </p:nvGraphicFramePr>
        <p:xfrm>
          <a:off x="1907704" y="1988840"/>
          <a:ext cx="5378450" cy="306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97919" imgH="2856357" progId="Word.Document.8">
                  <p:embed/>
                </p:oleObj>
              </mc:Choice>
              <mc:Fallback>
                <p:oleObj name="Document" r:id="rId3" imgW="5497919" imgH="28563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988840"/>
                        <a:ext cx="5378450" cy="306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18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1024"/>
          <p:cNvGraphicFramePr>
            <a:graphicFrameLocks noChangeAspect="1"/>
          </p:cNvGraphicFramePr>
          <p:nvPr/>
        </p:nvGraphicFramePr>
        <p:xfrm>
          <a:off x="1517650" y="917575"/>
          <a:ext cx="5484813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84044" imgH="271430" progId="Word.Document.8">
                  <p:embed/>
                </p:oleObj>
              </mc:Choice>
              <mc:Fallback>
                <p:oleObj name="Document" r:id="rId3" imgW="5484044" imgH="271430" progId="Word.Document.8">
                  <p:embed/>
                  <p:pic>
                    <p:nvPicPr>
                      <p:cNvPr id="3072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917575"/>
                        <a:ext cx="5484813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1025"/>
          <p:cNvGraphicFramePr>
            <a:graphicFrameLocks noChangeAspect="1"/>
          </p:cNvGraphicFramePr>
          <p:nvPr/>
        </p:nvGraphicFramePr>
        <p:xfrm>
          <a:off x="2432540" y="2599362"/>
          <a:ext cx="54848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486400" imgH="649224" progId="Word.Document.8">
                  <p:embed/>
                </p:oleObj>
              </mc:Choice>
              <mc:Fallback>
                <p:oleObj name="Document" r:id="rId5" imgW="5486400" imgH="649224" progId="Word.Document.8">
                  <p:embed/>
                  <p:pic>
                    <p:nvPicPr>
                      <p:cNvPr id="3072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540" y="2599362"/>
                        <a:ext cx="54848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1026"/>
          <p:cNvGraphicFramePr>
            <a:graphicFrameLocks noChangeAspect="1"/>
          </p:cNvGraphicFramePr>
          <p:nvPr/>
        </p:nvGraphicFramePr>
        <p:xfrm>
          <a:off x="1520031" y="3234362"/>
          <a:ext cx="548005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5486400" imgH="2589276" progId="Word.Document.8">
                  <p:embed/>
                </p:oleObj>
              </mc:Choice>
              <mc:Fallback>
                <p:oleObj name="Document" r:id="rId7" imgW="5486400" imgH="2589276" progId="Word.Document.8">
                  <p:embed/>
                  <p:pic>
                    <p:nvPicPr>
                      <p:cNvPr id="3072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031" y="3234362"/>
                        <a:ext cx="5480050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027"/>
          <p:cNvGraphicFramePr>
            <a:graphicFrameLocks noChangeAspect="1"/>
          </p:cNvGraphicFramePr>
          <p:nvPr/>
        </p:nvGraphicFramePr>
        <p:xfrm>
          <a:off x="3381771" y="3275616"/>
          <a:ext cx="2304256" cy="2920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9" imgW="1495440" imgH="1895400" progId="Paint.Picture">
                  <p:embed/>
                </p:oleObj>
              </mc:Choice>
              <mc:Fallback>
                <p:oleObj name="Bitmap Image" r:id="rId9" imgW="1495440" imgH="1895400" progId="Paint.Picture">
                  <p:embed/>
                  <p:pic>
                    <p:nvPicPr>
                      <p:cNvPr id="30725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771" y="3275616"/>
                        <a:ext cx="2304256" cy="2920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028"/>
          <p:cNvGraphicFramePr>
            <a:graphicFrameLocks noChangeAspect="1"/>
          </p:cNvGraphicFramePr>
          <p:nvPr/>
        </p:nvGraphicFramePr>
        <p:xfrm>
          <a:off x="3760787" y="917575"/>
          <a:ext cx="15462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1" imgW="628571" imgH="743054" progId="PBrush">
                  <p:embed/>
                </p:oleObj>
              </mc:Choice>
              <mc:Fallback>
                <p:oleObj name="Bitmap Image" r:id="rId11" imgW="628571" imgH="743054" progId="PBrush">
                  <p:embed/>
                  <p:pic>
                    <p:nvPicPr>
                      <p:cNvPr id="30726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7" y="917575"/>
                        <a:ext cx="154622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275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31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67544" y="404664"/>
            <a:ext cx="20383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99"/>
                </a:solidFill>
              </a:rPr>
              <a:t>The XOR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19872" y="407839"/>
          <a:ext cx="1447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1192570" imgH="383316" progId="CorelDRAW.Graphic.13">
                  <p:embed/>
                </p:oleObj>
              </mc:Choice>
              <mc:Fallback>
                <p:oleObj name="CorelDRAW" r:id="rId2" imgW="1192570" imgH="383316" progId="CorelDRAW.Graphic.1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07839"/>
                        <a:ext cx="1447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059832" y="27131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059832" y="638026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28184" y="328747"/>
          <a:ext cx="1295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817185" imgH="366735" progId="CorelDRAW.Graphic.13">
                  <p:embed/>
                </p:oleObj>
              </mc:Choice>
              <mc:Fallback>
                <p:oleObj name="CorelDRAW" r:id="rId4" imgW="817185" imgH="366735" progId="CorelDRAW.Graphic.1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28747"/>
                        <a:ext cx="1295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566173" y="27131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308304" y="27131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940152" y="22130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940152" y="588019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10776" y="1341437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</a:t>
            </a:r>
            <a:r>
              <a:rPr lang="en-US" altLang="en-US" b="1" dirty="0"/>
              <a:t>XOR gate</a:t>
            </a:r>
            <a:r>
              <a:rPr lang="en-US" altLang="en-US" dirty="0"/>
              <a:t> produces a HIGH output only when both inputs are at opposite logic levels.  The truth table is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424045" y="2250825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1295280" imgH="1307880" progId="CorelDRAW.Graphic.13">
                  <p:embed/>
                </p:oleObj>
              </mc:Choice>
              <mc:Fallback>
                <p:oleObj name="CorelDRAW" r:id="rId6" imgW="1295280" imgH="1307880" progId="CorelDRAW.Graphic.1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045" y="2250825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669535" y="2970903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0    0</a:t>
            </a:r>
          </a:p>
          <a:p>
            <a:r>
              <a:rPr lang="en-US" altLang="en-US" sz="2000" dirty="0"/>
              <a:t>0    1</a:t>
            </a:r>
          </a:p>
          <a:p>
            <a:r>
              <a:rPr lang="en-US" altLang="en-US" sz="2000" dirty="0"/>
              <a:t>1    0</a:t>
            </a:r>
          </a:p>
          <a:p>
            <a:r>
              <a:rPr lang="en-US" altLang="en-US" sz="2000" dirty="0"/>
              <a:t>1    1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753847" y="2970902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1 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16" name="Group 31"/>
          <p:cNvGrpSpPr>
            <a:grpSpLocks/>
          </p:cNvGrpSpPr>
          <p:nvPr/>
        </p:nvGrpSpPr>
        <p:grpSpPr bwMode="auto">
          <a:xfrm>
            <a:off x="762000" y="4658078"/>
            <a:ext cx="7239000" cy="1187450"/>
            <a:chOff x="480" y="2976"/>
            <a:chExt cx="4560" cy="748"/>
          </a:xfrm>
        </p:grpSpPr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80" y="2976"/>
              <a:ext cx="45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The </a:t>
              </a:r>
              <a:r>
                <a:rPr lang="en-US" altLang="en-US" b="1" dirty="0"/>
                <a:t>XOR </a:t>
              </a:r>
              <a:r>
                <a:rPr lang="en-US" altLang="en-US" dirty="0"/>
                <a:t>operation is written as </a:t>
              </a:r>
              <a:r>
                <a:rPr lang="en-US" altLang="en-US" i="1" dirty="0"/>
                <a:t>X = AB + AB</a:t>
              </a:r>
              <a:r>
                <a:rPr lang="en-US" altLang="en-US" dirty="0"/>
                <a:t>. Alternatively, it can be written with a circled plus sign between the variables as </a:t>
              </a:r>
              <a:r>
                <a:rPr lang="en-US" altLang="en-US" i="1" dirty="0"/>
                <a:t>X = A + B.</a:t>
              </a:r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2952" y="3504"/>
              <a:ext cx="159" cy="1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3456" y="30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4032" y="30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163762"/>
            <a:ext cx="3441154" cy="249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9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32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67544" y="404664"/>
            <a:ext cx="20383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99"/>
                </a:solidFill>
              </a:rPr>
              <a:t>The XOR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19872" y="407839"/>
          <a:ext cx="1447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1192570" imgH="383316" progId="CorelDRAW.Graphic.13">
                  <p:embed/>
                </p:oleObj>
              </mc:Choice>
              <mc:Fallback>
                <p:oleObj name="CorelDRAW" r:id="rId2" imgW="1192570" imgH="383316" progId="CorelDRAW.Graphic.1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07839"/>
                        <a:ext cx="1447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059832" y="27131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059832" y="638026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28184" y="328747"/>
          <a:ext cx="1295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817185" imgH="366735" progId="CorelDRAW.Graphic.13">
                  <p:embed/>
                </p:oleObj>
              </mc:Choice>
              <mc:Fallback>
                <p:oleObj name="CorelDRAW" r:id="rId4" imgW="817185" imgH="366735" progId="CorelDRAW.Graphic.1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28747"/>
                        <a:ext cx="1295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566173" y="27131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308304" y="27131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940152" y="22130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940152" y="588019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67544" y="1247476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Example waveforms: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123677" y="1725992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3454920" imgH="510840" progId="CorelDRAW.Graphic.13">
                  <p:embed/>
                </p:oleObj>
              </mc:Choice>
              <mc:Fallback>
                <p:oleObj name="CorelDRAW" r:id="rId6" imgW="3454920" imgH="510840" progId="CorelDRAW.Graphic.1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677" y="1725992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1091311" y="2780928"/>
          <a:ext cx="56388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4915301" imgH="299110" progId="CorelDRAW.Graphic.13">
                  <p:embed/>
                </p:oleObj>
              </mc:Choice>
              <mc:Fallback>
                <p:oleObj name="CorelDRAW" r:id="rId8" imgW="4915301" imgH="299110" progId="CorelDRAW.Graphic.1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311" y="2780928"/>
                        <a:ext cx="56388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838200" y="170467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A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838200" y="216187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B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838200" y="263985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X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745588" y="3535362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Notice that the XOR gate will produce a HIGH only when exactly one input is HIGH. </a:t>
            </a:r>
          </a:p>
        </p:txBody>
      </p:sp>
      <p:sp>
        <p:nvSpPr>
          <p:cNvPr id="28" name="WordArt 14"/>
          <p:cNvSpPr>
            <a:spLocks noChangeArrowheads="1" noChangeShapeType="1" noTextEdit="1"/>
          </p:cNvSpPr>
          <p:nvPr/>
        </p:nvSpPr>
        <p:spPr bwMode="auto">
          <a:xfrm>
            <a:off x="636263" y="4361035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Question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2267744" y="4387359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If the </a:t>
            </a:r>
            <a:r>
              <a:rPr lang="en-US" altLang="en-US" sz="2000" i="1" dirty="0"/>
              <a:t>A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B</a:t>
            </a:r>
            <a:r>
              <a:rPr lang="en-US" altLang="en-US" sz="2000" dirty="0"/>
              <a:t> waveforms are both inverted for the above waveforms, how is the output affected?</a:t>
            </a:r>
          </a:p>
        </p:txBody>
      </p:sp>
    </p:spTree>
    <p:extLst>
      <p:ext uri="{BB962C8B-B14F-4D97-AF65-F5344CB8AC3E}">
        <p14:creationId xmlns:p14="http://schemas.microsoft.com/office/powerpoint/2010/main" val="235966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33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67544" y="404664"/>
            <a:ext cx="20383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99"/>
                </a:solidFill>
              </a:rPr>
              <a:t>The XOR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19872" y="407839"/>
          <a:ext cx="1447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1192570" imgH="383316" progId="CorelDRAW.Graphic.13">
                  <p:embed/>
                </p:oleObj>
              </mc:Choice>
              <mc:Fallback>
                <p:oleObj name="CorelDRAW" r:id="rId2" imgW="1192570" imgH="383316" progId="CorelDRAW.Graphic.1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07839"/>
                        <a:ext cx="1447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059832" y="27131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059832" y="638026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28184" y="328747"/>
          <a:ext cx="1295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817185" imgH="366735" progId="CorelDRAW.Graphic.13">
                  <p:embed/>
                </p:oleObj>
              </mc:Choice>
              <mc:Fallback>
                <p:oleObj name="CorelDRAW" r:id="rId4" imgW="817185" imgH="366735" progId="CorelDRAW.Graphic.1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28747"/>
                        <a:ext cx="1295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566173" y="27131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308304" y="27131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X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940152" y="22130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940152" y="588019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67544" y="1247476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Example waveforms: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123677" y="1725992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3454920" imgH="510840" progId="CorelDRAW.Graphic.13">
                  <p:embed/>
                </p:oleObj>
              </mc:Choice>
              <mc:Fallback>
                <p:oleObj name="CorelDRAW" r:id="rId6" imgW="3454920" imgH="510840" progId="CorelDRAW.Graphic.1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677" y="1725992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1091311" y="2780928"/>
          <a:ext cx="56388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4915301" imgH="299110" progId="CorelDRAW.Graphic.13">
                  <p:embed/>
                </p:oleObj>
              </mc:Choice>
              <mc:Fallback>
                <p:oleObj name="CorelDRAW" r:id="rId8" imgW="4915301" imgH="299110" progId="CorelDRAW.Graphic.1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311" y="2780928"/>
                        <a:ext cx="56388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838200" y="170467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A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838200" y="216187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B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838200" y="263985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X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745588" y="3535362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Notice that the XOR gate will produce a HIGH only when exactly one input is HIGH. </a:t>
            </a:r>
          </a:p>
        </p:txBody>
      </p:sp>
      <p:sp>
        <p:nvSpPr>
          <p:cNvPr id="28" name="WordArt 14"/>
          <p:cNvSpPr>
            <a:spLocks noChangeArrowheads="1" noChangeShapeType="1" noTextEdit="1"/>
          </p:cNvSpPr>
          <p:nvPr/>
        </p:nvSpPr>
        <p:spPr bwMode="auto">
          <a:xfrm>
            <a:off x="636263" y="4361035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Question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2267744" y="4387359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If the </a:t>
            </a:r>
            <a:r>
              <a:rPr lang="en-US" altLang="en-US" sz="2000" i="1" dirty="0"/>
              <a:t>A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B</a:t>
            </a:r>
            <a:r>
              <a:rPr lang="en-US" altLang="en-US" sz="2000" dirty="0"/>
              <a:t> waveforms are both inverted for the above waveforms, how is the output affected?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2505894" y="5337838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There is no change in the output. </a:t>
            </a:r>
          </a:p>
        </p:txBody>
      </p:sp>
    </p:spTree>
    <p:extLst>
      <p:ext uri="{BB962C8B-B14F-4D97-AF65-F5344CB8AC3E}">
        <p14:creationId xmlns:p14="http://schemas.microsoft.com/office/powerpoint/2010/main" val="26579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0"/>
          <p:cNvGraphicFramePr>
            <a:graphicFrameLocks noChangeAspect="1"/>
          </p:cNvGraphicFramePr>
          <p:nvPr/>
        </p:nvGraphicFramePr>
        <p:xfrm>
          <a:off x="1676400" y="987425"/>
          <a:ext cx="5484813" cy="350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84044" imgH="3525715" progId="Word.Document.8">
                  <p:embed/>
                </p:oleObj>
              </mc:Choice>
              <mc:Fallback>
                <p:oleObj name="Document" r:id="rId3" imgW="5484044" imgH="3525715" progId="Word.Document.8">
                  <p:embed/>
                  <p:pic>
                    <p:nvPicPr>
                      <p:cNvPr id="3277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87425"/>
                        <a:ext cx="5484813" cy="350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1"/>
          <p:cNvGraphicFramePr>
            <a:graphicFrameLocks noChangeAspect="1"/>
          </p:cNvGraphicFramePr>
          <p:nvPr/>
        </p:nvGraphicFramePr>
        <p:xfrm>
          <a:off x="1746250" y="4956175"/>
          <a:ext cx="52736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381244" imgH="954024" progId="Word.Document.8">
                  <p:embed/>
                </p:oleObj>
              </mc:Choice>
              <mc:Fallback>
                <p:oleObj name="Document" r:id="rId5" imgW="5381244" imgH="954024" progId="Word.Document.8">
                  <p:embed/>
                  <p:pic>
                    <p:nvPicPr>
                      <p:cNvPr id="3277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4956175"/>
                        <a:ext cx="52736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2"/>
          <p:cNvGraphicFramePr>
            <a:graphicFrameLocks noChangeAspect="1"/>
          </p:cNvGraphicFramePr>
          <p:nvPr/>
        </p:nvGraphicFramePr>
        <p:xfrm>
          <a:off x="5334000" y="1524000"/>
          <a:ext cx="22479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1123810" imgH="1561905" progId="Paint.Picture">
                  <p:embed/>
                </p:oleObj>
              </mc:Choice>
              <mc:Fallback>
                <p:oleObj name="Bitmap Image" r:id="rId7" imgW="1123810" imgH="1561905" progId="Paint.Picture">
                  <p:embed/>
                  <p:pic>
                    <p:nvPicPr>
                      <p:cNvPr id="327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524000"/>
                        <a:ext cx="22479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3"/>
          <p:cNvGraphicFramePr>
            <a:graphicFrameLocks noChangeAspect="1"/>
          </p:cNvGraphicFramePr>
          <p:nvPr/>
        </p:nvGraphicFramePr>
        <p:xfrm>
          <a:off x="1905000" y="2057400"/>
          <a:ext cx="29718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9" imgW="1228571" imgH="676369" progId="Paint.Picture">
                  <p:embed/>
                </p:oleObj>
              </mc:Choice>
              <mc:Fallback>
                <p:oleObj name="Bitmap Image" r:id="rId9" imgW="1228571" imgH="676369" progId="Paint.Picture">
                  <p:embed/>
                  <p:pic>
                    <p:nvPicPr>
                      <p:cNvPr id="3277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2971800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73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35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95536" y="404664"/>
            <a:ext cx="22590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99"/>
                </a:solidFill>
              </a:rPr>
              <a:t>The XNOR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923928" y="460193"/>
          <a:ext cx="1524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1192570" imgH="383316" progId="CorelDRAW.Graphic.13">
                  <p:embed/>
                </p:oleObj>
              </mc:Choice>
              <mc:Fallback>
                <p:oleObj name="CorelDRAW" r:id="rId2" imgW="1192570" imgH="383316" progId="CorelDRAW.Graphic.1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60193"/>
                        <a:ext cx="1524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444208" y="404664"/>
          <a:ext cx="1371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817185" imgH="366735" progId="CorelDRAW.Graphic.13">
                  <p:embed/>
                </p:oleObj>
              </mc:Choice>
              <mc:Fallback>
                <p:oleObj name="CorelDRAW" r:id="rId4" imgW="817185" imgH="366735" progId="CorelDRAW.Graphic.1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04664"/>
                        <a:ext cx="1371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35896" y="326842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156176" y="32684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581400" y="638026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156176" y="693555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838200" y="1398241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</a:t>
            </a:r>
            <a:r>
              <a:rPr lang="en-US" altLang="en-US" b="1" dirty="0"/>
              <a:t>XNOR gate</a:t>
            </a:r>
            <a:r>
              <a:rPr lang="en-US" altLang="en-US" dirty="0"/>
              <a:t> produces a HIGH output only when both inputs are at the same logic level.  The truth table is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338512" y="234888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1295280" imgH="1307880" progId="CorelDRAW.Graphic.13">
                  <p:embed/>
                </p:oleObj>
              </mc:Choice>
              <mc:Fallback>
                <p:oleObj name="CorelDRAW" r:id="rId6" imgW="1295280" imgH="1307880" progId="CorelDRAW.Graphic.1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2" y="234888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491809" y="306896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0    0</a:t>
            </a:r>
          </a:p>
          <a:p>
            <a:r>
              <a:rPr lang="en-US" altLang="en-US" sz="2000"/>
              <a:t>0    1</a:t>
            </a:r>
          </a:p>
          <a:p>
            <a:r>
              <a:rPr lang="en-US" altLang="en-US" sz="2000"/>
              <a:t>1    0</a:t>
            </a:r>
          </a:p>
          <a:p>
            <a:r>
              <a:rPr lang="en-US" altLang="en-US" sz="2000"/>
              <a:t>1    1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708111" y="3068960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 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4" name="Group 26"/>
          <p:cNvGrpSpPr>
            <a:grpSpLocks/>
          </p:cNvGrpSpPr>
          <p:nvPr/>
        </p:nvGrpSpPr>
        <p:grpSpPr bwMode="auto">
          <a:xfrm>
            <a:off x="762000" y="4648200"/>
            <a:ext cx="7620000" cy="1187450"/>
            <a:chOff x="480" y="2928"/>
            <a:chExt cx="4800" cy="748"/>
          </a:xfrm>
        </p:grpSpPr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480" y="2928"/>
              <a:ext cx="480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The </a:t>
              </a:r>
              <a:r>
                <a:rPr lang="en-US" altLang="en-US" b="1" dirty="0"/>
                <a:t>XNOR </a:t>
              </a:r>
              <a:r>
                <a:rPr lang="en-US" altLang="en-US" dirty="0"/>
                <a:t>operation shown as </a:t>
              </a:r>
              <a:r>
                <a:rPr lang="en-US" altLang="en-US" i="1" dirty="0"/>
                <a:t>X = AB + AB</a:t>
              </a:r>
              <a:r>
                <a:rPr lang="en-US" altLang="en-US" dirty="0"/>
                <a:t>. Alternatively, the XNOR operation can be shown with a circled dot between the variables. Thus, it can be shown as </a:t>
              </a:r>
              <a:r>
                <a:rPr lang="en-US" altLang="en-US" i="1" dirty="0"/>
                <a:t>X</a:t>
              </a:r>
              <a:r>
                <a:rPr lang="en-US" altLang="en-US" dirty="0"/>
                <a:t> = </a:t>
              </a:r>
              <a:r>
                <a:rPr lang="en-US" altLang="en-US" i="1" dirty="0"/>
                <a:t>A  </a:t>
              </a:r>
              <a:r>
                <a:rPr lang="en-US" altLang="en-US" b="1" i="1" baseline="30000" dirty="0"/>
                <a:t>.</a:t>
              </a:r>
              <a:r>
                <a:rPr lang="en-US" altLang="en-US" i="1" dirty="0"/>
                <a:t>  B.</a:t>
              </a: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3360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3504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4698" y="3456"/>
              <a:ext cx="162" cy="1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05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36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95536" y="404664"/>
            <a:ext cx="22590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99"/>
                </a:solidFill>
              </a:rPr>
              <a:t>The XNOR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923928" y="460193"/>
          <a:ext cx="1524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1192570" imgH="383316" progId="CorelDRAW.Graphic.13">
                  <p:embed/>
                </p:oleObj>
              </mc:Choice>
              <mc:Fallback>
                <p:oleObj name="CorelDRAW" r:id="rId2" imgW="1192570" imgH="383316" progId="CorelDRAW.Graphic.1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60193"/>
                        <a:ext cx="1524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444208" y="404664"/>
          <a:ext cx="1371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817185" imgH="366735" progId="CorelDRAW.Graphic.13">
                  <p:embed/>
                </p:oleObj>
              </mc:Choice>
              <mc:Fallback>
                <p:oleObj name="CorelDRAW" r:id="rId4" imgW="817185" imgH="366735" progId="CorelDRAW.Graphic.1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04664"/>
                        <a:ext cx="1371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35896" y="326842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156176" y="32684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581400" y="638026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156176" y="693555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70030" y="10668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Example waveforms: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958701" y="1524000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3454920" imgH="510840" progId="CorelDRAW.Graphic.13">
                  <p:embed/>
                </p:oleObj>
              </mc:Choice>
              <mc:Fallback>
                <p:oleObj name="CorelDRAW" r:id="rId6" imgW="3454920" imgH="510840" progId="CorelDRAW.Graphic.1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701" y="1524000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955324" y="2564904"/>
          <a:ext cx="5588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4915301" imgH="299110" progId="CorelDRAW.Graphic.13">
                  <p:embed/>
                </p:oleObj>
              </mc:Choice>
              <mc:Fallback>
                <p:oleObj name="CorelDRAW" r:id="rId8" imgW="4915301" imgH="299110" progId="CorelDRAW.Graphic.1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324" y="2564904"/>
                        <a:ext cx="5588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609600" y="1524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A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6096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B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508462" y="247580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X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726370" y="3213620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Notice that the XNOR gate will produce a HIGH when both inputs are the same. This makes it useful for comparison functions. </a:t>
            </a:r>
          </a:p>
        </p:txBody>
      </p:sp>
      <p:sp>
        <p:nvSpPr>
          <p:cNvPr id="26" name="WordArt 17"/>
          <p:cNvSpPr>
            <a:spLocks noChangeArrowheads="1" noChangeShapeType="1" noTextEdit="1"/>
          </p:cNvSpPr>
          <p:nvPr/>
        </p:nvSpPr>
        <p:spPr bwMode="auto">
          <a:xfrm>
            <a:off x="553839" y="4275137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Question</a:t>
            </a: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1945570" y="4307060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If the </a:t>
            </a:r>
            <a:r>
              <a:rPr lang="en-US" altLang="en-US" sz="2000" i="1" dirty="0"/>
              <a:t>A</a:t>
            </a:r>
            <a:r>
              <a:rPr lang="en-US" altLang="en-US" sz="2000" dirty="0"/>
              <a:t> waveform is inverted but </a:t>
            </a:r>
            <a:r>
              <a:rPr lang="en-US" altLang="en-US" sz="2000" i="1" dirty="0"/>
              <a:t>B</a:t>
            </a:r>
            <a:r>
              <a:rPr lang="en-US" altLang="en-US" sz="2000" dirty="0"/>
              <a:t> remains the same, how is the output affected?</a:t>
            </a:r>
          </a:p>
        </p:txBody>
      </p:sp>
    </p:spTree>
    <p:extLst>
      <p:ext uri="{BB962C8B-B14F-4D97-AF65-F5344CB8AC3E}">
        <p14:creationId xmlns:p14="http://schemas.microsoft.com/office/powerpoint/2010/main" val="344575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37</a:t>
            </a:fld>
            <a:endParaRPr lang="en-GB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95536" y="404664"/>
            <a:ext cx="22590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99"/>
                </a:solidFill>
              </a:rPr>
              <a:t>The XNOR Gate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923928" y="460193"/>
          <a:ext cx="1524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1192570" imgH="383316" progId="CorelDRAW.Graphic.13">
                  <p:embed/>
                </p:oleObj>
              </mc:Choice>
              <mc:Fallback>
                <p:oleObj name="CorelDRAW" r:id="rId2" imgW="1192570" imgH="383316" progId="CorelDRAW.Graphic.1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60193"/>
                        <a:ext cx="1524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444208" y="404664"/>
          <a:ext cx="1371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817185" imgH="366735" progId="CorelDRAW.Graphic.13">
                  <p:embed/>
                </p:oleObj>
              </mc:Choice>
              <mc:Fallback>
                <p:oleObj name="CorelDRAW" r:id="rId4" imgW="817185" imgH="366735" progId="CorelDRAW.Graphic.1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04664"/>
                        <a:ext cx="1371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35896" y="326842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156176" y="32684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A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581400" y="638026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/>
              <a:t>B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156176" y="693555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i="1" dirty="0"/>
              <a:t>B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70030" y="10668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Example waveforms: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958701" y="1524000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3454920" imgH="510840" progId="CorelDRAW.Graphic.13">
                  <p:embed/>
                </p:oleObj>
              </mc:Choice>
              <mc:Fallback>
                <p:oleObj name="CorelDRAW" r:id="rId6" imgW="3454920" imgH="510840" progId="CorelDRAW.Graphic.1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701" y="1524000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955324" y="2564904"/>
          <a:ext cx="5588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4915301" imgH="299110" progId="CorelDRAW.Graphic.13">
                  <p:embed/>
                </p:oleObj>
              </mc:Choice>
              <mc:Fallback>
                <p:oleObj name="CorelDRAW" r:id="rId8" imgW="4915301" imgH="299110" progId="CorelDRAW.Graphic.1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324" y="2564904"/>
                        <a:ext cx="5588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609600" y="1524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A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6096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B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508462" y="247580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X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726370" y="3213620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Notice that the XNOR gate will produce a HIGH when both inputs are the same. This makes it useful for comparison functions. </a:t>
            </a:r>
          </a:p>
        </p:txBody>
      </p:sp>
      <p:sp>
        <p:nvSpPr>
          <p:cNvPr id="26" name="WordArt 17"/>
          <p:cNvSpPr>
            <a:spLocks noChangeArrowheads="1" noChangeShapeType="1" noTextEdit="1"/>
          </p:cNvSpPr>
          <p:nvPr/>
        </p:nvSpPr>
        <p:spPr bwMode="auto">
          <a:xfrm>
            <a:off x="553839" y="4275137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Question</a:t>
            </a: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1945570" y="4307060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If the </a:t>
            </a:r>
            <a:r>
              <a:rPr lang="en-US" altLang="en-US" sz="2000" i="1" dirty="0"/>
              <a:t>A</a:t>
            </a:r>
            <a:r>
              <a:rPr lang="en-US" altLang="en-US" sz="2000" dirty="0"/>
              <a:t> waveform is inverted but </a:t>
            </a:r>
            <a:r>
              <a:rPr lang="en-US" altLang="en-US" sz="2000" i="1" dirty="0"/>
              <a:t>B</a:t>
            </a:r>
            <a:r>
              <a:rPr lang="en-US" altLang="en-US" sz="2000" dirty="0"/>
              <a:t> remains the same, how is the output affected?</a:t>
            </a: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2109410" y="5139401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The output will be inverted.</a:t>
            </a:r>
          </a:p>
        </p:txBody>
      </p:sp>
    </p:spTree>
    <p:extLst>
      <p:ext uri="{BB962C8B-B14F-4D97-AF65-F5344CB8AC3E}">
        <p14:creationId xmlns:p14="http://schemas.microsoft.com/office/powerpoint/2010/main" val="286856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38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815222" y="2967335"/>
            <a:ext cx="1513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52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951069"/>
              </p:ext>
            </p:extLst>
          </p:nvPr>
        </p:nvGraphicFramePr>
        <p:xfrm>
          <a:off x="1746250" y="1146175"/>
          <a:ext cx="5380038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97919" imgH="5189876" progId="Word.Document.8">
                  <p:embed/>
                </p:oleObj>
              </mc:Choice>
              <mc:Fallback>
                <p:oleObj name="Document" r:id="rId3" imgW="5497919" imgH="51898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1146175"/>
                        <a:ext cx="5380038" cy="476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2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03414"/>
              </p:ext>
            </p:extLst>
          </p:nvPr>
        </p:nvGraphicFramePr>
        <p:xfrm>
          <a:off x="1403648" y="1503642"/>
          <a:ext cx="6588125" cy="487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89584" imgH="3998484" progId="Word.Document.8">
                  <p:embed/>
                </p:oleObj>
              </mc:Choice>
              <mc:Fallback>
                <p:oleObj name="Document" r:id="rId3" imgW="5389584" imgH="39984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503642"/>
                        <a:ext cx="6588125" cy="487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1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931071"/>
              </p:ext>
            </p:extLst>
          </p:nvPr>
        </p:nvGraphicFramePr>
        <p:xfrm>
          <a:off x="1676400" y="987425"/>
          <a:ext cx="525621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272095" imgH="350988" progId="Word.Document.8">
                  <p:embed/>
                </p:oleObj>
              </mc:Choice>
              <mc:Fallback>
                <p:oleObj name="Document" r:id="rId3" imgW="5272095" imgH="3509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87425"/>
                        <a:ext cx="5256213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1828800" y="1752600"/>
          <a:ext cx="5715000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828571" imgH="2142857" progId="Paint.Picture">
                  <p:embed/>
                </p:oleObj>
              </mc:Choice>
              <mc:Fallback>
                <p:oleObj name="Bitmap Image" r:id="rId5" imgW="2828571" imgH="21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5715000" cy="433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8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827213" y="2286000"/>
          <a:ext cx="548798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184000" imgH="2592000" progId="Word.Document.8">
                  <p:embed/>
                </p:oleObj>
              </mc:Choice>
              <mc:Fallback>
                <p:oleObj name="Document" r:id="rId3" imgW="5184000" imgH="2592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2286000"/>
                        <a:ext cx="5487987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42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8</a:t>
            </a:fld>
            <a:endParaRPr lang="en-GB"/>
          </a:p>
        </p:txBody>
      </p:sp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611560" y="476672"/>
            <a:ext cx="1758943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solidFill>
                  <a:srgbClr val="FFFF99"/>
                </a:solidFill>
              </a:rPr>
              <a:t>The Inverter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374034"/>
              </p:ext>
            </p:extLst>
          </p:nvPr>
        </p:nvGraphicFramePr>
        <p:xfrm>
          <a:off x="3938364" y="661414"/>
          <a:ext cx="15240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721173" imgH="301391" progId="CorelDRAW.Graphic.12">
                  <p:embed/>
                </p:oleObj>
              </mc:Choice>
              <mc:Fallback>
                <p:oleObj name="CorelDRAW" r:id="rId2" imgW="721173" imgH="301391" progId="CorelDRAW.Graphic.1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364" y="661414"/>
                        <a:ext cx="15240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755576" y="1459415"/>
            <a:ext cx="7696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The inverter performs the Boolean </a:t>
            </a:r>
            <a:r>
              <a:rPr lang="en-US" altLang="en-US" sz="2000" b="1" dirty="0"/>
              <a:t>NOT</a:t>
            </a:r>
            <a:r>
              <a:rPr lang="en-US" altLang="en-US" sz="2000" dirty="0"/>
              <a:t> operation. When the input is LOW, the output is HIGH; when the input is HIGH, the output is LOW.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70441"/>
              </p:ext>
            </p:extLst>
          </p:nvPr>
        </p:nvGraphicFramePr>
        <p:xfrm>
          <a:off x="3581400" y="2374901"/>
          <a:ext cx="2286000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154390" imgH="768259" progId="CorelDRAW.Graphic.13">
                  <p:embed/>
                </p:oleObj>
              </mc:Choice>
              <mc:Fallback>
                <p:oleObj name="CorelDRAW" r:id="rId4" imgW="1154390" imgH="768259" progId="CorelDRAW.Graphic.1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374901"/>
                        <a:ext cx="2286000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3491880" y="3167349"/>
            <a:ext cx="275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/>
              <a:t>LOW (0)     </a:t>
            </a:r>
            <a:r>
              <a:rPr lang="en-US" altLang="en-US" sz="2000" dirty="0">
                <a:solidFill>
                  <a:srgbClr val="FF0000"/>
                </a:solidFill>
              </a:rPr>
              <a:t>HIGH (1)</a:t>
            </a:r>
          </a:p>
        </p:txBody>
      </p:sp>
      <p:sp>
        <p:nvSpPr>
          <p:cNvPr id="8" name="Text Box 44"/>
          <p:cNvSpPr txBox="1">
            <a:spLocks noChangeArrowheads="1"/>
          </p:cNvSpPr>
          <p:nvPr/>
        </p:nvSpPr>
        <p:spPr bwMode="auto">
          <a:xfrm>
            <a:off x="3524628" y="3446791"/>
            <a:ext cx="275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/>
              <a:t>HIGH (1)    </a:t>
            </a:r>
            <a:r>
              <a:rPr lang="en-US" altLang="en-US" sz="2000" dirty="0">
                <a:solidFill>
                  <a:srgbClr val="FF0000"/>
                </a:solidFill>
              </a:rPr>
              <a:t>LOW(0)</a:t>
            </a:r>
          </a:p>
        </p:txBody>
      </p:sp>
      <p:sp>
        <p:nvSpPr>
          <p:cNvPr id="10" name="Text Box 46"/>
          <p:cNvSpPr txBox="1">
            <a:spLocks noChangeArrowheads="1"/>
          </p:cNvSpPr>
          <p:nvPr/>
        </p:nvSpPr>
        <p:spPr bwMode="auto">
          <a:xfrm>
            <a:off x="899592" y="4176755"/>
            <a:ext cx="7696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The </a:t>
            </a:r>
            <a:r>
              <a:rPr lang="en-US" altLang="en-US" sz="2000" b="1" dirty="0"/>
              <a:t>NOT </a:t>
            </a:r>
            <a:r>
              <a:rPr lang="en-US" altLang="en-US" sz="2000" dirty="0"/>
              <a:t>operation (complement) is shown with an overbar. Thus, the Boolean expression for an inverter is </a:t>
            </a:r>
            <a:r>
              <a:rPr lang="en-US" altLang="en-US" sz="2000" i="1" dirty="0">
                <a:solidFill>
                  <a:srgbClr val="FF0000"/>
                </a:solidFill>
              </a:rPr>
              <a:t>X</a:t>
            </a:r>
            <a:r>
              <a:rPr lang="en-US" altLang="en-US" sz="2000" dirty="0">
                <a:solidFill>
                  <a:srgbClr val="FF0000"/>
                </a:solidFill>
              </a:rPr>
              <a:t> =</a:t>
            </a:r>
            <a:r>
              <a:rPr lang="en-US" altLang="en-US" sz="2000" dirty="0"/>
              <a:t> </a:t>
            </a:r>
            <a:r>
              <a:rPr lang="en-US" altLang="en-US" sz="2000" i="1" dirty="0">
                <a:solidFill>
                  <a:srgbClr val="FF3300"/>
                </a:solidFill>
              </a:rPr>
              <a:t>A</a:t>
            </a:r>
            <a:r>
              <a:rPr lang="en-US" altLang="en-US" sz="2000" i="1" dirty="0"/>
              <a:t>.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657353" y="62867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A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62364" y="65160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X</a:t>
            </a:r>
          </a:p>
        </p:txBody>
      </p:sp>
      <p:sp>
        <p:nvSpPr>
          <p:cNvPr id="15" name="Line 47"/>
          <p:cNvSpPr>
            <a:spLocks noChangeShapeType="1"/>
          </p:cNvSpPr>
          <p:nvPr/>
        </p:nvSpPr>
        <p:spPr bwMode="auto">
          <a:xfrm>
            <a:off x="5194033" y="4530698"/>
            <a:ext cx="286597" cy="1821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533476"/>
              <a:gd name="connsiteX1" fmla="*/ 10000 w 10000"/>
              <a:gd name="connsiteY1" fmla="*/ 533476 h 533476"/>
              <a:gd name="connsiteX0" fmla="*/ 0 w 10000"/>
              <a:gd name="connsiteY0" fmla="*/ 199427 h 199465"/>
              <a:gd name="connsiteX1" fmla="*/ 10000 w 10000"/>
              <a:gd name="connsiteY1" fmla="*/ 44 h 199465"/>
              <a:gd name="connsiteX0" fmla="*/ 0 w 9452"/>
              <a:gd name="connsiteY0" fmla="*/ 0 h 114704"/>
              <a:gd name="connsiteX1" fmla="*/ 9452 w 9452"/>
              <a:gd name="connsiteY1" fmla="*/ 114704 h 11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52" h="114704">
                <a:moveTo>
                  <a:pt x="0" y="0"/>
                </a:moveTo>
                <a:cubicBezTo>
                  <a:pt x="3333" y="3333"/>
                  <a:pt x="6119" y="111371"/>
                  <a:pt x="9452" y="114704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76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611560" y="476672"/>
            <a:ext cx="170656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FFFF99"/>
                </a:solidFill>
              </a:rPr>
              <a:t>The Inverter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369151"/>
              </p:ext>
            </p:extLst>
          </p:nvPr>
        </p:nvGraphicFramePr>
        <p:xfrm>
          <a:off x="3491880" y="487511"/>
          <a:ext cx="15240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721173" imgH="301391" progId="CorelDRAW.Graphic.12">
                  <p:embed/>
                </p:oleObj>
              </mc:Choice>
              <mc:Fallback>
                <p:oleObj name="CorelDRAW" r:id="rId2" imgW="721173" imgH="301391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87511"/>
                        <a:ext cx="15240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89993" y="2708920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 group of inverters can be used to form the 1’s complement of a binary number: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3450570" y="3423774"/>
            <a:ext cx="275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dirty="0"/>
              <a:t>Binary number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691680" y="3889533"/>
            <a:ext cx="5616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1          0         0        0        1          1         0        1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458878"/>
              </p:ext>
            </p:extLst>
          </p:nvPr>
        </p:nvGraphicFramePr>
        <p:xfrm>
          <a:off x="1382366" y="4299450"/>
          <a:ext cx="5760640" cy="1403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2270920" imgH="630083" progId="CorelDRAW.Graphic.13">
                  <p:embed/>
                </p:oleObj>
              </mc:Choice>
              <mc:Fallback>
                <p:oleObj name="CorelDRAW" r:id="rId4" imgW="2270920" imgH="630083" progId="CorelDRAW.Graphic.1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366" y="4299450"/>
                        <a:ext cx="5760640" cy="1403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763688" y="5712306"/>
            <a:ext cx="56166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FF0000"/>
                </a:solidFill>
              </a:rPr>
              <a:t>0         1         1        1         0         0        1         0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636342" y="6206876"/>
            <a:ext cx="275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dirty="0"/>
              <a:t>1’s complement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974616" y="1196752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Example waveforms: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973270"/>
              </p:ext>
            </p:extLst>
          </p:nvPr>
        </p:nvGraphicFramePr>
        <p:xfrm>
          <a:off x="1187624" y="1653952"/>
          <a:ext cx="5410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3290811" imgH="213627" progId="CorelDRAW.Graphic.12">
                  <p:embed/>
                </p:oleObj>
              </mc:Choice>
              <mc:Fallback>
                <p:oleObj name="CorelDRAW" r:id="rId6" imgW="3290811" imgH="213627" progId="CorelDRAW.Graphic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653952"/>
                        <a:ext cx="5410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851205"/>
              </p:ext>
            </p:extLst>
          </p:nvPr>
        </p:nvGraphicFramePr>
        <p:xfrm>
          <a:off x="1187624" y="2132856"/>
          <a:ext cx="5410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3290811" imgH="213627" progId="CorelDRAW.Graphic.12">
                  <p:embed/>
                </p:oleObj>
              </mc:Choice>
              <mc:Fallback>
                <p:oleObj name="CorelDRAW" r:id="rId8" imgW="3290811" imgH="213627" progId="CorelDRAW.Graphic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132856"/>
                        <a:ext cx="5410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974616" y="169153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A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899592" y="207774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X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3180404" y="47398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A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4957086" y="46263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43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24291</TotalTime>
  <Words>1335</Words>
  <Application>Microsoft Office PowerPoint</Application>
  <PresentationFormat>On-screen Show (4:3)</PresentationFormat>
  <Paragraphs>304</Paragraphs>
  <Slides>38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Calibri</vt:lpstr>
      <vt:lpstr>Corbel</vt:lpstr>
      <vt:lpstr>Impact</vt:lpstr>
      <vt:lpstr>Times New Roman</vt:lpstr>
      <vt:lpstr>Wingdings 2</vt:lpstr>
      <vt:lpstr>Frame</vt:lpstr>
      <vt:lpstr>Document</vt:lpstr>
      <vt:lpstr>Bitmap Image</vt:lpstr>
      <vt:lpstr>CorelDRAW</vt:lpstr>
      <vt:lpstr>Microsoft Word 97 - 2003 Document</vt:lpstr>
      <vt:lpstr>Equation.3</vt:lpstr>
      <vt:lpstr>Digital Logic &amp; Digital Systems Part  A </vt:lpstr>
      <vt:lpstr>Introduction to Logic Circuit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340CT Software Quality and Process Management</dc:title>
  <dc:creator>Windows User</dc:creator>
  <cp:lastModifiedBy>Michael Mah</cp:lastModifiedBy>
  <cp:revision>284</cp:revision>
  <dcterms:created xsi:type="dcterms:W3CDTF">2012-09-30T21:28:26Z</dcterms:created>
  <dcterms:modified xsi:type="dcterms:W3CDTF">2023-05-05T02:40:41Z</dcterms:modified>
</cp:coreProperties>
</file>