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42" r:id="rId2"/>
    <p:sldMasterId id="2147483856" r:id="rId3"/>
  </p:sldMasterIdLst>
  <p:notesMasterIdLst>
    <p:notesMasterId r:id="rId59"/>
  </p:notesMasterIdLst>
  <p:sldIdLst>
    <p:sldId id="743" r:id="rId4"/>
    <p:sldId id="282" r:id="rId5"/>
    <p:sldId id="271" r:id="rId6"/>
    <p:sldId id="352" r:id="rId7"/>
    <p:sldId id="354" r:id="rId8"/>
    <p:sldId id="275" r:id="rId9"/>
    <p:sldId id="296" r:id="rId10"/>
    <p:sldId id="297" r:id="rId11"/>
    <p:sldId id="367" r:id="rId12"/>
    <p:sldId id="749" r:id="rId13"/>
    <p:sldId id="750" r:id="rId14"/>
    <p:sldId id="751" r:id="rId15"/>
    <p:sldId id="299" r:id="rId16"/>
    <p:sldId id="366" r:id="rId17"/>
    <p:sldId id="258" r:id="rId18"/>
    <p:sldId id="300" r:id="rId19"/>
    <p:sldId id="368" r:id="rId20"/>
    <p:sldId id="744" r:id="rId21"/>
    <p:sldId id="745" r:id="rId22"/>
    <p:sldId id="746" r:id="rId23"/>
    <p:sldId id="747" r:id="rId24"/>
    <p:sldId id="748" r:id="rId25"/>
    <p:sldId id="369" r:id="rId26"/>
    <p:sldId id="742" r:id="rId27"/>
    <p:sldId id="370" r:id="rId28"/>
    <p:sldId id="732" r:id="rId29"/>
    <p:sldId id="733" r:id="rId30"/>
    <p:sldId id="421" r:id="rId31"/>
    <p:sldId id="736" r:id="rId32"/>
    <p:sldId id="735" r:id="rId33"/>
    <p:sldId id="737" r:id="rId34"/>
    <p:sldId id="738" r:id="rId35"/>
    <p:sldId id="739" r:id="rId36"/>
    <p:sldId id="356" r:id="rId37"/>
    <p:sldId id="277" r:id="rId38"/>
    <p:sldId id="347" r:id="rId39"/>
    <p:sldId id="286" r:id="rId40"/>
    <p:sldId id="740" r:id="rId41"/>
    <p:sldId id="358" r:id="rId42"/>
    <p:sldId id="468" r:id="rId43"/>
    <p:sldId id="326" r:id="rId44"/>
    <p:sldId id="372" r:id="rId45"/>
    <p:sldId id="303" r:id="rId46"/>
    <p:sldId id="328" r:id="rId47"/>
    <p:sldId id="371" r:id="rId48"/>
    <p:sldId id="355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741" r:id="rId57"/>
    <p:sldId id="32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99"/>
    <a:srgbClr val="07B2C9"/>
    <a:srgbClr val="805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DFDD1-F745-418B-A908-F72DBC28161E}" v="2" dt="2023-05-11T22:18:4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7199" autoAdjust="0"/>
  </p:normalViewPr>
  <p:slideViewPr>
    <p:cSldViewPr>
      <p:cViewPr varScale="1">
        <p:scale>
          <a:sx n="55" d="100"/>
          <a:sy n="55" d="100"/>
        </p:scale>
        <p:origin x="15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8184E36-79DB-4BB7-913A-32361A82B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9178-EA34-4BE1-9DCB-822079FE85D7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CDFBA85-4EBE-42CB-8E9F-B4522EC1C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9F161E1-CC6D-408F-92A3-49F1F2FC0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48CFBEF-61E7-4D48-99F7-45C00C281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1C6D6E-4ACD-4C72-B058-067931DED84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FC549E1-1698-4E6E-AAF3-EA58B88A4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EF7DDF0-051C-48FF-BEAD-7117FF2DD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9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48CFBEF-61E7-4D48-99F7-45C00C281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1C6D6E-4ACD-4C72-B058-067931DED84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FC549E1-1698-4E6E-AAF3-EA58B88A4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EF7DDF0-051C-48FF-BEAD-7117FF2DD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2C3F40F-D785-4EB2-8539-781CD5585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34FC9-B50C-4B27-A767-979FFCF5EC36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528F89-EED9-405F-8AF1-DA359D19F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7C5ED0B-0734-416E-A061-1DEA35CEE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45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8184E36-79DB-4BB7-913A-32361A82B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9178-EA34-4BE1-9DCB-822079FE85D7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CDFBA85-4EBE-42CB-8E9F-B4522EC1C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9F161E1-CC6D-408F-92A3-49F1F2FC0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5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069FA93-ED6E-47F4-9283-DDA1AF459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A8CDE-2FFC-4E64-92CF-301129A21F5F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96C1DE0-A09A-4D7E-A9F7-8401EE63F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F65F733-9295-453D-9F1C-A595E8377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B008141-20E0-4125-98FD-3E1D2FBB4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827A2-C9B7-45E6-8C3F-1E88655F7F33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DBE6061-1ECE-490B-B850-2814D5591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8C96652-2C58-4F48-8BCC-99D71BF05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1507DCF-C13B-4BD4-A6C4-FFE315D33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1CC23-99EF-48BD-9394-BCCAEA7F3C8C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F12AB58-E9C0-46C3-929C-DF68681B0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60DF9FC-5691-49F4-B7D9-17A4B579F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1507DCF-C13B-4BD4-A6C4-FFE315D33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1CC23-99EF-48BD-9394-BCCAEA7F3C8C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F12AB58-E9C0-46C3-929C-DF68681B0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60DF9FC-5691-49F4-B7D9-17A4B579F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59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CD440B3-0433-4AF6-9CDC-5D35C2AFF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F655A1-6E5E-498D-B8C3-CB330BA3750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0C1BC87-4490-49C7-8EB2-1BDEDC7EE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E4C433-A413-4C00-9516-E45DA8AF3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CD440B3-0433-4AF6-9CDC-5D35C2AFF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F655A1-6E5E-498D-B8C3-CB330BA3750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0C1BC87-4490-49C7-8EB2-1BDEDC7EE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E4C433-A413-4C00-9516-E45DA8AF3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5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21498BB-3166-4F0C-9963-F8DDDE0D1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C88986-94BF-4250-BE4E-F150A9700C0C}" type="slidenum">
              <a:rPr lang="el-GR" altLang="en-US"/>
              <a:pPr eaLnBrk="1" hangingPunct="1"/>
              <a:t>35</a:t>
            </a:fld>
            <a:endParaRPr lang="el-GR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B81F1F9-FE13-49BD-A565-6BEF7D7A6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8B12ECC-CF49-478D-90F9-1A8DEB887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5002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6210300" cy="1470025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r">
              <a:defRPr sz="48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554672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43BAD7-AB30-421B-BEA9-975FF533DF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GB" altLang="en-US"/>
              <a:t>© 2005 Bob Reeves, Dave Fogg/Hodder Murray</a:t>
            </a:r>
            <a:endParaRPr lang="en-GB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63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449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60350"/>
            <a:ext cx="22860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60350"/>
            <a:ext cx="6705600" cy="5835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370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28775"/>
            <a:ext cx="3810000" cy="215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3810000" cy="2157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1446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134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>
            <a:extLst>
              <a:ext uri="{FF2B5EF4-FFF2-40B4-BE49-F238E27FC236}">
                <a16:creationId xmlns:a16="http://schemas.microsoft.com/office/drawing/2014/main" id="{58B0F1DE-22F6-4248-B48B-40472B08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8F04D-6C21-4C60-978D-9972867FCE85}"/>
              </a:ext>
            </a:extLst>
          </p:cNvPr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  <a:cs typeface="Arial" charset="0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10FF-3D7B-4ACB-8D42-69E8C6F11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7ECB-F03A-4CFF-B53C-6E16DEFD1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F1A7-C80F-4279-ABBC-61DCAD819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2510-934E-46BA-BBD9-49581E5FE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924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FC53C35-C1B3-4923-BF7A-49FF0A07665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CD5-C0E7-443D-9433-7D876F404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676A-F7D3-448F-A6B1-30E3A7257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376A-CE1D-4DEF-B956-05451C14C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9A46D-342E-4A46-9B80-3D4DA1128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79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073361-F095-41DE-B8B0-CB8F27833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B2D54-746F-4FDF-B2AA-37B68F404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19A7F6-8013-4443-A364-23B0E09FE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D0C7-6DBE-4782-87AF-FB6A6C709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58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CD6B325-AE4A-44DD-9FF2-A72746DD9E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F8A130-2A50-4ADD-93EB-8A7DF22B0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C55A76-FC90-4924-94F1-601F67782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CFA5D-3A87-478E-9732-73C67A8C1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043F-545A-44E5-AA49-CAF5942F4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145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B936FDDF-6EEF-4686-9978-54D3C1AC7FB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BEDD19E-B782-4885-9692-3D7AF8E97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1B5ADA5-96C6-4E74-A008-8E586DB88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21B185A-54C2-4AFE-8013-C8B2064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E21E3-5148-4DEB-8436-61A092E73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52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888A2B4E-0E4D-47EF-AAEA-158475DB56B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B721EE-2948-40E7-9F2C-C772EEB9C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4DB55-4E7A-4AB2-8EDC-6CD93268A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9EC27F-8F8E-4FD4-81E4-46104BD40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FA135-46F1-44D0-8A58-73E0EC2DF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31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9E6BEB-E1DD-47C1-8A31-82E75FB8E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8214E4-A43E-4B3E-BB7D-8A18A9652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AC69C1-AC2F-44DB-8229-D86DFB156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F8763-7D23-4E69-95F6-354585E69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140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C52CD-EF40-48FA-9541-C20757C57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AB96F-8BC8-4532-8E7B-305812E89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285FE-FA55-40CE-A1DE-3925F0637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CFD85-E8D6-4793-8894-FEA9E9314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547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FC3FC-DDA7-423F-A7F4-2F4E27FD7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37986-7315-4B20-A26E-0D17A17A7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394C2-F449-4022-BD7F-D3E52E9AC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5050-9B94-4C8F-9102-1B06AF03E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0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2D70F7E-FE67-49D0-BAB5-7213FB2F14C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F4D3-AEF4-4434-94AD-FBCAC15D5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E0C9-BF87-46FF-8482-8CB1D51AB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9698-BC4D-4744-8760-DC7DDC9A3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3D063-9C7E-4451-893A-CC6470070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4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3A631A-E85E-408E-B6FA-6F3003FAD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A6ADF0-4C4F-425E-822B-B4AD98407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7CAE8A-6E50-4D49-9900-A4CC9771A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69F57-25F6-4C44-9F65-9ABB77BC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94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24C869-79B1-41AC-A120-C06A15BAF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D31A5C-A622-4F07-BE14-BEA8DE3D3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BD26A1-1F00-4F73-A3AD-29BDDAFFB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B50E1-2FE2-49E6-9417-A6EC57E240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24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4EB7A9-D612-41CD-BF5A-D0D30DF2E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FB815B-6852-4307-81E3-0CD6F2F2A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5165BB-8F67-429D-BE9F-A087DC4BE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5C439-4A7D-4A8E-A915-A19C99678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05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BF0771-CB36-402D-8500-C007DBB0D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8EC48AE-2294-400E-A3D5-6F1EF5E78FB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510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A38F-1FAA-4C42-8692-FA8A809D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F1D1-DDBE-4BDE-8D6B-5909ED72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E6BE6D-8987-444D-9BF0-D1DDF3A5CA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58C5A-8A20-485A-B9F1-A3E80A5D2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5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0575-0799-49A7-9FAD-D4E4DB08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DA68-DF84-4D3B-B2D0-38FF9714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297F8A-E017-4EEB-86C4-3DD4360AFA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EF54E-1AFA-4947-9DE0-ED9129BA4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4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53949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F960-57E3-4662-9740-CDAC160E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5582-21EE-4DF5-84B6-87ABA1C4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56F6-FF4F-4DE4-A31F-30E51E56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86F5A-F172-4BA1-92FA-25D3FFEA3C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5015B-8DD9-4CB6-903A-5C59B8109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91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A0B-DBD7-4088-A89E-E82CE7EB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C18B-A72C-42E9-B423-AE853A3D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B0541-8B01-488D-B2DA-C6AF9844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58316-F905-4BF0-A943-47AF4E299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B97C9-4728-41A1-B327-90158913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7B940-BE76-4DCA-BEC3-EE0F0DC421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72279-68C3-47EA-BBE9-3382EE1E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457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D35-E6EC-4968-9E31-7BAA5B4D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38BA61-CF3D-48DD-B1B8-529EA64B4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23DE-3386-4246-B146-99EB49266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634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201C6E-1D1A-46C0-891C-2E16AD078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99189-01DA-4A67-A7A4-4CFAF6919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557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7B60-4C2B-42B3-B5CD-3B996B5A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887D-F50F-49ED-AF1D-18310984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C182C-C38C-404C-9B34-083790F9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C03D-1B89-4FE5-8ECE-E771966BE5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A6E7C-1734-44A1-AE3F-0410A1A92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278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09C1-4B45-43BA-9550-C7AAA56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0C366-8183-483F-A21F-DF7E8BA5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0BF7C-C661-425A-A382-BB02A1BD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F941F-7BE2-45CB-8356-DBC61D847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3B08-DB43-44A7-8B64-FD620B137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3133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2495-C3AA-4ED5-A134-210D101D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88354-EF95-41F2-9DBA-8E7151AB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0642D4-5990-48AA-8B3E-0845C0BAF3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8966D-99C6-4E3D-A52A-E80913BEA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0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A1150-D48C-41CF-BA7A-90ECF611C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CB71-CB8D-4B95-AA88-36C4F091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80AF91-39B9-4030-B562-279C061B93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20570-105A-4511-8FCF-E5A71DE27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28775"/>
            <a:ext cx="381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955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358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131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8498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9952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082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4F0D91-8EDC-4516-8B3A-7CF04C372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0350"/>
            <a:ext cx="9144000" cy="80327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AB8CA0E-BBE3-4958-AFBB-ED703F017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77724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17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80808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FD247D0-E7DC-40A9-88AA-46EEC793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9981C4-4A0C-4AE6-BCE4-2C04F714A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8ABB19E-8CA7-42E4-82F7-7A800AC642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A863E11-637E-4026-9740-DA69DF048D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1081ADE-79AE-4C0F-96FD-596055595E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C290F5-90FB-466B-8BAB-D0BE0724C42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25E26B62-E4D2-49DD-B13D-204C4E0E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7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5EBD4F-A373-4E01-8C7A-DE611E94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0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11C845-D1EE-4CDF-97A5-004C30550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51622FE-F229-4CDE-9417-966B751416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3246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DB6D3070-D3CB-4DC9-B58C-F84254F94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58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763" indent="-47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500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0"/>
            <a:ext cx="6896744" cy="1397713"/>
          </a:xfrm>
        </p:spPr>
        <p:txBody>
          <a:bodyPr>
            <a:noAutofit/>
          </a:bodyPr>
          <a:lstStyle/>
          <a:p>
            <a:pPr algn="l"/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</a:rPr>
              <a:t>Digital Logic &amp; Digital Systems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Part B 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Functional Units from Logic Gates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&amp;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Sequential Logic, Counters and Shift 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894" y="4653136"/>
            <a:ext cx="7772400" cy="134372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4004CEM</a:t>
            </a:r>
          </a:p>
          <a:p>
            <a:pPr algn="l"/>
            <a:r>
              <a:rPr lang="en-GB" dirty="0"/>
              <a:t>Computer Architecture &amp; Networks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3451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D70D-0107-7BB1-C18A-1F8FE22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667C-A711-C4AC-68CA-B68B4E5D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DF3E3-3B8B-C088-7194-A70DFD6D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5" y="2330393"/>
            <a:ext cx="4864350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13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F7B0-88CD-F4BD-6E98-AE9A079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B2C7-D83E-A358-CCD6-E9BADE18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7F853-C17E-904F-2826-92893D01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599"/>
            <a:ext cx="9144000" cy="24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239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229-AAE6-8DFA-31E0-1AE18E1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5BC3-D08D-4632-EE98-34400FBD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2C232-A4DC-482F-BAC5-2B741E5D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82" y="1425472"/>
            <a:ext cx="6540836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47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A06B1A7-9E13-4E24-9272-0050B4586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Full Adder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7F0D721-7CF5-4A68-8F0F-04F104DCC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785"/>
            <a:ext cx="8229600" cy="5040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 circuit that takes the carry-in value into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5FFA-B4AD-4326-A2C9-11EA5D0A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49" y="1765306"/>
            <a:ext cx="4241123" cy="43513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F26A5F-8A83-9314-C017-F17E206A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2484625"/>
            <a:ext cx="3960440" cy="26163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A06B1A7-9E13-4E24-9272-0050B4586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Full Adder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7F0D721-7CF5-4A68-8F0F-04F104DCC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785"/>
            <a:ext cx="8229600" cy="5040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 circuit that takes the carry-in value into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B0B1F-3B53-46AB-BA60-60FF6A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52690"/>
            <a:ext cx="4794845" cy="385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6B5492-68C9-4A8E-8DAA-FE24DE3A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951584"/>
            <a:ext cx="1685925" cy="213360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41C4399D-96AE-47B8-A89A-FF0AFBBC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17232"/>
            <a:ext cx="2895600" cy="6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/>
              <a:t>Circuit diagram</a:t>
            </a: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819A4-F271-4D74-A397-35714BBFA73F}"/>
              </a:ext>
            </a:extLst>
          </p:cNvPr>
          <p:cNvSpPr txBox="1"/>
          <p:nvPr/>
        </p:nvSpPr>
        <p:spPr>
          <a:xfrm>
            <a:off x="6432659" y="5147900"/>
            <a:ext cx="188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Logic symbol</a:t>
            </a:r>
          </a:p>
        </p:txBody>
      </p:sp>
    </p:spTree>
    <p:extLst>
      <p:ext uri="{BB962C8B-B14F-4D97-AF65-F5344CB8AC3E}">
        <p14:creationId xmlns:p14="http://schemas.microsoft.com/office/powerpoint/2010/main" val="4102494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AB95EE-0E2C-4BD5-8332-CD238C1CD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2369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Adder 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93DCD571-DBF5-483B-97FD-AA6E1A42D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5907360"/>
            <a:ext cx="7924800" cy="519112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dirty="0"/>
              <a:t>2-bit parallel binary adder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114D3C5-05D3-4AC7-A444-EA7782CB5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98" y="1298848"/>
            <a:ext cx="840310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Low" eaLnBrk="1" hangingPunct="1">
              <a:spcBef>
                <a:spcPct val="20000"/>
              </a:spcBef>
              <a:buClr>
                <a:srgbClr val="0070C0"/>
              </a:buClr>
              <a:defRPr/>
            </a:pPr>
            <a:r>
              <a:rPr lang="en-US" sz="2000" kern="0" dirty="0">
                <a:latin typeface="+mn-lt"/>
              </a:rPr>
              <a:t>Two or more full adders are connected to form parallel binary adders</a:t>
            </a:r>
          </a:p>
        </p:txBody>
      </p:sp>
      <p:pic>
        <p:nvPicPr>
          <p:cNvPr id="25605" name="Picture 6" descr="fg06_00700">
            <a:extLst>
              <a:ext uri="{FF2B5EF4-FFF2-40B4-BE49-F238E27FC236}">
                <a16:creationId xmlns:a16="http://schemas.microsoft.com/office/drawing/2014/main" id="{7EBDD217-813B-4C83-810D-8134489D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914"/>
            <a:ext cx="7924800" cy="388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A98008-9CFD-43AD-AE4C-1A826B91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4517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Adder 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FE4D29B0-5A37-4EA9-9137-E9002A4FA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992688"/>
            <a:ext cx="8229600" cy="460648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dirty="0"/>
              <a:t>Block diagram for 8-bit parallel binary adder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F1617-9901-4696-952E-0129164F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872"/>
            <a:ext cx="91440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DAC629-0163-4D58-B7CF-1C622BEDEFF6}"/>
              </a:ext>
            </a:extLst>
          </p:cNvPr>
          <p:cNvSpPr txBox="1"/>
          <p:nvPr/>
        </p:nvSpPr>
        <p:spPr>
          <a:xfrm>
            <a:off x="5220072" y="1016352"/>
            <a:ext cx="3168352" cy="2412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kern="0" spc="30" dirty="0"/>
              <a:t>                                       </a:t>
            </a:r>
            <a:r>
              <a:rPr lang="en-GB" b="1" kern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GB" b="1" kern="0" spc="30" dirty="0"/>
              <a:t>     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kern="0" spc="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b="1" kern="0" spc="7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GB" b="1" kern="0" spc="30" dirty="0"/>
              <a:t>     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kern="0" spc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GB" b="1" kern="0" spc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="1" kern="0" spc="7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>
                <a:cs typeface="Times New Roman" panose="02020603050405020304" pitchFamily="18" charset="0"/>
              </a:rPr>
              <a:t>_______________________</a:t>
            </a:r>
          </a:p>
          <a:p>
            <a:pPr>
              <a:lnSpc>
                <a:spcPct val="150000"/>
              </a:lnSpc>
            </a:pPr>
            <a:r>
              <a:rPr lang="en-GB" b="1" kern="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="1" kern="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GB" b="1" kern="0" spc="7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A0921-08FD-4379-ABF4-36FE7403283D}"/>
              </a:ext>
            </a:extLst>
          </p:cNvPr>
          <p:cNvSpPr txBox="1"/>
          <p:nvPr/>
        </p:nvSpPr>
        <p:spPr>
          <a:xfrm>
            <a:off x="457200" y="1268760"/>
            <a:ext cx="461885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GB" b="1" dirty="0">
                <a:solidFill>
                  <a:srgbClr val="7030A0"/>
                </a:solidFill>
              </a:rPr>
              <a:t>To add two 8-bit numbers (A + B), the carry input to the first stage should be 0 and the sum size will be 9-bit at most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14CE9-2399-4EF0-8C32-90954A1D7736}"/>
              </a:ext>
            </a:extLst>
          </p:cNvPr>
          <p:cNvSpPr txBox="1"/>
          <p:nvPr/>
        </p:nvSpPr>
        <p:spPr>
          <a:xfrm>
            <a:off x="8316416" y="11154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3399"/>
                </a:solidFill>
              </a:rPr>
              <a:t>C</a:t>
            </a:r>
            <a:r>
              <a:rPr lang="en-GB" b="1" baseline="-25000" dirty="0">
                <a:solidFill>
                  <a:srgbClr val="FF3399"/>
                </a:solidFill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C4FBC8-CAAD-43F0-9E75-A37AD1E0833F}"/>
              </a:ext>
            </a:extLst>
          </p:cNvPr>
          <p:cNvCxnSpPr>
            <a:stCxn id="6" idx="1"/>
          </p:cNvCxnSpPr>
          <p:nvPr/>
        </p:nvCxnSpPr>
        <p:spPr bwMode="auto">
          <a:xfrm flipH="1" flipV="1">
            <a:off x="8100392" y="1268760"/>
            <a:ext cx="216024" cy="3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653C2E-0170-492A-8CA3-85DCC54C7217}"/>
              </a:ext>
            </a:extLst>
          </p:cNvPr>
          <p:cNvSpPr txBox="1"/>
          <p:nvPr/>
        </p:nvSpPr>
        <p:spPr>
          <a:xfrm>
            <a:off x="8206478" y="1692097"/>
            <a:ext cx="46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9900"/>
                </a:solidFill>
              </a:rPr>
              <a:t>+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A98008-9CFD-43AD-AE4C-1A826B91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7809"/>
            <a:ext cx="9144000" cy="68890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Adder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FE4D29B0-5A37-4EA9-9137-E9002A4FA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3296"/>
            <a:ext cx="8229600" cy="460648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b="1" dirty="0">
                <a:solidFill>
                  <a:srgbClr val="FFC000"/>
                </a:solidFill>
              </a:rPr>
              <a:t>8-bit parallel binary adder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FEA54-4C7E-4593-B5F9-340ACA57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9155"/>
            <a:ext cx="48768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193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AF1-8D88-6492-4B8E-90E5AAA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Parellel</a:t>
            </a:r>
            <a:r>
              <a:rPr lang="en-US" dirty="0"/>
              <a:t> </a:t>
            </a:r>
            <a:r>
              <a:rPr lang="en-US" dirty="0" err="1"/>
              <a:t>Substractor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39612-C044-516E-460D-BE022DDD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776" y="2862211"/>
            <a:ext cx="6744047" cy="2000353"/>
          </a:xfrm>
        </p:spPr>
      </p:pic>
    </p:spTree>
    <p:extLst>
      <p:ext uri="{BB962C8B-B14F-4D97-AF65-F5344CB8AC3E}">
        <p14:creationId xmlns:p14="http://schemas.microsoft.com/office/powerpoint/2010/main" val="11512794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5AC3-C0E1-DAA3-3C17-31DBD70C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HALF SUBSTRACTOR TRUTH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2B4D8-C553-DE27-69D3-DA8FEB729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41817"/>
            <a:ext cx="7772400" cy="2041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35FD9-512A-290A-D6C3-77E2432F3DC2}"/>
              </a:ext>
            </a:extLst>
          </p:cNvPr>
          <p:cNvSpPr txBox="1"/>
          <p:nvPr/>
        </p:nvSpPr>
        <p:spPr>
          <a:xfrm>
            <a:off x="609600" y="5445224"/>
            <a:ext cx="633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similar to XOR output</a:t>
            </a:r>
          </a:p>
          <a:p>
            <a:r>
              <a:rPr lang="en-US" dirty="0"/>
              <a:t>Borrow = NOR  + AND</a:t>
            </a:r>
          </a:p>
        </p:txBody>
      </p:sp>
    </p:spTree>
    <p:extLst>
      <p:ext uri="{BB962C8B-B14F-4D97-AF65-F5344CB8AC3E}">
        <p14:creationId xmlns:p14="http://schemas.microsoft.com/office/powerpoint/2010/main" val="1122602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03275"/>
          </a:xfrm>
        </p:spPr>
        <p:txBody>
          <a:bodyPr/>
          <a:lstStyle/>
          <a:p>
            <a:r>
              <a:rPr lang="en-GB" dirty="0"/>
              <a:t>Today ….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Autofit/>
          </a:bodyPr>
          <a:lstStyle/>
          <a:p>
            <a:pPr lvl="2">
              <a:lnSpc>
                <a:spcPct val="200000"/>
              </a:lnSpc>
            </a:pPr>
            <a:r>
              <a:rPr lang="en-GB" i="1" dirty="0">
                <a:solidFill>
                  <a:srgbClr val="0070C0"/>
                </a:solidFill>
              </a:rPr>
              <a:t>Adders &amp; Subtractors</a:t>
            </a:r>
          </a:p>
          <a:p>
            <a:pPr lvl="2">
              <a:lnSpc>
                <a:spcPct val="200000"/>
              </a:lnSpc>
            </a:pPr>
            <a:r>
              <a:rPr lang="en-GB" i="1" dirty="0">
                <a:solidFill>
                  <a:srgbClr val="0070C0"/>
                </a:solidFill>
              </a:rPr>
              <a:t>Comparators</a:t>
            </a:r>
          </a:p>
          <a:p>
            <a:pPr lvl="2">
              <a:lnSpc>
                <a:spcPct val="200000"/>
              </a:lnSpc>
            </a:pPr>
            <a:r>
              <a:rPr lang="en-GB" sz="2000" i="1" dirty="0">
                <a:solidFill>
                  <a:srgbClr val="0070C0"/>
                </a:solidFill>
              </a:rPr>
              <a:t>Decoder &amp; Encoder</a:t>
            </a:r>
          </a:p>
          <a:p>
            <a:pPr lvl="2">
              <a:lnSpc>
                <a:spcPct val="200000"/>
              </a:lnSpc>
            </a:pPr>
            <a:r>
              <a:rPr lang="en-GB" i="1" dirty="0">
                <a:solidFill>
                  <a:srgbClr val="0070C0"/>
                </a:solidFill>
              </a:rPr>
              <a:t>Multiplexer and Demultiplexer</a:t>
            </a:r>
            <a:endParaRPr lang="en-GB" sz="2000" i="1" dirty="0">
              <a:solidFill>
                <a:srgbClr val="0070C0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GB" i="1" dirty="0">
                <a:solidFill>
                  <a:srgbClr val="0070C0"/>
                </a:solidFill>
              </a:rPr>
              <a:t>Registers &amp; Shift Registers</a:t>
            </a:r>
            <a:endParaRPr lang="en-GB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88403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647F-0E55-02E8-BBE9-02BCBBBD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07E3-329C-D690-4852-263345FD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C33E1-D93E-BE28-C265-274EC241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2" y="1482625"/>
            <a:ext cx="6121715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06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E501-A84D-9FB0-DFFB-9D059CE7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err="1"/>
              <a:t>substractor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9F27-D5A1-7C3A-2AD4-0513E98E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A10A3-D9CF-5CA3-9C0E-4083ADE1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60" y="2009702"/>
            <a:ext cx="6407479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36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F2A2-4E7C-7FBF-B073-402637D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369B-05C1-6617-28D8-229309E5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2DA50-0E45-FEEC-CFCD-6102441A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0" y="1981916"/>
            <a:ext cx="73790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866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A98008-9CFD-43AD-AE4C-1A826B91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7809"/>
            <a:ext cx="9144000" cy="68890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Subtractor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097128-C58B-44E6-8AF1-E5D205DD01AF}"/>
                  </a:ext>
                </a:extLst>
              </p:cNvPr>
              <p:cNvSpPr/>
              <p:nvPr/>
            </p:nvSpPr>
            <p:spPr>
              <a:xfrm>
                <a:off x="633046" y="958172"/>
                <a:ext cx="7961929" cy="4975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Low">
                  <a:lnSpc>
                    <a:spcPct val="20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000" dirty="0"/>
                  <a:t>The subtraction A – B can be done by taking the 2’s complement of B and adding it to A because </a:t>
                </a:r>
                <a:r>
                  <a:rPr lang="en-US" altLang="en-US" sz="2000" b="1" dirty="0">
                    <a:solidFill>
                      <a:srgbClr val="0070C0"/>
                    </a:solidFill>
                  </a:rPr>
                  <a:t>A - B = A + (-B)</a:t>
                </a:r>
              </a:p>
              <a:p>
                <a:pPr marL="342900" indent="-342900" algn="justLow">
                  <a:lnSpc>
                    <a:spcPct val="20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000" dirty="0"/>
                  <a:t>The 2’s complement of B can be calculated by adding </a:t>
                </a:r>
                <a:r>
                  <a:rPr lang="en-US" alt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en-US" sz="2000" dirty="0"/>
                  <a:t> to the 1’s complement (convert </a:t>
                </a:r>
                <a:r>
                  <a:rPr lang="en-US" altLang="en-US" sz="2000" b="1" dirty="0">
                    <a:solidFill>
                      <a:srgbClr val="7030A0"/>
                    </a:solidFill>
                  </a:rPr>
                  <a:t>0 → 1 </a:t>
                </a:r>
                <a:r>
                  <a:rPr lang="en-US" altLang="en-US" sz="2000" dirty="0"/>
                  <a:t>and </a:t>
                </a:r>
                <a:r>
                  <a:rPr lang="en-US" altLang="en-US" sz="2000" b="1" dirty="0">
                    <a:solidFill>
                      <a:srgbClr val="7030A0"/>
                    </a:solidFill>
                  </a:rPr>
                  <a:t>1 → 0</a:t>
                </a:r>
                <a:r>
                  <a:rPr lang="en-US" altLang="en-US" sz="2000" dirty="0"/>
                  <a:t>) of binary number B </a:t>
                </a:r>
              </a:p>
              <a:p>
                <a:pPr marL="1252538" algn="justLow">
                  <a:lnSpc>
                    <a:spcPct val="200000"/>
                  </a:lnSpc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b="1" i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</a:t>
                </a:r>
              </a:p>
              <a:p>
                <a:pPr marL="342900" indent="-342900" algn="justLow">
                  <a:lnSpc>
                    <a:spcPct val="20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000" dirty="0"/>
                  <a:t>Thus, the subtraction A – B can be calculated using the parallel binary adder circuit by complementing all the bits of B and add 1 to the least significant bit (by setting carry C</a:t>
                </a:r>
                <a:r>
                  <a:rPr lang="en-US" altLang="en-US" sz="2000" baseline="-25000" dirty="0"/>
                  <a:t>0</a:t>
                </a:r>
                <a:r>
                  <a:rPr lang="en-US" altLang="en-US" sz="2000" dirty="0"/>
                  <a:t> to 1)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097128-C58B-44E6-8AF1-E5D205DD0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958172"/>
                <a:ext cx="7961929" cy="4975786"/>
              </a:xfrm>
              <a:prstGeom prst="rect">
                <a:avLst/>
              </a:prstGeom>
              <a:blipFill>
                <a:blip r:embed="rId2"/>
                <a:stretch>
                  <a:fillRect l="-1608" r="-1685" b="-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806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A98008-9CFD-43AD-AE4C-1A826B91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4517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Subtractor 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FE4D29B0-5A37-4EA9-9137-E9002A4FA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280720"/>
            <a:ext cx="8229600" cy="460648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dirty="0"/>
              <a:t>Block diagram for 8-bit parallel binary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22AF4-21C5-411A-AFD3-5C24464F56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229599" cy="27511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97A16-5A10-45E2-B26F-84FF64DBE221}"/>
                  </a:ext>
                </a:extLst>
              </p:cNvPr>
              <p:cNvSpPr txBox="1"/>
              <p:nvPr/>
            </p:nvSpPr>
            <p:spPr>
              <a:xfrm>
                <a:off x="5220072" y="1016352"/>
                <a:ext cx="3168352" cy="2412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b="1" kern="0" spc="30" dirty="0"/>
                  <a:t>                                       </a:t>
                </a:r>
                <a:r>
                  <a:rPr lang="en-GB" b="1" kern="0" spc="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b="1" kern="0" spc="30" dirty="0"/>
                  <a:t>     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b="1" kern="0" spc="7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GB" b="1" kern="0" spc="7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b="1" kern="0" spc="3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kern="0" spc="100" smtClean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b="1" kern="0" spc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kern="0" spc="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kern="0" spc="10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GB" b="1" kern="0" spc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b="1" dirty="0">
                    <a:cs typeface="Times New Roman" panose="02020603050405020304" pitchFamily="18" charset="0"/>
                  </a:rPr>
                  <a:t>_______________________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b="1" kern="0" spc="7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b="1" kern="0" spc="7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∑</a:t>
                </a:r>
                <a:r>
                  <a:rPr lang="en-GB" b="1" kern="0" spc="7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GB" b="1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97A16-5A10-45E2-B26F-84FF64DBE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016352"/>
                <a:ext cx="3168352" cy="2412648"/>
              </a:xfrm>
              <a:prstGeom prst="rect">
                <a:avLst/>
              </a:prstGeom>
              <a:blipFill>
                <a:blip r:embed="rId3"/>
                <a:stretch>
                  <a:fillRect l="-1538" r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054E19-F2C7-4C0B-948F-6F1A04391777}"/>
              </a:ext>
            </a:extLst>
          </p:cNvPr>
          <p:cNvSpPr txBox="1"/>
          <p:nvPr/>
        </p:nvSpPr>
        <p:spPr>
          <a:xfrm>
            <a:off x="8316416" y="11154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3399"/>
                </a:solidFill>
              </a:rPr>
              <a:t>C</a:t>
            </a:r>
            <a:r>
              <a:rPr lang="en-GB" b="1" baseline="-25000" dirty="0">
                <a:solidFill>
                  <a:srgbClr val="FF3399"/>
                </a:solidFill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35AA10-0273-437D-9ECA-08C82B1D4952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8100392" y="1268760"/>
            <a:ext cx="216024" cy="3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992D1-3C6C-495C-8825-9A2E28C4DDE1}"/>
                  </a:ext>
                </a:extLst>
              </p:cNvPr>
              <p:cNvSpPr txBox="1"/>
              <p:nvPr/>
            </p:nvSpPr>
            <p:spPr>
              <a:xfrm>
                <a:off x="457200" y="1268760"/>
                <a:ext cx="4690864" cy="171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Low">
                  <a:lnSpc>
                    <a:spcPct val="150000"/>
                  </a:lnSpc>
                </a:pPr>
                <a:r>
                  <a:rPr lang="en-GB" b="1" dirty="0">
                    <a:solidFill>
                      <a:srgbClr val="7030A0"/>
                    </a:solidFill>
                  </a:rPr>
                  <a:t>To subtract two 8-bit numbers (A – B), the first number A should be added to the 2’s complement of the second number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7030A0"/>
                            </a:solidFill>
                          </a:rPr>
                          <m:t>B</m:t>
                        </m:r>
                      </m:e>
                    </m:acc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+ 1)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992D1-3C6C-495C-8825-9A2E28C4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8760"/>
                <a:ext cx="4690864" cy="1714187"/>
              </a:xfrm>
              <a:prstGeom prst="rect">
                <a:avLst/>
              </a:prstGeom>
              <a:blipFill>
                <a:blip r:embed="rId4"/>
                <a:stretch>
                  <a:fillRect l="-1040" r="-2471" b="-4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BE0A81-A2B5-4EBD-BC08-F828622BB04D}"/>
              </a:ext>
            </a:extLst>
          </p:cNvPr>
          <p:cNvSpPr txBox="1"/>
          <p:nvPr/>
        </p:nvSpPr>
        <p:spPr>
          <a:xfrm>
            <a:off x="8206478" y="1692097"/>
            <a:ext cx="46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99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383190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A98008-9CFD-43AD-AE4C-1A826B91F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7809"/>
            <a:ext cx="9144000" cy="68890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Parallel Binary Subtractor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FE4D29B0-5A37-4EA9-9137-E9002A4FA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3296"/>
            <a:ext cx="8229600" cy="460648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b="1" dirty="0">
                <a:solidFill>
                  <a:srgbClr val="FFC000"/>
                </a:solidFill>
              </a:rPr>
              <a:t>8-bit parallel binary subtractor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F1256-CDF3-45F0-9763-B9E30F10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24744"/>
            <a:ext cx="48958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94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GB" dirty="0"/>
              <a:t>Comparator</a:t>
            </a:r>
          </a:p>
        </p:txBody>
      </p:sp>
      <p:sp>
        <p:nvSpPr>
          <p:cNvPr id="18" name="Rectangle 1031">
            <a:extLst>
              <a:ext uri="{FF2B5EF4-FFF2-40B4-BE49-F238E27FC236}">
                <a16:creationId xmlns:a16="http://schemas.microsoft.com/office/drawing/2014/main" id="{0074DC86-886C-4FB4-BCD3-DD0DC782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56" y="1340768"/>
            <a:ext cx="8229600" cy="124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39775" indent="-282575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Low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en-US" altLang="en-US" sz="2400" dirty="0">
                <a:latin typeface="Arial Narrow" panose="020B0606020202030204" pitchFamily="34" charset="0"/>
              </a:rPr>
              <a:t>Magnitude Comparator has three output terminals, one each for equality, A = B  greater than, A &gt; B  and less than A &lt; B.</a:t>
            </a:r>
            <a:endParaRPr lang="en-GB" altLang="en-US" sz="2400" dirty="0">
              <a:latin typeface="Arial Narrow" panose="020B0606020202030204" pitchFamily="34" charset="0"/>
            </a:endParaRPr>
          </a:p>
        </p:txBody>
      </p:sp>
      <p:pic>
        <p:nvPicPr>
          <p:cNvPr id="19" name="Picture 18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61C8C4F2-50C3-47B3-A291-EB4C57D4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64" y="3551659"/>
            <a:ext cx="4953000" cy="15335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227ACB-518D-4638-BB79-63C2B087FDDB}"/>
              </a:ext>
            </a:extLst>
          </p:cNvPr>
          <p:cNvSpPr/>
          <p:nvPr/>
        </p:nvSpPr>
        <p:spPr>
          <a:xfrm>
            <a:off x="4833024" y="5291916"/>
            <a:ext cx="333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1-bit Digital Comparator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858BE7-D690-4C8F-AF8C-50876043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49538"/>
            <a:ext cx="297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5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28"/>
            <a:ext cx="9144000" cy="803275"/>
          </a:xfrm>
        </p:spPr>
        <p:txBody>
          <a:bodyPr/>
          <a:lstStyle/>
          <a:p>
            <a:r>
              <a:rPr lang="en-GB" dirty="0"/>
              <a:t>Comparator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0691000-7418-4886-91CD-38EAFCC2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4976065" cy="2594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C11E6-C7C8-41D7-9DC9-5C0A55EF5BA0}"/>
              </a:ext>
            </a:extLst>
          </p:cNvPr>
          <p:cNvSpPr/>
          <p:nvPr/>
        </p:nvSpPr>
        <p:spPr>
          <a:xfrm>
            <a:off x="3043376" y="5435932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4-bit Magnitude Comparator</a:t>
            </a:r>
          </a:p>
        </p:txBody>
      </p:sp>
    </p:spTree>
    <p:extLst>
      <p:ext uri="{BB962C8B-B14F-4D97-AF65-F5344CB8AC3E}">
        <p14:creationId xmlns:p14="http://schemas.microsoft.com/office/powerpoint/2010/main" val="30974945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2B125-99F2-4081-9599-8DF52F60D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3162374"/>
            <a:ext cx="6336703" cy="3578994"/>
          </a:xfrm>
          <a:prstGeom prst="rect">
            <a:avLst/>
          </a:prstGeom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702E31EF-28D3-4C46-9FF4-DAD6EFFC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75807"/>
            <a:ext cx="8664576" cy="206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algn="justLow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If it is required to read or write data from 4 devices, only </a:t>
            </a:r>
            <a:r>
              <a:rPr lang="en-US" altLang="en-US" sz="2000" b="1" kern="0" dirty="0">
                <a:solidFill>
                  <a:srgbClr val="FF0000"/>
                </a:solidFill>
              </a:rPr>
              <a:t>one</a:t>
            </a:r>
            <a:r>
              <a:rPr lang="en-US" altLang="en-US" sz="2000" kern="0" dirty="0"/>
              <a:t> device must be active at a time. To be able to control these 4 devices, each device should be connected to the </a:t>
            </a:r>
            <a:r>
              <a:rPr lang="en-US" altLang="en-US" sz="2000" b="1" kern="0" dirty="0">
                <a:solidFill>
                  <a:srgbClr val="00B050"/>
                </a:solidFill>
              </a:rPr>
              <a:t>Control Unit</a:t>
            </a:r>
            <a:r>
              <a:rPr lang="en-US" altLang="en-US" sz="2000" kern="0" dirty="0"/>
              <a:t> via an individual wire.</a:t>
            </a:r>
          </a:p>
          <a:p>
            <a:pPr algn="justLow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The more devices are connected, the more the number of wires!!</a:t>
            </a:r>
          </a:p>
          <a:p>
            <a:pPr marL="0" indent="0" algn="justLow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2000" kern="0" dirty="0">
              <a:solidFill>
                <a:srgbClr val="0000FF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7454AC5-E940-496C-B771-108B9270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03275"/>
          </a:xfrm>
        </p:spPr>
        <p:txBody>
          <a:bodyPr/>
          <a:lstStyle/>
          <a:p>
            <a:r>
              <a:rPr lang="en-GB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15460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477AB-A7F0-4368-A3B1-272943D5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96160-7340-4AA4-9115-DE2371E6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65" y="3573016"/>
            <a:ext cx="5771555" cy="3140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49832-1D1B-4D1D-AF75-E94683E2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12776"/>
            <a:ext cx="3888432" cy="2010519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51D45DD3-F44C-4955-9108-55A3454C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628800"/>
            <a:ext cx="4752529" cy="180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algn="justLow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Address decoding provides a solution to control the 4 devices using only </a:t>
            </a:r>
            <a:r>
              <a:rPr lang="en-US" altLang="en-US" sz="2000" b="1" kern="0" dirty="0">
                <a:solidFill>
                  <a:srgbClr val="FF0000"/>
                </a:solidFill>
              </a:rPr>
              <a:t>2 wires</a:t>
            </a:r>
            <a:r>
              <a:rPr lang="en-US" altLang="en-US" sz="2000" kern="0" dirty="0"/>
              <a:t> from my </a:t>
            </a:r>
            <a:r>
              <a:rPr lang="en-US" altLang="en-US" sz="2000" b="1" kern="0" dirty="0">
                <a:solidFill>
                  <a:srgbClr val="00B050"/>
                </a:solidFill>
              </a:rPr>
              <a:t>Control Unit</a:t>
            </a:r>
            <a:r>
              <a:rPr lang="en-US" altLang="en-US" sz="2000" kern="0" dirty="0"/>
              <a:t>.</a:t>
            </a:r>
          </a:p>
          <a:p>
            <a:pPr marL="0" indent="0" algn="justLow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3118718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6">
            <a:extLst>
              <a:ext uri="{FF2B5EF4-FFF2-40B4-BE49-F238E27FC236}">
                <a16:creationId xmlns:a16="http://schemas.microsoft.com/office/drawing/2014/main" id="{958AF11D-4196-43DB-8F47-BE87E758B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Digital Circuits</a:t>
            </a: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94781233-E7EB-4CDA-B533-DD5F7BAEE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424936" cy="4467225"/>
          </a:xfrm>
        </p:spPr>
        <p:txBody>
          <a:bodyPr/>
          <a:lstStyle/>
          <a:p>
            <a:pPr marL="0" indent="0" algn="justLow" eaLnBrk="1" hangingPunct="1">
              <a:lnSpc>
                <a:spcPct val="150000"/>
              </a:lnSpc>
              <a:buFontTx/>
              <a:buNone/>
            </a:pPr>
            <a:r>
              <a:rPr lang="en-US" altLang="en-US" sz="2200" dirty="0"/>
              <a:t>Digital circuits are classified into two categories:</a:t>
            </a:r>
          </a:p>
          <a:p>
            <a:pPr algn="justLow" eaLnBrk="1" hangingPunct="1">
              <a:lnSpc>
                <a:spcPct val="150000"/>
              </a:lnSpc>
            </a:pPr>
            <a:r>
              <a:rPr lang="en-US" altLang="en-US" sz="2200" b="1" dirty="0">
                <a:solidFill>
                  <a:srgbClr val="3333FF"/>
                </a:solidFill>
              </a:rPr>
              <a:t>Combinational circuit</a:t>
            </a:r>
            <a:r>
              <a:rPr lang="en-US" altLang="en-US" sz="2200" dirty="0"/>
              <a:t> </a:t>
            </a:r>
          </a:p>
          <a:p>
            <a:pPr marL="450850" indent="0" algn="justLow" eaLnBrk="1" hangingPunct="1">
              <a:lnSpc>
                <a:spcPct val="150000"/>
              </a:lnSpc>
              <a:buFontTx/>
              <a:buNone/>
            </a:pPr>
            <a:r>
              <a:rPr lang="en-US" altLang="en-US" sz="2200" dirty="0"/>
              <a:t>The input values explicitly determine the output (</a:t>
            </a:r>
            <a:r>
              <a:rPr lang="en-US" altLang="en-US" sz="2200" dirty="0">
                <a:solidFill>
                  <a:srgbClr val="00B050"/>
                </a:solidFill>
              </a:rPr>
              <a:t>the output depends only on the current state of the inputs</a:t>
            </a:r>
            <a:r>
              <a:rPr lang="en-US" altLang="en-US" sz="2200" dirty="0"/>
              <a:t>)</a:t>
            </a:r>
          </a:p>
          <a:p>
            <a:pPr algn="justLow" eaLnBrk="1" hangingPunct="1">
              <a:lnSpc>
                <a:spcPct val="150000"/>
              </a:lnSpc>
            </a:pPr>
            <a:r>
              <a:rPr lang="en-US" altLang="en-US" sz="2200" b="1" dirty="0">
                <a:solidFill>
                  <a:srgbClr val="3333FF"/>
                </a:solidFill>
              </a:rPr>
              <a:t>Sequential circuit</a:t>
            </a:r>
            <a:r>
              <a:rPr lang="en-US" altLang="en-US" sz="2200" dirty="0"/>
              <a:t> </a:t>
            </a:r>
          </a:p>
          <a:p>
            <a:pPr marL="450850" indent="0" algn="justLow" eaLnBrk="1" hangingPunct="1">
              <a:lnSpc>
                <a:spcPct val="150000"/>
              </a:lnSpc>
              <a:buFontTx/>
              <a:buNone/>
            </a:pPr>
            <a:r>
              <a:rPr lang="en-US" altLang="en-US" sz="2200" dirty="0"/>
              <a:t>The output is a function of the input values and the existing state of the circuit (</a:t>
            </a:r>
            <a:r>
              <a:rPr lang="en-US" altLang="en-US" sz="2200" dirty="0">
                <a:solidFill>
                  <a:srgbClr val="00B050"/>
                </a:solidFill>
              </a:rPr>
              <a:t>the output depends on the current state of the inputs and the previous state of the outputs</a:t>
            </a:r>
            <a:r>
              <a:rPr lang="en-US" altLang="en-US" sz="2200" dirty="0"/>
              <a:t>) 		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39"/>
            <a:ext cx="9144000" cy="803275"/>
          </a:xfrm>
        </p:spPr>
        <p:txBody>
          <a:bodyPr/>
          <a:lstStyle/>
          <a:p>
            <a:r>
              <a:rPr lang="en-GB" dirty="0"/>
              <a:t>Decoder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9277F0-6900-4813-A7AC-655C425A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24744"/>
            <a:ext cx="8583488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 decoder is a combinational digital circuit with a number of inputs </a:t>
            </a:r>
            <a:r>
              <a:rPr lang="en-US" altLang="en-US" b="1" dirty="0">
                <a:solidFill>
                  <a:srgbClr val="00B050"/>
                </a:solidFill>
              </a:rPr>
              <a:t>n</a:t>
            </a:r>
            <a:r>
              <a:rPr lang="en-US" altLang="en-US" dirty="0"/>
              <a:t> and a number of outputs </a:t>
            </a:r>
            <a:r>
              <a:rPr lang="en-US" altLang="en-US" b="1" dirty="0">
                <a:solidFill>
                  <a:srgbClr val="FFC000"/>
                </a:solidFill>
                <a:sym typeface="MS LineDraw" pitchFamily="49" charset="2"/>
              </a:rPr>
              <a:t>2</a:t>
            </a:r>
            <a:r>
              <a:rPr lang="en-US" altLang="en-US" b="1" baseline="30000" dirty="0">
                <a:solidFill>
                  <a:srgbClr val="FFC000"/>
                </a:solidFill>
                <a:sym typeface="MS LineDraw" pitchFamily="49" charset="2"/>
              </a:rPr>
              <a:t>n</a:t>
            </a:r>
            <a:r>
              <a:rPr lang="en-US" altLang="en-US" dirty="0"/>
              <a:t>.</a:t>
            </a:r>
            <a:endParaRPr lang="en-US" altLang="en-US" baseline="30000" dirty="0">
              <a:sym typeface="MS LineDraw" pitchFamily="49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Only </a:t>
            </a:r>
            <a:r>
              <a:rPr lang="en-US" altLang="en-US" b="1" dirty="0">
                <a:solidFill>
                  <a:srgbClr val="FF0000"/>
                </a:solidFill>
              </a:rPr>
              <a:t>one</a:t>
            </a:r>
            <a:r>
              <a:rPr lang="en-US" altLang="en-US" dirty="0"/>
              <a:t> of the outputs is enabled at a time. The output enabled is the one specified by the binary number formed at the inputs of the decoder.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146EE9F-E12B-4056-8903-48A6E4C16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57474"/>
              </p:ext>
            </p:extLst>
          </p:nvPr>
        </p:nvGraphicFramePr>
        <p:xfrm>
          <a:off x="1835696" y="3145619"/>
          <a:ext cx="7272808" cy="337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208008" imgH="3950208" progId="Visio.Drawing.4">
                  <p:embed/>
                </p:oleObj>
              </mc:Choice>
              <mc:Fallback>
                <p:oleObj name="VISIO" r:id="rId2" imgW="9208008" imgH="3950208" progId="Visio.Drawing.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146EE9F-E12B-4056-8903-48A6E4C16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45619"/>
                        <a:ext cx="7272808" cy="337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A35EEF6F-0738-4E06-AEC0-638F7C31D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805264"/>
            <a:ext cx="3240360" cy="79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en-US" b="1" dirty="0">
                <a:solidFill>
                  <a:srgbClr val="FF9900"/>
                </a:solidFill>
              </a:rPr>
              <a:t>3-to-8 Decoder</a:t>
            </a:r>
          </a:p>
          <a:p>
            <a:pPr marL="0" indent="0" algn="just" eaLnBrk="1" hangingPunct="1">
              <a:buNone/>
            </a:pPr>
            <a:r>
              <a:rPr lang="en-US" altLang="en-US" b="1" dirty="0">
                <a:solidFill>
                  <a:srgbClr val="FF9900"/>
                </a:solidFill>
              </a:rPr>
              <a:t>Binary-to-Octal Decoder</a:t>
            </a:r>
          </a:p>
        </p:txBody>
      </p:sp>
    </p:spTree>
    <p:extLst>
      <p:ext uri="{BB962C8B-B14F-4D97-AF65-F5344CB8AC3E}">
        <p14:creationId xmlns:p14="http://schemas.microsoft.com/office/powerpoint/2010/main" val="38183326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39"/>
            <a:ext cx="9144000" cy="803275"/>
          </a:xfrm>
        </p:spPr>
        <p:txBody>
          <a:bodyPr/>
          <a:lstStyle/>
          <a:p>
            <a:r>
              <a:rPr lang="en-GB" dirty="0"/>
              <a:t>Decoder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9277F0-6900-4813-A7AC-655C425A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592" y="5733256"/>
            <a:ext cx="23908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F9900"/>
                </a:solidFill>
              </a:rPr>
              <a:t>2-to-4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B9C71-9BBE-41E3-8D36-6621AE9F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15" y="1566862"/>
            <a:ext cx="3857625" cy="3724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CDD46-DDBA-42C2-88FE-89517CBA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3718873" cy="2357032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FFF256D-11A0-4E56-9A48-C13314985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55" y="4149080"/>
            <a:ext cx="2549649" cy="221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4750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39"/>
            <a:ext cx="9144000" cy="803275"/>
          </a:xfrm>
        </p:spPr>
        <p:txBody>
          <a:bodyPr/>
          <a:lstStyle/>
          <a:p>
            <a:r>
              <a:rPr lang="en-GB" dirty="0"/>
              <a:t>Encoder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A0460C5-1EBF-4AA3-BCE7-DE657CDC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856895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The opposite of the decoding process.</a:t>
            </a:r>
          </a:p>
          <a:p>
            <a:pPr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An encoder has a number of input lines, </a:t>
            </a:r>
            <a:r>
              <a:rPr lang="en-US" altLang="zh-TW" b="1" dirty="0">
                <a:solidFill>
                  <a:srgbClr val="FF9900"/>
                </a:solidFill>
              </a:rPr>
              <a:t>only one </a:t>
            </a:r>
            <a:r>
              <a:rPr lang="en-US" altLang="zh-TW" dirty="0"/>
              <a:t>of which is activated at a given time.</a:t>
            </a:r>
          </a:p>
          <a:p>
            <a:pPr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Take </a:t>
            </a:r>
            <a:r>
              <a:rPr lang="en-US" altLang="zh-TW" b="1" dirty="0">
                <a:solidFill>
                  <a:srgbClr val="00B050"/>
                </a:solidFill>
              </a:rPr>
              <a:t>2</a:t>
            </a:r>
            <a:r>
              <a:rPr lang="en-US" altLang="zh-TW" b="1" baseline="30000" dirty="0">
                <a:solidFill>
                  <a:srgbClr val="00B050"/>
                </a:solidFill>
              </a:rPr>
              <a:t>n</a:t>
            </a:r>
            <a:r>
              <a:rPr lang="en-US" altLang="zh-TW" dirty="0"/>
              <a:t> input lines and generate 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output lines.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B58A8-8A98-4FA7-B296-6A9C32EA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429000"/>
            <a:ext cx="4608512" cy="249627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0426B48-A866-4CA7-8F1E-9739BD11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6021288"/>
            <a:ext cx="324036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en-US" b="1" dirty="0">
                <a:solidFill>
                  <a:srgbClr val="FF9900"/>
                </a:solidFill>
              </a:rPr>
              <a:t>Decimal-to-BCD Encoder</a:t>
            </a:r>
          </a:p>
        </p:txBody>
      </p:sp>
    </p:spTree>
    <p:extLst>
      <p:ext uri="{BB962C8B-B14F-4D97-AF65-F5344CB8AC3E}">
        <p14:creationId xmlns:p14="http://schemas.microsoft.com/office/powerpoint/2010/main" val="417158987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128-7BC2-4F7D-B567-A17079FC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139"/>
            <a:ext cx="9144000" cy="803275"/>
          </a:xfrm>
        </p:spPr>
        <p:txBody>
          <a:bodyPr/>
          <a:lstStyle/>
          <a:p>
            <a:r>
              <a:rPr lang="en-GB" dirty="0"/>
              <a:t>Encoder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8FEFD2D-5046-4BCC-A922-D92102C0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4464496" cy="293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D443543-55FB-4631-9272-6A6D5EBF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5949280"/>
            <a:ext cx="324036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en-US" b="1" dirty="0">
                <a:solidFill>
                  <a:srgbClr val="FF9900"/>
                </a:solidFill>
              </a:rPr>
              <a:t>Octal-to-Binary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673B-B218-4C19-9880-92436311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36" y="1761356"/>
            <a:ext cx="3549244" cy="38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4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DDCAA73A-4780-46CB-AE64-AD832242D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576" y="1052736"/>
            <a:ext cx="7966075" cy="314453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7030A0"/>
                </a:solidFill>
              </a:rPr>
              <a:t>Multiplexer (MUX)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Routes one of many inputs to a single output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Also called a </a:t>
            </a:r>
            <a:r>
              <a:rPr lang="en-US" altLang="en-US" i="1" dirty="0">
                <a:solidFill>
                  <a:srgbClr val="0000FF"/>
                </a:solidFill>
              </a:rPr>
              <a:t>selector</a:t>
            </a:r>
            <a:endParaRPr lang="en-US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7030A0"/>
                </a:solidFill>
              </a:rPr>
              <a:t>Demultiplexer (DEMUX)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Routes a single input to one of many outputs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Also called a </a:t>
            </a:r>
            <a:r>
              <a:rPr lang="en-US" altLang="en-US" i="1" dirty="0">
                <a:solidFill>
                  <a:srgbClr val="0000FF"/>
                </a:solidFill>
              </a:rPr>
              <a:t>distributer</a:t>
            </a:r>
            <a:endParaRPr lang="en-US" altLang="en-US" dirty="0"/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A727AEBD-8037-419B-B09A-21CFCEC62B0A}"/>
              </a:ext>
            </a:extLst>
          </p:cNvPr>
          <p:cNvGrpSpPr>
            <a:grpSpLocks/>
          </p:cNvGrpSpPr>
          <p:nvPr/>
        </p:nvGrpSpPr>
        <p:grpSpPr bwMode="auto">
          <a:xfrm>
            <a:off x="2533252" y="4774902"/>
            <a:ext cx="1804987" cy="1241425"/>
            <a:chOff x="336" y="2672"/>
            <a:chExt cx="1152" cy="792"/>
          </a:xfrm>
        </p:grpSpPr>
        <p:sp>
          <p:nvSpPr>
            <p:cNvPr id="3101" name="Rectangle 5">
              <a:extLst>
                <a:ext uri="{FF2B5EF4-FFF2-40B4-BE49-F238E27FC236}">
                  <a16:creationId xmlns:a16="http://schemas.microsoft.com/office/drawing/2014/main" id="{9E9609A3-B9AB-40DC-A355-DAFBBB58F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672"/>
              <a:ext cx="576" cy="7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Line 6">
              <a:extLst>
                <a:ext uri="{FF2B5EF4-FFF2-40B4-BE49-F238E27FC236}">
                  <a16:creationId xmlns:a16="http://schemas.microsoft.com/office/drawing/2014/main" id="{555AF37B-897B-42F5-8FED-E74C6A8A5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744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3" name="Line 7">
              <a:extLst>
                <a:ext uri="{FF2B5EF4-FFF2-40B4-BE49-F238E27FC236}">
                  <a16:creationId xmlns:a16="http://schemas.microsoft.com/office/drawing/2014/main" id="{04B5CDD1-D771-44A6-96D7-1959FAA7B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960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4" name="Line 8">
              <a:extLst>
                <a:ext uri="{FF2B5EF4-FFF2-40B4-BE49-F238E27FC236}">
                  <a16:creationId xmlns:a16="http://schemas.microsoft.com/office/drawing/2014/main" id="{72A356C3-1AA4-4436-AB5F-88013BAD1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392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5" name="Line 9">
              <a:extLst>
                <a:ext uri="{FF2B5EF4-FFF2-40B4-BE49-F238E27FC236}">
                  <a16:creationId xmlns:a16="http://schemas.microsoft.com/office/drawing/2014/main" id="{8B16B862-8F09-4C48-B62B-98B984FCE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168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6" name="Line 10">
              <a:extLst>
                <a:ext uri="{FF2B5EF4-FFF2-40B4-BE49-F238E27FC236}">
                  <a16:creationId xmlns:a16="http://schemas.microsoft.com/office/drawing/2014/main" id="{F9D9D2BB-4AF4-4FA8-BD76-09C78574F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07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7" name="Line 11">
              <a:extLst>
                <a:ext uri="{FF2B5EF4-FFF2-40B4-BE49-F238E27FC236}">
                  <a16:creationId xmlns:a16="http://schemas.microsoft.com/office/drawing/2014/main" id="{77ED3C91-5455-4A16-B772-1B06EED23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384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8" name="Line 12">
              <a:extLst>
                <a:ext uri="{FF2B5EF4-FFF2-40B4-BE49-F238E27FC236}">
                  <a16:creationId xmlns:a16="http://schemas.microsoft.com/office/drawing/2014/main" id="{ECD39B0F-FE92-4AF4-8397-44D3B6D6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368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9" name="Line 13">
              <a:extLst>
                <a:ext uri="{FF2B5EF4-FFF2-40B4-BE49-F238E27FC236}">
                  <a16:creationId xmlns:a16="http://schemas.microsoft.com/office/drawing/2014/main" id="{64697C6B-51EC-406E-A654-5808D7F79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96"/>
              <a:ext cx="368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Line 14">
              <a:extLst>
                <a:ext uri="{FF2B5EF4-FFF2-40B4-BE49-F238E27FC236}">
                  <a16:creationId xmlns:a16="http://schemas.microsoft.com/office/drawing/2014/main" id="{28A512E1-43F2-4C75-9C96-FCEDBBF29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168"/>
              <a:ext cx="376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Line 15">
              <a:extLst>
                <a:ext uri="{FF2B5EF4-FFF2-40B4-BE49-F238E27FC236}">
                  <a16:creationId xmlns:a16="http://schemas.microsoft.com/office/drawing/2014/main" id="{6389BE74-6F89-44E9-8303-914A38879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568" cy="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Line 16">
              <a:extLst>
                <a:ext uri="{FF2B5EF4-FFF2-40B4-BE49-F238E27FC236}">
                  <a16:creationId xmlns:a16="http://schemas.microsoft.com/office/drawing/2014/main" id="{865E3532-C071-4D0F-890E-783FCF343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568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" name="Line 17">
              <a:extLst>
                <a:ext uri="{FF2B5EF4-FFF2-40B4-BE49-F238E27FC236}">
                  <a16:creationId xmlns:a16="http://schemas.microsoft.com/office/drawing/2014/main" id="{56590B97-6508-4540-93D7-F042908EC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4" name="Line 18">
              <a:extLst>
                <a:ext uri="{FF2B5EF4-FFF2-40B4-BE49-F238E27FC236}">
                  <a16:creationId xmlns:a16="http://schemas.microsoft.com/office/drawing/2014/main" id="{F037C3D6-2B60-46A1-AE5B-9439B2148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77" name="Group 19">
            <a:extLst>
              <a:ext uri="{FF2B5EF4-FFF2-40B4-BE49-F238E27FC236}">
                <a16:creationId xmlns:a16="http://schemas.microsoft.com/office/drawing/2014/main" id="{31432DC6-44F1-4540-AF35-8591BD908E88}"/>
              </a:ext>
            </a:extLst>
          </p:cNvPr>
          <p:cNvGrpSpPr>
            <a:grpSpLocks/>
          </p:cNvGrpSpPr>
          <p:nvPr/>
        </p:nvGrpSpPr>
        <p:grpSpPr bwMode="auto">
          <a:xfrm>
            <a:off x="4909739" y="4762202"/>
            <a:ext cx="1803400" cy="1241425"/>
            <a:chOff x="1752" y="2664"/>
            <a:chExt cx="1152" cy="792"/>
          </a:xfrm>
        </p:grpSpPr>
        <p:sp>
          <p:nvSpPr>
            <p:cNvPr id="3087" name="Rectangle 20">
              <a:extLst>
                <a:ext uri="{FF2B5EF4-FFF2-40B4-BE49-F238E27FC236}">
                  <a16:creationId xmlns:a16="http://schemas.microsoft.com/office/drawing/2014/main" id="{DE795592-B6A2-4EA3-8153-977EF8FC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664"/>
              <a:ext cx="576" cy="7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8" name="Line 21">
              <a:extLst>
                <a:ext uri="{FF2B5EF4-FFF2-40B4-BE49-F238E27FC236}">
                  <a16:creationId xmlns:a16="http://schemas.microsoft.com/office/drawing/2014/main" id="{82DBB2DF-4F64-4D15-A3AE-CB45498F3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736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9" name="Line 22">
              <a:extLst>
                <a:ext uri="{FF2B5EF4-FFF2-40B4-BE49-F238E27FC236}">
                  <a16:creationId xmlns:a16="http://schemas.microsoft.com/office/drawing/2014/main" id="{EDA2B2C1-B827-4898-834B-99735F4F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95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0" name="Line 23">
              <a:extLst>
                <a:ext uri="{FF2B5EF4-FFF2-40B4-BE49-F238E27FC236}">
                  <a16:creationId xmlns:a16="http://schemas.microsoft.com/office/drawing/2014/main" id="{A51B4198-DDAA-4748-B9EE-6A7C67B02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38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1" name="Line 24">
              <a:extLst>
                <a:ext uri="{FF2B5EF4-FFF2-40B4-BE49-F238E27FC236}">
                  <a16:creationId xmlns:a16="http://schemas.microsoft.com/office/drawing/2014/main" id="{334DB876-F904-4D24-B182-67280F952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16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Line 25">
              <a:extLst>
                <a:ext uri="{FF2B5EF4-FFF2-40B4-BE49-F238E27FC236}">
                  <a16:creationId xmlns:a16="http://schemas.microsoft.com/office/drawing/2014/main" id="{EA25CF60-9F1A-48E9-AF2B-958F9ADA8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" y="3064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Line 26">
              <a:extLst>
                <a:ext uri="{FF2B5EF4-FFF2-40B4-BE49-F238E27FC236}">
                  <a16:creationId xmlns:a16="http://schemas.microsoft.com/office/drawing/2014/main" id="{A5293E9F-CA41-4807-A152-CF19D5C34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744"/>
              <a:ext cx="600" cy="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Line 27">
              <a:extLst>
                <a:ext uri="{FF2B5EF4-FFF2-40B4-BE49-F238E27FC236}">
                  <a16:creationId xmlns:a16="http://schemas.microsoft.com/office/drawing/2014/main" id="{0207BAC6-DE06-4FF6-9899-B617731F1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960"/>
              <a:ext cx="60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28">
              <a:extLst>
                <a:ext uri="{FF2B5EF4-FFF2-40B4-BE49-F238E27FC236}">
                  <a16:creationId xmlns:a16="http://schemas.microsoft.com/office/drawing/2014/main" id="{C77FD396-DD07-4A1D-8864-D316A7884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Line 29">
              <a:extLst>
                <a:ext uri="{FF2B5EF4-FFF2-40B4-BE49-F238E27FC236}">
                  <a16:creationId xmlns:a16="http://schemas.microsoft.com/office/drawing/2014/main" id="{E9346680-4AB0-45FC-8334-FADB04900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Line 30">
              <a:extLst>
                <a:ext uri="{FF2B5EF4-FFF2-40B4-BE49-F238E27FC236}">
                  <a16:creationId xmlns:a16="http://schemas.microsoft.com/office/drawing/2014/main" id="{017EBD05-D2AE-41DA-AE51-484092E33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896"/>
              <a:ext cx="256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Line 31">
              <a:extLst>
                <a:ext uri="{FF2B5EF4-FFF2-40B4-BE49-F238E27FC236}">
                  <a16:creationId xmlns:a16="http://schemas.microsoft.com/office/drawing/2014/main" id="{73758242-CDF1-4748-9D82-96DFFEF25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3000"/>
              <a:ext cx="256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9" name="Line 32">
              <a:extLst>
                <a:ext uri="{FF2B5EF4-FFF2-40B4-BE49-F238E27FC236}">
                  <a16:creationId xmlns:a16="http://schemas.microsoft.com/office/drawing/2014/main" id="{CAF373F4-08F3-4D97-9EB5-C3ECCCF6A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48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0" name="Line 33">
              <a:extLst>
                <a:ext uri="{FF2B5EF4-FFF2-40B4-BE49-F238E27FC236}">
                  <a16:creationId xmlns:a16="http://schemas.microsoft.com/office/drawing/2014/main" id="{CE91DF1A-3975-4965-89B2-57DCEAE21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32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8" name="Rectangle 34">
            <a:extLst>
              <a:ext uri="{FF2B5EF4-FFF2-40B4-BE49-F238E27FC236}">
                <a16:creationId xmlns:a16="http://schemas.microsoft.com/office/drawing/2014/main" id="{080D6088-064D-4C2C-B72D-9E13304B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777" y="4417714"/>
            <a:ext cx="15398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Multiplexer</a:t>
            </a:r>
          </a:p>
        </p:txBody>
      </p:sp>
      <p:sp>
        <p:nvSpPr>
          <p:cNvPr id="3079" name="Rectangle 35">
            <a:extLst>
              <a:ext uri="{FF2B5EF4-FFF2-40B4-BE49-F238E27FC236}">
                <a16:creationId xmlns:a16="http://schemas.microsoft.com/office/drawing/2014/main" id="{4A1A2468-DD6C-4E1A-899A-DD5B421A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964" y="4417714"/>
            <a:ext cx="1792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Demultiplexer</a:t>
            </a:r>
          </a:p>
        </p:txBody>
      </p:sp>
      <p:sp>
        <p:nvSpPr>
          <p:cNvPr id="3080" name="Line 36">
            <a:extLst>
              <a:ext uri="{FF2B5EF4-FFF2-40B4-BE49-F238E27FC236}">
                <a16:creationId xmlns:a16="http://schemas.microsoft.com/office/drawing/2014/main" id="{3596CCB4-883B-463C-9FBD-FA0ABAF5C4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6714" y="6044902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Line 37">
            <a:extLst>
              <a:ext uri="{FF2B5EF4-FFF2-40B4-BE49-F238E27FC236}">
                <a16:creationId xmlns:a16="http://schemas.microsoft.com/office/drawing/2014/main" id="{1D7936E9-B8F0-4B8C-9DFB-B1EA83CB8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3989" y="6044902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2" name="Line 38">
            <a:extLst>
              <a:ext uri="{FF2B5EF4-FFF2-40B4-BE49-F238E27FC236}">
                <a16:creationId xmlns:a16="http://schemas.microsoft.com/office/drawing/2014/main" id="{EFE69F1F-6170-45D7-8F78-E5AEA6040F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539" y="6022677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Line 39">
            <a:extLst>
              <a:ext uri="{FF2B5EF4-FFF2-40B4-BE49-F238E27FC236}">
                <a16:creationId xmlns:a16="http://schemas.microsoft.com/office/drawing/2014/main" id="{33FC5F56-1100-458C-BCB4-741D170AB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814" y="6022677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4" name="Rectangle 40">
            <a:extLst>
              <a:ext uri="{FF2B5EF4-FFF2-40B4-BE49-F238E27FC236}">
                <a16:creationId xmlns:a16="http://schemas.microsoft.com/office/drawing/2014/main" id="{5EDED514-4402-449B-A2A6-32793CA6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614" y="6146502"/>
            <a:ext cx="1139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3085" name="Rectangle 41">
            <a:extLst>
              <a:ext uri="{FF2B5EF4-FFF2-40B4-BE49-F238E27FC236}">
                <a16:creationId xmlns:a16="http://schemas.microsoft.com/office/drawing/2014/main" id="{51583CC7-8974-42AD-8DB3-09C8011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39" y="6124277"/>
            <a:ext cx="1139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CB4F-3F28-4CF5-993F-778A0232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" y="46825"/>
            <a:ext cx="9144000" cy="803275"/>
          </a:xfrm>
        </p:spPr>
        <p:txBody>
          <a:bodyPr/>
          <a:lstStyle/>
          <a:p>
            <a:r>
              <a:rPr lang="en-US" altLang="en-US" dirty="0"/>
              <a:t>Switching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03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F9CF2578-1325-4B3F-BA32-08A6CF22C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77516"/>
            <a:ext cx="8302624" cy="3287588"/>
          </a:xfrm>
        </p:spPr>
        <p:txBody>
          <a:bodyPr/>
          <a:lstStyle/>
          <a:p>
            <a:pPr algn="justLow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A multiplexer (MUX) has 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2</a:t>
            </a:r>
            <a:r>
              <a:rPr lang="en-US" altLang="en-US" b="1" baseline="30000" dirty="0">
                <a:solidFill>
                  <a:srgbClr val="00B050"/>
                </a:solidFill>
                <a:latin typeface="+mj-lt"/>
              </a:rPr>
              <a:t>n</a:t>
            </a:r>
            <a:r>
              <a:rPr lang="en-US" altLang="en-US" baseline="30000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data inputs,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en-US" dirty="0">
                <a:latin typeface="+mj-lt"/>
              </a:rPr>
              <a:t> control inputs and </a:t>
            </a:r>
            <a:r>
              <a:rPr lang="en-US" altLang="en-US" b="1" dirty="0">
                <a:solidFill>
                  <a:srgbClr val="7030A0"/>
                </a:solidFill>
                <a:latin typeface="+mj-lt"/>
              </a:rPr>
              <a:t>one</a:t>
            </a:r>
            <a:r>
              <a:rPr lang="en-US" altLang="en-US" dirty="0">
                <a:latin typeface="+mj-lt"/>
              </a:rPr>
              <a:t> output. The output has always the same value as the data input specified by the binary number at the control inputs.</a:t>
            </a:r>
          </a:p>
          <a:p>
            <a:pPr algn="justLow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A television producer wishes to select the output of one of three cameras to go to a monitor. </a:t>
            </a:r>
          </a:p>
          <a:p>
            <a:pPr algn="justLow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MUX is used to select which register from the CPU set of registers is connected to the ALU.</a:t>
            </a:r>
            <a:endParaRPr lang="en-US" alt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D3C7A-5CEE-4A97-AF39-6702E4C3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45"/>
            <a:ext cx="9144000" cy="803275"/>
          </a:xfrm>
        </p:spPr>
        <p:txBody>
          <a:bodyPr/>
          <a:lstStyle/>
          <a:p>
            <a:r>
              <a:rPr lang="en-US" altLang="en-US" dirty="0"/>
              <a:t>Multiplexers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E1D4B-B366-46CB-8787-D670BB29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4154"/>
            <a:ext cx="2552700" cy="1581150"/>
          </a:xfrm>
          <a:prstGeom prst="rect">
            <a:avLst/>
          </a:prstGeom>
        </p:spPr>
      </p:pic>
      <p:pic>
        <p:nvPicPr>
          <p:cNvPr id="13" name="Picture 1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C459F2C-7850-47E2-A14D-FE4A9F4A7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81128"/>
            <a:ext cx="4913501" cy="1631404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AD35B1D8-987A-4187-B9DB-16F489A8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460" y="6237312"/>
            <a:ext cx="5016996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en-GB" altLang="en-US" sz="2000" b="1" dirty="0">
                <a:solidFill>
                  <a:srgbClr val="FFC000"/>
                </a:solidFill>
                <a:latin typeface="HellasTimes"/>
              </a:rPr>
              <a:t>Multiplexer Input Line Selection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F16B84D-7A43-4276-8E19-48ED49F4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18854"/>
            <a:ext cx="324036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en-GB" altLang="en-US" sz="2000" b="1" dirty="0">
                <a:solidFill>
                  <a:srgbClr val="FFC000"/>
                </a:solidFill>
                <a:latin typeface="HellasTimes"/>
              </a:rPr>
              <a:t>4-to-1 Multiplexer</a:t>
            </a:r>
          </a:p>
        </p:txBody>
      </p:sp>
    </p:spTree>
    <p:extLst>
      <p:ext uri="{BB962C8B-B14F-4D97-AF65-F5344CB8AC3E}">
        <p14:creationId xmlns:p14="http://schemas.microsoft.com/office/powerpoint/2010/main" val="279707567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0B783-003C-4C56-AC09-8940DF83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4-to-1 Multiplexer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6FEE8B-B81D-4AD4-AD3F-6D6AEEE1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949280"/>
            <a:ext cx="324036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en-GB" altLang="en-US" sz="2000" b="1" dirty="0">
                <a:solidFill>
                  <a:srgbClr val="FFC000"/>
                </a:solidFill>
                <a:latin typeface="HellasTimes"/>
              </a:rPr>
              <a:t>4-to-1 Multiplexer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67A2E-5593-478A-BAC4-70D51200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509489"/>
            <a:ext cx="7419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6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D30B59-88A8-42B1-B300-7EF6EF124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zh-TW" dirty="0"/>
              <a:t>Demultiplexer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4D06707-50E4-4A6B-B670-D7C0403A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24936" cy="1080120"/>
          </a:xfrm>
        </p:spPr>
        <p:txBody>
          <a:bodyPr/>
          <a:lstStyle/>
          <a:p>
            <a:pPr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A demultiplexer (DEMUX) has a single input and distributes it over </a:t>
            </a:r>
            <a:r>
              <a:rPr lang="en-US" altLang="en-US" dirty="0"/>
              <a:t>has </a:t>
            </a:r>
            <a:r>
              <a:rPr lang="en-US" altLang="en-US" b="1" dirty="0">
                <a:solidFill>
                  <a:srgbClr val="00B050"/>
                </a:solidFill>
              </a:rPr>
              <a:t>2</a:t>
            </a:r>
            <a:r>
              <a:rPr lang="en-US" altLang="en-US" b="1" baseline="30000" dirty="0">
                <a:solidFill>
                  <a:srgbClr val="00B050"/>
                </a:solidFill>
              </a:rPr>
              <a:t>n</a:t>
            </a:r>
            <a:r>
              <a:rPr lang="en-US" altLang="en-US" baseline="30000" dirty="0"/>
              <a:t> </a:t>
            </a:r>
            <a:r>
              <a:rPr lang="en-US" altLang="en-US" dirty="0"/>
              <a:t>outputs using </a:t>
            </a:r>
            <a:r>
              <a:rPr lang="en-US" altLang="en-US" b="1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control inputs</a:t>
            </a:r>
            <a:r>
              <a:rPr lang="en-US" altLang="zh-TW" dirty="0"/>
              <a:t>.</a:t>
            </a:r>
          </a:p>
          <a:p>
            <a:pPr marL="0" indent="0" algn="justLow">
              <a:lnSpc>
                <a:spcPct val="150000"/>
              </a:lnSpc>
              <a:buNone/>
            </a:pP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DE9EE510-20C2-4EC9-81E0-291489C90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24944"/>
            <a:ext cx="310356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53846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D30B59-88A8-42B1-B300-7EF6EF124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zh-TW" dirty="0"/>
              <a:t>Demultiplexer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48EE0-06B5-4126-B22E-896E9E21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80" y="1628800"/>
            <a:ext cx="4343400" cy="3476625"/>
          </a:xfrm>
          <a:prstGeom prst="rect">
            <a:avLst/>
          </a:prstGeom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1123AD87-472D-4CA8-9BDF-A13A31DD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7"/>
            <a:ext cx="410445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7FF0883-C53F-4B80-AB4B-BBA7EBDA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589240"/>
            <a:ext cx="324036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en-GB" altLang="en-US" sz="2000" b="1" dirty="0">
                <a:solidFill>
                  <a:srgbClr val="FFC000"/>
                </a:solidFill>
                <a:latin typeface="HellasTimes"/>
              </a:rPr>
              <a:t>1-to-4 Demultiplexer</a:t>
            </a:r>
          </a:p>
        </p:txBody>
      </p:sp>
    </p:spTree>
    <p:extLst>
      <p:ext uri="{BB962C8B-B14F-4D97-AF65-F5344CB8AC3E}">
        <p14:creationId xmlns:p14="http://schemas.microsoft.com/office/powerpoint/2010/main" val="415767760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3F817729-2B95-4365-913E-022E10F56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58453"/>
            <a:ext cx="8280920" cy="614363"/>
          </a:xfrm>
        </p:spPr>
        <p:txBody>
          <a:bodyPr/>
          <a:lstStyle/>
          <a:p>
            <a:pPr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Sharing complex logic functions such as sharing an adder: MUX select inputs and DEMUX distribute the sum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4920E36-D14A-4A0B-8BF7-C8F25B6C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040657"/>
            <a:ext cx="25685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multiple inputs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8E55D36-C862-49CF-BFF0-82859B83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5321895"/>
            <a:ext cx="3182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multiple output destinations</a:t>
            </a:r>
          </a:p>
        </p:txBody>
      </p:sp>
      <p:grpSp>
        <p:nvGrpSpPr>
          <p:cNvPr id="5126" name="Group 37">
            <a:extLst>
              <a:ext uri="{FF2B5EF4-FFF2-40B4-BE49-F238E27FC236}">
                <a16:creationId xmlns:a16="http://schemas.microsoft.com/office/drawing/2014/main" id="{46234C34-8E67-45A8-987E-BDC44E448931}"/>
              </a:ext>
            </a:extLst>
          </p:cNvPr>
          <p:cNvGrpSpPr>
            <a:grpSpLocks/>
          </p:cNvGrpSpPr>
          <p:nvPr/>
        </p:nvGrpSpPr>
        <p:grpSpPr bwMode="auto">
          <a:xfrm>
            <a:off x="1268413" y="2481857"/>
            <a:ext cx="4078287" cy="3827463"/>
            <a:chOff x="873" y="1413"/>
            <a:chExt cx="2569" cy="2411"/>
          </a:xfrm>
        </p:grpSpPr>
        <p:sp>
          <p:nvSpPr>
            <p:cNvPr id="5129" name="Rectangle 6">
              <a:extLst>
                <a:ext uri="{FF2B5EF4-FFF2-40B4-BE49-F238E27FC236}">
                  <a16:creationId xmlns:a16="http://schemas.microsoft.com/office/drawing/2014/main" id="{51693FA6-067C-4BB4-8EF2-14A6AAC9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86"/>
              <a:ext cx="647" cy="2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0" name="Rectangle 7">
              <a:extLst>
                <a:ext uri="{FF2B5EF4-FFF2-40B4-BE49-F238E27FC236}">
                  <a16:creationId xmlns:a16="http://schemas.microsoft.com/office/drawing/2014/main" id="{4DDB1AD6-582A-4DDC-985F-5A0429DC4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6"/>
              <a:ext cx="647" cy="2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1" name="Line 8">
              <a:extLst>
                <a:ext uri="{FF2B5EF4-FFF2-40B4-BE49-F238E27FC236}">
                  <a16:creationId xmlns:a16="http://schemas.microsoft.com/office/drawing/2014/main" id="{169C8A73-FF8D-4945-A843-611B13C85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3" y="1884"/>
              <a:ext cx="2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2" name="Line 9">
              <a:extLst>
                <a:ext uri="{FF2B5EF4-FFF2-40B4-BE49-F238E27FC236}">
                  <a16:creationId xmlns:a16="http://schemas.microsoft.com/office/drawing/2014/main" id="{E5E049E1-A090-4632-9295-03CD95A5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884"/>
              <a:ext cx="2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31D0D7B5-1DDA-4986-8452-DB92332DE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" y="3298"/>
              <a:ext cx="2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4" name="Rectangle 11">
              <a:extLst>
                <a:ext uri="{FF2B5EF4-FFF2-40B4-BE49-F238E27FC236}">
                  <a16:creationId xmlns:a16="http://schemas.microsoft.com/office/drawing/2014/main" id="{CB2F0339-72C2-400C-9999-3C51F999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826"/>
              <a:ext cx="52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MUX</a:t>
              </a:r>
            </a:p>
          </p:txBody>
        </p:sp>
        <p:sp>
          <p:nvSpPr>
            <p:cNvPr id="5135" name="Rectangle 12">
              <a:extLst>
                <a:ext uri="{FF2B5EF4-FFF2-40B4-BE49-F238E27FC236}">
                  <a16:creationId xmlns:a16="http://schemas.microsoft.com/office/drawing/2014/main" id="{131DA7A9-F78F-426A-BDE7-32515B65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350"/>
              <a:ext cx="1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136" name="Rectangle 13">
              <a:extLst>
                <a:ext uri="{FF2B5EF4-FFF2-40B4-BE49-F238E27FC236}">
                  <a16:creationId xmlns:a16="http://schemas.microsoft.com/office/drawing/2014/main" id="{79509D08-B480-46C0-AB2B-25BD4FBD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342"/>
              <a:ext cx="16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137" name="Rectangle 14">
              <a:extLst>
                <a:ext uri="{FF2B5EF4-FFF2-40B4-BE49-F238E27FC236}">
                  <a16:creationId xmlns:a16="http://schemas.microsoft.com/office/drawing/2014/main" id="{A622A966-15E7-4997-B2EE-FBBDFA81E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37"/>
              <a:ext cx="4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Sum</a:t>
              </a:r>
            </a:p>
          </p:txBody>
        </p:sp>
        <p:sp>
          <p:nvSpPr>
            <p:cNvPr id="5138" name="Rectangle 15">
              <a:extLst>
                <a:ext uri="{FF2B5EF4-FFF2-40B4-BE49-F238E27FC236}">
                  <a16:creationId xmlns:a16="http://schemas.microsoft.com/office/drawing/2014/main" id="{9388BB36-C3F7-4216-8182-9619DCC2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413"/>
              <a:ext cx="71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	A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9" name="Rectangle 17">
              <a:extLst>
                <a:ext uri="{FF2B5EF4-FFF2-40B4-BE49-F238E27FC236}">
                  <a16:creationId xmlns:a16="http://schemas.microsoft.com/office/drawing/2014/main" id="{506FC7FA-7EA7-434D-8C88-82126EFD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3190"/>
              <a:ext cx="2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0" name="Rectangle 18">
              <a:extLst>
                <a:ext uri="{FF2B5EF4-FFF2-40B4-BE49-F238E27FC236}">
                  <a16:creationId xmlns:a16="http://schemas.microsoft.com/office/drawing/2014/main" id="{89F81EE2-44FC-42D5-822C-3F28EA0F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798"/>
              <a:ext cx="41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b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1" name="Line 19">
              <a:extLst>
                <a:ext uri="{FF2B5EF4-FFF2-40B4-BE49-F238E27FC236}">
                  <a16:creationId xmlns:a16="http://schemas.microsoft.com/office/drawing/2014/main" id="{D2F5C963-2F3F-4AD4-9C6C-F999186DC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2" name="Line 20">
              <a:extLst>
                <a:ext uri="{FF2B5EF4-FFF2-40B4-BE49-F238E27FC236}">
                  <a16:creationId xmlns:a16="http://schemas.microsoft.com/office/drawing/2014/main" id="{27578000-C19A-4FCD-AC88-F3DCBE44F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3" name="Rectangle 21">
              <a:extLst>
                <a:ext uri="{FF2B5EF4-FFF2-40B4-BE49-F238E27FC236}">
                  <a16:creationId xmlns:a16="http://schemas.microsoft.com/office/drawing/2014/main" id="{4108032D-AE8B-4346-BBCC-E709BD8F8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1413"/>
              <a:ext cx="71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	B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4" name="Line 22">
              <a:extLst>
                <a:ext uri="{FF2B5EF4-FFF2-40B4-BE49-F238E27FC236}">
                  <a16:creationId xmlns:a16="http://schemas.microsoft.com/office/drawing/2014/main" id="{28FAB8E8-D098-412C-8FDB-92023BB8E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5" name="Line 23">
              <a:extLst>
                <a:ext uri="{FF2B5EF4-FFF2-40B4-BE49-F238E27FC236}">
                  <a16:creationId xmlns:a16="http://schemas.microsoft.com/office/drawing/2014/main" id="{D57B0D0E-4D50-479C-8941-BC6B8A1A5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6" name="Rectangle 24">
              <a:extLst>
                <a:ext uri="{FF2B5EF4-FFF2-40B4-BE49-F238E27FC236}">
                  <a16:creationId xmlns:a16="http://schemas.microsoft.com/office/drawing/2014/main" id="{E89BDB11-F20A-4E44-850D-28DBF9C8A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1826"/>
              <a:ext cx="52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MUX</a:t>
              </a:r>
            </a:p>
          </p:txBody>
        </p:sp>
        <p:sp>
          <p:nvSpPr>
            <p:cNvPr id="5147" name="Line 25">
              <a:extLst>
                <a:ext uri="{FF2B5EF4-FFF2-40B4-BE49-F238E27FC236}">
                  <a16:creationId xmlns:a16="http://schemas.microsoft.com/office/drawing/2014/main" id="{B133126D-5EDE-439B-BFAB-50ABF7BEA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1991"/>
              <a:ext cx="0" cy="2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8" name="Line 26">
              <a:extLst>
                <a:ext uri="{FF2B5EF4-FFF2-40B4-BE49-F238E27FC236}">
                  <a16:creationId xmlns:a16="http://schemas.microsoft.com/office/drawing/2014/main" id="{685EBEAB-B663-4298-8A4E-3FC1D0EE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1991"/>
              <a:ext cx="0" cy="2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9" name="Line 27">
              <a:extLst>
                <a:ext uri="{FF2B5EF4-FFF2-40B4-BE49-F238E27FC236}">
                  <a16:creationId xmlns:a16="http://schemas.microsoft.com/office/drawing/2014/main" id="{F573CC6D-4C04-4501-8B5C-E39C899DC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413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0" name="Line 28">
              <a:extLst>
                <a:ext uri="{FF2B5EF4-FFF2-40B4-BE49-F238E27FC236}">
                  <a16:creationId xmlns:a16="http://schemas.microsoft.com/office/drawing/2014/main" id="{3BDED0AC-8F35-4F6E-AD52-B69091439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413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1" name="Rectangle 29">
              <a:extLst>
                <a:ext uri="{FF2B5EF4-FFF2-40B4-BE49-F238E27FC236}">
                  <a16:creationId xmlns:a16="http://schemas.microsoft.com/office/drawing/2014/main" id="{D6274590-0C94-4C6F-B4F1-47068C81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233"/>
              <a:ext cx="52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DEMUX</a:t>
              </a:r>
            </a:p>
          </p:txBody>
        </p:sp>
        <p:sp>
          <p:nvSpPr>
            <p:cNvPr id="5152" name="Rectangle 30">
              <a:extLst>
                <a:ext uri="{FF2B5EF4-FFF2-40B4-BE49-F238E27FC236}">
                  <a16:creationId xmlns:a16="http://schemas.microsoft.com/office/drawing/2014/main" id="{45B7C3C9-8453-4D76-A212-C3B655E3F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9"/>
              <a:ext cx="62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Z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      Z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53" name="Freeform 31">
              <a:extLst>
                <a:ext uri="{FF2B5EF4-FFF2-40B4-BE49-F238E27FC236}">
                  <a16:creationId xmlns:a16="http://schemas.microsoft.com/office/drawing/2014/main" id="{4B3E75A9-8A25-411B-9E29-F07005C6C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2287"/>
              <a:ext cx="1706" cy="641"/>
            </a:xfrm>
            <a:custGeom>
              <a:avLst/>
              <a:gdLst>
                <a:gd name="T0" fmla="*/ 0 w 1729"/>
                <a:gd name="T1" fmla="*/ 0 h 649"/>
                <a:gd name="T2" fmla="*/ 504 w 1729"/>
                <a:gd name="T3" fmla="*/ 0 h 649"/>
                <a:gd name="T4" fmla="*/ 648 w 1729"/>
                <a:gd name="T5" fmla="*/ 0 h 649"/>
                <a:gd name="T6" fmla="*/ 864 w 1729"/>
                <a:gd name="T7" fmla="*/ 288 h 649"/>
                <a:gd name="T8" fmla="*/ 1080 w 1729"/>
                <a:gd name="T9" fmla="*/ 0 h 649"/>
                <a:gd name="T10" fmla="*/ 1728 w 1729"/>
                <a:gd name="T11" fmla="*/ 0 h 649"/>
                <a:gd name="T12" fmla="*/ 1368 w 1729"/>
                <a:gd name="T13" fmla="*/ 648 h 649"/>
                <a:gd name="T14" fmla="*/ 360 w 1729"/>
                <a:gd name="T15" fmla="*/ 648 h 649"/>
                <a:gd name="T16" fmla="*/ 0 w 1729"/>
                <a:gd name="T17" fmla="*/ 0 h 6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9"/>
                <a:gd name="T28" fmla="*/ 0 h 649"/>
                <a:gd name="T29" fmla="*/ 1729 w 1729"/>
                <a:gd name="T30" fmla="*/ 649 h 6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9" h="649">
                  <a:moveTo>
                    <a:pt x="0" y="0"/>
                  </a:moveTo>
                  <a:lnTo>
                    <a:pt x="504" y="0"/>
                  </a:lnTo>
                  <a:lnTo>
                    <a:pt x="648" y="0"/>
                  </a:lnTo>
                  <a:lnTo>
                    <a:pt x="864" y="288"/>
                  </a:lnTo>
                  <a:lnTo>
                    <a:pt x="1080" y="0"/>
                  </a:lnTo>
                  <a:lnTo>
                    <a:pt x="1728" y="0"/>
                  </a:lnTo>
                  <a:lnTo>
                    <a:pt x="1368" y="648"/>
                  </a:lnTo>
                  <a:lnTo>
                    <a:pt x="360" y="648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54" name="Line 32">
              <a:extLst>
                <a:ext uri="{FF2B5EF4-FFF2-40B4-BE49-F238E27FC236}">
                  <a16:creationId xmlns:a16="http://schemas.microsoft.com/office/drawing/2014/main" id="{D7C130D6-D2FE-465F-A62E-4055D46B5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4" y="2931"/>
              <a:ext cx="0" cy="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5" name="Rectangle 33">
              <a:extLst>
                <a:ext uri="{FF2B5EF4-FFF2-40B4-BE49-F238E27FC236}">
                  <a16:creationId xmlns:a16="http://schemas.microsoft.com/office/drawing/2014/main" id="{A2800B5C-AEC2-4B9A-9B63-CEDD2934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191"/>
              <a:ext cx="584" cy="21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7" name="Rectangle 34">
            <a:extLst>
              <a:ext uri="{FF2B5EF4-FFF2-40B4-BE49-F238E27FC236}">
                <a16:creationId xmlns:a16="http://schemas.microsoft.com/office/drawing/2014/main" id="{B1C338EA-CBA2-47F2-BE47-57E2E8A4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180482"/>
            <a:ext cx="25685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single adder</a:t>
            </a:r>
          </a:p>
        </p:txBody>
      </p:sp>
      <p:sp>
        <p:nvSpPr>
          <p:cNvPr id="5128" name="Rectangle 18">
            <a:extLst>
              <a:ext uri="{FF2B5EF4-FFF2-40B4-BE49-F238E27FC236}">
                <a16:creationId xmlns:a16="http://schemas.microsoft.com/office/drawing/2014/main" id="{5459055D-713E-462E-8898-E6B128E6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03562"/>
            <a:ext cx="6524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575"/>
              </a:lnSpc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</a:t>
            </a:r>
            <a:r>
              <a:rPr lang="en-US" altLang="en-US" sz="1800" baseline="-25000" dirty="0">
                <a:latin typeface="Arial" panose="020B0604020202020204" pitchFamily="34" charset="0"/>
              </a:rPr>
              <a:t>a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95B6F-1400-46A5-A8B4-7CEF6337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MUX/DEMUX Applications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6">
            <a:extLst>
              <a:ext uri="{FF2B5EF4-FFF2-40B4-BE49-F238E27FC236}">
                <a16:creationId xmlns:a16="http://schemas.microsoft.com/office/drawing/2014/main" id="{958AF11D-4196-43DB-8F47-BE87E758B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Digital Circuits</a:t>
            </a: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94781233-E7EB-4CDA-B533-DD5F7BAEE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/>
              <a:t>Digital circuit operations are described using: </a:t>
            </a:r>
          </a:p>
          <a:p>
            <a:pPr marL="857250" lvl="2" indent="-457200" eaLnBrk="1" hangingPunct="1">
              <a:lnSpc>
                <a:spcPct val="150000"/>
              </a:lnSpc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800" dirty="0"/>
              <a:t>Boolean expressions</a:t>
            </a:r>
          </a:p>
          <a:p>
            <a:pPr marL="857250" lvl="2" indent="-457200" eaLnBrk="1" hangingPunct="1">
              <a:lnSpc>
                <a:spcPct val="150000"/>
              </a:lnSpc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800" dirty="0"/>
              <a:t>Logic diagrams</a:t>
            </a:r>
          </a:p>
          <a:p>
            <a:pPr marL="857250" lvl="2" indent="-457200" eaLnBrk="1" hangingPunct="1">
              <a:lnSpc>
                <a:spcPct val="150000"/>
              </a:lnSpc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800" dirty="0"/>
              <a:t>Truth tables			</a:t>
            </a:r>
          </a:p>
        </p:txBody>
      </p:sp>
    </p:spTree>
    <p:extLst>
      <p:ext uri="{BB962C8B-B14F-4D97-AF65-F5344CB8AC3E}">
        <p14:creationId xmlns:p14="http://schemas.microsoft.com/office/powerpoint/2010/main" val="7401422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1D06-D315-4D3A-AC61-B1853822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Sequential Circuits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FD024CC-9D88-403F-BD3C-4D0BDDA1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66" y="1700808"/>
            <a:ext cx="4915159" cy="35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41869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Placeholder 226306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Digital circuits can also be used to store information.</a:t>
            </a:r>
          </a:p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This application employs </a:t>
            </a:r>
            <a:r>
              <a:rPr lang="en-US" altLang="en-US" sz="2400" dirty="0">
                <a:solidFill>
                  <a:srgbClr val="3333FF"/>
                </a:solidFill>
                <a:latin typeface="+mn-lt"/>
              </a:rPr>
              <a:t>sequential circuits</a:t>
            </a:r>
            <a:r>
              <a:rPr lang="en-US" altLang="en-US" sz="2400" dirty="0">
                <a:latin typeface="+mn-lt"/>
              </a:rPr>
              <a:t>, because the output of the circuit is also used as input to the circuit. These circuits are the basic form for designing memory.</a:t>
            </a:r>
          </a:p>
        </p:txBody>
      </p:sp>
      <p:sp>
        <p:nvSpPr>
          <p:cNvPr id="2263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93AE1883-0942-4AA3-9DB2-9C7C3A0314B1}" type="slidenum">
              <a:rPr lang="en-CA" sz="1000" smtClean="0">
                <a:latin typeface="Arial"/>
              </a:rPr>
              <a:pPr lvl="0" algn="r"/>
              <a:t>41</a:t>
            </a:fld>
            <a:endParaRPr lang="en-US"/>
          </a:p>
        </p:txBody>
      </p:sp>
      <p:sp>
        <p:nvSpPr>
          <p:cNvPr id="22630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fld id="{1A4B3541-64EF-4EBD-88F7-4399AB81026A}" type="footer">
              <a:rPr lang="en-CA" sz="1000" smtClean="0">
                <a:latin typeface="Arial"/>
              </a:rPr>
              <a:pPr algn="ctr"/>
              <a:t>​</a:t>
            </a:fld>
            <a:endParaRPr lang="en-CA" altLang="en-US" sz="100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Sequential Circuits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>
            <a:extLst>
              <a:ext uri="{FF2B5EF4-FFF2-40B4-BE49-F238E27FC236}">
                <a16:creationId xmlns:a16="http://schemas.microsoft.com/office/drawing/2014/main" id="{7B469BDA-B9A1-4410-BEFE-152C879F1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GB" dirty="0"/>
              <a:t>Circuits as Memory</a:t>
            </a:r>
            <a:endParaRPr lang="en-US" altLang="en-US" dirty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467544" y="5422668"/>
            <a:ext cx="8208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/>
              <a:t>The S-R (Set-Reset) latch is the most basic type. It can be constructed from NOR gates or NAND gates.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8800"/>
            <a:ext cx="7620000" cy="3143250"/>
          </a:xfrm>
          <a:prstGeom prst="rect">
            <a:avLst/>
          </a:prstGeom>
        </p:spPr>
      </p:pic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95536" y="4797152"/>
            <a:ext cx="806489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spcBef>
                <a:spcPct val="50000"/>
              </a:spcBef>
            </a:pPr>
            <a:r>
              <a:rPr lang="en-US" altLang="en-US" sz="1800" b="1" dirty="0"/>
              <a:t> </a:t>
            </a:r>
            <a:r>
              <a:rPr lang="en-US" altLang="en-US" b="1" dirty="0"/>
              <a:t>NAND Active-LOW Latch 		NOR </a:t>
            </a:r>
            <a:r>
              <a:rPr lang="en-US" altLang="en-US" sz="1800" b="1" dirty="0"/>
              <a:t>Active-HIGH Latch</a:t>
            </a:r>
          </a:p>
        </p:txBody>
      </p:sp>
    </p:spTree>
    <p:extLst>
      <p:ext uri="{BB962C8B-B14F-4D97-AF65-F5344CB8AC3E}">
        <p14:creationId xmlns:p14="http://schemas.microsoft.com/office/powerpoint/2010/main" val="38292581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>
            <a:extLst>
              <a:ext uri="{FF2B5EF4-FFF2-40B4-BE49-F238E27FC236}">
                <a16:creationId xmlns:a16="http://schemas.microsoft.com/office/drawing/2014/main" id="{7B469BDA-B9A1-4410-BEFE-152C879F1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GB" dirty="0"/>
              <a:t>SR Latch</a:t>
            </a:r>
            <a:endParaRPr lang="en-US" altLang="en-US" dirty="0"/>
          </a:p>
        </p:txBody>
      </p:sp>
      <p:sp>
        <p:nvSpPr>
          <p:cNvPr id="67588" name="Rectangle 5">
            <a:extLst>
              <a:ext uri="{FF2B5EF4-FFF2-40B4-BE49-F238E27FC236}">
                <a16:creationId xmlns:a16="http://schemas.microsoft.com/office/drawing/2014/main" id="{C5C05A42-D9BC-4542-B8C8-11CB56956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676400"/>
            <a:ext cx="4114800" cy="4572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An S-R latch stores a single binary digit (1 or 0)</a:t>
            </a:r>
          </a:p>
          <a:p>
            <a:pPr algn="just" eaLnBrk="1" hangingPunct="1">
              <a:lnSpc>
                <a:spcPct val="150000"/>
              </a:lnSpc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There are several ways an S-R latch circuit can be designed using various kinds of gates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53" y="1928812"/>
            <a:ext cx="3038475" cy="3000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Text Placeholder 22835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07904" y="1484784"/>
                <a:ext cx="4978896" cy="4302125"/>
              </a:xfrm>
              <a:prstGeom prst="rect">
                <a:avLst/>
              </a:prstGeom>
              <a:noFill/>
              <a:ln>
                <a:miter lim="800000"/>
              </a:ln>
            </p:spPr>
            <p:txBody>
              <a:bodyPr/>
              <a:lstStyle>
                <a:lvl1pPr marL="469900" indent="-469900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o"/>
                  <a:defRPr kumimoji="0" lang="en-US" altLang="en-US" sz="32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908050" indent="-43656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0" lang="en-US" altLang="en-US" sz="28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1377950" indent="-46831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o"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827212" indent="-438150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0" lang="en-US" altLang="en-US" sz="20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2297112" indent="-46831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0" lang="en-US" altLang="en-US" sz="20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lvl="0" indent="-288925" algn="just">
                  <a:lnSpc>
                    <a:spcPct val="15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100" dirty="0">
                    <a:latin typeface="+mn-lt"/>
                  </a:rPr>
                  <a:t>The design of this circuit guarantees that the two outputs Q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altLang="en-US" sz="21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GB" altLang="en-US" sz="2100" b="0" i="0" smtClean="0">
                            <a:latin typeface="+mn-lt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bar>
                  </m:oMath>
                </a14:m>
                <a:r>
                  <a:rPr lang="en-US" altLang="en-US" sz="2100" dirty="0">
                    <a:latin typeface="+mn-lt"/>
                  </a:rPr>
                  <a:t> are always complements of each other.</a:t>
                </a:r>
              </a:p>
              <a:p>
                <a:pPr lvl="0" indent="-288925" algn="just">
                  <a:lnSpc>
                    <a:spcPct val="15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100" dirty="0">
                    <a:latin typeface="+mn-lt"/>
                  </a:rPr>
                  <a:t>The value of Q at any point in time is considered to be the current state of the circuit.</a:t>
                </a:r>
              </a:p>
              <a:p>
                <a:pPr lvl="0" indent="-288925" algn="just">
                  <a:lnSpc>
                    <a:spcPct val="150000"/>
                  </a:lnSpc>
                  <a:buClr>
                    <a:srgbClr val="0070C0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en-US" altLang="en-US" sz="2100" dirty="0">
                    <a:latin typeface="+mn-lt"/>
                  </a:rPr>
                  <a:t> Therefore, if Q is 1, the circuit is storing a 1; if Q is 0, the circuit is storing a 0.</a:t>
                </a:r>
              </a:p>
            </p:txBody>
          </p:sp>
        </mc:Choice>
        <mc:Fallback xmlns="">
          <p:sp>
            <p:nvSpPr>
              <p:cNvPr id="228355" name="Text Placeholder 22835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07904" y="1484784"/>
                <a:ext cx="4978896" cy="4302125"/>
              </a:xfrm>
              <a:prstGeom prst="rect">
                <a:avLst/>
              </a:prstGeom>
              <a:blipFill>
                <a:blip r:embed="rId2"/>
                <a:stretch>
                  <a:fillRect t="-1702" r="-1469" b="-8794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59" y="4437112"/>
            <a:ext cx="1666875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00808"/>
            <a:ext cx="2394307" cy="23642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F688DE8D-2A73-434E-8A64-D773EDF9C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NAND Gate Recap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6749D33B-35FC-494E-8113-BFE14557D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416" y="1484784"/>
            <a:ext cx="7999040" cy="1066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B050"/>
                </a:solidFill>
              </a:rPr>
              <a:t>NAND</a:t>
            </a:r>
            <a:r>
              <a:rPr lang="en-US" altLang="en-US" dirty="0"/>
              <a:t> gate accepts </a:t>
            </a:r>
            <a:r>
              <a:rPr lang="en-US" altLang="en-US" dirty="0">
                <a:solidFill>
                  <a:srgbClr val="7030A0"/>
                </a:solidFill>
              </a:rPr>
              <a:t>more than one </a:t>
            </a:r>
            <a:r>
              <a:rPr lang="en-US" altLang="en-US" dirty="0"/>
              <a:t>input signal. If all inputs are </a:t>
            </a:r>
            <a:r>
              <a:rPr lang="en-US" altLang="en-US" dirty="0">
                <a:solidFill>
                  <a:srgbClr val="0070C0"/>
                </a:solidFill>
              </a:rPr>
              <a:t>1</a:t>
            </a:r>
            <a:r>
              <a:rPr lang="en-US" altLang="en-US" dirty="0"/>
              <a:t>, the output is 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; otherwise, the output is </a:t>
            </a:r>
            <a:r>
              <a:rPr lang="en-US" altLang="en-US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144392" name="Picture 8" descr="c04f05">
            <a:extLst>
              <a:ext uri="{FF2B5EF4-FFF2-40B4-BE49-F238E27FC236}">
                <a16:creationId xmlns:a16="http://schemas.microsoft.com/office/drawing/2014/main" id="{84D7D07A-19AB-432C-8388-0F6B6426EE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43200"/>
            <a:ext cx="7999040" cy="349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9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Text Placeholder 258050"/>
          <p:cNvSpPr>
            <a:spLocks noGrp="1"/>
          </p:cNvSpPr>
          <p:nvPr>
            <p:ph type="body" sz="half" idx="1"/>
          </p:nvPr>
        </p:nvSpPr>
        <p:spPr>
          <a:xfrm>
            <a:off x="489856" y="1779815"/>
            <a:ext cx="4005943" cy="641074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buNone/>
            </a:pPr>
            <a:r>
              <a:rPr lang="en-CA" altLang="en-US" sz="2400" dirty="0">
                <a:latin typeface="+mn-lt"/>
              </a:rPr>
              <a:t>If R=0 and S=1</a:t>
            </a:r>
          </a:p>
        </p:txBody>
      </p:sp>
      <p:pic>
        <p:nvPicPr>
          <p:cNvPr id="258052" name="Content Placeholder 25805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012280"/>
            <a:ext cx="4038600" cy="39370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58053" name="Rectangle 258052"/>
          <p:cNvSpPr/>
          <p:nvPr/>
        </p:nvSpPr>
        <p:spPr>
          <a:xfrm>
            <a:off x="4602088" y="2209800"/>
            <a:ext cx="762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S=1</a:t>
            </a:r>
          </a:p>
        </p:txBody>
      </p:sp>
      <p:sp>
        <p:nvSpPr>
          <p:cNvPr id="258054" name="Rectangle 258053"/>
          <p:cNvSpPr/>
          <p:nvPr/>
        </p:nvSpPr>
        <p:spPr>
          <a:xfrm>
            <a:off x="4572000" y="5348064"/>
            <a:ext cx="838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R=</a:t>
            </a:r>
            <a:r>
              <a:rPr lang="en-CA" altLang="en-US" b="1" dirty="0">
                <a:solidFill>
                  <a:srgbClr val="0070C0"/>
                </a:solidFill>
                <a:latin typeface="Arial"/>
              </a:rPr>
              <a:t>0</a:t>
            </a:r>
          </a:p>
        </p:txBody>
      </p:sp>
      <p:sp>
        <p:nvSpPr>
          <p:cNvPr id="258055" name="Rectangle 258054"/>
          <p:cNvSpPr/>
          <p:nvPr/>
        </p:nvSpPr>
        <p:spPr>
          <a:xfrm>
            <a:off x="7837714" y="2420888"/>
            <a:ext cx="83874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Q</a:t>
            </a:r>
            <a:endParaRPr lang="en-CA" altLang="en-US" b="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56" name="Rectangle 258055"/>
              <p:cNvSpPr/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GB" altLang="en-US" b="1">
                              <a:latin typeface="+mn-lt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</m:bar>
                    </m:oMath>
                  </m:oMathPara>
                </a14:m>
                <a:endParaRPr lang="en-CA" altLang="en-US" b="1" dirty="0">
                  <a:solidFill>
                    <a:srgbClr val="FFC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8056" name="Rectangle 2580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D23A2-683A-42AC-8BB4-10B2977CD706}"/>
              </a:ext>
            </a:extLst>
          </p:cNvPr>
          <p:cNvSpPr/>
          <p:nvPr/>
        </p:nvSpPr>
        <p:spPr>
          <a:xfrm>
            <a:off x="7596336" y="4555976"/>
            <a:ext cx="47396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  <p:sp>
        <p:nvSpPr>
          <p:cNvPr id="11" name="Text Placeholder 258050">
            <a:extLst>
              <a:ext uri="{FF2B5EF4-FFF2-40B4-BE49-F238E27FC236}">
                <a16:creationId xmlns:a16="http://schemas.microsoft.com/office/drawing/2014/main" id="{0CB480E0-8F9F-4F97-84A3-29ECD468532A}"/>
              </a:ext>
            </a:extLst>
          </p:cNvPr>
          <p:cNvSpPr txBox="1">
            <a:spLocks/>
          </p:cNvSpPr>
          <p:nvPr/>
        </p:nvSpPr>
        <p:spPr bwMode="auto">
          <a:xfrm>
            <a:off x="494049" y="2132856"/>
            <a:ext cx="4005943" cy="1004223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CA" sz="2400" dirty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CA" sz="2400" dirty="0">
                <a:latin typeface="+mn-lt"/>
              </a:rPr>
              <a:t>The latch is 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Reset (Q = 0)</a:t>
            </a:r>
            <a:endParaRPr lang="en-CA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70E10-458C-46EA-9AC1-8D6D540A983E}"/>
              </a:ext>
            </a:extLst>
          </p:cNvPr>
          <p:cNvSpPr/>
          <p:nvPr/>
        </p:nvSpPr>
        <p:spPr>
          <a:xfrm>
            <a:off x="8100392" y="5127575"/>
            <a:ext cx="90709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288F4-6ECA-4974-BE69-8708144D6003}"/>
              </a:ext>
            </a:extLst>
          </p:cNvPr>
          <p:cNvSpPr/>
          <p:nvPr/>
        </p:nvSpPr>
        <p:spPr>
          <a:xfrm>
            <a:off x="8100392" y="2420888"/>
            <a:ext cx="8224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-0.04283 L -0.0316 -0.04283 C -0.04566 -0.06459 -0.03629 -0.05672 -0.04948 -0.06204 C -0.05313 -0.06343 -0.06025 -0.06667 -0.06025 -0.06667 C -0.06302 -0.07801 -0.06007 -0.07084 -0.06736 -0.07871 C -0.06875 -0.0801 -0.06945 -0.08241 -0.07101 -0.08334 C -0.07431 -0.08565 -0.07813 -0.08658 -0.0816 -0.0882 C -0.09254 -0.09306 -0.08403 -0.08982 -0.10313 -0.09283 C -0.10729 -0.09375 -0.11146 -0.09445 -0.11563 -0.09538 C -0.11684 -0.097 -0.11771 -0.09885 -0.1191 -0.1 C -0.12795 -0.10788 -0.12431 -0.10139 -0.1316 -0.1095 C -0.13368 -0.11181 -0.13507 -0.11459 -0.13698 -0.11667 C -0.14167 -0.122 -0.14236 -0.12153 -0.14775 -0.12385 C -0.14948 -0.12547 -0.15122 -0.12732 -0.15313 -0.12871 C -0.15486 -0.12987 -0.15695 -0.12963 -0.15851 -0.13102 C -0.17118 -0.14237 -0.15591 -0.13542 -0.17101 -0.14051 C -0.17222 -0.14283 -0.17292 -0.14584 -0.17448 -0.14769 C -0.1757 -0.14908 -0.18646 -0.15232 -0.18698 -0.15255 C -0.19063 -0.15394 -0.1941 -0.15602 -0.19775 -0.15718 C -0.20018 -0.15811 -0.20261 -0.1588 -0.20486 -0.1595 C -0.20677 -0.16019 -0.20834 -0.16158 -0.21025 -0.16204 C -0.21563 -0.1632 -0.22101 -0.16366 -0.22639 -0.16436 C -0.22865 -0.16505 -0.23125 -0.16551 -0.23351 -0.16667 C -0.23542 -0.16783 -0.23681 -0.17014 -0.23889 -0.17153 C -0.24045 -0.17269 -0.24236 -0.17315 -0.2441 -0.17385 C -0.24601 -0.17547 -0.24757 -0.17755 -0.24948 -0.17871 C -0.25174 -0.17987 -0.25469 -0.17917 -0.2566 -0.18102 C -0.25851 -0.18264 -0.25886 -0.18588 -0.26025 -0.1882 C -0.26129 -0.19005 -0.26268 -0.19144 -0.26372 -0.19283 L -0.26372 -0.19283 " pathEditMode="relative" ptsTypes="AAAAAAAAAAAAAAAAAAAAAAAAAAA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/>
      <p:bldP spid="258054" grpId="0"/>
      <p:bldP spid="258055" grpId="0"/>
      <p:bldP spid="258056" grpId="0"/>
      <p:bldP spid="10" grpId="0"/>
      <p:bldP spid="10" grpId="1"/>
      <p:bldP spid="11" grpId="0" build="p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Text Placeholder 258050"/>
          <p:cNvSpPr>
            <a:spLocks noGrp="1"/>
          </p:cNvSpPr>
          <p:nvPr>
            <p:ph type="body" sz="half" idx="1"/>
          </p:nvPr>
        </p:nvSpPr>
        <p:spPr>
          <a:xfrm>
            <a:off x="489856" y="1779815"/>
            <a:ext cx="4005943" cy="641074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buNone/>
            </a:pPr>
            <a:r>
              <a:rPr lang="en-CA" altLang="en-US" sz="2400" dirty="0">
                <a:latin typeface="+mn-lt"/>
              </a:rPr>
              <a:t>If R=1 and S=0</a:t>
            </a:r>
          </a:p>
        </p:txBody>
      </p:sp>
      <p:pic>
        <p:nvPicPr>
          <p:cNvPr id="258052" name="Content Placeholder 25805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012280"/>
            <a:ext cx="4038600" cy="39370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58053" name="Rectangle 258052"/>
          <p:cNvSpPr/>
          <p:nvPr/>
        </p:nvSpPr>
        <p:spPr>
          <a:xfrm>
            <a:off x="4602088" y="2209800"/>
            <a:ext cx="762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S=</a:t>
            </a:r>
            <a:r>
              <a:rPr lang="en-CA" altLang="en-US" b="1" dirty="0">
                <a:solidFill>
                  <a:srgbClr val="0070C0"/>
                </a:solidFill>
                <a:latin typeface="Arial"/>
              </a:rPr>
              <a:t>0</a:t>
            </a:r>
          </a:p>
        </p:txBody>
      </p:sp>
      <p:sp>
        <p:nvSpPr>
          <p:cNvPr id="258054" name="Rectangle 258053"/>
          <p:cNvSpPr/>
          <p:nvPr/>
        </p:nvSpPr>
        <p:spPr>
          <a:xfrm>
            <a:off x="4572000" y="5348064"/>
            <a:ext cx="838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R=1</a:t>
            </a:r>
          </a:p>
        </p:txBody>
      </p:sp>
      <p:sp>
        <p:nvSpPr>
          <p:cNvPr id="258055" name="Rectangle 258054"/>
          <p:cNvSpPr/>
          <p:nvPr/>
        </p:nvSpPr>
        <p:spPr>
          <a:xfrm>
            <a:off x="7837714" y="2420888"/>
            <a:ext cx="83874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Q</a:t>
            </a:r>
            <a:endParaRPr lang="en-CA" altLang="en-US" b="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56" name="Rectangle 258055"/>
              <p:cNvSpPr/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GB" altLang="en-US" b="1">
                              <a:latin typeface="+mn-lt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</m:bar>
                    </m:oMath>
                  </m:oMathPara>
                </a14:m>
                <a:endParaRPr lang="en-CA" altLang="en-US" b="1" dirty="0">
                  <a:solidFill>
                    <a:srgbClr val="FFC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8056" name="Rectangle 2580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D23A2-683A-42AC-8BB4-10B2977CD706}"/>
              </a:ext>
            </a:extLst>
          </p:cNvPr>
          <p:cNvSpPr/>
          <p:nvPr/>
        </p:nvSpPr>
        <p:spPr>
          <a:xfrm>
            <a:off x="7596336" y="2996952"/>
            <a:ext cx="47396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  <p:sp>
        <p:nvSpPr>
          <p:cNvPr id="11" name="Text Placeholder 258050">
            <a:extLst>
              <a:ext uri="{FF2B5EF4-FFF2-40B4-BE49-F238E27FC236}">
                <a16:creationId xmlns:a16="http://schemas.microsoft.com/office/drawing/2014/main" id="{0CB480E0-8F9F-4F97-84A3-29ECD468532A}"/>
              </a:ext>
            </a:extLst>
          </p:cNvPr>
          <p:cNvSpPr txBox="1">
            <a:spLocks/>
          </p:cNvSpPr>
          <p:nvPr/>
        </p:nvSpPr>
        <p:spPr bwMode="auto">
          <a:xfrm>
            <a:off x="494049" y="2132856"/>
            <a:ext cx="4005943" cy="1004223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CA" sz="2400" dirty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CA" sz="2400" dirty="0">
                <a:latin typeface="+mn-lt"/>
              </a:rPr>
              <a:t>The latch is </a:t>
            </a:r>
            <a:r>
              <a:rPr lang="en-CA" sz="2400" dirty="0">
                <a:solidFill>
                  <a:srgbClr val="00B050"/>
                </a:solidFill>
                <a:latin typeface="+mn-lt"/>
              </a:rPr>
              <a:t>Set (Q = 1)</a:t>
            </a:r>
            <a:endParaRPr lang="en-CA" sz="2400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70E10-458C-46EA-9AC1-8D6D540A983E}"/>
              </a:ext>
            </a:extLst>
          </p:cNvPr>
          <p:cNvSpPr/>
          <p:nvPr/>
        </p:nvSpPr>
        <p:spPr>
          <a:xfrm>
            <a:off x="8100392" y="5127575"/>
            <a:ext cx="90709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288F4-6ECA-4974-BE69-8708144D6003}"/>
              </a:ext>
            </a:extLst>
          </p:cNvPr>
          <p:cNvSpPr/>
          <p:nvPr/>
        </p:nvSpPr>
        <p:spPr>
          <a:xfrm>
            <a:off x="8100392" y="2420888"/>
            <a:ext cx="8224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0805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0.03681 L -0.03698 0.03681 C -0.04115 0.04213 -0.04514 0.04815 -0.04948 0.05324 C -0.05122 0.05532 -0.0533 0.05625 -0.05486 0.0581 C -0.05955 0.06296 -0.05764 0.06389 -0.06389 0.06759 C -0.06736 0.06968 -0.07101 0.07083 -0.07448 0.07245 L -0.07986 0.07477 C -0.08108 0.07639 -0.08195 0.07847 -0.08351 0.07963 C -0.08924 0.08333 -0.09532 0.08449 -0.10139 0.08657 C -0.10313 0.08727 -0.10504 0.08796 -0.10677 0.08912 C -0.1092 0.09051 -0.11146 0.09236 -0.11389 0.09375 C -0.11563 0.09491 -0.11754 0.09514 -0.11927 0.0963 C -0.1217 0.09769 -0.12396 0.09954 -0.12639 0.10093 C -0.12813 0.10185 -0.13004 0.10208 -0.13177 0.10324 C -0.13542 0.10602 -0.13837 0.11111 -0.14236 0.11296 C -0.15018 0.1162 -0.14601 0.11458 -0.15486 0.11759 L -0.16389 0.1294 C -0.16563 0.13194 -0.16684 0.13565 -0.16927 0.13657 C -0.17691 0.14005 -0.17275 0.13843 -0.18177 0.14144 C -0.18525 0.14468 -0.1882 0.15 -0.19236 0.15093 C -0.19601 0.15162 -0.19966 0.15232 -0.20313 0.15324 C -0.20504 0.15394 -0.2066 0.15532 -0.20851 0.15579 C -0.24844 0.16505 -0.2217 0.15648 -0.24063 0.16273 C -0.24236 0.16435 -0.24445 0.16551 -0.24601 0.16759 C -0.24757 0.16968 -0.24809 0.17269 -0.24948 0.17477 C -0.25729 0.18634 -0.25538 0.18449 -0.26198 0.18912 L -0.26198 0.18912 " pathEditMode="relative" ptsTypes="AAAAAAAAAAAAAAAAAAAAAAAA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/>
      <p:bldP spid="258054" grpId="0"/>
      <p:bldP spid="258055" grpId="0"/>
      <p:bldP spid="258056" grpId="0"/>
      <p:bldP spid="10" grpId="0"/>
      <p:bldP spid="10" grpId="1"/>
      <p:bldP spid="11" grpId="0" build="p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Text Placeholder 258050"/>
          <p:cNvSpPr>
            <a:spLocks noGrp="1"/>
          </p:cNvSpPr>
          <p:nvPr>
            <p:ph type="body" sz="half" idx="1"/>
          </p:nvPr>
        </p:nvSpPr>
        <p:spPr>
          <a:xfrm>
            <a:off x="538843" y="1763486"/>
            <a:ext cx="3956956" cy="65740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buNone/>
            </a:pPr>
            <a:r>
              <a:rPr lang="en-CA" altLang="en-US" sz="2400" dirty="0">
                <a:latin typeface="+mn-lt"/>
              </a:rPr>
              <a:t>If R=1 and S=1</a:t>
            </a:r>
          </a:p>
        </p:txBody>
      </p:sp>
      <p:pic>
        <p:nvPicPr>
          <p:cNvPr id="258052" name="Content Placeholder 25805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012280"/>
            <a:ext cx="4038600" cy="39370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58053" name="Rectangle 258052"/>
          <p:cNvSpPr/>
          <p:nvPr/>
        </p:nvSpPr>
        <p:spPr>
          <a:xfrm>
            <a:off x="4602088" y="2209800"/>
            <a:ext cx="762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S=1</a:t>
            </a:r>
          </a:p>
        </p:txBody>
      </p:sp>
      <p:sp>
        <p:nvSpPr>
          <p:cNvPr id="258054" name="Rectangle 258053"/>
          <p:cNvSpPr/>
          <p:nvPr/>
        </p:nvSpPr>
        <p:spPr>
          <a:xfrm>
            <a:off x="4572000" y="5348064"/>
            <a:ext cx="838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R=1</a:t>
            </a:r>
          </a:p>
        </p:txBody>
      </p:sp>
      <p:sp>
        <p:nvSpPr>
          <p:cNvPr id="258055" name="Rectangle 258054"/>
          <p:cNvSpPr/>
          <p:nvPr/>
        </p:nvSpPr>
        <p:spPr>
          <a:xfrm>
            <a:off x="7837714" y="2420888"/>
            <a:ext cx="83874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Q</a:t>
            </a:r>
            <a:endParaRPr lang="en-CA" altLang="en-US" b="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56" name="Rectangle 258055"/>
              <p:cNvSpPr/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GB" altLang="en-US" b="1">
                              <a:latin typeface="+mn-lt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</m:bar>
                    </m:oMath>
                  </m:oMathPara>
                </a14:m>
                <a:endParaRPr lang="en-CA" altLang="en-US" b="1" dirty="0">
                  <a:solidFill>
                    <a:srgbClr val="FFC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8056" name="Rectangle 2580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D23A2-683A-42AC-8BB4-10B2977CD706}"/>
              </a:ext>
            </a:extLst>
          </p:cNvPr>
          <p:cNvSpPr/>
          <p:nvPr/>
        </p:nvSpPr>
        <p:spPr>
          <a:xfrm>
            <a:off x="7596335" y="2996952"/>
            <a:ext cx="55162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  <p:sp>
        <p:nvSpPr>
          <p:cNvPr id="11" name="Text Placeholder 258050">
            <a:extLst>
              <a:ext uri="{FF2B5EF4-FFF2-40B4-BE49-F238E27FC236}">
                <a16:creationId xmlns:a16="http://schemas.microsoft.com/office/drawing/2014/main" id="{0CB480E0-8F9F-4F97-84A3-29ECD468532A}"/>
              </a:ext>
            </a:extLst>
          </p:cNvPr>
          <p:cNvSpPr txBox="1">
            <a:spLocks/>
          </p:cNvSpPr>
          <p:nvPr/>
        </p:nvSpPr>
        <p:spPr bwMode="auto">
          <a:xfrm>
            <a:off x="539552" y="5085184"/>
            <a:ext cx="3779575" cy="1080120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CA" sz="2400" dirty="0">
                <a:latin typeface="+mn-lt"/>
              </a:rPr>
              <a:t>The latch stores the old value of Q </a:t>
            </a:r>
            <a:r>
              <a:rPr lang="en-CA" sz="2400" b="1" dirty="0">
                <a:solidFill>
                  <a:srgbClr val="00B050"/>
                </a:solidFill>
                <a:latin typeface="+mn-lt"/>
              </a:rPr>
              <a:t>(Q=1)</a:t>
            </a:r>
            <a:endParaRPr lang="en-CA" sz="24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70E10-458C-46EA-9AC1-8D6D540A983E}"/>
              </a:ext>
            </a:extLst>
          </p:cNvPr>
          <p:cNvSpPr/>
          <p:nvPr/>
        </p:nvSpPr>
        <p:spPr>
          <a:xfrm>
            <a:off x="8100392" y="5127575"/>
            <a:ext cx="90709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288F4-6ECA-4974-BE69-8708144D6003}"/>
              </a:ext>
            </a:extLst>
          </p:cNvPr>
          <p:cNvSpPr/>
          <p:nvPr/>
        </p:nvSpPr>
        <p:spPr>
          <a:xfrm>
            <a:off x="8100392" y="2420888"/>
            <a:ext cx="8224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00B050"/>
                </a:solidFill>
                <a:latin typeface="Arial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33892-F0BD-4E43-A924-0DA92C644C8F}"/>
              </a:ext>
            </a:extLst>
          </p:cNvPr>
          <p:cNvSpPr/>
          <p:nvPr/>
        </p:nvSpPr>
        <p:spPr>
          <a:xfrm>
            <a:off x="7596336" y="4479503"/>
            <a:ext cx="529851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FF0000"/>
                </a:solidFill>
                <a:latin typeface="Arial"/>
              </a:rPr>
              <a:t>0</a:t>
            </a:r>
          </a:p>
        </p:txBody>
      </p:sp>
      <p:sp>
        <p:nvSpPr>
          <p:cNvPr id="15" name="Text Placeholder 258050">
            <a:extLst>
              <a:ext uri="{FF2B5EF4-FFF2-40B4-BE49-F238E27FC236}">
                <a16:creationId xmlns:a16="http://schemas.microsoft.com/office/drawing/2014/main" id="{C7D0F542-5840-4403-82B8-024811AC41A8}"/>
              </a:ext>
            </a:extLst>
          </p:cNvPr>
          <p:cNvSpPr txBox="1">
            <a:spLocks/>
          </p:cNvSpPr>
          <p:nvPr/>
        </p:nvSpPr>
        <p:spPr bwMode="auto">
          <a:xfrm>
            <a:off x="565246" y="2420888"/>
            <a:ext cx="3646714" cy="1800200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Low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CA" sz="2400" b="1" dirty="0">
                <a:solidFill>
                  <a:srgbClr val="FF9900"/>
                </a:solidFill>
                <a:latin typeface="Arial"/>
              </a:rPr>
              <a:t>1</a:t>
            </a:r>
            <a:r>
              <a:rPr lang="en-CA" sz="2400" dirty="0">
                <a:solidFill>
                  <a:srgbClr val="000000"/>
                </a:solidFill>
                <a:latin typeface="Arial"/>
              </a:rPr>
              <a:t> at one of the inputs does not guarantee the value of output. So, the second input has to be tested.</a:t>
            </a:r>
          </a:p>
        </p:txBody>
      </p:sp>
      <p:sp>
        <p:nvSpPr>
          <p:cNvPr id="16" name="Text Placeholder 258050">
            <a:extLst>
              <a:ext uri="{FF2B5EF4-FFF2-40B4-BE49-F238E27FC236}">
                <a16:creationId xmlns:a16="http://schemas.microsoft.com/office/drawing/2014/main" id="{FFE94001-723E-4CFC-B7F9-587F8597CDB7}"/>
              </a:ext>
            </a:extLst>
          </p:cNvPr>
          <p:cNvSpPr txBox="1">
            <a:spLocks/>
          </p:cNvSpPr>
          <p:nvPr/>
        </p:nvSpPr>
        <p:spPr bwMode="auto">
          <a:xfrm>
            <a:off x="565246" y="4430464"/>
            <a:ext cx="2278562" cy="510704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CA" sz="2400" b="1" dirty="0">
                <a:solidFill>
                  <a:srgbClr val="7030A0"/>
                </a:solidFill>
                <a:latin typeface="+mn-lt"/>
              </a:rPr>
              <a:t>If Q=1</a:t>
            </a:r>
          </a:p>
        </p:txBody>
      </p:sp>
    </p:spTree>
    <p:extLst>
      <p:ext uri="{BB962C8B-B14F-4D97-AF65-F5344CB8AC3E}">
        <p14:creationId xmlns:p14="http://schemas.microsoft.com/office/powerpoint/2010/main" val="24213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0.03681 L -0.03698 0.03704 C -0.04115 0.04213 -0.04514 0.04815 -0.04948 0.05324 C -0.05122 0.05532 -0.0533 0.05625 -0.05486 0.0581 C -0.05955 0.06296 -0.05764 0.06389 -0.06389 0.06759 C -0.06736 0.06968 -0.07101 0.07083 -0.07448 0.07245 L -0.07986 0.07477 C -0.08108 0.07639 -0.08195 0.07847 -0.08351 0.07963 C -0.08924 0.08333 -0.09531 0.08449 -0.10139 0.08657 C -0.10313 0.08727 -0.10504 0.08796 -0.10677 0.08912 C -0.1092 0.09051 -0.11146 0.09236 -0.11389 0.09375 C -0.11563 0.09491 -0.11754 0.09514 -0.11927 0.0963 C -0.1217 0.09769 -0.12396 0.09954 -0.12639 0.10093 C -0.12813 0.10185 -0.13004 0.10208 -0.13177 0.10324 C -0.13542 0.10602 -0.13837 0.11111 -0.14236 0.11296 C -0.15018 0.1162 -0.14601 0.11458 -0.15486 0.11759 L -0.16389 0.1294 C -0.16563 0.13194 -0.16684 0.13565 -0.16927 0.13657 C -0.17691 0.14005 -0.17275 0.13843 -0.18177 0.14144 C -0.18525 0.14468 -0.1882 0.15 -0.19236 0.15093 C -0.19601 0.15162 -0.19966 0.15232 -0.20313 0.15324 C -0.20504 0.15394 -0.2066 0.15532 -0.20851 0.15579 C -0.24844 0.16505 -0.2217 0.15648 -0.24063 0.16273 C -0.24236 0.16435 -0.24445 0.16551 -0.24601 0.16759 C -0.24757 0.16968 -0.24809 0.17269 -0.24948 0.17477 C -0.25729 0.18634 -0.25538 0.18449 -0.26198 0.18912 L -0.26198 0.18935 " pathEditMode="relative" rAng="0" ptsTypes="AAAAAAAAAAAAAAAAAAAAAAA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4 -0.05579 L -0.04184 -0.05579 C -0.04722 -0.05741 -0.05278 -0.0588 -0.05798 -0.06065 C -0.06163 -0.06204 -0.06493 -0.06482 -0.06875 -0.06551 L -0.08298 -0.06783 C -0.10503 -0.09723 -0.08246 -0.06875 -0.09722 -0.0845 C -0.09861 -0.08588 -0.0993 -0.0882 -0.10087 -0.08936 C -0.10312 -0.09075 -0.10573 -0.09075 -0.10798 -0.09167 C -0.11441 -0.09422 -0.11284 -0.09352 -0.11875 -0.09885 C -0.12482 -0.11112 -0.11892 -0.10278 -0.13125 -0.10834 C -0.14653 -0.11505 -0.13125 -0.11135 -0.14375 -0.11551 C -0.1467 -0.11644 -0.14965 -0.1169 -0.1526 -0.11783 C -0.15937 -0.11991 -0.1592 -0.11991 -0.1651 -0.12269 C -0.16701 -0.125 -0.1684 -0.12778 -0.17048 -0.12987 C -0.17309 -0.13195 -0.18333 -0.13403 -0.18472 -0.1345 C -0.18837 -0.13588 -0.19548 -0.13936 -0.19548 -0.13936 C -0.19878 -0.14375 -0.2 -0.14584 -0.20451 -0.14885 C -0.20607 -0.15 -0.20798 -0.15047 -0.20972 -0.15116 C -0.21094 -0.15278 -0.21232 -0.15417 -0.21337 -0.15602 C -0.21406 -0.15718 -0.22031 -0.172 -0.22413 -0.175 C -0.22569 -0.17639 -0.2276 -0.17709 -0.22951 -0.17732 C -0.23472 -0.17848 -0.2401 -0.17894 -0.24548 -0.17987 C -0.25746 -0.18519 -0.25295 -0.18241 -0.25972 -0.18681 L -0.25972 -0.18681 " pathEditMode="relative" ptsTypes="AAAAAAAAAAAAAAAAAAAAAA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/>
      <p:bldP spid="258054" grpId="0"/>
      <p:bldP spid="258055" grpId="0"/>
      <p:bldP spid="258056" grpId="0"/>
      <p:bldP spid="10" grpId="0"/>
      <p:bldP spid="10" grpId="1"/>
      <p:bldP spid="11" grpId="0" build="p"/>
      <p:bldP spid="12" grpId="0"/>
      <p:bldP spid="12" grpId="1"/>
      <p:bldP spid="13" grpId="0"/>
      <p:bldP spid="13" grpId="1"/>
      <p:bldP spid="14" grpId="0"/>
      <p:bldP spid="14" grpId="1"/>
      <p:bldP spid="15" grpId="0" build="p"/>
      <p:bldP spid="1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Text Placeholder 258050"/>
          <p:cNvSpPr>
            <a:spLocks noGrp="1"/>
          </p:cNvSpPr>
          <p:nvPr>
            <p:ph type="body" sz="half" idx="1"/>
          </p:nvPr>
        </p:nvSpPr>
        <p:spPr>
          <a:xfrm>
            <a:off x="538843" y="1763486"/>
            <a:ext cx="3956956" cy="65740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buNone/>
            </a:pPr>
            <a:r>
              <a:rPr lang="en-CA" altLang="en-US" sz="2400" dirty="0">
                <a:latin typeface="+mn-lt"/>
              </a:rPr>
              <a:t>If R=1 and S=1</a:t>
            </a:r>
          </a:p>
        </p:txBody>
      </p:sp>
      <p:pic>
        <p:nvPicPr>
          <p:cNvPr id="258052" name="Content Placeholder 25805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012280"/>
            <a:ext cx="4038600" cy="39370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58053" name="Rectangle 258052"/>
          <p:cNvSpPr/>
          <p:nvPr/>
        </p:nvSpPr>
        <p:spPr>
          <a:xfrm>
            <a:off x="4602088" y="2209800"/>
            <a:ext cx="762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S=1</a:t>
            </a:r>
          </a:p>
        </p:txBody>
      </p:sp>
      <p:sp>
        <p:nvSpPr>
          <p:cNvPr id="258054" name="Rectangle 258053"/>
          <p:cNvSpPr/>
          <p:nvPr/>
        </p:nvSpPr>
        <p:spPr>
          <a:xfrm>
            <a:off x="4572000" y="5348064"/>
            <a:ext cx="8382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R=1</a:t>
            </a:r>
          </a:p>
        </p:txBody>
      </p:sp>
      <p:sp>
        <p:nvSpPr>
          <p:cNvPr id="258055" name="Rectangle 258054"/>
          <p:cNvSpPr/>
          <p:nvPr/>
        </p:nvSpPr>
        <p:spPr>
          <a:xfrm>
            <a:off x="7837714" y="2420888"/>
            <a:ext cx="83874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Q</a:t>
            </a:r>
            <a:endParaRPr lang="en-CA" altLang="en-US" b="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56" name="Rectangle 258055"/>
              <p:cNvSpPr/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>
                <a:pPr lv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GB" altLang="en-US" b="1">
                              <a:latin typeface="+mn-lt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</m:bar>
                    </m:oMath>
                  </m:oMathPara>
                </a14:m>
                <a:endParaRPr lang="en-CA" altLang="en-US" b="1" dirty="0">
                  <a:solidFill>
                    <a:srgbClr val="FFC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8056" name="Rectangle 2580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30" y="5067494"/>
                <a:ext cx="473968" cy="52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D23A2-683A-42AC-8BB4-10B2977CD706}"/>
              </a:ext>
            </a:extLst>
          </p:cNvPr>
          <p:cNvSpPr/>
          <p:nvPr/>
        </p:nvSpPr>
        <p:spPr>
          <a:xfrm>
            <a:off x="7596335" y="2996952"/>
            <a:ext cx="551621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00B050"/>
                </a:solidFill>
                <a:latin typeface="Arial"/>
              </a:rPr>
              <a:t>0</a:t>
            </a:r>
          </a:p>
        </p:txBody>
      </p:sp>
      <p:sp>
        <p:nvSpPr>
          <p:cNvPr id="11" name="Text Placeholder 258050">
            <a:extLst>
              <a:ext uri="{FF2B5EF4-FFF2-40B4-BE49-F238E27FC236}">
                <a16:creationId xmlns:a16="http://schemas.microsoft.com/office/drawing/2014/main" id="{0CB480E0-8F9F-4F97-84A3-29ECD468532A}"/>
              </a:ext>
            </a:extLst>
          </p:cNvPr>
          <p:cNvSpPr txBox="1">
            <a:spLocks/>
          </p:cNvSpPr>
          <p:nvPr/>
        </p:nvSpPr>
        <p:spPr bwMode="auto">
          <a:xfrm>
            <a:off x="539552" y="5085184"/>
            <a:ext cx="3779575" cy="1080120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CA" sz="2400" dirty="0">
                <a:latin typeface="+mn-lt"/>
              </a:rPr>
              <a:t>The latch stores the old value of Q </a:t>
            </a:r>
            <a:r>
              <a:rPr lang="en-CA" sz="2400" b="1" dirty="0">
                <a:solidFill>
                  <a:srgbClr val="00B050"/>
                </a:solidFill>
                <a:latin typeface="+mn-lt"/>
              </a:rPr>
              <a:t>(Q=0)</a:t>
            </a:r>
            <a:endParaRPr lang="en-CA" sz="24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70E10-458C-46EA-9AC1-8D6D540A983E}"/>
              </a:ext>
            </a:extLst>
          </p:cNvPr>
          <p:cNvSpPr/>
          <p:nvPr/>
        </p:nvSpPr>
        <p:spPr>
          <a:xfrm>
            <a:off x="8100392" y="5127575"/>
            <a:ext cx="90709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FF0000"/>
                </a:solidFill>
                <a:latin typeface="Arial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288F4-6ECA-4974-BE69-8708144D6003}"/>
              </a:ext>
            </a:extLst>
          </p:cNvPr>
          <p:cNvSpPr/>
          <p:nvPr/>
        </p:nvSpPr>
        <p:spPr>
          <a:xfrm>
            <a:off x="8100392" y="2420888"/>
            <a:ext cx="82241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latin typeface="Arial"/>
              </a:rPr>
              <a:t>=</a:t>
            </a:r>
            <a:r>
              <a:rPr lang="en-CA" altLang="en-US" b="1" dirty="0">
                <a:solidFill>
                  <a:srgbClr val="00B050"/>
                </a:solidFill>
                <a:latin typeface="Arial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33892-F0BD-4E43-A924-0DA92C644C8F}"/>
              </a:ext>
            </a:extLst>
          </p:cNvPr>
          <p:cNvSpPr/>
          <p:nvPr/>
        </p:nvSpPr>
        <p:spPr>
          <a:xfrm>
            <a:off x="7596336" y="4479503"/>
            <a:ext cx="529851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CA" altLang="en-US" b="1" dirty="0">
                <a:solidFill>
                  <a:srgbClr val="FF0000"/>
                </a:solidFill>
                <a:latin typeface="Arial"/>
              </a:rPr>
              <a:t>1</a:t>
            </a:r>
          </a:p>
        </p:txBody>
      </p:sp>
      <p:sp>
        <p:nvSpPr>
          <p:cNvPr id="15" name="Text Placeholder 258050">
            <a:extLst>
              <a:ext uri="{FF2B5EF4-FFF2-40B4-BE49-F238E27FC236}">
                <a16:creationId xmlns:a16="http://schemas.microsoft.com/office/drawing/2014/main" id="{C7D0F542-5840-4403-82B8-024811AC41A8}"/>
              </a:ext>
            </a:extLst>
          </p:cNvPr>
          <p:cNvSpPr txBox="1">
            <a:spLocks/>
          </p:cNvSpPr>
          <p:nvPr/>
        </p:nvSpPr>
        <p:spPr bwMode="auto">
          <a:xfrm>
            <a:off x="565246" y="2420888"/>
            <a:ext cx="3646714" cy="1800200"/>
          </a:xfrm>
          <a:prstGeom prst="rect">
            <a:avLst/>
          </a:prstGeom>
          <a:noFill/>
          <a:ln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2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4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0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Low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CA" sz="2400" b="1" dirty="0">
                <a:solidFill>
                  <a:srgbClr val="FF9900"/>
                </a:solidFill>
                <a:latin typeface="Arial"/>
              </a:rPr>
              <a:t>1</a:t>
            </a:r>
            <a:r>
              <a:rPr lang="en-CA" sz="2400" dirty="0">
                <a:solidFill>
                  <a:srgbClr val="000000"/>
                </a:solidFill>
                <a:latin typeface="Arial"/>
              </a:rPr>
              <a:t> at one of the inputs does not guarantee the value of output. So, the second input has to be tested.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58050">
                <a:extLst>
                  <a:ext uri="{FF2B5EF4-FFF2-40B4-BE49-F238E27FC236}">
                    <a16:creationId xmlns:a16="http://schemas.microsoft.com/office/drawing/2014/main" id="{FFE94001-723E-4CFC-B7F9-587F8597CD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5246" y="4430464"/>
                <a:ext cx="2278562" cy="510704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0000"/>
                  <a:buFont typeface="Wingdings" pitchFamily="2" charset="2"/>
                  <a:buChar char="o"/>
                  <a:defRPr kumimoji="0" lang="en-US" altLang="en-US" sz="2800" b="0" i="0" u="none" kern="1200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+mn-ea"/>
                    <a:cs typeface="+mn-cs"/>
                  </a:defRPr>
                </a:lvl1pPr>
                <a:lvl2pPr marL="908050" indent="-43656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0" lang="en-US" altLang="en-US" sz="2400" b="0" i="0" u="none" kern="1200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+mn-ea"/>
                    <a:cs typeface="+mn-cs"/>
                  </a:defRPr>
                </a:lvl2pPr>
                <a:lvl3pPr marL="1377950" indent="-46831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o"/>
                  <a:defRPr kumimoji="0" lang="en-US" altLang="en-US" sz="2000" b="0" i="0" u="none" kern="1200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+mn-ea"/>
                    <a:cs typeface="+mn-cs"/>
                  </a:defRPr>
                </a:lvl3pPr>
                <a:lvl4pPr marL="1827212" indent="-438150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0" lang="en-US" altLang="en-US" sz="1800" b="0" i="0" u="none" kern="1200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+mn-ea"/>
                    <a:cs typeface="+mn-cs"/>
                  </a:defRPr>
                </a:lvl4pPr>
                <a:lvl5pPr marL="2297112" indent="-468312" algn="l" defTabSz="914400" rtl="0" eaLnBrk="1" fontAlgn="base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o"/>
                  <a:defRPr kumimoji="0" lang="en-US" altLang="en-US" sz="1800" b="0" i="0" u="none" kern="1200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en-CA" sz="2400" b="1" dirty="0">
                    <a:solidFill>
                      <a:srgbClr val="7030A0"/>
                    </a:solidFill>
                    <a:latin typeface="+mn-lt"/>
                  </a:rPr>
                  <a:t>If Q=0 </a:t>
                </a:r>
                <a:r>
                  <a:rPr lang="en-CA" sz="2400" b="1" dirty="0">
                    <a:latin typeface="+mn-lt"/>
                    <a:sym typeface="Symbol" panose="05050102010706020507" pitchFamily="18" charset="2"/>
                  </a:rPr>
                  <a:t></a:t>
                </a:r>
                <a:r>
                  <a:rPr lang="en-CA" sz="2400" b="1" dirty="0">
                    <a:solidFill>
                      <a:srgbClr val="7030A0"/>
                    </a:solidFill>
                    <a:latin typeface="+mn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2400" b="1" i="1" smtClean="0">
                            <a:solidFill>
                              <a:srgbClr val="07B2C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07B2C9"/>
                            </a:solidFill>
                            <a:latin typeface="+mn-lt"/>
                          </a:rPr>
                          <m:t>Q</m:t>
                        </m:r>
                      </m:e>
                    </m:acc>
                  </m:oMath>
                </a14:m>
                <a:r>
                  <a:rPr lang="en-CA" sz="2400" b="1" dirty="0">
                    <a:solidFill>
                      <a:srgbClr val="07B2C9"/>
                    </a:solidFill>
                    <a:latin typeface="+mn-lt"/>
                  </a:rPr>
                  <a:t>=1</a:t>
                </a:r>
                <a:endParaRPr lang="en-CA" sz="2400" b="1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6" name="Text Placeholder 258050">
                <a:extLst>
                  <a:ext uri="{FF2B5EF4-FFF2-40B4-BE49-F238E27FC236}">
                    <a16:creationId xmlns:a16="http://schemas.microsoft.com/office/drawing/2014/main" id="{FFE94001-723E-4CFC-B7F9-587F8597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46" y="4430464"/>
                <a:ext cx="2278562" cy="510704"/>
              </a:xfrm>
              <a:prstGeom prst="rect">
                <a:avLst/>
              </a:prstGeom>
              <a:blipFill>
                <a:blip r:embed="rId4"/>
                <a:stretch>
                  <a:fillRect l="-4278" t="-7143" b="-20238"/>
                </a:stretch>
              </a:blipFill>
              <a:ln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795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4 -0.05579 L -0.04184 -0.05579 C -0.04722 -0.05741 -0.05278 -0.0588 -0.05798 -0.06065 C -0.06163 -0.06204 -0.06493 -0.06482 -0.06875 -0.06551 L -0.08298 -0.06783 C -0.10503 -0.09723 -0.08246 -0.06875 -0.09722 -0.0845 C -0.09861 -0.08588 -0.0993 -0.0882 -0.10087 -0.08936 C -0.10312 -0.09075 -0.10573 -0.09075 -0.10798 -0.09167 C -0.11441 -0.09422 -0.11284 -0.09352 -0.11875 -0.09885 C -0.12482 -0.11112 -0.11892 -0.10278 -0.13125 -0.10834 C -0.14653 -0.11505 -0.13125 -0.11135 -0.14375 -0.11551 C -0.1467 -0.11644 -0.14965 -0.1169 -0.1526 -0.11783 C -0.15937 -0.11991 -0.1592 -0.11991 -0.1651 -0.12269 C -0.16701 -0.125 -0.1684 -0.12778 -0.17048 -0.12987 C -0.17309 -0.13195 -0.18333 -0.13403 -0.18472 -0.1345 C -0.18837 -0.13588 -0.19548 -0.13936 -0.19548 -0.13936 C -0.19878 -0.14375 -0.2 -0.14584 -0.20451 -0.14885 C -0.20607 -0.15 -0.20798 -0.15047 -0.20972 -0.15116 C -0.21094 -0.15278 -0.21232 -0.15417 -0.21337 -0.15602 C -0.21406 -0.15718 -0.22031 -0.172 -0.22413 -0.175 C -0.22569 -0.17639 -0.2276 -0.17709 -0.22951 -0.17732 C -0.23472 -0.17848 -0.2401 -0.17894 -0.24548 -0.17987 C -0.25746 -0.18519 -0.25295 -0.18241 -0.25972 -0.18681 L -0.25972 -0.18681 " pathEditMode="relative" ptsTypes="AAAAAAAAAAAAAAAAAAAAAA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0.03681 L -0.03698 0.03704 C -0.04115 0.04213 -0.04514 0.04815 -0.04948 0.05324 C -0.05122 0.05532 -0.0533 0.05625 -0.05486 0.0581 C -0.05955 0.06296 -0.05764 0.06389 -0.06389 0.06759 C -0.06736 0.06968 -0.07101 0.07083 -0.07448 0.07245 L -0.07986 0.07477 C -0.08108 0.07639 -0.08195 0.07847 -0.08351 0.07963 C -0.08924 0.08333 -0.09531 0.08449 -0.10139 0.08657 C -0.10313 0.08727 -0.10504 0.08796 -0.10677 0.08912 C -0.1092 0.09051 -0.11146 0.09236 -0.11389 0.09375 C -0.11563 0.09491 -0.11754 0.09514 -0.11927 0.0963 C -0.1217 0.09769 -0.12396 0.09954 -0.12639 0.10093 C -0.12813 0.10185 -0.13004 0.10208 -0.13177 0.10324 C -0.13542 0.10602 -0.13837 0.11111 -0.14236 0.11296 C -0.15018 0.1162 -0.14601 0.11458 -0.15486 0.11759 L -0.16389 0.1294 C -0.16563 0.13194 -0.16684 0.13565 -0.16927 0.13657 C -0.17691 0.14005 -0.17275 0.13843 -0.18177 0.14144 C -0.18525 0.14468 -0.1882 0.15 -0.19236 0.15093 C -0.19601 0.15162 -0.19966 0.15232 -0.20313 0.15324 C -0.20504 0.15394 -0.2066 0.15532 -0.20851 0.15579 C -0.24844 0.16505 -0.2217 0.15648 -0.24063 0.16273 C -0.24236 0.16435 -0.24445 0.16551 -0.24601 0.16759 C -0.24757 0.16968 -0.24809 0.17269 -0.24948 0.17477 C -0.25729 0.18634 -0.25538 0.18449 -0.26198 0.18912 L -0.26198 0.18935 " pathEditMode="relative" rAng="0" ptsTypes="AAAAAAAAAAAAAAAAAAAAAAAAAAA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/>
      <p:bldP spid="258054" grpId="0"/>
      <p:bldP spid="258055" grpId="0"/>
      <p:bldP spid="258056" grpId="0"/>
      <p:bldP spid="10" grpId="0"/>
      <p:bldP spid="10" grpId="1"/>
      <p:bldP spid="11" grpId="0" build="p"/>
      <p:bldP spid="12" grpId="0"/>
      <p:bldP spid="12" grpId="1"/>
      <p:bldP spid="13" grpId="0"/>
      <p:bldP spid="13" grpId="1"/>
      <p:bldP spid="14" grpId="0"/>
      <p:bldP spid="14" grpId="1"/>
      <p:bldP spid="15" grpId="0" build="p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Placeholder 161796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302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469900" indent="-469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kumimoji="0" lang="en-US" altLang="en-US" sz="32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908050" indent="-43656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1377950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827212" indent="-4381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2297112" indent="-4683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justLow"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3333FF"/>
                </a:solidFill>
              </a:rPr>
              <a:t>Boolean expressions:</a:t>
            </a:r>
            <a:r>
              <a:rPr lang="en-US" altLang="en-US" sz="2800" dirty="0"/>
              <a:t>  An algebraic notation which is used demonstrate the components and activity of electrical circuits.</a:t>
            </a:r>
          </a:p>
          <a:p>
            <a:pPr lvl="0" algn="justLow"/>
            <a:endParaRPr lang="en-US" altLang="en-US" sz="1000" dirty="0"/>
          </a:p>
          <a:p>
            <a:pPr lvl="0" algn="justLow"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3333FF"/>
                </a:solidFill>
              </a:rPr>
              <a:t>Logic diagram:</a:t>
            </a:r>
            <a:r>
              <a:rPr lang="en-US" altLang="en-US" sz="2800" dirty="0"/>
              <a:t>  A graphical representation of a circuit. Each type of gate is represented by a specific graphical symbol.</a:t>
            </a:r>
          </a:p>
          <a:p>
            <a:pPr lvl="0" algn="justLow"/>
            <a:endParaRPr lang="en-US" altLang="en-US" sz="1000" dirty="0"/>
          </a:p>
          <a:p>
            <a:pPr lvl="0" algn="justLow"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rgbClr val="3333FF"/>
                </a:solidFill>
              </a:rPr>
              <a:t>Truth table:</a:t>
            </a:r>
            <a:r>
              <a:rPr lang="en-US" altLang="en-US" sz="2800" dirty="0"/>
              <a:t>  A table showing all possible input values and the associated output values.</a:t>
            </a:r>
          </a:p>
          <a:p>
            <a:pPr lvl="0" algn="justLow"/>
            <a:endParaRPr lang="en-US" altLang="en-US" sz="2800" dirty="0"/>
          </a:p>
        </p:txBody>
      </p:sp>
      <p:sp>
        <p:nvSpPr>
          <p:cNvPr id="16179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93AE1883-0942-4AA3-9DB2-9C7C3A0314B1}" type="slidenum">
              <a:rPr lang="en-CA" sz="1000" smtClean="0">
                <a:latin typeface="Arial"/>
              </a:rPr>
              <a:pPr lvl="0" algn="r"/>
              <a:t>5</a:t>
            </a:fld>
            <a:endParaRPr lang="en-US"/>
          </a:p>
        </p:txBody>
      </p:sp>
      <p:sp>
        <p:nvSpPr>
          <p:cNvPr id="16179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fld id="{1A4B3541-64EF-4EBD-88F7-4399AB81026A}" type="footer">
              <a:rPr lang="en-CA" sz="1000" smtClean="0">
                <a:latin typeface="Arial"/>
              </a:rPr>
              <a:pPr algn="ctr"/>
              <a:t>​</a:t>
            </a:fld>
            <a:endParaRPr lang="en-CA" altLang="en-US" sz="1000"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CFB0A-82BC-4814-9FDA-A79B9025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US" altLang="en-US" dirty="0"/>
              <a:t>Digital Circuits</a:t>
            </a:r>
            <a:endParaRPr lang="en-GB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SR Latch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37112"/>
            <a:ext cx="1666875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33" y="1412776"/>
            <a:ext cx="2394307" cy="2364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E5FDE-1F0B-4FC7-ADAD-9C4C15ACD38D}"/>
              </a:ext>
            </a:extLst>
          </p:cNvPr>
          <p:cNvSpPr txBox="1"/>
          <p:nvPr/>
        </p:nvSpPr>
        <p:spPr>
          <a:xfrm>
            <a:off x="1763688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FC67-FA9B-4AB6-A782-177EC57DB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7553"/>
            <a:ext cx="5257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42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26"/>
            <a:ext cx="9144000" cy="803275"/>
          </a:xfrm>
        </p:spPr>
        <p:txBody>
          <a:bodyPr/>
          <a:lstStyle/>
          <a:p>
            <a:r>
              <a:rPr lang="en-GB" dirty="0"/>
              <a:t>Gated SR Latch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09F0E-C419-4E31-9E19-93165A27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492896"/>
            <a:ext cx="3325629" cy="2044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32BC3F-8859-4FF6-8B4C-DD2FFCDA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797152"/>
            <a:ext cx="1453251" cy="15152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E6692B-6460-47B1-9125-23531DFDE4C3}"/>
              </a:ext>
            </a:extLst>
          </p:cNvPr>
          <p:cNvSpPr/>
          <p:nvPr/>
        </p:nvSpPr>
        <p:spPr>
          <a:xfrm>
            <a:off x="391886" y="1241465"/>
            <a:ext cx="8262257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Low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000" spc="-15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 and R inputs are only enabled (i.e. affect the circuit) when the clock input is </a:t>
            </a:r>
            <a:r>
              <a:rPr lang="en-GB" sz="2000" b="1" spc="-15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000" spc="-15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When the clock input is </a:t>
            </a:r>
            <a:r>
              <a:rPr lang="en-GB" sz="2000" b="1" spc="-15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000" spc="-15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it stores the previous state</a:t>
            </a:r>
            <a:r>
              <a:rPr lang="en-GB" spc="-15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CB0A1E-295F-439C-A0A9-A566134A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7" y="2779969"/>
            <a:ext cx="3325629" cy="28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D-Type Latch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C4882-4296-4749-B653-B396760E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59" y="2060848"/>
            <a:ext cx="3886373" cy="1988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694FF-F0B7-472E-A8A2-EA2846D1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347503"/>
            <a:ext cx="1664593" cy="174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1BD4D-9758-49CB-8B72-72EE391C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924944"/>
            <a:ext cx="3312368" cy="2408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AFBCA9-C229-4AC2-9D18-B3D2F0E63E01}"/>
              </a:ext>
            </a:extLst>
          </p:cNvPr>
          <p:cNvSpPr/>
          <p:nvPr/>
        </p:nvSpPr>
        <p:spPr>
          <a:xfrm>
            <a:off x="467544" y="134076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It ensures that inputs S and R are never equal to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 at the same time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4-bit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DD8E2-2175-49CB-B0C7-1E566077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3" y="1556792"/>
            <a:ext cx="7363765" cy="46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79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r>
              <a:rPr lang="en-GB" dirty="0"/>
              <a:t>4-bit Shift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D5F39-9C11-4295-9E36-FFF79C4B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52587"/>
            <a:ext cx="7219950" cy="3552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5B44BF-E346-43A3-B872-137B256D24AE}"/>
              </a:ext>
            </a:extLst>
          </p:cNvPr>
          <p:cNvSpPr/>
          <p:nvPr/>
        </p:nvSpPr>
        <p:spPr>
          <a:xfrm>
            <a:off x="2633007" y="543593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Serial in – Parallel out Shift Register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4634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>
            <a:normAutofit/>
          </a:bodyPr>
          <a:lstStyle/>
          <a:p>
            <a:r>
              <a:rPr lang="en-GB" sz="4000" b="1" dirty="0"/>
              <a:t>Further 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Low"/>
            <a:r>
              <a:rPr lang="en-GB" sz="2400" dirty="0">
                <a:solidFill>
                  <a:srgbClr val="C00000"/>
                </a:solidFill>
              </a:rPr>
              <a:t>Computer Organization and Architecture – Designing for Performance (10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William Stallings </a:t>
            </a:r>
            <a:r>
              <a:rPr lang="en-GB" sz="2400" dirty="0">
                <a:solidFill>
                  <a:srgbClr val="0070C0"/>
                </a:solidFill>
              </a:rPr>
              <a:t>[Chapters: 11]</a:t>
            </a:r>
          </a:p>
          <a:p>
            <a:pPr algn="justLow"/>
            <a:endParaRPr lang="en-GB" sz="2400" dirty="0">
              <a:solidFill>
                <a:srgbClr val="0070C0"/>
              </a:solidFill>
            </a:endParaRPr>
          </a:p>
          <a:p>
            <a:pPr algn="justLow"/>
            <a:r>
              <a:rPr lang="en-GB" sz="2400" dirty="0">
                <a:solidFill>
                  <a:srgbClr val="C00000"/>
                </a:solidFill>
              </a:rPr>
              <a:t>Digital Fundamentals (11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Thomas L. Floyd </a:t>
            </a:r>
            <a:r>
              <a:rPr lang="en-GB" sz="2400" dirty="0">
                <a:solidFill>
                  <a:srgbClr val="0070C0"/>
                </a:solidFill>
              </a:rPr>
              <a:t>[Chapters: 6, 7, 8, 9]</a:t>
            </a:r>
          </a:p>
          <a:p>
            <a:pPr marL="2057400" lvl="8" indent="0" algn="justLow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algn="justLow"/>
            <a:r>
              <a:rPr lang="en-GB" sz="2400" dirty="0">
                <a:solidFill>
                  <a:srgbClr val="C00000"/>
                </a:solidFill>
              </a:rPr>
              <a:t>Computer Organization and Design – The Hardware/Software Interface (5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David A. Patterson &amp; John L. Hennessy </a:t>
            </a:r>
            <a:r>
              <a:rPr lang="en-GB" sz="2400" dirty="0">
                <a:solidFill>
                  <a:srgbClr val="0070C0"/>
                </a:solidFill>
              </a:rPr>
              <a:t>[Appendix: A]</a:t>
            </a:r>
          </a:p>
          <a:p>
            <a:pPr marL="2057400" lvl="8" indent="0" algn="justLow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algn="justLow"/>
            <a:r>
              <a:rPr lang="en-GB" sz="2400" dirty="0">
                <a:solidFill>
                  <a:srgbClr val="C00000"/>
                </a:solidFill>
              </a:rPr>
              <a:t>Fundamentals of Computer Architecture, Mark Burrell </a:t>
            </a:r>
            <a:r>
              <a:rPr lang="en-GB" sz="2400" dirty="0">
                <a:solidFill>
                  <a:srgbClr val="0070C0"/>
                </a:solidFill>
              </a:rPr>
              <a:t>[Chapter: 4, 5]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31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">
            <a:extLst>
              <a:ext uri="{FF2B5EF4-FFF2-40B4-BE49-F238E27FC236}">
                <a16:creationId xmlns:a16="http://schemas.microsoft.com/office/drawing/2014/main" id="{B7B8B927-8362-4B82-9DDD-C08E770FB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/>
              <a:t>Adders</a:t>
            </a:r>
          </a:p>
        </p:txBody>
      </p:sp>
      <p:sp>
        <p:nvSpPr>
          <p:cNvPr id="53252" name="Rectangle 11">
            <a:extLst>
              <a:ext uri="{FF2B5EF4-FFF2-40B4-BE49-F238E27FC236}">
                <a16:creationId xmlns:a16="http://schemas.microsoft.com/office/drawing/2014/main" id="{1A45242D-2B2A-4FDF-8ECF-AEC74B8D3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Low"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At the digital logic level, addition is performed in binary. Addition operations are carried out by special circuits called, appropriately, </a:t>
            </a:r>
            <a:r>
              <a:rPr lang="en-US" altLang="en-US" b="1" dirty="0">
                <a:solidFill>
                  <a:srgbClr val="3333FF"/>
                </a:solidFill>
              </a:rPr>
              <a:t>adders</a:t>
            </a:r>
            <a:r>
              <a:rPr lang="en-US" alt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5A407-F954-40C2-926B-158FE2548B25}"/>
              </a:ext>
            </a:extLst>
          </p:cNvPr>
          <p:cNvSpPr txBox="1">
            <a:spLocks/>
          </p:cNvSpPr>
          <p:nvPr/>
        </p:nvSpPr>
        <p:spPr bwMode="auto">
          <a:xfrm>
            <a:off x="609600" y="3318351"/>
            <a:ext cx="7772400" cy="47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Addition rules: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60E7F-A7ED-41CF-A635-0A2D5F8CA381}"/>
              </a:ext>
            </a:extLst>
          </p:cNvPr>
          <p:cNvSpPr txBox="1"/>
          <p:nvPr/>
        </p:nvSpPr>
        <p:spPr>
          <a:xfrm>
            <a:off x="1322362" y="3877920"/>
            <a:ext cx="101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   0</a:t>
            </a:r>
          </a:p>
          <a:p>
            <a:r>
              <a:rPr lang="en-GB" sz="2000" b="1" u="sng" dirty="0"/>
              <a:t>+ 0   </a:t>
            </a:r>
          </a:p>
          <a:p>
            <a:r>
              <a:rPr lang="en-GB" sz="2000" b="1" dirty="0"/>
              <a:t>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2A125-4EA3-46EB-B681-442C8CFD59A7}"/>
              </a:ext>
            </a:extLst>
          </p:cNvPr>
          <p:cNvSpPr txBox="1"/>
          <p:nvPr/>
        </p:nvSpPr>
        <p:spPr>
          <a:xfrm>
            <a:off x="3050554" y="3906922"/>
            <a:ext cx="101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   1</a:t>
            </a:r>
          </a:p>
          <a:p>
            <a:r>
              <a:rPr lang="en-GB" sz="2000" b="1" u="sng" dirty="0"/>
              <a:t>+ 0   </a:t>
            </a:r>
          </a:p>
          <a:p>
            <a:r>
              <a:rPr lang="en-GB" sz="2000" b="1" dirty="0"/>
              <a:t>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D7021-7A74-4BEE-BCF9-5D7C1002C8B6}"/>
              </a:ext>
            </a:extLst>
          </p:cNvPr>
          <p:cNvSpPr txBox="1"/>
          <p:nvPr/>
        </p:nvSpPr>
        <p:spPr>
          <a:xfrm>
            <a:off x="4789694" y="3861048"/>
            <a:ext cx="1006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   0</a:t>
            </a:r>
          </a:p>
          <a:p>
            <a:r>
              <a:rPr lang="en-GB" sz="2000" b="1" u="sng" dirty="0"/>
              <a:t>+ 1   </a:t>
            </a:r>
          </a:p>
          <a:p>
            <a:r>
              <a:rPr lang="en-GB" sz="2000" b="1" dirty="0"/>
              <a:t>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573DF-CA99-4942-8B59-C15DDE39656E}"/>
              </a:ext>
            </a:extLst>
          </p:cNvPr>
          <p:cNvSpPr txBox="1"/>
          <p:nvPr/>
        </p:nvSpPr>
        <p:spPr>
          <a:xfrm>
            <a:off x="6506938" y="3861048"/>
            <a:ext cx="1161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   1</a:t>
            </a:r>
          </a:p>
          <a:p>
            <a:r>
              <a:rPr lang="en-GB" sz="2000" b="1" u="sng" dirty="0"/>
              <a:t>+ 1   </a:t>
            </a:r>
          </a:p>
          <a:p>
            <a:r>
              <a:rPr lang="en-GB" sz="2000" b="1" dirty="0"/>
              <a:t> 10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8024C3C-588D-468B-9C97-63A0B443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5509681"/>
            <a:ext cx="180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Carry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next bit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not MSB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98BCF2-4CFC-4607-A9DA-36B1D28E763F}"/>
              </a:ext>
            </a:extLst>
          </p:cNvPr>
          <p:cNvCxnSpPr/>
          <p:nvPr/>
        </p:nvCxnSpPr>
        <p:spPr bwMode="auto">
          <a:xfrm flipV="1">
            <a:off x="5724128" y="4747210"/>
            <a:ext cx="1008112" cy="86409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1BAA1A95-9461-4095-97A1-03B2EF210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Half Adder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42AE9DB-0A74-47B8-B2C9-FC70F13FD9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234" y="1676400"/>
            <a:ext cx="8068206" cy="528464"/>
          </a:xfrm>
        </p:spPr>
        <p:txBody>
          <a:bodyPr/>
          <a:lstStyle/>
          <a:p>
            <a:pPr marL="0" indent="0" algn="justLow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A circuit that computes the sum of two bits </a:t>
            </a:r>
          </a:p>
        </p:txBody>
      </p:sp>
      <p:sp>
        <p:nvSpPr>
          <p:cNvPr id="55301" name="Text Box 6">
            <a:extLst>
              <a:ext uri="{FF2B5EF4-FFF2-40B4-BE49-F238E27FC236}">
                <a16:creationId xmlns:a16="http://schemas.microsoft.com/office/drawing/2014/main" id="{BB3533CE-EE32-4A37-835F-391EFAB89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5302" name="Picture 7" descr="17606_02_0051A">
            <a:extLst>
              <a:ext uri="{FF2B5EF4-FFF2-40B4-BE49-F238E27FC236}">
                <a16:creationId xmlns:a16="http://schemas.microsoft.com/office/drawing/2014/main" id="{3075E9EF-C0A7-4704-A4AC-DCCA9A07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6216"/>
            <a:ext cx="350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8">
            <a:extLst>
              <a:ext uri="{FF2B5EF4-FFF2-40B4-BE49-F238E27FC236}">
                <a16:creationId xmlns:a16="http://schemas.microsoft.com/office/drawing/2014/main" id="{856335CE-AE57-457D-B623-E001BB7A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016" y="5589240"/>
            <a:ext cx="205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5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Truth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08BA-BF96-44EE-A830-DEFABB75569A}"/>
              </a:ext>
            </a:extLst>
          </p:cNvPr>
          <p:cNvSpPr txBox="1"/>
          <p:nvPr/>
        </p:nvSpPr>
        <p:spPr>
          <a:xfrm flipH="1">
            <a:off x="395536" y="2564904"/>
            <a:ext cx="427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469900" algn="justLow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CA" altLang="en-US" sz="2800" kern="0" dirty="0">
                <a:solidFill>
                  <a:srgbClr val="000000"/>
                </a:solidFill>
                <a:latin typeface="Times New Roman" pitchFamily="18" charset="0"/>
              </a:rPr>
              <a:t>Examine the half adder’s truth table carefully.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AC3260-B32D-426A-85E0-7C4AA4495A5A}"/>
              </a:ext>
            </a:extLst>
          </p:cNvPr>
          <p:cNvSpPr/>
          <p:nvPr/>
        </p:nvSpPr>
        <p:spPr>
          <a:xfrm>
            <a:off x="107504" y="3811687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lvl="1" indent="-209550" algn="justLow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CA" altLang="en-US" sz="2200" b="1" kern="0" dirty="0">
                <a:solidFill>
                  <a:srgbClr val="3333FF"/>
                </a:solidFill>
                <a:latin typeface="Times New Roman" pitchFamily="18" charset="0"/>
              </a:rPr>
              <a:t>Sum</a:t>
            </a: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 column has the same results as the </a:t>
            </a:r>
            <a:r>
              <a:rPr lang="en-CA" altLang="en-US" sz="2200" b="1" kern="0" dirty="0">
                <a:solidFill>
                  <a:srgbClr val="000000"/>
                </a:solidFill>
                <a:latin typeface="Times New Roman" pitchFamily="18" charset="0"/>
              </a:rPr>
              <a:t>XOR</a:t>
            </a: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 gate.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C9BE8-360A-470A-B00E-8CAF9B21F94D}"/>
              </a:ext>
            </a:extLst>
          </p:cNvPr>
          <p:cNvSpPr/>
          <p:nvPr/>
        </p:nvSpPr>
        <p:spPr>
          <a:xfrm>
            <a:off x="107504" y="492432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7100" lvl="1" indent="-209550" algn="justLow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§"/>
            </a:pP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CA" altLang="en-US" sz="2200" b="1" kern="0" dirty="0">
                <a:solidFill>
                  <a:srgbClr val="3333FF"/>
                </a:solidFill>
                <a:latin typeface="Times New Roman" pitchFamily="18" charset="0"/>
              </a:rPr>
              <a:t>Carry</a:t>
            </a: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 column has the same results as the </a:t>
            </a:r>
            <a:r>
              <a:rPr lang="en-CA" altLang="en-US" sz="2200" b="1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CA" altLang="en-US" sz="2200" kern="0" dirty="0">
                <a:solidFill>
                  <a:srgbClr val="000000"/>
                </a:solidFill>
                <a:latin typeface="Times New Roman" pitchFamily="18" charset="0"/>
              </a:rPr>
              <a:t> gate.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  <p:bldP spid="55303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8">
            <a:extLst>
              <a:ext uri="{FF2B5EF4-FFF2-40B4-BE49-F238E27FC236}">
                <a16:creationId xmlns:a16="http://schemas.microsoft.com/office/drawing/2014/main" id="{11F0F47C-6BF8-4E08-87B6-E4056C7E3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Half Adder</a:t>
            </a:r>
          </a:p>
        </p:txBody>
      </p:sp>
      <p:sp>
        <p:nvSpPr>
          <p:cNvPr id="57348" name="Rectangle 9">
            <a:extLst>
              <a:ext uri="{FF2B5EF4-FFF2-40B4-BE49-F238E27FC236}">
                <a16:creationId xmlns:a16="http://schemas.microsoft.com/office/drawing/2014/main" id="{D679105F-3580-4327-9233-FBE95CA15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2304" y="4482778"/>
            <a:ext cx="2895600" cy="67441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/>
              <a:t>Circuit diagram</a:t>
            </a:r>
          </a:p>
        </p:txBody>
      </p:sp>
      <p:sp>
        <p:nvSpPr>
          <p:cNvPr id="57349" name="Text Box 10">
            <a:extLst>
              <a:ext uri="{FF2B5EF4-FFF2-40B4-BE49-F238E27FC236}">
                <a16:creationId xmlns:a16="http://schemas.microsoft.com/office/drawing/2014/main" id="{CA523A16-84EC-4F40-8497-73A7A9A2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64" y="5085184"/>
            <a:ext cx="7211144" cy="12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None/>
            </a:pPr>
            <a:r>
              <a:rPr lang="en-US" altLang="en-US" sz="2400" b="1" dirty="0">
                <a:latin typeface="+mn-lt"/>
              </a:rPr>
              <a:t>Boolean expressions: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en-US" sz="2400" b="1" dirty="0">
                <a:solidFill>
                  <a:srgbClr val="FF9900"/>
                </a:solidFill>
                <a:latin typeface="+mn-lt"/>
              </a:rPr>
              <a:t>Sum = A </a:t>
            </a:r>
            <a:r>
              <a:rPr lang="en-US" altLang="en-US" sz="2400" b="1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</a:t>
            </a:r>
            <a:r>
              <a:rPr lang="en-US" altLang="en-US" sz="2400" b="1" dirty="0">
                <a:solidFill>
                  <a:srgbClr val="FF9900"/>
                </a:solidFill>
                <a:latin typeface="+mn-lt"/>
              </a:rPr>
              <a:t> B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en-US" sz="2400" b="1" dirty="0">
                <a:solidFill>
                  <a:srgbClr val="0070C0"/>
                </a:solidFill>
                <a:latin typeface="+mn-lt"/>
              </a:rPr>
              <a:t>Carry = AB</a:t>
            </a:r>
          </a:p>
        </p:txBody>
      </p:sp>
      <p:pic>
        <p:nvPicPr>
          <p:cNvPr id="57350" name="Picture 11" descr="17606_02_0052A">
            <a:extLst>
              <a:ext uri="{FF2B5EF4-FFF2-40B4-BE49-F238E27FC236}">
                <a16:creationId xmlns:a16="http://schemas.microsoft.com/office/drawing/2014/main" id="{28CCA6AF-CAF7-4181-B106-16446126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28" y="1465758"/>
            <a:ext cx="289560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CAB3BE-03CB-4E4C-BB9D-4CA162F7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59" y="1700808"/>
            <a:ext cx="1609725" cy="22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5AA4F-A18E-45D6-AB15-F75B4AC08435}"/>
              </a:ext>
            </a:extLst>
          </p:cNvPr>
          <p:cNvSpPr txBox="1"/>
          <p:nvPr/>
        </p:nvSpPr>
        <p:spPr>
          <a:xfrm>
            <a:off x="6432659" y="4067780"/>
            <a:ext cx="188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Logic symbol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8">
            <a:extLst>
              <a:ext uri="{FF2B5EF4-FFF2-40B4-BE49-F238E27FC236}">
                <a16:creationId xmlns:a16="http://schemas.microsoft.com/office/drawing/2014/main" id="{11F0F47C-6BF8-4E08-87B6-E4056C7E3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7808"/>
            <a:ext cx="9144000" cy="803275"/>
          </a:xfrm>
        </p:spPr>
        <p:txBody>
          <a:bodyPr/>
          <a:lstStyle/>
          <a:p>
            <a:pPr eaLnBrk="1" hangingPunct="1"/>
            <a:r>
              <a:rPr lang="en-US" altLang="en-US" dirty="0"/>
              <a:t>Binary Addition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FF38D9A-5DDF-43B7-AEDD-0744C8B6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370375"/>
            <a:ext cx="2514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1  0  1  0</a:t>
            </a:r>
          </a:p>
          <a:p>
            <a:r>
              <a:rPr lang="en-US" altLang="en-US" b="0" dirty="0">
                <a:solidFill>
                  <a:schemeClr val="tx1"/>
                </a:solidFill>
              </a:rPr>
              <a:t>+       1  1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322CEEC6-6F3F-495F-8DC9-4FCB2C6E8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384" y="2582267"/>
            <a:ext cx="10668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CC0000"/>
                </a:solidFill>
              </a:rPr>
              <a:t>(carry)</a:t>
            </a:r>
            <a:endParaRPr lang="en-US" altLang="en-US" sz="1800" b="0" dirty="0">
              <a:solidFill>
                <a:srgbClr val="CC0000"/>
              </a:solidFill>
            </a:endParaRPr>
          </a:p>
          <a:p>
            <a:pPr algn="ctr"/>
            <a:r>
              <a:rPr lang="en-US" altLang="en-US" sz="2400" b="0" dirty="0">
                <a:solidFill>
                  <a:srgbClr val="006600"/>
                </a:solidFill>
              </a:rPr>
              <a:t>1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12" name="Line 35">
            <a:extLst>
              <a:ext uri="{FF2B5EF4-FFF2-40B4-BE49-F238E27FC236}">
                <a16:creationId xmlns:a16="http://schemas.microsoft.com/office/drawing/2014/main" id="{ADD03DEB-D54A-4DA0-85AE-136105C3E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184" y="4685704"/>
            <a:ext cx="2362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657F3089-F3AA-4AC5-8B81-F05F51739D28}"/>
              </a:ext>
            </a:extLst>
          </p:cNvPr>
          <p:cNvSpPr>
            <a:spLocks/>
          </p:cNvSpPr>
          <p:nvPr/>
        </p:nvSpPr>
        <p:spPr bwMode="auto">
          <a:xfrm>
            <a:off x="2122984" y="3009304"/>
            <a:ext cx="304800" cy="2286000"/>
          </a:xfrm>
          <a:custGeom>
            <a:avLst/>
            <a:gdLst>
              <a:gd name="T0" fmla="*/ 304800 w 144"/>
              <a:gd name="T1" fmla="*/ 2075632 h 1304"/>
              <a:gd name="T2" fmla="*/ 203200 w 144"/>
              <a:gd name="T3" fmla="*/ 1991485 h 1304"/>
              <a:gd name="T4" fmla="*/ 203200 w 144"/>
              <a:gd name="T5" fmla="*/ 308540 h 1304"/>
              <a:gd name="T6" fmla="*/ 0 w 144"/>
              <a:gd name="T7" fmla="*/ 140245 h 13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1304">
                <a:moveTo>
                  <a:pt x="144" y="1184"/>
                </a:moveTo>
                <a:cubicBezTo>
                  <a:pt x="124" y="1244"/>
                  <a:pt x="104" y="1304"/>
                  <a:pt x="96" y="1136"/>
                </a:cubicBezTo>
                <a:cubicBezTo>
                  <a:pt x="88" y="968"/>
                  <a:pt x="112" y="352"/>
                  <a:pt x="96" y="176"/>
                </a:cubicBezTo>
                <a:cubicBezTo>
                  <a:pt x="80" y="0"/>
                  <a:pt x="40" y="40"/>
                  <a:pt x="0" y="8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CDE3476D-5E7A-436D-933D-8FF6A916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184" y="465395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 Box 42">
            <a:extLst>
              <a:ext uri="{FF2B5EF4-FFF2-40B4-BE49-F238E27FC236}">
                <a16:creationId xmlns:a16="http://schemas.microsoft.com/office/drawing/2014/main" id="{17A08A40-88BD-4406-B07B-F0CD16D1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784" y="465395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Text Box 43">
            <a:extLst>
              <a:ext uri="{FF2B5EF4-FFF2-40B4-BE49-F238E27FC236}">
                <a16:creationId xmlns:a16="http://schemas.microsoft.com/office/drawing/2014/main" id="{9D58513F-6D6F-493D-96C5-78346A9A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384" y="465395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026D1DE9-666C-4ADC-8C32-2C1A3728A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984" y="465395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1   </a:t>
            </a: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2C00666B-39EC-493C-9F5D-86643D22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760" y="3392016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0" dirty="0">
                <a:solidFill>
                  <a:schemeClr val="tx1"/>
                </a:solidFill>
              </a:rPr>
              <a:t>1  1  0  1  0</a:t>
            </a:r>
          </a:p>
          <a:p>
            <a:r>
              <a:rPr lang="en-US" altLang="en-US" b="0" dirty="0">
                <a:solidFill>
                  <a:schemeClr val="tx1"/>
                </a:solidFill>
              </a:rPr>
              <a:t>+ 1  1  1  0  0</a:t>
            </a:r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EA29294F-A519-4954-A700-C03C5D941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784" y="4653955"/>
            <a:ext cx="3022376" cy="3346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grpSp>
        <p:nvGrpSpPr>
          <p:cNvPr id="20" name="Group 57">
            <a:extLst>
              <a:ext uri="{FF2B5EF4-FFF2-40B4-BE49-F238E27FC236}">
                <a16:creationId xmlns:a16="http://schemas.microsoft.com/office/drawing/2014/main" id="{FAB4A148-91CE-4AF7-A60F-6E3FE1B28002}"/>
              </a:ext>
            </a:extLst>
          </p:cNvPr>
          <p:cNvGrpSpPr>
            <a:grpSpLocks/>
          </p:cNvGrpSpPr>
          <p:nvPr/>
        </p:nvGrpSpPr>
        <p:grpSpPr bwMode="auto">
          <a:xfrm>
            <a:off x="4992960" y="2798291"/>
            <a:ext cx="914400" cy="2468563"/>
            <a:chOff x="4176" y="1450"/>
            <a:chExt cx="576" cy="1555"/>
          </a:xfrm>
        </p:grpSpPr>
        <p:sp>
          <p:nvSpPr>
            <p:cNvPr id="21" name="Text Box 42">
              <a:extLst>
                <a:ext uri="{FF2B5EF4-FFF2-40B4-BE49-F238E27FC236}">
                  <a16:creationId xmlns:a16="http://schemas.microsoft.com/office/drawing/2014/main" id="{E6E8E446-9C59-4481-A4FE-3AE59920A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450"/>
              <a:ext cx="57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CC0000"/>
                  </a:solidFill>
                </a:rPr>
                <a:t>(carry)</a:t>
              </a:r>
              <a:endParaRPr lang="en-US" altLang="en-US" sz="1800">
                <a:solidFill>
                  <a:srgbClr val="CC0000"/>
                </a:solidFill>
              </a:endParaRPr>
            </a:p>
            <a:p>
              <a:pPr algn="ctr"/>
              <a:r>
                <a:rPr lang="en-US" altLang="en-US" sz="2400">
                  <a:solidFill>
                    <a:srgbClr val="006600"/>
                  </a:solidFill>
                </a:rPr>
                <a:t>1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544D934-777B-40F8-8E5C-921CA7372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646"/>
              <a:ext cx="192" cy="1359"/>
            </a:xfrm>
            <a:custGeom>
              <a:avLst/>
              <a:gdLst>
                <a:gd name="T0" fmla="*/ 192 w 144"/>
                <a:gd name="T1" fmla="*/ 1234 h 1304"/>
                <a:gd name="T2" fmla="*/ 128 w 144"/>
                <a:gd name="T3" fmla="*/ 1184 h 1304"/>
                <a:gd name="T4" fmla="*/ 128 w 144"/>
                <a:gd name="T5" fmla="*/ 183 h 1304"/>
                <a:gd name="T6" fmla="*/ 0 w 144"/>
                <a:gd name="T7" fmla="*/ 83 h 1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1304">
                  <a:moveTo>
                    <a:pt x="144" y="1184"/>
                  </a:moveTo>
                  <a:cubicBezTo>
                    <a:pt x="124" y="1244"/>
                    <a:pt x="104" y="1304"/>
                    <a:pt x="96" y="1136"/>
                  </a:cubicBezTo>
                  <a:cubicBezTo>
                    <a:pt x="88" y="968"/>
                    <a:pt x="112" y="352"/>
                    <a:pt x="96" y="176"/>
                  </a:cubicBezTo>
                  <a:cubicBezTo>
                    <a:pt x="80" y="0"/>
                    <a:pt x="40" y="40"/>
                    <a:pt x="0" y="80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3" name="Text Box 45">
            <a:extLst>
              <a:ext uri="{FF2B5EF4-FFF2-40B4-BE49-F238E27FC236}">
                <a16:creationId xmlns:a16="http://schemas.microsoft.com/office/drawing/2014/main" id="{891C318B-A582-47FA-8388-737EEF90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360" y="4731866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Text Box 46">
            <a:extLst>
              <a:ext uri="{FF2B5EF4-FFF2-40B4-BE49-F238E27FC236}">
                <a16:creationId xmlns:a16="http://schemas.microsoft.com/office/drawing/2014/main" id="{98F075C8-35CA-4FA2-9092-C70ABE5C0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960" y="4731866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 Box 47">
            <a:extLst>
              <a:ext uri="{FF2B5EF4-FFF2-40B4-BE49-F238E27FC236}">
                <a16:creationId xmlns:a16="http://schemas.microsoft.com/office/drawing/2014/main" id="{117EE7B6-8DD8-4020-B56B-CBF0AE36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560" y="4731866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 Box 48">
            <a:extLst>
              <a:ext uri="{FF2B5EF4-FFF2-40B4-BE49-F238E27FC236}">
                <a16:creationId xmlns:a16="http://schemas.microsoft.com/office/drawing/2014/main" id="{8F81F5E0-5EF0-453D-ABC9-D65762A4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60" y="4731866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Text Box 49">
            <a:extLst>
              <a:ext uri="{FF2B5EF4-FFF2-40B4-BE49-F238E27FC236}">
                <a16:creationId xmlns:a16="http://schemas.microsoft.com/office/drawing/2014/main" id="{E2F56E8D-AE4F-46D3-8FCF-31383DAC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760" y="4731866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 Box 50">
            <a:extLst>
              <a:ext uri="{FF2B5EF4-FFF2-40B4-BE49-F238E27FC236}">
                <a16:creationId xmlns:a16="http://schemas.microsoft.com/office/drawing/2014/main" id="{D1CEC91E-C731-4B7B-B451-E131688F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14" y="4731866"/>
            <a:ext cx="28614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algn="r"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9" name="Group 58">
            <a:extLst>
              <a:ext uri="{FF2B5EF4-FFF2-40B4-BE49-F238E27FC236}">
                <a16:creationId xmlns:a16="http://schemas.microsoft.com/office/drawing/2014/main" id="{63828E0A-015C-46A1-86F7-E56CC80BECE4}"/>
              </a:ext>
            </a:extLst>
          </p:cNvPr>
          <p:cNvGrpSpPr>
            <a:grpSpLocks/>
          </p:cNvGrpSpPr>
          <p:nvPr/>
        </p:nvGrpSpPr>
        <p:grpSpPr bwMode="auto">
          <a:xfrm>
            <a:off x="4383360" y="2798291"/>
            <a:ext cx="914400" cy="2498725"/>
            <a:chOff x="480" y="1450"/>
            <a:chExt cx="576" cy="1574"/>
          </a:xfrm>
        </p:grpSpPr>
        <p:sp>
          <p:nvSpPr>
            <p:cNvPr id="30" name="Text Box 55">
              <a:extLst>
                <a:ext uri="{FF2B5EF4-FFF2-40B4-BE49-F238E27FC236}">
                  <a16:creationId xmlns:a16="http://schemas.microsoft.com/office/drawing/2014/main" id="{11E92E40-DCCE-41B6-9E32-C917CF818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50"/>
              <a:ext cx="57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algn="r"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CC0000"/>
                  </a:solidFill>
                </a:rPr>
                <a:t>(carry)</a:t>
              </a:r>
              <a:endParaRPr lang="en-US" altLang="en-US" sz="1800">
                <a:solidFill>
                  <a:srgbClr val="CC0000"/>
                </a:solidFill>
              </a:endParaRPr>
            </a:p>
            <a:p>
              <a:pPr algn="ctr"/>
              <a:r>
                <a:rPr lang="en-US" altLang="en-US" sz="2400">
                  <a:solidFill>
                    <a:srgbClr val="006600"/>
                  </a:solidFill>
                </a:rPr>
                <a:t>1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63728A3B-2DC7-4828-BC07-C1A308E4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649"/>
              <a:ext cx="192" cy="1375"/>
            </a:xfrm>
            <a:custGeom>
              <a:avLst/>
              <a:gdLst>
                <a:gd name="T0" fmla="*/ 192 w 144"/>
                <a:gd name="T1" fmla="*/ 1248 h 1304"/>
                <a:gd name="T2" fmla="*/ 128 w 144"/>
                <a:gd name="T3" fmla="*/ 1198 h 1304"/>
                <a:gd name="T4" fmla="*/ 128 w 144"/>
                <a:gd name="T5" fmla="*/ 186 h 1304"/>
                <a:gd name="T6" fmla="*/ 0 w 144"/>
                <a:gd name="T7" fmla="*/ 84 h 1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1304">
                  <a:moveTo>
                    <a:pt x="144" y="1184"/>
                  </a:moveTo>
                  <a:cubicBezTo>
                    <a:pt x="124" y="1244"/>
                    <a:pt x="104" y="1304"/>
                    <a:pt x="96" y="1136"/>
                  </a:cubicBezTo>
                  <a:cubicBezTo>
                    <a:pt x="88" y="968"/>
                    <a:pt x="112" y="352"/>
                    <a:pt x="96" y="176"/>
                  </a:cubicBezTo>
                  <a:cubicBezTo>
                    <a:pt x="80" y="0"/>
                    <a:pt x="40" y="40"/>
                    <a:pt x="0" y="80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7E51399-9480-42E1-A726-24E01F1A0BEF}"/>
              </a:ext>
            </a:extLst>
          </p:cNvPr>
          <p:cNvSpPr/>
          <p:nvPr/>
        </p:nvSpPr>
        <p:spPr>
          <a:xfrm>
            <a:off x="633046" y="1516722"/>
            <a:ext cx="5041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Conceptually similar to decimal addition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6553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theme/theme1.xml><?xml version="1.0" encoding="utf-8"?>
<a:theme xmlns:a="http://schemas.openxmlformats.org/drawingml/2006/main" name="AQA CD-ROM_PPT">
  <a:themeElements>
    <a:clrScheme name="AQA CD-ROM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QA CD-ROM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anose="02020603050405020304" pitchFamily="18" charset="0"/>
          </a:defRPr>
        </a:defPPr>
      </a:lstStyle>
    </a:lnDef>
  </a:objectDefaults>
  <a:extraClrSchemeLst>
    <a:extraClrScheme>
      <a:clrScheme name="AQA CD-ROM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A CD-ROM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A CD-ROM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A CD-ROM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A CD-ROM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A CD-ROM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QA CD-ROM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s0_design">
  <a:themeElements>
    <a:clrScheme name="cs0_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0_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0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0_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0_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1724</Words>
  <Application>Microsoft Office PowerPoint</Application>
  <PresentationFormat>On-screen Show (4:3)</PresentationFormat>
  <Paragraphs>281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Arial Narrow</vt:lpstr>
      <vt:lpstr>Calibri</vt:lpstr>
      <vt:lpstr>Cambria Math</vt:lpstr>
      <vt:lpstr>HellasTimes</vt:lpstr>
      <vt:lpstr>Tahoma</vt:lpstr>
      <vt:lpstr>Times</vt:lpstr>
      <vt:lpstr>Times New Roman</vt:lpstr>
      <vt:lpstr>Wingdings</vt:lpstr>
      <vt:lpstr>AQA CD-ROM_PPT</vt:lpstr>
      <vt:lpstr>PLTW - Master - Theme</vt:lpstr>
      <vt:lpstr>cs0_design</vt:lpstr>
      <vt:lpstr>VISIO</vt:lpstr>
      <vt:lpstr>  Digital Logic &amp; Digital Systems  Part B   Functional Units from Logic Gates &amp; Sequential Logic, Counters and Shift Registers</vt:lpstr>
      <vt:lpstr>Today ….</vt:lpstr>
      <vt:lpstr>Digital Circuits</vt:lpstr>
      <vt:lpstr>Digital Circuits</vt:lpstr>
      <vt:lpstr>Digital Circuits</vt:lpstr>
      <vt:lpstr>Adders</vt:lpstr>
      <vt:lpstr>Half Adder</vt:lpstr>
      <vt:lpstr>Half Adder</vt:lpstr>
      <vt:lpstr>Binary Addition</vt:lpstr>
      <vt:lpstr>PowerPoint Presentation</vt:lpstr>
      <vt:lpstr>PowerPoint Presentation</vt:lpstr>
      <vt:lpstr>PowerPoint Presentation</vt:lpstr>
      <vt:lpstr>Full Adder</vt:lpstr>
      <vt:lpstr>Full Adder</vt:lpstr>
      <vt:lpstr>Parallel Binary Adder </vt:lpstr>
      <vt:lpstr>Parallel Binary Adder </vt:lpstr>
      <vt:lpstr>Parallel Binary Adder</vt:lpstr>
      <vt:lpstr>Parellel Substractor</vt:lpstr>
      <vt:lpstr>HALF SUBSTRACTOR TRUTH TABLE</vt:lpstr>
      <vt:lpstr>PowerPoint Presentation</vt:lpstr>
      <vt:lpstr>Full substractor</vt:lpstr>
      <vt:lpstr>PowerPoint Presentation</vt:lpstr>
      <vt:lpstr>Parallel Binary Subtractor</vt:lpstr>
      <vt:lpstr>Parallel Binary Subtractor </vt:lpstr>
      <vt:lpstr>Parallel Binary Subtractor</vt:lpstr>
      <vt:lpstr>Comparator</vt:lpstr>
      <vt:lpstr>Comparator</vt:lpstr>
      <vt:lpstr>Decoder</vt:lpstr>
      <vt:lpstr>Decoder</vt:lpstr>
      <vt:lpstr>Decoder</vt:lpstr>
      <vt:lpstr>Decoder</vt:lpstr>
      <vt:lpstr>Encoder</vt:lpstr>
      <vt:lpstr>Encoder</vt:lpstr>
      <vt:lpstr>Switching Network</vt:lpstr>
      <vt:lpstr>Multiplexers</vt:lpstr>
      <vt:lpstr>4-to-1 Multiplexer</vt:lpstr>
      <vt:lpstr>Demultiplexer</vt:lpstr>
      <vt:lpstr>Demultiplexer</vt:lpstr>
      <vt:lpstr>MUX/DEMUX Applications</vt:lpstr>
      <vt:lpstr>Sequential Circuits</vt:lpstr>
      <vt:lpstr>Sequential Circuits</vt:lpstr>
      <vt:lpstr>Circuits as Memory</vt:lpstr>
      <vt:lpstr>SR Latch</vt:lpstr>
      <vt:lpstr>SR Latch</vt:lpstr>
      <vt:lpstr>NAND Gate Recap</vt:lpstr>
      <vt:lpstr>SR Latch</vt:lpstr>
      <vt:lpstr>SR Latch</vt:lpstr>
      <vt:lpstr>SR Latch</vt:lpstr>
      <vt:lpstr>SR Latch</vt:lpstr>
      <vt:lpstr>SR Latch</vt:lpstr>
      <vt:lpstr>Gated SR Latch</vt:lpstr>
      <vt:lpstr>D-Type Latch</vt:lpstr>
      <vt:lpstr>4-bit Register</vt:lpstr>
      <vt:lpstr>4-bit Shift Register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Circuits</dc:title>
  <dc:creator>Mohamed Abdelshafy</dc:creator>
  <cp:lastModifiedBy>Vaithegy Doraisamy Dr.</cp:lastModifiedBy>
  <cp:revision>114</cp:revision>
  <dcterms:created xsi:type="dcterms:W3CDTF">2019-02-15T10:35:13Z</dcterms:created>
  <dcterms:modified xsi:type="dcterms:W3CDTF">2023-05-12T00:05:53Z</dcterms:modified>
</cp:coreProperties>
</file>