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508" r:id="rId2"/>
    <p:sldId id="509" r:id="rId3"/>
    <p:sldId id="513" r:id="rId4"/>
    <p:sldId id="514" r:id="rId5"/>
    <p:sldId id="515" r:id="rId6"/>
    <p:sldId id="517" r:id="rId7"/>
    <p:sldId id="516" r:id="rId8"/>
    <p:sldId id="518" r:id="rId9"/>
    <p:sldId id="523" r:id="rId10"/>
    <p:sldId id="521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 du cours" id="{5EC1B1F9-B633-42B5-826F-B818EC9E5106}">
          <p14:sldIdLst>
            <p14:sldId id="508"/>
          </p14:sldIdLst>
        </p14:section>
        <p14:section name="Présentation de la session" id="{C9C51EC8-EA7C-4E2C-BD8D-48DC2706410A}">
          <p14:sldIdLst>
            <p14:sldId id="509"/>
            <p14:sldId id="513"/>
            <p14:sldId id="514"/>
            <p14:sldId id="515"/>
            <p14:sldId id="517"/>
            <p14:sldId id="516"/>
          </p14:sldIdLst>
        </p14:section>
        <p14:section name="Programme" id="{14025DF2-2A07-4C34-8603-9989A992F0BF}">
          <p14:sldIdLst>
            <p14:sldId id="518"/>
            <p14:sldId id="52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GUILLAUME" initials="BG" lastIdx="1" clrIdx="0">
    <p:extLst>
      <p:ext uri="{19B8F6BF-5375-455C-9EA6-DF929625EA0E}">
        <p15:presenceInfo xmlns:p15="http://schemas.microsoft.com/office/powerpoint/2012/main" userId="S-1-5-21-433069893-980906701-3647574082-13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E2"/>
    <a:srgbClr val="6A9955"/>
    <a:srgbClr val="7030A0"/>
    <a:srgbClr val="FA6800"/>
    <a:srgbClr val="60A917"/>
    <a:srgbClr val="1E1E1E"/>
    <a:srgbClr val="0CADDB"/>
    <a:srgbClr val="FB8C33"/>
    <a:srgbClr val="C8042D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74629" autoAdjust="0"/>
  </p:normalViewPr>
  <p:slideViewPr>
    <p:cSldViewPr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>
      <p:cViewPr>
        <p:scale>
          <a:sx n="56" d="100"/>
          <a:sy n="56" d="100"/>
        </p:scale>
        <p:origin x="3235" y="5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fr-FR"/>
              <a:t>Partie X – Intitulé de la partie Titre Y – Intitulé de la section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9191847-F4F3-4130-8749-5D21A5386057}" type="datetime1">
              <a:rPr lang="fr-FR" smtClean="0"/>
              <a:t>03/10/2021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fr-FR"/>
              <a:t>Angular / React : S'initier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16CE2F8-E00A-4EA4-AAA9-80B90A73A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7982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13555" y="223879"/>
            <a:ext cx="1088863" cy="46062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2BB06B4-0C87-4125-9BBC-A87DBF5CAC88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633841"/>
            <a:ext cx="5683250" cy="48331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721107"/>
            <a:ext cx="6393658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3657" y="9721107"/>
            <a:ext cx="708761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BF20BA8-12AF-476D-99B2-894C09A4EE62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-102958" y="-63969"/>
            <a:ext cx="7309979" cy="287850"/>
          </a:xfrm>
          <a:prstGeom prst="rect">
            <a:avLst/>
          </a:prstGeom>
          <a:solidFill>
            <a:srgbClr val="01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75" tIns="49538" rIns="99075" bIns="49538"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82" y="1"/>
            <a:ext cx="1667481" cy="223882"/>
          </a:xfrm>
          <a:prstGeom prst="rect">
            <a:avLst/>
          </a:prstGeom>
        </p:spPr>
      </p:pic>
      <p:sp>
        <p:nvSpPr>
          <p:cNvPr id="18" name="Espace réservé de l'image des diapositives 1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846138"/>
            <a:ext cx="6140450" cy="3454400"/>
          </a:xfrm>
          <a:prstGeom prst="rect">
            <a:avLst/>
          </a:prstGeom>
          <a:noFill/>
          <a:ln w="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>
          <a:xfrm>
            <a:off x="0" y="223881"/>
            <a:ext cx="6013555" cy="460621"/>
          </a:xfrm>
          <a:prstGeom prst="rect">
            <a:avLst/>
          </a:prstGeom>
        </p:spPr>
        <p:txBody>
          <a:bodyPr vert="horz" lIns="99075" tIns="49538" rIns="99075" bIns="49538" rtlCol="0" anchor="t"/>
          <a:lstStyle>
            <a:lvl1pPr>
              <a:defRPr lang="fr-FR" sz="13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1142"/>
            <a:r>
              <a:rPr lang="fr-FR" sz="1200" dirty="0"/>
              <a:t>Partie X – Intitulé de la partie</a:t>
            </a:r>
          </a:p>
          <a:p>
            <a:pPr defTabSz="681142"/>
            <a:r>
              <a:rPr lang="fr-FR" sz="1050" dirty="0"/>
              <a:t>Titre Y – Intitulé de la section</a:t>
            </a:r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just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1pPr>
    <a:lvl2pPr marL="457200" algn="just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2pPr>
    <a:lvl3pPr marL="914400" algn="just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3pPr>
    <a:lvl4pPr marL="1371600" algn="just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4pPr>
    <a:lvl5pPr marL="1828800" algn="just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Segoe UI Light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AutoNum type="arabicPeriod"/>
            </a:pPr>
            <a:r>
              <a:rPr lang="fr-FR" dirty="0"/>
              <a:t>Présentation de la session</a:t>
            </a:r>
          </a:p>
          <a:p>
            <a:pPr marL="247688" indent="-247688">
              <a:buAutoNum type="arabicPeriod"/>
            </a:pPr>
            <a:endParaRPr lang="fr-FR" dirty="0"/>
          </a:p>
          <a:p>
            <a:pPr marL="247688" indent="-247688">
              <a:buAutoNum type="arabicPeriod"/>
            </a:pPr>
            <a:r>
              <a:rPr lang="fr-FR" dirty="0"/>
              <a:t>Programme</a:t>
            </a:r>
          </a:p>
          <a:p>
            <a:pPr marL="247688" indent="-247688">
              <a:buAutoNum type="arabicPeriod"/>
            </a:pPr>
            <a:endParaRPr lang="fr-FR" dirty="0"/>
          </a:p>
          <a:p>
            <a:pPr marL="247688" indent="-247688">
              <a:buAutoNum type="arabicPeriod"/>
            </a:pPr>
            <a:r>
              <a:rPr lang="fr-FR"/>
              <a:t>Questions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E0B4F6-21E9-4F77-8609-D58F1BCF9948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78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6B198C9-7B44-4576-B7FA-28FDEBC3D7D5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3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753316-C5A9-4BEC-81C8-E92E005B4E85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5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7855D9-2413-4AF3-8AD0-E77FDB4E90F5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5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E2623D-BFAD-4663-86F6-9AE5090FAAD1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 dirty="0"/>
              <a:t>Angular / React : </a:t>
            </a:r>
            <a:r>
              <a:rPr lang="en-GB" dirty="0" err="1"/>
              <a:t>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84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D192C2-EE0E-4F97-B257-136489060235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78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A41B6BE-3871-47AB-BF24-88B297FFBFD4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04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1702E69-7AA9-4700-B636-407E9DB00CAB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35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B5810E-2531-4924-B6CF-C8A3BB379352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69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CAA8E2-9D11-453B-B089-2873F94B4A17}" type="datetime1">
              <a:rPr lang="fr-FR" smtClean="0"/>
              <a:t>03/10/2021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Angular / React : S'initier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11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57975"/>
            <a:ext cx="12192000" cy="200024"/>
          </a:xfrm>
          <a:prstGeom prst="rect">
            <a:avLst/>
          </a:prstGeom>
          <a:solidFill>
            <a:srgbClr val="01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657975"/>
            <a:ext cx="1609725" cy="200025"/>
          </a:xfrm>
          <a:prstGeom prst="rect">
            <a:avLst/>
          </a:prstGeom>
        </p:spPr>
      </p:pic>
      <p:grpSp>
        <p:nvGrpSpPr>
          <p:cNvPr id="9" name="Groupe 8"/>
          <p:cNvGrpSpPr/>
          <p:nvPr userDrawn="1"/>
        </p:nvGrpSpPr>
        <p:grpSpPr>
          <a:xfrm>
            <a:off x="0" y="6657975"/>
            <a:ext cx="12192000" cy="200025"/>
            <a:chOff x="0" y="6657975"/>
            <a:chExt cx="12192000" cy="2000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657975"/>
              <a:ext cx="12192000" cy="200024"/>
            </a:xfrm>
            <a:prstGeom prst="rect">
              <a:avLst/>
            </a:prstGeom>
            <a:solidFill>
              <a:srgbClr val="016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275" y="6657975"/>
              <a:ext cx="1609725" cy="200025"/>
            </a:xfrm>
            <a:prstGeom prst="rect">
              <a:avLst/>
            </a:prstGeom>
          </p:spPr>
        </p:pic>
      </p:grpSp>
      <p:sp>
        <p:nvSpPr>
          <p:cNvPr id="13" name="Title 8">
            <a:extLst>
              <a:ext uri="{FF2B5EF4-FFF2-40B4-BE49-F238E27FC236}">
                <a16:creationId xmlns:a16="http://schemas.microsoft.com/office/drawing/2014/main" id="{15B05CF5-3070-42CB-BD9B-997DF4CCC9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77" y="1272317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fr-FR" dirty="0"/>
              <a:t>Titre du cours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801C8D6-6BA9-461D-B852-E2FBFCFC3D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2733" y="2729171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PARTIE X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FC1089C-CE18-449E-9891-7C050FA49F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92733" y="3470053"/>
            <a:ext cx="9505288" cy="72077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/>
              <a:t>Intitulé de la partie (e.g. « Manipuler le DOM »)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15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lue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22BF8F4-C3F2-4881-AC92-77B0ECD04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67DBDFCA-EE07-41DA-B077-96014F185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2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lue][Not animated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5D4CE5EB-A034-4967-A69E-1260101A1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A55B99-9588-46AA-B3C4-5D62566368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3" name="Espace réservé du texte 20">
            <a:extLst>
              <a:ext uri="{FF2B5EF4-FFF2-40B4-BE49-F238E27FC236}">
                <a16:creationId xmlns:a16="http://schemas.microsoft.com/office/drawing/2014/main" id="{940F2DE0-0361-44E2-891E-3F4E0E3F4E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9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lue]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Exercice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C05549-8FBF-4617-BE36-EAE6E4A7DFC7}"/>
              </a:ext>
            </a:extLst>
          </p:cNvPr>
          <p:cNvGrpSpPr/>
          <p:nvPr userDrawn="1"/>
        </p:nvGrpSpPr>
        <p:grpSpPr>
          <a:xfrm>
            <a:off x="8159552" y="5517232"/>
            <a:ext cx="4032448" cy="1080120"/>
            <a:chOff x="7824192" y="5517232"/>
            <a:chExt cx="4032448" cy="1080120"/>
          </a:xfrm>
          <a:solidFill>
            <a:srgbClr val="1BA1E2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D3AD1-CF2E-4A33-924F-2625E69539A7}"/>
                </a:ext>
              </a:extLst>
            </p:cNvPr>
            <p:cNvSpPr/>
            <p:nvPr/>
          </p:nvSpPr>
          <p:spPr>
            <a:xfrm>
              <a:off x="7824192" y="5517232"/>
              <a:ext cx="4032448" cy="108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Succès déverrouillé</a:t>
              </a:r>
            </a:p>
            <a:p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628A199-4B00-4572-8515-625D498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0216" y="5699635"/>
              <a:ext cx="715314" cy="715314"/>
            </a:xfrm>
            <a:prstGeom prst="rect">
              <a:avLst/>
            </a:prstGeom>
            <a:grpFill/>
          </p:spPr>
        </p:pic>
      </p:grpSp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3D2F7A4-35A0-488F-B719-7F38E3438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9591" y="6015534"/>
            <a:ext cx="3042409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b="1" kern="1200" dirty="0" smtClean="0">
                <a:solidFill>
                  <a:schemeClr val="lt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Intitulé du succès</a:t>
            </a:r>
          </a:p>
        </p:txBody>
      </p:sp>
    </p:spTree>
    <p:extLst>
      <p:ext uri="{BB962C8B-B14F-4D97-AF65-F5344CB8AC3E}">
        <p14:creationId xmlns:p14="http://schemas.microsoft.com/office/powerpoint/2010/main" val="6638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2" presetClass="exit" presetSubtype="2" fill="hold" nodeType="withEffect">
                  <p:stCondLst>
                    <p:cond delay="300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1+ppt_w/2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Green] 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7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Green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5" grpId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Green][Not animated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Green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60A917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60A917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Green][Not animated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60A917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60A917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reen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46D9E30-3DA5-4026-9F1F-0FFC04C08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37DA40-14B4-429D-8DD3-696D1B36C9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1" name="Espace réservé du texte 20">
            <a:extLst>
              <a:ext uri="{FF2B5EF4-FFF2-40B4-BE49-F238E27FC236}">
                <a16:creationId xmlns:a16="http://schemas.microsoft.com/office/drawing/2014/main" id="{0B8A06E8-75C5-4DF0-834E-3EB7ACAB8F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reen][Not animated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4F6174E-864D-4B4F-B9C2-D00CAF6787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75A1AB-62C0-4802-90CD-0CDC4E4EF0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3" name="Espace réservé du texte 20">
            <a:extLst>
              <a:ext uri="{FF2B5EF4-FFF2-40B4-BE49-F238E27FC236}">
                <a16:creationId xmlns:a16="http://schemas.microsoft.com/office/drawing/2014/main" id="{4275468D-013D-4FFF-AB8B-C30CC0C4B5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mai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57975"/>
            <a:ext cx="12192000" cy="200024"/>
          </a:xfrm>
          <a:prstGeom prst="rect">
            <a:avLst/>
          </a:prstGeom>
          <a:solidFill>
            <a:srgbClr val="01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949280"/>
            <a:ext cx="720000" cy="720000"/>
          </a:xfrm>
          <a:prstGeom prst="rect">
            <a:avLst/>
          </a:prstGeom>
        </p:spPr>
      </p:pic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896121" y="6112776"/>
            <a:ext cx="4112846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657975"/>
            <a:ext cx="1609725" cy="200025"/>
          </a:xfrm>
          <a:prstGeom prst="rect">
            <a:avLst/>
          </a:prstGeom>
        </p:spPr>
      </p:pic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1272317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fr-FR" dirty="0"/>
              <a:t>Titre du cours</a:t>
            </a:r>
            <a:endParaRPr lang="en-GB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92733" y="2729171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PARTIE X</a:t>
            </a:r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0" y="6657975"/>
            <a:ext cx="12192000" cy="200025"/>
            <a:chOff x="0" y="6657975"/>
            <a:chExt cx="12192000" cy="2000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57975"/>
              <a:ext cx="12192000" cy="200024"/>
            </a:xfrm>
            <a:prstGeom prst="rect">
              <a:avLst/>
            </a:prstGeom>
            <a:solidFill>
              <a:srgbClr val="016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275" y="6657975"/>
              <a:ext cx="1609725" cy="200025"/>
            </a:xfrm>
            <a:prstGeom prst="rect">
              <a:avLst/>
            </a:prstGeom>
          </p:spPr>
        </p:pic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0E8688D-F78E-4120-A5E5-4D7D906CB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92733" y="3470053"/>
            <a:ext cx="9505288" cy="72077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/>
              <a:t>Intitulé de la partie (e.g. « Manipuler le DOM »)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reen]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Exercice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C05549-8FBF-4617-BE36-EAE6E4A7DFC7}"/>
              </a:ext>
            </a:extLst>
          </p:cNvPr>
          <p:cNvGrpSpPr/>
          <p:nvPr userDrawn="1"/>
        </p:nvGrpSpPr>
        <p:grpSpPr>
          <a:xfrm>
            <a:off x="8159552" y="5517232"/>
            <a:ext cx="4032448" cy="1080120"/>
            <a:chOff x="7824192" y="5517232"/>
            <a:chExt cx="4032448" cy="1080120"/>
          </a:xfrm>
          <a:solidFill>
            <a:srgbClr val="60A917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D3AD1-CF2E-4A33-924F-2625E69539A7}"/>
                </a:ext>
              </a:extLst>
            </p:cNvPr>
            <p:cNvSpPr/>
            <p:nvPr/>
          </p:nvSpPr>
          <p:spPr>
            <a:xfrm>
              <a:off x="7824192" y="5517232"/>
              <a:ext cx="4032448" cy="108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Succès déverrouillé</a:t>
              </a:r>
            </a:p>
            <a:p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628A199-4B00-4572-8515-625D498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0216" y="5699635"/>
              <a:ext cx="715314" cy="715314"/>
            </a:xfrm>
            <a:prstGeom prst="rect">
              <a:avLst/>
            </a:prstGeom>
            <a:grpFill/>
          </p:spPr>
        </p:pic>
      </p:grpSp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3D2F7A4-35A0-488F-B719-7F38E3438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9591" y="6015534"/>
            <a:ext cx="3042409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b="1" kern="1200" dirty="0" smtClean="0">
                <a:solidFill>
                  <a:schemeClr val="lt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Intitulé du succès</a:t>
            </a:r>
          </a:p>
        </p:txBody>
      </p:sp>
    </p:spTree>
    <p:extLst>
      <p:ext uri="{BB962C8B-B14F-4D97-AF65-F5344CB8AC3E}">
        <p14:creationId xmlns:p14="http://schemas.microsoft.com/office/powerpoint/2010/main" val="29780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2" presetClass="exit" presetSubtype="2" fill="hold" nodeType="withEffect">
                  <p:stCondLst>
                    <p:cond delay="300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1+ppt_w/2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Orange] 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Orange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5" grpId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Orange][Not animated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Orange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Orange][Not animated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FA680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Orange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9E8ABB5-E81C-48E1-800F-D2E2907737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44458-8B54-457F-A061-9209A17181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1" name="Espace réservé du texte 20">
            <a:extLst>
              <a:ext uri="{FF2B5EF4-FFF2-40B4-BE49-F238E27FC236}">
                <a16:creationId xmlns:a16="http://schemas.microsoft.com/office/drawing/2014/main" id="{BA3B89D6-54AF-485D-827E-6AE0CA8DE8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0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Orange][Not animated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C03FF87C-AB92-4BA1-9813-1B5FE99E07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C30661-2376-4E9A-8408-A67D534C8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6" name="Espace réservé du texte 20">
            <a:extLst>
              <a:ext uri="{FF2B5EF4-FFF2-40B4-BE49-F238E27FC236}">
                <a16:creationId xmlns:a16="http://schemas.microsoft.com/office/drawing/2014/main" id="{B4B0B98B-592D-4BD1-A34D-A389FF5E8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4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Orange]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Exercice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C05549-8FBF-4617-BE36-EAE6E4A7DFC7}"/>
              </a:ext>
            </a:extLst>
          </p:cNvPr>
          <p:cNvGrpSpPr/>
          <p:nvPr userDrawn="1"/>
        </p:nvGrpSpPr>
        <p:grpSpPr>
          <a:xfrm>
            <a:off x="8159552" y="5517232"/>
            <a:ext cx="4032448" cy="1080120"/>
            <a:chOff x="7824192" y="5517232"/>
            <a:chExt cx="4032448" cy="1080120"/>
          </a:xfrm>
          <a:solidFill>
            <a:srgbClr val="FA6800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D3AD1-CF2E-4A33-924F-2625E69539A7}"/>
                </a:ext>
              </a:extLst>
            </p:cNvPr>
            <p:cNvSpPr/>
            <p:nvPr/>
          </p:nvSpPr>
          <p:spPr>
            <a:xfrm>
              <a:off x="7824192" y="5517232"/>
              <a:ext cx="4032448" cy="108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Succès déverrouillé</a:t>
              </a:r>
            </a:p>
            <a:p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628A199-4B00-4572-8515-625D498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0216" y="5699635"/>
              <a:ext cx="715314" cy="715314"/>
            </a:xfrm>
            <a:prstGeom prst="rect">
              <a:avLst/>
            </a:prstGeom>
            <a:grpFill/>
          </p:spPr>
        </p:pic>
      </p:grpSp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3D2F7A4-35A0-488F-B719-7F38E3438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9591" y="6015534"/>
            <a:ext cx="3042409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b="1" kern="1200" dirty="0" smtClean="0">
                <a:solidFill>
                  <a:schemeClr val="lt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Intitulé du succès</a:t>
            </a:r>
          </a:p>
        </p:txBody>
      </p:sp>
    </p:spTree>
    <p:extLst>
      <p:ext uri="{BB962C8B-B14F-4D97-AF65-F5344CB8AC3E}">
        <p14:creationId xmlns:p14="http://schemas.microsoft.com/office/powerpoint/2010/main" val="26016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2" presetClass="exit" presetSubtype="2" fill="hold" nodeType="withEffect">
                  <p:stCondLst>
                    <p:cond delay="300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1+ppt_w/2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Purple] Titl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8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ail + 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972" y="5227426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72" y="5750921"/>
            <a:ext cx="720000" cy="720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952445" y="5390922"/>
            <a:ext cx="4056521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952445" y="5946978"/>
            <a:ext cx="4056521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657975"/>
            <a:ext cx="12192000" cy="200024"/>
          </a:xfrm>
          <a:prstGeom prst="rect">
            <a:avLst/>
          </a:prstGeom>
          <a:solidFill>
            <a:srgbClr val="01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657975"/>
            <a:ext cx="1609725" cy="200025"/>
          </a:xfrm>
          <a:prstGeom prst="rect">
            <a:avLst/>
          </a:prstGeom>
        </p:spPr>
      </p:pic>
      <p:grpSp>
        <p:nvGrpSpPr>
          <p:cNvPr id="15" name="Groupe 14"/>
          <p:cNvGrpSpPr/>
          <p:nvPr userDrawn="1"/>
        </p:nvGrpSpPr>
        <p:grpSpPr>
          <a:xfrm>
            <a:off x="0" y="6657975"/>
            <a:ext cx="12192000" cy="200025"/>
            <a:chOff x="0" y="6657975"/>
            <a:chExt cx="12192000" cy="20002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57975"/>
              <a:ext cx="12192000" cy="200024"/>
            </a:xfrm>
            <a:prstGeom prst="rect">
              <a:avLst/>
            </a:prstGeom>
            <a:solidFill>
              <a:srgbClr val="016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275" y="6657975"/>
              <a:ext cx="1609725" cy="200025"/>
            </a:xfrm>
            <a:prstGeom prst="rect">
              <a:avLst/>
            </a:prstGeom>
          </p:spPr>
        </p:pic>
      </p:grpSp>
      <p:sp>
        <p:nvSpPr>
          <p:cNvPr id="20" name="Title 8">
            <a:extLst>
              <a:ext uri="{FF2B5EF4-FFF2-40B4-BE49-F238E27FC236}">
                <a16:creationId xmlns:a16="http://schemas.microsoft.com/office/drawing/2014/main" id="{87852F19-33E0-4D7B-8BB4-B6B48352D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77" y="1272317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fr-FR" dirty="0"/>
              <a:t>Titre du cours</a:t>
            </a:r>
            <a:endParaRPr lang="en-GB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4A2E2FC-A9E1-44E1-A8CE-9F4877B2B3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2733" y="2729171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PARTIE X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C5E7C7-14AA-4D55-9905-FA582C7CF3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92733" y="3470053"/>
            <a:ext cx="9505288" cy="72077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/>
              <a:t>Intitulé de la partie (e.g. « Manipuler le DOM »)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2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Purple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5" grpId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Purple][Not animated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Purple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7030A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7030A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Purple][Not animated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7030A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7030A0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urple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68882CF4-66FB-47CE-920E-C40CF775AF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A256DA-3072-4A53-B26C-5588CF88F2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1" name="Espace réservé du texte 20">
            <a:extLst>
              <a:ext uri="{FF2B5EF4-FFF2-40B4-BE49-F238E27FC236}">
                <a16:creationId xmlns:a16="http://schemas.microsoft.com/office/drawing/2014/main" id="{93477EA4-8224-445D-97FF-B168FFD46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urple][Not animated]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DBCDEEF-554F-4942-B2A6-043122B035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197" y="2422227"/>
            <a:ext cx="10825994" cy="2862322"/>
          </a:xfrm>
          <a:prstGeom prst="rect">
            <a:avLst/>
          </a:prstGeom>
          <a:solidFill>
            <a:srgbClr val="1E1E1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800" b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FR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5043D4-DD82-4A5B-996C-67A28552C6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Exemple</a:t>
            </a:r>
          </a:p>
        </p:txBody>
      </p:sp>
      <p:sp>
        <p:nvSpPr>
          <p:cNvPr id="13" name="Espace réservé du texte 20">
            <a:extLst>
              <a:ext uri="{FF2B5EF4-FFF2-40B4-BE49-F238E27FC236}">
                <a16:creationId xmlns:a16="http://schemas.microsoft.com/office/drawing/2014/main" id="{75B7185F-F535-40FB-892B-6FB6BB9D5D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2422227"/>
            <a:ext cx="103251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b="0" smtClean="0">
                <a:solidFill>
                  <a:srgbClr val="6A9955"/>
                </a:solidFill>
                <a:effectLst/>
              </a:defRPr>
            </a:lvl1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Insert code from Visual Studio Code here --&gt;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Purple]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 dirty="0"/>
              <a:t>Exercice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C05549-8FBF-4617-BE36-EAE6E4A7DFC7}"/>
              </a:ext>
            </a:extLst>
          </p:cNvPr>
          <p:cNvGrpSpPr/>
          <p:nvPr userDrawn="1"/>
        </p:nvGrpSpPr>
        <p:grpSpPr>
          <a:xfrm>
            <a:off x="8159552" y="5517232"/>
            <a:ext cx="4032448" cy="1080120"/>
            <a:chOff x="7824192" y="5517232"/>
            <a:chExt cx="4032448" cy="1080120"/>
          </a:xfrm>
          <a:solidFill>
            <a:srgbClr val="7030A0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D3AD1-CF2E-4A33-924F-2625E69539A7}"/>
                </a:ext>
              </a:extLst>
            </p:cNvPr>
            <p:cNvSpPr/>
            <p:nvPr/>
          </p:nvSpPr>
          <p:spPr>
            <a:xfrm>
              <a:off x="7824192" y="5517232"/>
              <a:ext cx="4032448" cy="1080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Succès déverrouillé</a:t>
              </a:r>
            </a:p>
            <a:p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F628A199-4B00-4572-8515-625D498E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0216" y="5699635"/>
              <a:ext cx="715314" cy="715314"/>
            </a:xfrm>
            <a:prstGeom prst="rect">
              <a:avLst/>
            </a:prstGeom>
            <a:grpFill/>
          </p:spPr>
        </p:pic>
      </p:grpSp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3D2F7A4-35A0-488F-B719-7F38E3438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9591" y="6015534"/>
            <a:ext cx="3042409" cy="57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b="1" kern="1200" dirty="0" smtClean="0">
                <a:solidFill>
                  <a:schemeClr val="lt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Intitulé du succès</a:t>
            </a:r>
          </a:p>
        </p:txBody>
      </p:sp>
    </p:spTree>
    <p:extLst>
      <p:ext uri="{BB962C8B-B14F-4D97-AF65-F5344CB8AC3E}">
        <p14:creationId xmlns:p14="http://schemas.microsoft.com/office/powerpoint/2010/main" val="35575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2" presetClass="exit" presetSubtype="2" fill="hold" nodeType="withEffect">
                  <p:stCondLst>
                    <p:cond delay="300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1+ppt_w/2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972" y="4764906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72" y="5288401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72" y="5762701"/>
            <a:ext cx="720000" cy="720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952445" y="4928402"/>
            <a:ext cx="4056521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952445" y="5484458"/>
            <a:ext cx="4056521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7968208" y="5967299"/>
            <a:ext cx="4040757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657975"/>
            <a:ext cx="12192000" cy="200024"/>
          </a:xfrm>
          <a:prstGeom prst="rect">
            <a:avLst/>
          </a:prstGeom>
          <a:solidFill>
            <a:srgbClr val="016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657975"/>
            <a:ext cx="1609725" cy="200025"/>
          </a:xfrm>
          <a:prstGeom prst="rect">
            <a:avLst/>
          </a:prstGeom>
        </p:spPr>
      </p:pic>
      <p:grpSp>
        <p:nvGrpSpPr>
          <p:cNvPr id="16" name="Groupe 15"/>
          <p:cNvGrpSpPr/>
          <p:nvPr userDrawn="1"/>
        </p:nvGrpSpPr>
        <p:grpSpPr>
          <a:xfrm>
            <a:off x="0" y="6657975"/>
            <a:ext cx="12192000" cy="200025"/>
            <a:chOff x="0" y="6657975"/>
            <a:chExt cx="12192000" cy="20002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57975"/>
              <a:ext cx="12192000" cy="200024"/>
            </a:xfrm>
            <a:prstGeom prst="rect">
              <a:avLst/>
            </a:prstGeom>
            <a:solidFill>
              <a:srgbClr val="016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275" y="6657975"/>
              <a:ext cx="1609725" cy="200025"/>
            </a:xfrm>
            <a:prstGeom prst="rect">
              <a:avLst/>
            </a:prstGeom>
          </p:spPr>
        </p:pic>
      </p:grpSp>
      <p:sp>
        <p:nvSpPr>
          <p:cNvPr id="21" name="Title 8">
            <a:extLst>
              <a:ext uri="{FF2B5EF4-FFF2-40B4-BE49-F238E27FC236}">
                <a16:creationId xmlns:a16="http://schemas.microsoft.com/office/drawing/2014/main" id="{02D3AA1C-F67A-430A-BC6C-63E61F06E0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77" y="1272317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fr-FR" dirty="0"/>
              <a:t>Titre du cours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4223D287-95AD-4F81-9FF6-31EB8105D4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2733" y="2729171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PARTIE X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1D28195-349B-4EC2-9FEA-08C608C4D2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2733" y="3470053"/>
            <a:ext cx="9505288" cy="720774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/>
              <a:t>Intitulé de la partie (e.g. « Manipuler le DOM »)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1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Blue] 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8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Blue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Blue][Not animated]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Blue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1BA1E2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1BA1E2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5 4.07407E-6 L -3.54167E-6 4.07407E-6 " pathEditMode="relative" rAng="0" ptsTypes="AA">
                                      <p:cBhvr>
                                        <p:cTn id="9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 autoUpdateAnimBg="0" advAuto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[Blue][Not animated] 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000" cy="4525963"/>
          </a:xfrm>
          <a:prstGeom prst="rect">
            <a:avLst/>
          </a:prstGeom>
        </p:spPr>
        <p:txBody>
          <a:bodyPr/>
          <a:lstStyle>
            <a:lvl1pPr marL="0" indent="0" algn="just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 algn="just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rgbClr val="1BA1E2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rgbClr val="1BA1E2"/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1370" y="260648"/>
            <a:ext cx="11164821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 autoUpdateAnimBg="0" advAuto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42" r:id="rId5"/>
    <p:sldLayoutId id="2147483743" r:id="rId6"/>
    <p:sldLayoutId id="2147483758" r:id="rId7"/>
    <p:sldLayoutId id="2147483745" r:id="rId8"/>
    <p:sldLayoutId id="2147483760" r:id="rId9"/>
    <p:sldLayoutId id="2147483772" r:id="rId10"/>
    <p:sldLayoutId id="2147483771" r:id="rId11"/>
    <p:sldLayoutId id="2147483773" r:id="rId12"/>
    <p:sldLayoutId id="2147483746" r:id="rId13"/>
    <p:sldLayoutId id="2147483747" r:id="rId14"/>
    <p:sldLayoutId id="2147483761" r:id="rId15"/>
    <p:sldLayoutId id="2147483749" r:id="rId16"/>
    <p:sldLayoutId id="2147483763" r:id="rId17"/>
    <p:sldLayoutId id="2147483774" r:id="rId18"/>
    <p:sldLayoutId id="2147483775" r:id="rId19"/>
    <p:sldLayoutId id="2147483777" r:id="rId20"/>
    <p:sldLayoutId id="2147483750" r:id="rId21"/>
    <p:sldLayoutId id="2147483751" r:id="rId22"/>
    <p:sldLayoutId id="2147483764" r:id="rId23"/>
    <p:sldLayoutId id="2147483753" r:id="rId24"/>
    <p:sldLayoutId id="2147483766" r:id="rId25"/>
    <p:sldLayoutId id="2147483778" r:id="rId26"/>
    <p:sldLayoutId id="2147483779" r:id="rId27"/>
    <p:sldLayoutId id="2147483780" r:id="rId28"/>
    <p:sldLayoutId id="2147483754" r:id="rId29"/>
    <p:sldLayoutId id="2147483755" r:id="rId30"/>
    <p:sldLayoutId id="2147483767" r:id="rId31"/>
    <p:sldLayoutId id="2147483757" r:id="rId32"/>
    <p:sldLayoutId id="2147483769" r:id="rId33"/>
    <p:sldLayoutId id="2147483781" r:id="rId34"/>
    <p:sldLayoutId id="2147483782" r:id="rId35"/>
    <p:sldLayoutId id="2147483783" r:id="rId3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mapar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7A457B-F3F1-4368-8585-1F6AC6447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benjamin.cmaparis@gmail.com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311FAB0-10F4-4316-92F4-DC06186C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/ </a:t>
            </a:r>
            <a:r>
              <a:rPr lang="fr-FR" dirty="0" err="1"/>
              <a:t>React</a:t>
            </a:r>
            <a:r>
              <a:rPr lang="fr-FR" dirty="0"/>
              <a:t> : S’initier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F1820C6-7836-406A-A679-6CAE2B635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21930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637848-8EA2-4FFF-AB4B-73AF90E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2777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FEF9F-FD48-4044-AAAE-11D02690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session</a:t>
            </a:r>
          </a:p>
        </p:txBody>
      </p:sp>
    </p:spTree>
    <p:extLst>
      <p:ext uri="{BB962C8B-B14F-4D97-AF65-F5344CB8AC3E}">
        <p14:creationId xmlns:p14="http://schemas.microsoft.com/office/powerpoint/2010/main" val="37923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649D88-FB9F-4D3E-B164-A90E779B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pratique et formalités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816DE-18D7-49BB-B991-CC550C4D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Cours </a:t>
            </a:r>
            <a:r>
              <a:rPr lang="fr-FR"/>
              <a:t>les lundis </a:t>
            </a:r>
            <a:r>
              <a:rPr lang="fr-FR" dirty="0"/>
              <a:t>de </a:t>
            </a:r>
            <a:r>
              <a:rPr lang="fr-FR" b="1" dirty="0">
                <a:solidFill>
                  <a:srgbClr val="1BA1E2"/>
                </a:solidFill>
              </a:rPr>
              <a:t>18h30</a:t>
            </a:r>
            <a:r>
              <a:rPr lang="fr-FR" dirty="0"/>
              <a:t> à </a:t>
            </a:r>
            <a:r>
              <a:rPr lang="fr-FR" b="1" dirty="0">
                <a:solidFill>
                  <a:srgbClr val="1BA1E2"/>
                </a:solidFill>
              </a:rPr>
              <a:t>21h30</a:t>
            </a:r>
          </a:p>
          <a:p>
            <a:endParaRPr lang="fr-FR" dirty="0"/>
          </a:p>
          <a:p>
            <a:r>
              <a:rPr lang="fr-FR" dirty="0"/>
              <a:t>Pas de cours pendant les </a:t>
            </a:r>
            <a:r>
              <a:rPr lang="fr-FR" b="1" dirty="0">
                <a:solidFill>
                  <a:srgbClr val="1BA1E2"/>
                </a:solidFill>
              </a:rPr>
              <a:t>vacances scolaires</a:t>
            </a:r>
          </a:p>
          <a:p>
            <a:endParaRPr lang="fr-FR" dirty="0"/>
          </a:p>
          <a:p>
            <a:r>
              <a:rPr lang="fr-FR" dirty="0"/>
              <a:t>Ni pendant les </a:t>
            </a:r>
            <a:r>
              <a:rPr lang="fr-FR" b="1" dirty="0">
                <a:solidFill>
                  <a:srgbClr val="1BA1E2"/>
                </a:solidFill>
              </a:rPr>
              <a:t>jours fériés</a:t>
            </a:r>
          </a:p>
          <a:p>
            <a:endParaRPr lang="fr-FR" dirty="0"/>
          </a:p>
          <a:p>
            <a:r>
              <a:rPr lang="fr-FR" dirty="0"/>
              <a:t>Formalités d’inscription auprès de la </a:t>
            </a:r>
            <a:r>
              <a:rPr lang="fr-FR" b="1" dirty="0">
                <a:solidFill>
                  <a:srgbClr val="1BA1E2"/>
                </a:solidFill>
              </a:rPr>
              <a:t>directrice d’établissement</a:t>
            </a:r>
          </a:p>
        </p:txBody>
      </p:sp>
    </p:spTree>
    <p:extLst>
      <p:ext uri="{BB962C8B-B14F-4D97-AF65-F5344CB8AC3E}">
        <p14:creationId xmlns:p14="http://schemas.microsoft.com/office/powerpoint/2010/main" val="3113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5A5DB3B-7C61-4BD4-BCDB-E413AB47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pratique et formalités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BFB174-3820-4D60-886B-A18F03BF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628801"/>
            <a:ext cx="10828784" cy="584775"/>
          </a:xfrm>
        </p:spPr>
        <p:txBody>
          <a:bodyPr>
            <a:spAutoFit/>
          </a:bodyPr>
          <a:lstStyle/>
          <a:p>
            <a:r>
              <a:rPr lang="fr-FR" dirty="0"/>
              <a:t>Calendrier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0CE3ED4E-794F-4301-A63B-8639FEB81C12}"/>
              </a:ext>
            </a:extLst>
          </p:cNvPr>
          <p:cNvSpPr txBox="1">
            <a:spLocks/>
          </p:cNvSpPr>
          <p:nvPr/>
        </p:nvSpPr>
        <p:spPr>
          <a:xfrm>
            <a:off x="780496" y="2212436"/>
            <a:ext cx="10828784" cy="3808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just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just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1DB21E-0C41-48A6-8424-BD4B50BFF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5402" y="2568456"/>
            <a:ext cx="8921194" cy="37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5292-CE5B-40D2-8420-4AF39E3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pratique et formalités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5861-66A0-4580-BF0C-C64B17A3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Volume du cours = </a:t>
            </a:r>
            <a:r>
              <a:rPr lang="fr-FR" b="1" dirty="0">
                <a:solidFill>
                  <a:srgbClr val="1BA1E2"/>
                </a:solidFill>
              </a:rPr>
              <a:t>45h</a:t>
            </a:r>
          </a:p>
          <a:p>
            <a:endParaRPr lang="fr-FR" dirty="0"/>
          </a:p>
          <a:p>
            <a:r>
              <a:rPr lang="fr-FR" b="1" dirty="0">
                <a:solidFill>
                  <a:srgbClr val="1BA1E2"/>
                </a:solidFill>
              </a:rPr>
              <a:t>Report</a:t>
            </a:r>
            <a:r>
              <a:rPr lang="fr-FR" dirty="0"/>
              <a:t> de cours éventuel</a:t>
            </a:r>
          </a:p>
          <a:p>
            <a:endParaRPr lang="fr-FR" dirty="0"/>
          </a:p>
          <a:p>
            <a:r>
              <a:rPr lang="fr-FR" dirty="0"/>
              <a:t>Suivi à distance avec </a:t>
            </a:r>
            <a:r>
              <a:rPr lang="fr-FR" b="1" dirty="0">
                <a:solidFill>
                  <a:srgbClr val="1BA1E2"/>
                </a:solidFill>
              </a:rPr>
              <a:t>Microsoft Teams</a:t>
            </a:r>
          </a:p>
          <a:p>
            <a:endParaRPr lang="fr-FR" dirty="0"/>
          </a:p>
          <a:p>
            <a:r>
              <a:rPr lang="fr-FR" dirty="0"/>
              <a:t>Certificat</a:t>
            </a:r>
            <a:r>
              <a:rPr lang="fr-FR" b="1" dirty="0">
                <a:solidFill>
                  <a:srgbClr val="1BA1E2"/>
                </a:solidFill>
              </a:rPr>
              <a:t> d’assiduité </a:t>
            </a:r>
            <a:r>
              <a:rPr lang="fr-FR" dirty="0"/>
              <a:t>en fin de cours (pas de certification)</a:t>
            </a:r>
          </a:p>
        </p:txBody>
      </p:sp>
    </p:spTree>
    <p:extLst>
      <p:ext uri="{BB962C8B-B14F-4D97-AF65-F5344CB8AC3E}">
        <p14:creationId xmlns:p14="http://schemas.microsoft.com/office/powerpoint/2010/main" val="17355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5292-CE5B-40D2-8420-4AF39E3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pratique et formalités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5861-66A0-4580-BF0C-C64B17A3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1BA1E2"/>
                </a:solidFill>
              </a:rPr>
              <a:t>Préparation</a:t>
            </a:r>
            <a:r>
              <a:rPr lang="fr-FR" dirty="0"/>
              <a:t> de la salle</a:t>
            </a:r>
          </a:p>
          <a:p>
            <a:endParaRPr lang="fr-FR" dirty="0"/>
          </a:p>
          <a:p>
            <a:r>
              <a:rPr lang="fr-FR" dirty="0"/>
              <a:t>Démarrage vers </a:t>
            </a:r>
            <a:r>
              <a:rPr lang="fr-FR" b="1" dirty="0">
                <a:solidFill>
                  <a:srgbClr val="1BA1E2"/>
                </a:solidFill>
              </a:rPr>
              <a:t>18h40</a:t>
            </a:r>
          </a:p>
          <a:p>
            <a:endParaRPr lang="fr-FR" dirty="0"/>
          </a:p>
          <a:p>
            <a:r>
              <a:rPr lang="fr-FR" dirty="0"/>
              <a:t>Pause vers </a:t>
            </a:r>
            <a:r>
              <a:rPr lang="fr-FR" b="1" dirty="0">
                <a:solidFill>
                  <a:srgbClr val="1BA1E2"/>
                </a:solidFill>
              </a:rPr>
              <a:t>19h30</a:t>
            </a:r>
            <a:r>
              <a:rPr lang="fr-FR" dirty="0"/>
              <a:t> et </a:t>
            </a:r>
            <a:r>
              <a:rPr lang="fr-FR" b="1" dirty="0">
                <a:solidFill>
                  <a:srgbClr val="1BA1E2"/>
                </a:solidFill>
              </a:rPr>
              <a:t>20h30</a:t>
            </a:r>
          </a:p>
          <a:p>
            <a:endParaRPr lang="fr-FR" dirty="0"/>
          </a:p>
          <a:p>
            <a:r>
              <a:rPr lang="fr-FR" dirty="0"/>
              <a:t>Fin vers </a:t>
            </a:r>
            <a:r>
              <a:rPr lang="fr-FR" b="1" dirty="0">
                <a:solidFill>
                  <a:srgbClr val="1BA1E2"/>
                </a:solidFill>
              </a:rPr>
              <a:t>21h20</a:t>
            </a:r>
            <a:r>
              <a:rPr lang="fr-FR" dirty="0"/>
              <a:t> et </a:t>
            </a:r>
            <a:r>
              <a:rPr lang="fr-FR" b="1" dirty="0">
                <a:solidFill>
                  <a:srgbClr val="1BA1E2"/>
                </a:solidFill>
              </a:rPr>
              <a:t>rangement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68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5292-CE5B-40D2-8420-4AF39E3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pratique et formalités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5861-66A0-4580-BF0C-C64B17A3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Diffusion des supports </a:t>
            </a:r>
            <a:r>
              <a:rPr lang="fr-FR" b="1" dirty="0">
                <a:solidFill>
                  <a:srgbClr val="1BA1E2"/>
                </a:solidFill>
              </a:rPr>
              <a:t>au fur et à mesure</a:t>
            </a:r>
          </a:p>
          <a:p>
            <a:endParaRPr lang="fr-FR" dirty="0"/>
          </a:p>
          <a:p>
            <a:r>
              <a:rPr lang="fr-FR" b="1" dirty="0">
                <a:solidFill>
                  <a:srgbClr val="1BA1E2"/>
                </a:solidFill>
              </a:rPr>
              <a:t>Après</a:t>
            </a:r>
            <a:r>
              <a:rPr lang="fr-FR" dirty="0"/>
              <a:t> chaque cours</a:t>
            </a:r>
          </a:p>
          <a:p>
            <a:endParaRPr lang="fr-FR" dirty="0"/>
          </a:p>
          <a:p>
            <a:r>
              <a:rPr lang="fr-FR" dirty="0"/>
              <a:t>Dossier partagé </a:t>
            </a:r>
            <a:r>
              <a:rPr lang="fr-FR" b="1" dirty="0">
                <a:solidFill>
                  <a:srgbClr val="1BA1E2"/>
                </a:solidFill>
              </a:rPr>
              <a:t>OneDrive</a:t>
            </a:r>
          </a:p>
          <a:p>
            <a:endParaRPr lang="fr-FR" dirty="0"/>
          </a:p>
          <a:p>
            <a:r>
              <a:rPr lang="fr-FR" dirty="0"/>
              <a:t>Formulaire : </a:t>
            </a:r>
            <a:r>
              <a:rPr lang="fr-FR" b="1" dirty="0">
                <a:solidFill>
                  <a:srgbClr val="1BA1E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https://tinyurl.com/cmaparis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2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73819D-8114-47F2-B563-E398CD04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0681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E1209E-3095-444A-AC40-26C42B17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F0E0F8D-A418-459D-A59B-030E20804054}"/>
              </a:ext>
            </a:extLst>
          </p:cNvPr>
          <p:cNvGrpSpPr/>
          <p:nvPr/>
        </p:nvGrpSpPr>
        <p:grpSpPr>
          <a:xfrm>
            <a:off x="8955897" y="1628800"/>
            <a:ext cx="2640294" cy="4518249"/>
            <a:chOff x="8955897" y="1628800"/>
            <a:chExt cx="2640294" cy="4518249"/>
          </a:xfrm>
        </p:grpSpPr>
        <p:sp>
          <p:nvSpPr>
            <p:cNvPr id="38" name="Espace réservé du contenu 4">
              <a:extLst>
                <a:ext uri="{FF2B5EF4-FFF2-40B4-BE49-F238E27FC236}">
                  <a16:creationId xmlns:a16="http://schemas.microsoft.com/office/drawing/2014/main" id="{8863E521-987F-4900-A2B4-37CC88EBC25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55897" y="1628800"/>
              <a:ext cx="2640294" cy="4518249"/>
            </a:xfrm>
            <a:prstGeom prst="rect">
              <a:avLst/>
            </a:prstGeom>
            <a:solidFill>
              <a:srgbClr val="60A917"/>
            </a:solidFill>
          </p:spPr>
          <p:txBody>
            <a:bodyPr anchor="b"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React</a:t>
              </a: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F606269F-7E84-49EE-AFF8-C1FF011B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73612" y="2320246"/>
              <a:ext cx="2204864" cy="2202080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9996AD8-8E79-443D-BDAA-4A997B9EF046}"/>
              </a:ext>
            </a:extLst>
          </p:cNvPr>
          <p:cNvGrpSpPr/>
          <p:nvPr/>
        </p:nvGrpSpPr>
        <p:grpSpPr>
          <a:xfrm>
            <a:off x="5016986" y="1636514"/>
            <a:ext cx="2640294" cy="4518249"/>
            <a:chOff x="5016986" y="1636514"/>
            <a:chExt cx="2640294" cy="4518249"/>
          </a:xfrm>
        </p:grpSpPr>
        <p:sp>
          <p:nvSpPr>
            <p:cNvPr id="40" name="Espace réservé du contenu 4">
              <a:extLst>
                <a:ext uri="{FF2B5EF4-FFF2-40B4-BE49-F238E27FC236}">
                  <a16:creationId xmlns:a16="http://schemas.microsoft.com/office/drawing/2014/main" id="{67D82B4E-B696-48E6-84DA-1174A88BFC6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6986" y="1636514"/>
              <a:ext cx="2640294" cy="4518249"/>
            </a:xfrm>
            <a:prstGeom prst="rect">
              <a:avLst/>
            </a:prstGeom>
            <a:solidFill>
              <a:srgbClr val="60A917"/>
            </a:solidFill>
          </p:spPr>
          <p:txBody>
            <a:bodyPr anchor="b"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Angular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5D750777-CA79-40DE-B940-508386CA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34701" y="2373281"/>
              <a:ext cx="2204864" cy="2111437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4C6938A-C342-4B0E-BA7F-281A446FD1E4}"/>
              </a:ext>
            </a:extLst>
          </p:cNvPr>
          <p:cNvGrpSpPr/>
          <p:nvPr/>
        </p:nvGrpSpPr>
        <p:grpSpPr>
          <a:xfrm>
            <a:off x="767408" y="1628800"/>
            <a:ext cx="2640294" cy="4525963"/>
            <a:chOff x="767408" y="1628800"/>
            <a:chExt cx="2640294" cy="4525963"/>
          </a:xfrm>
        </p:grpSpPr>
        <p:sp>
          <p:nvSpPr>
            <p:cNvPr id="42" name="Espace réservé du contenu 4">
              <a:extLst>
                <a:ext uri="{FF2B5EF4-FFF2-40B4-BE49-F238E27FC236}">
                  <a16:creationId xmlns:a16="http://schemas.microsoft.com/office/drawing/2014/main" id="{4A6F2C8F-C41C-4E81-97A5-F9E0D26BA68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67408" y="1628800"/>
              <a:ext cx="2640294" cy="4525963"/>
            </a:xfrm>
            <a:prstGeom prst="rect">
              <a:avLst/>
            </a:prstGeom>
            <a:solidFill>
              <a:srgbClr val="60A917"/>
            </a:solidFill>
          </p:spPr>
          <p:txBody>
            <a:bodyPr anchor="b"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Introduction</a:t>
              </a:r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BB6EE2E3-4C68-470F-BE62-036DF969B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5123" y="2318854"/>
              <a:ext cx="2204864" cy="2204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7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[CMPA] Windows8Dar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0701 - XX - CMA - Intitulé du cours- Administratif.potx" id="{150DF82C-B8B2-4ECA-BCE1-9597584D939D}" vid="{C6B0AACA-E538-45A5-882A-89CFF29A75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20200701 - XX - CMA - Intitulé du cours- Administratif</Template>
  <TotalTime>98</TotalTime>
  <Words>215</Words>
  <Application>Microsoft Office PowerPoint</Application>
  <PresentationFormat>Grand écran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 Light</vt:lpstr>
      <vt:lpstr>Segoe WP</vt:lpstr>
      <vt:lpstr>[CMPA] Windows8Dark</vt:lpstr>
      <vt:lpstr>Angular / React : S’initier</vt:lpstr>
      <vt:lpstr>Présentation de la session</vt:lpstr>
      <vt:lpstr>Aspect pratique et formalités</vt:lpstr>
      <vt:lpstr>Aspect pratique et formalités</vt:lpstr>
      <vt:lpstr>Aspect pratique et formalités</vt:lpstr>
      <vt:lpstr>Aspect pratique et formalités</vt:lpstr>
      <vt:lpstr>Aspect pratique et formalités</vt:lpstr>
      <vt:lpstr>Programme</vt:lpstr>
      <vt:lpstr>Modules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/ React : S’initier</dc:title>
  <dc:creator>Benjamin GUILLAUME</dc:creator>
  <cp:lastModifiedBy>Benjamin GUILLAUME</cp:lastModifiedBy>
  <cp:revision>12</cp:revision>
  <cp:lastPrinted>2020-07-06T09:00:09Z</cp:lastPrinted>
  <dcterms:created xsi:type="dcterms:W3CDTF">2020-07-11T04:38:25Z</dcterms:created>
  <dcterms:modified xsi:type="dcterms:W3CDTF">2021-10-03T20:11:49Z</dcterms:modified>
</cp:coreProperties>
</file>