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Graduate"/>
      <p:regular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Graduat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6a42364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6a42364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6a42364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6a42364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a423644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a423644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a42364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a42364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6a423644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6a423644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6a423644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6a423644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6a423644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6a423644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nvSpPr>
        <p:spPr>
          <a:xfrm>
            <a:off x="1133000" y="81988"/>
            <a:ext cx="6958200" cy="16758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fr" sz="6800">
                <a:solidFill>
                  <a:schemeClr val="lt1"/>
                </a:solidFill>
                <a:latin typeface="Graduate"/>
                <a:ea typeface="Graduate"/>
                <a:cs typeface="Graduate"/>
                <a:sym typeface="Graduate"/>
              </a:rPr>
              <a:t>SPORT TRACK</a:t>
            </a:r>
            <a:endParaRPr b="1" sz="6800">
              <a:solidFill>
                <a:schemeClr val="lt1"/>
              </a:solidFill>
              <a:latin typeface="Graduate"/>
              <a:ea typeface="Graduate"/>
              <a:cs typeface="Graduate"/>
              <a:sym typeface="Graduate"/>
            </a:endParaRPr>
          </a:p>
        </p:txBody>
      </p:sp>
      <p:pic>
        <p:nvPicPr>
          <p:cNvPr id="57" name="Google Shape;57;p13"/>
          <p:cNvPicPr preferRelativeResize="0"/>
          <p:nvPr/>
        </p:nvPicPr>
        <p:blipFill>
          <a:blip r:embed="rId4">
            <a:alphaModFix/>
          </a:blip>
          <a:stretch>
            <a:fillRect/>
          </a:stretch>
        </p:blipFill>
        <p:spPr>
          <a:xfrm>
            <a:off x="368175" y="178875"/>
            <a:ext cx="969773" cy="1407590"/>
          </a:xfrm>
          <a:prstGeom prst="rect">
            <a:avLst/>
          </a:prstGeom>
          <a:noFill/>
          <a:ln>
            <a:noFill/>
          </a:ln>
        </p:spPr>
      </p:pic>
      <p:sp>
        <p:nvSpPr>
          <p:cNvPr id="58" name="Google Shape;58;p13"/>
          <p:cNvSpPr txBox="1"/>
          <p:nvPr/>
        </p:nvSpPr>
        <p:spPr>
          <a:xfrm>
            <a:off x="1181150" y="3976225"/>
            <a:ext cx="68619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solidFill>
                  <a:schemeClr val="lt1"/>
                </a:solidFill>
                <a:latin typeface="Graduate"/>
                <a:ea typeface="Graduate"/>
                <a:cs typeface="Graduate"/>
                <a:sym typeface="Graduate"/>
              </a:rPr>
              <a:t>Tuteur : Christine Druon</a:t>
            </a:r>
            <a:endParaRPr sz="1300">
              <a:solidFill>
                <a:schemeClr val="lt1"/>
              </a:solidFill>
              <a:latin typeface="Graduate"/>
              <a:ea typeface="Graduate"/>
              <a:cs typeface="Graduate"/>
              <a:sym typeface="Graduate"/>
            </a:endParaRPr>
          </a:p>
          <a:p>
            <a:pPr indent="0" lvl="0" marL="0" rtl="0" algn="ctr">
              <a:spcBef>
                <a:spcPts val="0"/>
              </a:spcBef>
              <a:spcAft>
                <a:spcPts val="0"/>
              </a:spcAft>
              <a:buNone/>
            </a:pPr>
            <a:r>
              <a:t/>
            </a:r>
            <a:endParaRPr sz="600">
              <a:solidFill>
                <a:schemeClr val="lt1"/>
              </a:solidFill>
              <a:latin typeface="Graduate"/>
              <a:ea typeface="Graduate"/>
              <a:cs typeface="Graduate"/>
              <a:sym typeface="Graduate"/>
            </a:endParaRPr>
          </a:p>
          <a:p>
            <a:pPr indent="0" lvl="0" marL="0" rtl="0" algn="ctr">
              <a:spcBef>
                <a:spcPts val="0"/>
              </a:spcBef>
              <a:spcAft>
                <a:spcPts val="0"/>
              </a:spcAft>
              <a:buNone/>
            </a:pPr>
            <a:r>
              <a:rPr lang="fr" sz="1300">
                <a:solidFill>
                  <a:schemeClr val="lt1"/>
                </a:solidFill>
                <a:latin typeface="Graduate"/>
                <a:ea typeface="Graduate"/>
                <a:cs typeface="Graduate"/>
                <a:sym typeface="Graduate"/>
              </a:rPr>
              <a:t>Matis Chabanat - Titouan Cocheril - Arthur Le Menn - Ivan Salle</a:t>
            </a:r>
            <a:endParaRPr sz="1300">
              <a:solidFill>
                <a:schemeClr val="lt1"/>
              </a:solidFill>
              <a:latin typeface="Graduate"/>
              <a:ea typeface="Graduate"/>
              <a:cs typeface="Graduate"/>
              <a:sym typeface="Graduate"/>
            </a:endParaRPr>
          </a:p>
          <a:p>
            <a:pPr indent="0" lvl="0" marL="0" rtl="0" algn="ctr">
              <a:spcBef>
                <a:spcPts val="0"/>
              </a:spcBef>
              <a:spcAft>
                <a:spcPts val="0"/>
              </a:spcAft>
              <a:buNone/>
            </a:pPr>
            <a:r>
              <a:rPr b="1" lang="fr" sz="1300">
                <a:solidFill>
                  <a:schemeClr val="lt1"/>
                </a:solidFill>
                <a:latin typeface="Graduate"/>
                <a:ea typeface="Graduate"/>
                <a:cs typeface="Graduate"/>
                <a:sym typeface="Graduate"/>
              </a:rPr>
              <a:t>Groupe 11</a:t>
            </a:r>
            <a:endParaRPr b="1" sz="1300">
              <a:solidFill>
                <a:schemeClr val="lt1"/>
              </a:solidFill>
              <a:latin typeface="Graduate"/>
              <a:ea typeface="Graduate"/>
              <a:cs typeface="Graduate"/>
              <a:sym typeface="Graduate"/>
            </a:endParaRPr>
          </a:p>
          <a:p>
            <a:pPr indent="0" lvl="0" marL="0" rtl="0" algn="ctr">
              <a:spcBef>
                <a:spcPts val="0"/>
              </a:spcBef>
              <a:spcAft>
                <a:spcPts val="0"/>
              </a:spcAft>
              <a:buNone/>
            </a:pPr>
            <a:r>
              <a:rPr b="1" lang="fr" sz="1300">
                <a:solidFill>
                  <a:schemeClr val="lt1"/>
                </a:solidFill>
                <a:latin typeface="Graduate"/>
                <a:ea typeface="Graduate"/>
                <a:cs typeface="Graduate"/>
                <a:sym typeface="Graduate"/>
              </a:rPr>
              <a:t>TD1 - TP1</a:t>
            </a:r>
            <a:endParaRPr b="1" sz="1300">
              <a:solidFill>
                <a:schemeClr val="lt1"/>
              </a:solidFill>
              <a:latin typeface="Graduate"/>
              <a:ea typeface="Graduate"/>
              <a:cs typeface="Graduate"/>
              <a:sym typeface="Graduate"/>
            </a:endParaRPr>
          </a:p>
        </p:txBody>
      </p:sp>
      <p:sp>
        <p:nvSpPr>
          <p:cNvPr id="59" name="Google Shape;59;p13"/>
          <p:cNvSpPr txBox="1"/>
          <p:nvPr/>
        </p:nvSpPr>
        <p:spPr>
          <a:xfrm>
            <a:off x="8512558" y="4667892"/>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sz="1000">
                <a:solidFill>
                  <a:schemeClr val="lt1"/>
                </a:solidFill>
              </a:rPr>
              <a:t>‹#›</a:t>
            </a:fld>
            <a:r>
              <a:rPr lang="fr" sz="1000">
                <a:solidFill>
                  <a:schemeClr val="lt1"/>
                </a:solidFill>
              </a:rPr>
              <a:t>/2</a:t>
            </a:r>
            <a:endParaRPr sz="1000">
              <a:solidFill>
                <a:schemeClr val="lt1"/>
              </a:solidFill>
            </a:endParaRPr>
          </a:p>
        </p:txBody>
      </p:sp>
      <p:sp>
        <p:nvSpPr>
          <p:cNvPr id="60" name="Google Shape;60;p13"/>
          <p:cNvSpPr txBox="1"/>
          <p:nvPr/>
        </p:nvSpPr>
        <p:spPr>
          <a:xfrm>
            <a:off x="-73637" y="1586475"/>
            <a:ext cx="18534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solidFill>
                  <a:schemeClr val="lt1"/>
                </a:solidFill>
                <a:latin typeface="Graduate"/>
                <a:ea typeface="Graduate"/>
                <a:cs typeface="Graduate"/>
                <a:sym typeface="Graduate"/>
              </a:rPr>
              <a:t>BUT Informatique</a:t>
            </a:r>
            <a:endParaRPr sz="1300">
              <a:solidFill>
                <a:schemeClr val="lt1"/>
              </a:solidFill>
              <a:latin typeface="Graduate"/>
              <a:ea typeface="Graduate"/>
              <a:cs typeface="Graduate"/>
              <a:sym typeface="Graduate"/>
            </a:endParaRPr>
          </a:p>
          <a:p>
            <a:pPr indent="0" lvl="0" marL="0" rtl="0" algn="ctr">
              <a:spcBef>
                <a:spcPts val="0"/>
              </a:spcBef>
              <a:spcAft>
                <a:spcPts val="0"/>
              </a:spcAft>
              <a:buNone/>
            </a:pPr>
            <a:r>
              <a:rPr lang="fr" sz="1300">
                <a:solidFill>
                  <a:schemeClr val="lt1"/>
                </a:solidFill>
                <a:latin typeface="Graduate"/>
                <a:ea typeface="Graduate"/>
                <a:cs typeface="Graduate"/>
                <a:sym typeface="Graduate"/>
              </a:rPr>
              <a:t>2021 - 2022</a:t>
            </a:r>
            <a:endParaRPr sz="1300">
              <a:solidFill>
                <a:schemeClr val="lt1"/>
              </a:solidFill>
              <a:latin typeface="Graduate"/>
              <a:ea typeface="Graduate"/>
              <a:cs typeface="Graduate"/>
              <a:sym typeface="Graduate"/>
            </a:endParaRPr>
          </a:p>
          <a:p>
            <a:pPr indent="0" lvl="0" marL="0" rtl="0" algn="ctr">
              <a:spcBef>
                <a:spcPts val="0"/>
              </a:spcBef>
              <a:spcAft>
                <a:spcPts val="0"/>
              </a:spcAft>
              <a:buNone/>
            </a:pPr>
            <a:r>
              <a:rPr lang="fr" sz="1300">
                <a:solidFill>
                  <a:schemeClr val="lt1"/>
                </a:solidFill>
                <a:latin typeface="Graduate"/>
                <a:ea typeface="Graduate"/>
                <a:cs typeface="Graduate"/>
                <a:sym typeface="Graduate"/>
              </a:rPr>
              <a:t>R2.10</a:t>
            </a:r>
            <a:endParaRPr sz="1300">
              <a:solidFill>
                <a:schemeClr val="lt1"/>
              </a:solidFill>
              <a:latin typeface="Graduate"/>
              <a:ea typeface="Graduate"/>
              <a:cs typeface="Graduate"/>
              <a:sym typeface="Graduate"/>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latin typeface="Proxima Nova"/>
                <a:ea typeface="Proxima Nova"/>
                <a:cs typeface="Proxima Nova"/>
                <a:sym typeface="Proxima Nova"/>
              </a:rPr>
              <a:t>‹#›</a:t>
            </a:fld>
            <a:endParaRPr>
              <a:solidFill>
                <a:schemeClr val="dk2"/>
              </a:solidFill>
              <a:latin typeface="Proxima Nova"/>
              <a:ea typeface="Proxima Nova"/>
              <a:cs typeface="Proxima Nova"/>
              <a:sym typeface="Proxima Nova"/>
            </a:endParaRPr>
          </a:p>
        </p:txBody>
      </p:sp>
      <p:pic>
        <p:nvPicPr>
          <p:cNvPr id="62" name="Google Shape;62;p13"/>
          <p:cNvPicPr preferRelativeResize="0"/>
          <p:nvPr/>
        </p:nvPicPr>
        <p:blipFill>
          <a:blip r:embed="rId5">
            <a:alphaModFix/>
          </a:blip>
          <a:stretch>
            <a:fillRect/>
          </a:stretch>
        </p:blipFill>
        <p:spPr>
          <a:xfrm>
            <a:off x="3395626" y="1935425"/>
            <a:ext cx="2432925" cy="174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Objectifs du projet</a:t>
            </a:r>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latin typeface="Proxima Nova"/>
                <a:ea typeface="Proxima Nova"/>
                <a:cs typeface="Proxima Nova"/>
                <a:sym typeface="Proxima Nova"/>
              </a:rPr>
              <a:t>‹#›</a:t>
            </a:fld>
            <a:endParaRPr>
              <a:solidFill>
                <a:schemeClr val="dk2"/>
              </a:solidFill>
              <a:latin typeface="Proxima Nova"/>
              <a:ea typeface="Proxima Nova"/>
              <a:cs typeface="Proxima Nova"/>
              <a:sym typeface="Proxima Nova"/>
            </a:endParaRPr>
          </a:p>
        </p:txBody>
      </p:sp>
      <p:sp>
        <p:nvSpPr>
          <p:cNvPr id="69" name="Google Shape;69;p14"/>
          <p:cNvSpPr txBox="1"/>
          <p:nvPr>
            <p:ph idx="1" type="body"/>
          </p:nvPr>
        </p:nvSpPr>
        <p:spPr>
          <a:xfrm>
            <a:off x="311700" y="1618725"/>
            <a:ext cx="8520600" cy="2651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fr"/>
              <a:t>L’application Sport Track a pour objectif de faciliter les échanges et la gestion des clubs sportifs amateurs,</a:t>
            </a:r>
            <a:r>
              <a:rPr lang="fr"/>
              <a:t> e</a:t>
            </a:r>
            <a:r>
              <a:rPr lang="fr"/>
              <a:t>n proposant aux </a:t>
            </a:r>
            <a:r>
              <a:rPr lang="fr" u="sng"/>
              <a:t>sportifs licenciés</a:t>
            </a:r>
            <a:r>
              <a:rPr lang="fr"/>
              <a:t>, aux </a:t>
            </a:r>
            <a:r>
              <a:rPr lang="fr" u="sng"/>
              <a:t>entraîneurs</a:t>
            </a:r>
            <a:r>
              <a:rPr lang="fr"/>
              <a:t> et aux </a:t>
            </a:r>
            <a:r>
              <a:rPr lang="fr" u="sng"/>
              <a:t>dirigeants de club</a:t>
            </a:r>
            <a:r>
              <a:rPr lang="fr"/>
              <a:t> une </a:t>
            </a:r>
            <a:r>
              <a:rPr lang="fr">
                <a:solidFill>
                  <a:schemeClr val="accent3"/>
                </a:solidFill>
              </a:rPr>
              <a:t>messagerie</a:t>
            </a:r>
            <a:r>
              <a:rPr lang="fr"/>
              <a:t> ainsi qu’un </a:t>
            </a:r>
            <a:r>
              <a:rPr lang="fr">
                <a:solidFill>
                  <a:schemeClr val="accent3"/>
                </a:solidFill>
              </a:rPr>
              <a:t>calendrier</a:t>
            </a:r>
            <a:r>
              <a:rPr lang="fr"/>
              <a:t> leur permettant de communiquer entre eux, ou de voir les évènements à venir. De plus, ils pourront </a:t>
            </a:r>
            <a:r>
              <a:rPr lang="fr">
                <a:solidFill>
                  <a:schemeClr val="accent3"/>
                </a:solidFill>
              </a:rPr>
              <a:t>consulter des statistiques</a:t>
            </a:r>
            <a:r>
              <a:rPr lang="fr"/>
              <a:t> et les résultats des matchs. </a:t>
            </a:r>
            <a:r>
              <a:rPr lang="fr"/>
              <a:t>L’entraîneur et les dirigeants pourront utiliser les même fonctionnalités que les sportifs mais ils pourront aussi </a:t>
            </a:r>
            <a:r>
              <a:rPr lang="fr">
                <a:solidFill>
                  <a:schemeClr val="accent3"/>
                </a:solidFill>
              </a:rPr>
              <a:t>mettre à jour le calendrier</a:t>
            </a:r>
            <a:r>
              <a:rPr lang="fr"/>
              <a:t> de leur club (entrainements, matchs).</a:t>
            </a:r>
            <a:endParaRPr/>
          </a:p>
          <a:p>
            <a:pPr indent="0" lvl="0" marL="0" rtl="0" algn="just">
              <a:lnSpc>
                <a:spcPct val="95000"/>
              </a:lnSpc>
              <a:spcBef>
                <a:spcPts val="1200"/>
              </a:spcBef>
              <a:spcAft>
                <a:spcPts val="1200"/>
              </a:spcAft>
              <a:buNone/>
            </a:pPr>
            <a:r>
              <a:rPr lang="fr"/>
              <a:t>L’application sera </a:t>
            </a:r>
            <a:r>
              <a:rPr lang="fr"/>
              <a:t>contrôlée</a:t>
            </a:r>
            <a:r>
              <a:rPr lang="fr"/>
              <a:t> en permanence par un </a:t>
            </a:r>
            <a:r>
              <a:rPr lang="fr" u="sng"/>
              <a:t>administrateur</a:t>
            </a:r>
            <a:r>
              <a:rPr lang="fr"/>
              <a:t> qui </a:t>
            </a:r>
            <a:r>
              <a:rPr lang="fr">
                <a:solidFill>
                  <a:schemeClr val="accent3"/>
                </a:solidFill>
              </a:rPr>
              <a:t>vérifiera</a:t>
            </a:r>
            <a:r>
              <a:rPr lang="fr"/>
              <a:t> si le calendrier est bien en ordre.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Acteurs et leur rôle</a:t>
            </a:r>
            <a:endParaRPr/>
          </a:p>
        </p:txBody>
      </p:sp>
      <p:sp>
        <p:nvSpPr>
          <p:cNvPr id="75" name="Google Shape;75;p15"/>
          <p:cNvSpPr txBox="1"/>
          <p:nvPr>
            <p:ph idx="1" type="body"/>
          </p:nvPr>
        </p:nvSpPr>
        <p:spPr>
          <a:xfrm>
            <a:off x="162175" y="1152475"/>
            <a:ext cx="4622100" cy="37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Sportif licencié : </a:t>
            </a:r>
            <a:endParaRPr b="1"/>
          </a:p>
          <a:p>
            <a:pPr indent="0" lvl="0" marL="0" rtl="0" algn="l">
              <a:spcBef>
                <a:spcPts val="1200"/>
              </a:spcBef>
              <a:spcAft>
                <a:spcPts val="0"/>
              </a:spcAft>
              <a:buNone/>
            </a:pPr>
            <a:r>
              <a:rPr lang="fr"/>
              <a:t>	- Consulter le calendrier</a:t>
            </a:r>
            <a:endParaRPr/>
          </a:p>
          <a:p>
            <a:pPr indent="0" lvl="0" marL="0" rtl="0" algn="l">
              <a:spcBef>
                <a:spcPts val="1200"/>
              </a:spcBef>
              <a:spcAft>
                <a:spcPts val="0"/>
              </a:spcAft>
              <a:buNone/>
            </a:pPr>
            <a:r>
              <a:rPr lang="fr"/>
              <a:t>	- Consulter des statistiques/résultats</a:t>
            </a:r>
            <a:endParaRPr/>
          </a:p>
          <a:p>
            <a:pPr indent="0" lvl="0" marL="0" rtl="0" algn="l">
              <a:spcBef>
                <a:spcPts val="1200"/>
              </a:spcBef>
              <a:spcAft>
                <a:spcPts val="0"/>
              </a:spcAft>
              <a:buNone/>
            </a:pPr>
            <a:r>
              <a:rPr lang="fr"/>
              <a:t>	- Contacter les membres de son club</a:t>
            </a:r>
            <a:endParaRPr/>
          </a:p>
          <a:p>
            <a:pPr indent="0" lvl="0" marL="0" rtl="0" algn="l">
              <a:spcBef>
                <a:spcPts val="1200"/>
              </a:spcBef>
              <a:spcAft>
                <a:spcPts val="0"/>
              </a:spcAft>
              <a:buNone/>
            </a:pPr>
            <a:r>
              <a:rPr b="1" lang="fr"/>
              <a:t>Entraîneur</a:t>
            </a:r>
            <a:r>
              <a:rPr b="1" lang="fr"/>
              <a:t> : </a:t>
            </a:r>
            <a:endParaRPr b="1"/>
          </a:p>
          <a:p>
            <a:pPr indent="457200" lvl="0" marL="0" rtl="0" algn="l">
              <a:spcBef>
                <a:spcPts val="1200"/>
              </a:spcBef>
              <a:spcAft>
                <a:spcPts val="0"/>
              </a:spcAft>
              <a:buNone/>
            </a:pPr>
            <a:r>
              <a:rPr lang="fr"/>
              <a:t>- Consulter/modifier le calendrier</a:t>
            </a:r>
            <a:endParaRPr/>
          </a:p>
          <a:p>
            <a:pPr indent="0" lvl="0" marL="0" rtl="0" algn="l">
              <a:spcBef>
                <a:spcPts val="1200"/>
              </a:spcBef>
              <a:spcAft>
                <a:spcPts val="0"/>
              </a:spcAft>
              <a:buNone/>
            </a:pPr>
            <a:r>
              <a:rPr lang="fr"/>
              <a:t>	- Consulter des statistiques/résultats</a:t>
            </a:r>
            <a:endParaRPr/>
          </a:p>
          <a:p>
            <a:pPr indent="0" lvl="0" marL="0" rtl="0" algn="l">
              <a:spcBef>
                <a:spcPts val="1200"/>
              </a:spcBef>
              <a:spcAft>
                <a:spcPts val="1200"/>
              </a:spcAft>
              <a:buNone/>
            </a:pPr>
            <a:r>
              <a:rPr lang="fr"/>
              <a:t>	- Contacter les membres de son club</a:t>
            </a:r>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solidFill>
                  <a:schemeClr val="dk2"/>
                </a:solidFill>
                <a:latin typeface="Proxima Nova"/>
                <a:ea typeface="Proxima Nova"/>
                <a:cs typeface="Proxima Nova"/>
                <a:sym typeface="Proxima Nova"/>
              </a:rPr>
              <a:t>‹#›</a:t>
            </a:fld>
            <a:endParaRPr>
              <a:solidFill>
                <a:schemeClr val="dk2"/>
              </a:solidFill>
              <a:latin typeface="Proxima Nova"/>
              <a:ea typeface="Proxima Nova"/>
              <a:cs typeface="Proxima Nova"/>
              <a:sym typeface="Proxima Nova"/>
            </a:endParaRPr>
          </a:p>
        </p:txBody>
      </p:sp>
      <p:sp>
        <p:nvSpPr>
          <p:cNvPr id="77" name="Google Shape;77;p15"/>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fr"/>
              <a:t>Dirigeant de club : </a:t>
            </a:r>
            <a:endParaRPr b="1"/>
          </a:p>
          <a:p>
            <a:pPr indent="457200" lvl="0" marL="0" rtl="0" algn="l">
              <a:spcBef>
                <a:spcPts val="1200"/>
              </a:spcBef>
              <a:spcAft>
                <a:spcPts val="0"/>
              </a:spcAft>
              <a:buNone/>
            </a:pPr>
            <a:r>
              <a:rPr lang="fr"/>
              <a:t>- Consulter/modifier le calendrier</a:t>
            </a:r>
            <a:endParaRPr/>
          </a:p>
          <a:p>
            <a:pPr indent="0" lvl="0" marL="0" rtl="0" algn="l">
              <a:spcBef>
                <a:spcPts val="1200"/>
              </a:spcBef>
              <a:spcAft>
                <a:spcPts val="0"/>
              </a:spcAft>
              <a:buNone/>
            </a:pPr>
            <a:r>
              <a:rPr lang="fr"/>
              <a:t>	- Consulter des statistiques/résultats</a:t>
            </a:r>
            <a:endParaRPr/>
          </a:p>
          <a:p>
            <a:pPr indent="0" lvl="0" marL="0" rtl="0" algn="l">
              <a:spcBef>
                <a:spcPts val="1200"/>
              </a:spcBef>
              <a:spcAft>
                <a:spcPts val="0"/>
              </a:spcAft>
              <a:buNone/>
            </a:pPr>
            <a:r>
              <a:rPr lang="fr"/>
              <a:t>	- Contacter les membres de son club</a:t>
            </a:r>
            <a:endParaRPr/>
          </a:p>
          <a:p>
            <a:pPr indent="0" lvl="0" marL="0" rtl="0" algn="l">
              <a:spcBef>
                <a:spcPts val="1200"/>
              </a:spcBef>
              <a:spcAft>
                <a:spcPts val="0"/>
              </a:spcAft>
              <a:buNone/>
            </a:pPr>
            <a:r>
              <a:rPr lang="fr"/>
              <a:t>	- Créer des évènements dans son club</a:t>
            </a:r>
            <a:endParaRPr/>
          </a:p>
          <a:p>
            <a:pPr indent="0" lvl="0" marL="0" rtl="0" algn="l">
              <a:spcBef>
                <a:spcPts val="1200"/>
              </a:spcBef>
              <a:spcAft>
                <a:spcPts val="0"/>
              </a:spcAft>
              <a:buNone/>
            </a:pPr>
            <a:r>
              <a:rPr b="1" lang="fr"/>
              <a:t>Administrateur :</a:t>
            </a:r>
            <a:endParaRPr b="1"/>
          </a:p>
          <a:p>
            <a:pPr indent="0" lvl="0" marL="0" rtl="0" algn="l">
              <a:spcBef>
                <a:spcPts val="1200"/>
              </a:spcBef>
              <a:spcAft>
                <a:spcPts val="1200"/>
              </a:spcAft>
              <a:buNone/>
            </a:pPr>
            <a:r>
              <a:rPr lang="fr"/>
              <a:t>	- Contrôler le calendrier</a:t>
            </a:r>
            <a:endParaRPr/>
          </a:p>
        </p:txBody>
      </p:sp>
      <p:cxnSp>
        <p:nvCxnSpPr>
          <p:cNvPr id="78" name="Google Shape;78;p15"/>
          <p:cNvCxnSpPr/>
          <p:nvPr/>
        </p:nvCxnSpPr>
        <p:spPr>
          <a:xfrm flipH="1">
            <a:off x="4575650" y="1110100"/>
            <a:ext cx="5400" cy="3570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Services proposés</a:t>
            </a:r>
            <a:endParaRPr/>
          </a:p>
        </p:txBody>
      </p:sp>
      <p:sp>
        <p:nvSpPr>
          <p:cNvPr id="84" name="Google Shape;84;p16"/>
          <p:cNvSpPr txBox="1"/>
          <p:nvPr>
            <p:ph idx="1" type="body"/>
          </p:nvPr>
        </p:nvSpPr>
        <p:spPr>
          <a:xfrm>
            <a:off x="-105050" y="1083950"/>
            <a:ext cx="9144000" cy="3885300"/>
          </a:xfrm>
          <a:prstGeom prst="rect">
            <a:avLst/>
          </a:prstGeom>
        </p:spPr>
        <p:txBody>
          <a:bodyPr anchorCtr="0" anchor="t" bIns="91425" lIns="91425" spcFirstLastPara="1" rIns="91425" wrap="square" tIns="91425">
            <a:normAutofit fontScale="70000" lnSpcReduction="10000"/>
          </a:bodyPr>
          <a:lstStyle/>
          <a:p>
            <a:pPr indent="-326430" lvl="0" marL="457200" rtl="0" algn="l">
              <a:spcBef>
                <a:spcPts val="0"/>
              </a:spcBef>
              <a:spcAft>
                <a:spcPts val="0"/>
              </a:spcAft>
              <a:buSzPct val="100000"/>
              <a:buChar char="-"/>
            </a:pPr>
            <a:r>
              <a:rPr lang="fr" sz="2200"/>
              <a:t>Consulter le calendrier : </a:t>
            </a:r>
            <a:endParaRPr sz="2200"/>
          </a:p>
          <a:p>
            <a:pPr indent="0" lvl="0" marL="457200" rtl="0" algn="l">
              <a:spcBef>
                <a:spcPts val="1200"/>
              </a:spcBef>
              <a:spcAft>
                <a:spcPts val="0"/>
              </a:spcAft>
              <a:buNone/>
            </a:pPr>
            <a:r>
              <a:rPr lang="fr" sz="2058"/>
              <a:t>Planning des prochains matchs, </a:t>
            </a:r>
            <a:r>
              <a:rPr lang="fr" sz="2058"/>
              <a:t>entraînements ou tournois </a:t>
            </a:r>
            <a:r>
              <a:rPr lang="fr" sz="2058"/>
              <a:t>avec des indicateurs précis (date, lieu, heure)</a:t>
            </a:r>
            <a:endParaRPr sz="2058"/>
          </a:p>
          <a:p>
            <a:pPr indent="-326430" lvl="0" marL="457200" rtl="0" algn="l">
              <a:spcBef>
                <a:spcPts val="1200"/>
              </a:spcBef>
              <a:spcAft>
                <a:spcPts val="0"/>
              </a:spcAft>
              <a:buSzPct val="100000"/>
              <a:buChar char="-"/>
            </a:pPr>
            <a:r>
              <a:rPr lang="fr" sz="2200"/>
              <a:t>Ajouter des évènements dans le calendrier : </a:t>
            </a:r>
            <a:endParaRPr sz="2200"/>
          </a:p>
          <a:p>
            <a:pPr indent="0" lvl="0" marL="457200" rtl="0" algn="l">
              <a:spcBef>
                <a:spcPts val="1200"/>
              </a:spcBef>
              <a:spcAft>
                <a:spcPts val="0"/>
              </a:spcAft>
              <a:buNone/>
            </a:pPr>
            <a:r>
              <a:rPr lang="fr" sz="2058"/>
              <a:t>Les </a:t>
            </a:r>
            <a:r>
              <a:rPr lang="fr" sz="2058"/>
              <a:t>entraîneurs</a:t>
            </a:r>
            <a:r>
              <a:rPr lang="fr" sz="2058"/>
              <a:t>, dirigeants pourront modifier les indicateurs (date, lieu, heure) des matchs et </a:t>
            </a:r>
            <a:r>
              <a:rPr lang="fr" sz="2058"/>
              <a:t>entraînement</a:t>
            </a:r>
            <a:r>
              <a:rPr lang="fr" sz="2058"/>
              <a:t> et les équipes seront </a:t>
            </a:r>
            <a:r>
              <a:rPr lang="fr" sz="2058"/>
              <a:t>prévenus</a:t>
            </a:r>
            <a:r>
              <a:rPr lang="fr" sz="2058"/>
              <a:t> dans le calendrier</a:t>
            </a:r>
            <a:endParaRPr sz="2058"/>
          </a:p>
          <a:p>
            <a:pPr indent="-326430" lvl="0" marL="457200" rtl="0" algn="l">
              <a:spcBef>
                <a:spcPts val="1200"/>
              </a:spcBef>
              <a:spcAft>
                <a:spcPts val="0"/>
              </a:spcAft>
              <a:buSzPct val="100000"/>
              <a:buChar char="-"/>
            </a:pPr>
            <a:r>
              <a:rPr lang="fr" sz="2200"/>
              <a:t>Consulter les statistiques/résultats : </a:t>
            </a:r>
            <a:endParaRPr sz="2200"/>
          </a:p>
          <a:p>
            <a:pPr indent="0" lvl="0" marL="457200" rtl="0" algn="l">
              <a:spcBef>
                <a:spcPts val="1200"/>
              </a:spcBef>
              <a:spcAft>
                <a:spcPts val="0"/>
              </a:spcAft>
              <a:buNone/>
            </a:pPr>
            <a:r>
              <a:rPr lang="fr" sz="2058"/>
              <a:t>Accès complet sur les informations, statistiques et </a:t>
            </a:r>
            <a:r>
              <a:rPr lang="fr" sz="2058"/>
              <a:t>palmarès</a:t>
            </a:r>
            <a:r>
              <a:rPr lang="fr" sz="2058"/>
              <a:t> des </a:t>
            </a:r>
            <a:r>
              <a:rPr lang="fr" sz="2058"/>
              <a:t>joueurs et des </a:t>
            </a:r>
            <a:r>
              <a:rPr lang="fr" sz="2058"/>
              <a:t>clubs </a:t>
            </a:r>
            <a:endParaRPr sz="2058"/>
          </a:p>
          <a:p>
            <a:pPr indent="-326430" lvl="0" marL="457200" rtl="0" algn="l">
              <a:spcBef>
                <a:spcPts val="1200"/>
              </a:spcBef>
              <a:spcAft>
                <a:spcPts val="0"/>
              </a:spcAft>
              <a:buSzPct val="100000"/>
              <a:buChar char="-"/>
            </a:pPr>
            <a:r>
              <a:rPr lang="fr" sz="2200"/>
              <a:t>Contacter les membres de son club : </a:t>
            </a:r>
            <a:endParaRPr sz="2200"/>
          </a:p>
          <a:p>
            <a:pPr indent="0" lvl="0" marL="457200" rtl="0" algn="l">
              <a:spcBef>
                <a:spcPts val="1200"/>
              </a:spcBef>
              <a:spcAft>
                <a:spcPts val="0"/>
              </a:spcAft>
              <a:buNone/>
            </a:pPr>
            <a:r>
              <a:rPr lang="fr" sz="2058"/>
              <a:t>Messagerie complète entre les membres du club (é</a:t>
            </a:r>
            <a:r>
              <a:rPr lang="fr" sz="2058"/>
              <a:t>quipes</a:t>
            </a:r>
            <a:r>
              <a:rPr lang="fr" sz="2058"/>
              <a:t>, </a:t>
            </a:r>
            <a:r>
              <a:rPr lang="fr" sz="2058"/>
              <a:t>entraîneurs</a:t>
            </a:r>
            <a:r>
              <a:rPr lang="fr" sz="2058"/>
              <a:t>, dirigeants)</a:t>
            </a:r>
            <a:endParaRPr sz="2058"/>
          </a:p>
          <a:p>
            <a:pPr indent="0" lvl="0" marL="457200" rtl="0" algn="l">
              <a:spcBef>
                <a:spcPts val="1200"/>
              </a:spcBef>
              <a:spcAft>
                <a:spcPts val="1200"/>
              </a:spcAft>
              <a:buNone/>
            </a:pPr>
            <a:r>
              <a:t/>
            </a:r>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latin typeface="Proxima Nova"/>
                <a:ea typeface="Proxima Nova"/>
                <a:cs typeface="Proxima Nova"/>
                <a:sym typeface="Proxima Nova"/>
              </a:rPr>
              <a:t>‹#›</a:t>
            </a:fld>
            <a:endParaRPr>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Diagramme des cas d’utilisation</a:t>
            </a:r>
            <a:endParaRPr/>
          </a:p>
        </p:txBody>
      </p:sp>
      <p:sp>
        <p:nvSpPr>
          <p:cNvPr id="91" name="Google Shape;91;p17"/>
          <p:cNvSpPr txBox="1"/>
          <p:nvPr>
            <p:ph idx="12" type="sldNum"/>
          </p:nvPr>
        </p:nvSpPr>
        <p:spPr>
          <a:xfrm>
            <a:off x="8534400" y="4603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latin typeface="Proxima Nova"/>
                <a:ea typeface="Proxima Nova"/>
                <a:cs typeface="Proxima Nova"/>
                <a:sym typeface="Proxima Nova"/>
              </a:rPr>
              <a:t>‹#›</a:t>
            </a:fld>
            <a:endParaRPr>
              <a:solidFill>
                <a:schemeClr val="dk2"/>
              </a:solidFill>
              <a:latin typeface="Proxima Nova"/>
              <a:ea typeface="Proxima Nova"/>
              <a:cs typeface="Proxima Nova"/>
              <a:sym typeface="Proxima Nova"/>
            </a:endParaRPr>
          </a:p>
        </p:txBody>
      </p:sp>
      <p:pic>
        <p:nvPicPr>
          <p:cNvPr id="92" name="Google Shape;92;p17"/>
          <p:cNvPicPr preferRelativeResize="0"/>
          <p:nvPr/>
        </p:nvPicPr>
        <p:blipFill>
          <a:blip r:embed="rId3">
            <a:alphaModFix/>
          </a:blip>
          <a:stretch>
            <a:fillRect/>
          </a:stretch>
        </p:blipFill>
        <p:spPr>
          <a:xfrm>
            <a:off x="1842650" y="1017725"/>
            <a:ext cx="5398763" cy="4089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8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500"/>
              <a:t>Objectifs techniques</a:t>
            </a:r>
            <a:endParaRPr sz="2500"/>
          </a:p>
        </p:txBody>
      </p:sp>
      <p:sp>
        <p:nvSpPr>
          <p:cNvPr id="98" name="Google Shape;98;p18"/>
          <p:cNvSpPr txBox="1"/>
          <p:nvPr>
            <p:ph idx="1" type="body"/>
          </p:nvPr>
        </p:nvSpPr>
        <p:spPr>
          <a:xfrm>
            <a:off x="311700" y="940225"/>
            <a:ext cx="8520600" cy="4116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fr" sz="1400">
                <a:solidFill>
                  <a:schemeClr val="accent3"/>
                </a:solidFill>
              </a:rPr>
              <a:t>Public cible</a:t>
            </a:r>
            <a:r>
              <a:rPr lang="fr" sz="1400"/>
              <a:t> : sportif licencié (13 ans et plus) et dirigeant de clubs de sport amateurs (Basket, Foot, Hand</a:t>
            </a:r>
            <a:r>
              <a:rPr lang="fr" sz="1400"/>
              <a:t>). Nous avons fait le choix de cibler seulement les sportifs licenciés, car les non licenciés ne sont pas inscrits dans la fédération et donc n’ont pas à avoir un profil et n’appartiennent à aucune équipe. L’âge requis sera de 13 ans car nous pensons que l’application aurait moins d'utilité pour les sportifs plus jeunes donc pour l’instant nous nous concentrerons sur une tranche d’âge de 13 ans et plus.</a:t>
            </a:r>
            <a:endParaRPr sz="1400"/>
          </a:p>
          <a:p>
            <a:pPr indent="0" lvl="0" marL="0" rtl="0" algn="just">
              <a:lnSpc>
                <a:spcPct val="95000"/>
              </a:lnSpc>
              <a:spcBef>
                <a:spcPts val="1200"/>
              </a:spcBef>
              <a:spcAft>
                <a:spcPts val="0"/>
              </a:spcAft>
              <a:buNone/>
            </a:pPr>
            <a:r>
              <a:rPr b="1" lang="fr" sz="1400">
                <a:solidFill>
                  <a:schemeClr val="accent3"/>
                </a:solidFill>
              </a:rPr>
              <a:t>Type d’applications visée</a:t>
            </a:r>
            <a:r>
              <a:rPr lang="fr" sz="1400"/>
              <a:t> : application Web Responsive, car nous voulons que l’application soit accessible depuis plusieurs plateformes (ordinateurs, tablettes, téléphones portables). </a:t>
            </a:r>
            <a:endParaRPr sz="1400"/>
          </a:p>
          <a:p>
            <a:pPr indent="0" lvl="0" marL="0" rtl="0" algn="just">
              <a:lnSpc>
                <a:spcPct val="95000"/>
              </a:lnSpc>
              <a:spcBef>
                <a:spcPts val="1200"/>
              </a:spcBef>
              <a:spcAft>
                <a:spcPts val="0"/>
              </a:spcAft>
              <a:buNone/>
            </a:pPr>
            <a:r>
              <a:rPr b="1" lang="fr" sz="1400">
                <a:solidFill>
                  <a:schemeClr val="accent3"/>
                </a:solidFill>
              </a:rPr>
              <a:t>Langages</a:t>
            </a:r>
            <a:r>
              <a:rPr lang="fr" sz="1400"/>
              <a:t> : HTML, CSS, JavaScript, PHP. De plus, nous allons sûrement utiliser des framework afin de faciliter le travail de programmation tel que React.js (pour le javascript), SASS (pour le CSS), et Symfony (pour le PHP).</a:t>
            </a:r>
            <a:endParaRPr sz="1400"/>
          </a:p>
          <a:p>
            <a:pPr indent="0" lvl="0" marL="0" rtl="0" algn="just">
              <a:lnSpc>
                <a:spcPct val="95000"/>
              </a:lnSpc>
              <a:spcBef>
                <a:spcPts val="1200"/>
              </a:spcBef>
              <a:spcAft>
                <a:spcPts val="0"/>
              </a:spcAft>
              <a:buNone/>
            </a:pPr>
            <a:r>
              <a:rPr b="1" lang="fr" sz="1400">
                <a:solidFill>
                  <a:schemeClr val="accent3"/>
                </a:solidFill>
              </a:rPr>
              <a:t>Outils de versionning et de collaboration</a:t>
            </a:r>
            <a:r>
              <a:rPr lang="fr" sz="1400"/>
              <a:t> : Git pour le versionning et GitHub afin de pouvoir travailler en collaboration car ce sont les outils utilisés par l’IUT.</a:t>
            </a:r>
            <a:endParaRPr sz="1400"/>
          </a:p>
          <a:p>
            <a:pPr indent="0" lvl="0" marL="0" rtl="0" algn="just">
              <a:lnSpc>
                <a:spcPct val="95000"/>
              </a:lnSpc>
              <a:spcBef>
                <a:spcPts val="1200"/>
              </a:spcBef>
              <a:spcAft>
                <a:spcPts val="0"/>
              </a:spcAft>
              <a:buNone/>
            </a:pPr>
            <a:r>
              <a:rPr b="1" lang="fr" sz="1400">
                <a:solidFill>
                  <a:schemeClr val="accent3"/>
                </a:solidFill>
              </a:rPr>
              <a:t>Outils de planification</a:t>
            </a:r>
            <a:r>
              <a:rPr lang="fr" sz="1400"/>
              <a:t> : Trello car nous trouvons son utilisation simple et efficace avec les fonctions de planification suffisantes pour notre projet.</a:t>
            </a:r>
            <a:endParaRPr sz="1400"/>
          </a:p>
          <a:p>
            <a:pPr indent="0" lvl="0" marL="0" rtl="0" algn="just">
              <a:lnSpc>
                <a:spcPct val="95000"/>
              </a:lnSpc>
              <a:spcBef>
                <a:spcPts val="1200"/>
              </a:spcBef>
              <a:spcAft>
                <a:spcPts val="0"/>
              </a:spcAft>
              <a:buNone/>
            </a:pPr>
            <a:r>
              <a:rPr b="1" lang="fr" sz="1400">
                <a:solidFill>
                  <a:schemeClr val="accent3"/>
                </a:solidFill>
              </a:rPr>
              <a:t>Le projet sera utilisé en deuxième année</a:t>
            </a:r>
            <a:r>
              <a:rPr lang="fr" sz="1400"/>
              <a:t> : Nous allons sûrement réaliser ce projet en seconde année car le projet paraît réalisable. De plus, nous sommes tous motivés à aller au bout de ce projet.</a:t>
            </a:r>
            <a:endParaRPr sz="1400"/>
          </a:p>
          <a:p>
            <a:pPr indent="0" lvl="0" marL="0" rtl="0" algn="just">
              <a:lnSpc>
                <a:spcPct val="95000"/>
              </a:lnSpc>
              <a:spcBef>
                <a:spcPts val="1200"/>
              </a:spcBef>
              <a:spcAft>
                <a:spcPts val="1200"/>
              </a:spcAft>
              <a:buNone/>
            </a:pPr>
            <a:r>
              <a:t/>
            </a:r>
            <a:endParaRPr sz="1500"/>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latin typeface="Proxima Nova"/>
                <a:ea typeface="Proxima Nova"/>
                <a:cs typeface="Proxima Nova"/>
                <a:sym typeface="Proxima Nova"/>
              </a:rPr>
              <a:t>‹#›</a:t>
            </a:fld>
            <a:endParaRPr>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WBS tâches du 2ème semestre</a:t>
            </a:r>
            <a:endParaRPr/>
          </a:p>
        </p:txBody>
      </p:sp>
      <p:sp>
        <p:nvSpPr>
          <p:cNvPr id="105" name="Google Shape;105;p19"/>
          <p:cNvSpPr txBox="1"/>
          <p:nvPr>
            <p:ph idx="12" type="sldNum"/>
          </p:nvPr>
        </p:nvSpPr>
        <p:spPr>
          <a:xfrm>
            <a:off x="8550275" y="4669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latin typeface="Proxima Nova"/>
                <a:ea typeface="Proxima Nova"/>
                <a:cs typeface="Proxima Nova"/>
                <a:sym typeface="Proxima Nova"/>
              </a:rPr>
              <a:t>‹#›</a:t>
            </a:fld>
            <a:endParaRPr>
              <a:solidFill>
                <a:schemeClr val="dk2"/>
              </a:solidFill>
              <a:latin typeface="Proxima Nova"/>
              <a:ea typeface="Proxima Nova"/>
              <a:cs typeface="Proxima Nova"/>
              <a:sym typeface="Proxima Nova"/>
            </a:endParaRPr>
          </a:p>
        </p:txBody>
      </p:sp>
      <p:pic>
        <p:nvPicPr>
          <p:cNvPr id="106" name="Google Shape;106;p19"/>
          <p:cNvPicPr preferRelativeResize="0"/>
          <p:nvPr/>
        </p:nvPicPr>
        <p:blipFill>
          <a:blip r:embed="rId3">
            <a:alphaModFix/>
          </a:blip>
          <a:stretch>
            <a:fillRect/>
          </a:stretch>
        </p:blipFill>
        <p:spPr>
          <a:xfrm>
            <a:off x="1862550" y="1114100"/>
            <a:ext cx="5418893" cy="3820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5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Planification prévisionnelle</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latin typeface="Proxima Nova"/>
                <a:ea typeface="Proxima Nova"/>
                <a:cs typeface="Proxima Nova"/>
                <a:sym typeface="Proxima Nova"/>
              </a:rPr>
              <a:t>‹#›</a:t>
            </a:fld>
            <a:endParaRPr>
              <a:solidFill>
                <a:schemeClr val="dk2"/>
              </a:solidFill>
              <a:latin typeface="Proxima Nova"/>
              <a:ea typeface="Proxima Nova"/>
              <a:cs typeface="Proxima Nova"/>
              <a:sym typeface="Proxima Nova"/>
            </a:endParaRPr>
          </a:p>
        </p:txBody>
      </p:sp>
      <p:pic>
        <p:nvPicPr>
          <p:cNvPr id="113" name="Google Shape;113;p20"/>
          <p:cNvPicPr preferRelativeResize="0"/>
          <p:nvPr/>
        </p:nvPicPr>
        <p:blipFill>
          <a:blip r:embed="rId3">
            <a:alphaModFix/>
          </a:blip>
          <a:stretch>
            <a:fillRect/>
          </a:stretch>
        </p:blipFill>
        <p:spPr>
          <a:xfrm>
            <a:off x="670350" y="929425"/>
            <a:ext cx="7803310" cy="3909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