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ca22b80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ca22b80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f2a04a2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f2a04a2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2dc447d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2dc447d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ca22b80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ca22b80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ca22b809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ca22b809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9236d10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9236d10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9236d10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9236d10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d43bbf2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d43bbf2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ca22b80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ca22b80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52510c7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52510c7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52510c7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52510c7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ca22b809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ca22b809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52510c7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52510c7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613" y="369225"/>
            <a:ext cx="2786775" cy="21730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50" y="2864550"/>
            <a:ext cx="9144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Groupe</a:t>
            </a:r>
            <a:r>
              <a:rPr b="1" lang="fr" sz="2000"/>
              <a:t> 1 : Sport Track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Pôle Développement (C1&amp;C2)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Arthur Le Menn - Matis Chabanat - Ivan Salle - Titouan Cocheril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TD1-TP1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Tuteur : Nathalie Valles-Parlangeau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6875" y="74775"/>
            <a:ext cx="835400" cy="121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500050" y="4642550"/>
            <a:ext cx="15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S3.01 2022-2023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Problèmes rencontrés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" y="1571700"/>
            <a:ext cx="2259000" cy="3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449650" y="1571700"/>
            <a:ext cx="2259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0,125 </a:t>
            </a:r>
            <a:r>
              <a:rPr lang="fr">
                <a:solidFill>
                  <a:schemeClr val="dk1"/>
                </a:solidFill>
              </a:rPr>
              <a:t>→</a:t>
            </a:r>
            <a:r>
              <a:rPr lang="fr">
                <a:solidFill>
                  <a:srgbClr val="4A86E8"/>
                </a:solidFill>
              </a:rPr>
              <a:t> 000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0,250 </a:t>
            </a:r>
            <a:r>
              <a:rPr lang="fr">
                <a:solidFill>
                  <a:schemeClr val="dk1"/>
                </a:solidFill>
              </a:rPr>
              <a:t>→</a:t>
            </a:r>
            <a:r>
              <a:rPr lang="fr">
                <a:solidFill>
                  <a:srgbClr val="4A86E8"/>
                </a:solidFill>
              </a:rPr>
              <a:t> 001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0,375 </a:t>
            </a:r>
            <a:r>
              <a:rPr lang="fr">
                <a:solidFill>
                  <a:schemeClr val="dk1"/>
                </a:solidFill>
              </a:rPr>
              <a:t>→</a:t>
            </a:r>
            <a:r>
              <a:rPr lang="fr">
                <a:solidFill>
                  <a:srgbClr val="4A86E8"/>
                </a:solidFill>
              </a:rPr>
              <a:t> 011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0,500 </a:t>
            </a:r>
            <a:r>
              <a:rPr lang="fr">
                <a:solidFill>
                  <a:schemeClr val="dk1"/>
                </a:solidFill>
              </a:rPr>
              <a:t>→</a:t>
            </a:r>
            <a:r>
              <a:rPr lang="fr">
                <a:solidFill>
                  <a:srgbClr val="4A86E8"/>
                </a:solidFill>
              </a:rPr>
              <a:t> 111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0,625 </a:t>
            </a:r>
            <a:r>
              <a:rPr lang="fr">
                <a:solidFill>
                  <a:schemeClr val="dk1"/>
                </a:solidFill>
              </a:rPr>
              <a:t>→</a:t>
            </a:r>
            <a:r>
              <a:rPr lang="fr">
                <a:solidFill>
                  <a:srgbClr val="4A86E8"/>
                </a:solidFill>
              </a:rPr>
              <a:t> 110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0,750 </a:t>
            </a:r>
            <a:r>
              <a:rPr lang="fr">
                <a:solidFill>
                  <a:schemeClr val="dk1"/>
                </a:solidFill>
              </a:rPr>
              <a:t>→</a:t>
            </a:r>
            <a:r>
              <a:rPr lang="fr">
                <a:solidFill>
                  <a:srgbClr val="4A86E8"/>
                </a:solidFill>
              </a:rPr>
              <a:t> 100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0,875 </a:t>
            </a:r>
            <a:r>
              <a:rPr lang="fr">
                <a:solidFill>
                  <a:schemeClr val="dk1"/>
                </a:solidFill>
              </a:rPr>
              <a:t>→</a:t>
            </a:r>
            <a:r>
              <a:rPr lang="fr">
                <a:solidFill>
                  <a:srgbClr val="4A86E8"/>
                </a:solidFill>
              </a:rPr>
              <a:t> 101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    1 	 </a:t>
            </a:r>
            <a:r>
              <a:rPr lang="fr">
                <a:solidFill>
                  <a:schemeClr val="dk1"/>
                </a:solidFill>
              </a:rPr>
              <a:t>→</a:t>
            </a:r>
            <a:r>
              <a:rPr lang="fr">
                <a:solidFill>
                  <a:srgbClr val="4A86E8"/>
                </a:solidFill>
              </a:rPr>
              <a:t> 010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775" y="1139475"/>
            <a:ext cx="2550699" cy="116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797775" y="2918500"/>
            <a:ext cx="17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</a:rPr>
              <a:t>0,132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480525" y="1171875"/>
            <a:ext cx="18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Ancienne version :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6318125" y="1171500"/>
            <a:ext cx="2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Nouvelle</a:t>
            </a:r>
            <a:r>
              <a:rPr lang="fr">
                <a:solidFill>
                  <a:schemeClr val="dk1"/>
                </a:solidFill>
              </a:rPr>
              <a:t> version :</a:t>
            </a:r>
            <a:endParaRPr/>
          </a:p>
        </p:txBody>
      </p:sp>
      <p:cxnSp>
        <p:nvCxnSpPr>
          <p:cNvPr id="161" name="Google Shape;161;p22"/>
          <p:cNvCxnSpPr>
            <a:stCxn id="158" idx="1"/>
          </p:cNvCxnSpPr>
          <p:nvPr/>
        </p:nvCxnSpPr>
        <p:spPr>
          <a:xfrm rot="10800000">
            <a:off x="2491575" y="2278150"/>
            <a:ext cx="1306200" cy="8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2"/>
          <p:cNvCxnSpPr/>
          <p:nvPr/>
        </p:nvCxnSpPr>
        <p:spPr>
          <a:xfrm flipH="1" rot="10800000">
            <a:off x="4502775" y="1770775"/>
            <a:ext cx="1940100" cy="13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355950" y="1648275"/>
            <a:ext cx="276000" cy="431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 rencontrés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00" y="1919650"/>
            <a:ext cx="8618998" cy="15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3" cy="457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des fichiers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133" y="157713"/>
            <a:ext cx="3701193" cy="4828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de la complexité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385625" y="1108975"/>
            <a:ext cx="60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 canny pour la détection des bords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385625" y="1558175"/>
            <a:ext cx="60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1ère étape :</a:t>
            </a:r>
            <a:r>
              <a:rPr lang="fr"/>
              <a:t> filtre gaussien pour supprimer le bruit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325" y="2007375"/>
            <a:ext cx="4169473" cy="28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Scenario (1/2)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268488" y="1822772"/>
            <a:ext cx="1736725" cy="1588229"/>
            <a:chOff x="311700" y="1964272"/>
            <a:chExt cx="1736725" cy="1588229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964272"/>
              <a:ext cx="1588225" cy="158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4450" y="3258525"/>
              <a:ext cx="293975" cy="293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14"/>
          <p:cNvSpPr txBox="1"/>
          <p:nvPr/>
        </p:nvSpPr>
        <p:spPr>
          <a:xfrm>
            <a:off x="0" y="3637300"/>
            <a:ext cx="257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Possède un numéro de licence suite à son inscription dans son club de foot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(exemple : “a4b5Cd6E78”)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2426100" y="3160413"/>
            <a:ext cx="699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3254088" y="3745000"/>
            <a:ext cx="257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décide de s’inscrire sur le site Sport Track en saisissant son numéro de licence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 flipH="1" rot="10800000">
            <a:off x="5740075" y="3160413"/>
            <a:ext cx="699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6508200" y="3745000"/>
            <a:ext cx="257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Son num de licence est encodée, elle est transformée en ST Code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1885" y="1740460"/>
            <a:ext cx="2131068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724" y="865325"/>
            <a:ext cx="2348125" cy="23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7825" y="1127850"/>
            <a:ext cx="1894548" cy="122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1811">
            <a:off x="-374632" y="3145628"/>
            <a:ext cx="2329463" cy="232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166" y="1842041"/>
            <a:ext cx="2134383" cy="213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4625" y="1728525"/>
            <a:ext cx="693330" cy="69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965450">
            <a:off x="267813" y="2713951"/>
            <a:ext cx="1884724" cy="188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375431">
            <a:off x="465451" y="3201303"/>
            <a:ext cx="1490224" cy="9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-311225" y="-74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Histoire (2/2)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6">
            <a:alphaModFix/>
          </a:blip>
          <a:srcRect b="0" l="18954" r="17886" t="0"/>
          <a:stretch/>
        </p:blipFill>
        <p:spPr>
          <a:xfrm>
            <a:off x="5925388" y="87875"/>
            <a:ext cx="3157125" cy="499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 flipH="1" rot="10800000">
            <a:off x="4601875" y="2969913"/>
            <a:ext cx="699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6527450" y="1571200"/>
            <a:ext cx="1953000" cy="2657400"/>
          </a:xfrm>
          <a:prstGeom prst="flowChartAlternateProcess">
            <a:avLst/>
          </a:prstGeom>
          <a:solidFill>
            <a:srgbClr val="F9B233"/>
          </a:solidFill>
          <a:ln cap="flat" cmpd="sng" w="9525">
            <a:solidFill>
              <a:srgbClr val="F9B2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376238" y="3390738"/>
            <a:ext cx="22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Maxime Dupont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15 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Club : Genet d’Anglet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8">
            <a:alphaModFix/>
          </a:blip>
          <a:srcRect b="10233" l="42895" r="50019" t="80023"/>
          <a:stretch/>
        </p:blipFill>
        <p:spPr>
          <a:xfrm>
            <a:off x="6761325" y="1818926"/>
            <a:ext cx="1485277" cy="15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59389" y="726650"/>
            <a:ext cx="889127" cy="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Scenario (2/2)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75" y="401050"/>
            <a:ext cx="6320173" cy="47424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2697950" y="276975"/>
            <a:ext cx="38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Représentation UML du problème algorithmique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8225"/>
            <a:ext cx="9144003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d’un numéro de licence sous forme de ST Code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45700" y="1412925"/>
            <a:ext cx="31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1 : Numéro de licence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345" y="3485750"/>
            <a:ext cx="3584306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45700" y="3770675"/>
            <a:ext cx="3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8"/>
          <p:cNvCxnSpPr/>
          <p:nvPr/>
        </p:nvCxnSpPr>
        <p:spPr>
          <a:xfrm rot="10800000">
            <a:off x="4213953" y="1412926"/>
            <a:ext cx="4200" cy="31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801000" y="2978475"/>
            <a:ext cx="68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1345750" y="2079150"/>
            <a:ext cx="173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Az58X4d4Ei</a:t>
            </a:r>
            <a:endParaRPr b="1" sz="2000"/>
          </a:p>
        </p:txBody>
      </p:sp>
      <p:sp>
        <p:nvSpPr>
          <p:cNvPr id="114" name="Google Shape;114;p18"/>
          <p:cNvSpPr txBox="1"/>
          <p:nvPr/>
        </p:nvSpPr>
        <p:spPr>
          <a:xfrm>
            <a:off x="4870050" y="1412925"/>
            <a:ext cx="36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2 : Transformation en Gray Code</a:t>
            </a: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>
            <a:off x="3681000" y="2342450"/>
            <a:ext cx="10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 txBox="1"/>
          <p:nvPr/>
        </p:nvSpPr>
        <p:spPr>
          <a:xfrm>
            <a:off x="5351150" y="2079150"/>
            <a:ext cx="313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01100100010100011…</a:t>
            </a:r>
            <a:endParaRPr b="1" sz="2000"/>
          </a:p>
        </p:txBody>
      </p:sp>
      <p:sp>
        <p:nvSpPr>
          <p:cNvPr id="117" name="Google Shape;117;p18"/>
          <p:cNvSpPr txBox="1"/>
          <p:nvPr/>
        </p:nvSpPr>
        <p:spPr>
          <a:xfrm>
            <a:off x="475250" y="3085538"/>
            <a:ext cx="36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3 : t</a:t>
            </a:r>
            <a:r>
              <a:rPr lang="fr"/>
              <a:t>ransformati</a:t>
            </a:r>
            <a:r>
              <a:rPr lang="fr"/>
              <a:t>on en tailles de barre 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572000" y="3085538"/>
            <a:ext cx="36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4 : transformation en ST Code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19859" l="49824" r="0" t="51979"/>
          <a:stretch/>
        </p:blipFill>
        <p:spPr>
          <a:xfrm>
            <a:off x="179950" y="3485750"/>
            <a:ext cx="3441001" cy="14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179950" y="3470825"/>
            <a:ext cx="24396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3681000" y="4031700"/>
            <a:ext cx="10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Décodage d’un ST Code (1)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9788"/>
            <a:ext cx="8839199" cy="144393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400625" y="4401000"/>
            <a:ext cx="23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Réalisé avec OPEN_CV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52400" y="3426275"/>
            <a:ext cx="295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Lecture de l’image et conversion en niveaux de gris</a:t>
            </a:r>
            <a:endParaRPr sz="1300"/>
          </a:p>
        </p:txBody>
      </p:sp>
      <p:sp>
        <p:nvSpPr>
          <p:cNvPr id="130" name="Google Shape;130;p19"/>
          <p:cNvSpPr txBox="1"/>
          <p:nvPr/>
        </p:nvSpPr>
        <p:spPr>
          <a:xfrm>
            <a:off x="3095225" y="3426275"/>
            <a:ext cx="30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Canny (détection des bords des objets)</a:t>
            </a:r>
            <a:endParaRPr sz="1300"/>
          </a:p>
        </p:txBody>
      </p:sp>
      <p:sp>
        <p:nvSpPr>
          <p:cNvPr id="131" name="Google Shape;131;p19"/>
          <p:cNvSpPr txBox="1"/>
          <p:nvPr/>
        </p:nvSpPr>
        <p:spPr>
          <a:xfrm>
            <a:off x="6171450" y="3450125"/>
            <a:ext cx="291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Récupération des contours de chaque objet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Décodage d’un ST Code (2)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5325"/>
            <a:ext cx="4250725" cy="318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649175" y="4186575"/>
            <a:ext cx="30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Conversion en licence </a:t>
            </a:r>
            <a:endParaRPr sz="13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50" y="1619050"/>
            <a:ext cx="2715611" cy="12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575" y="2919000"/>
            <a:ext cx="2990351" cy="7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3445300" y="1072474"/>
            <a:ext cx="1310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0,125 </a:t>
            </a:r>
            <a:r>
              <a:rPr lang="fr" sz="1200">
                <a:solidFill>
                  <a:schemeClr val="dk1"/>
                </a:solidFill>
              </a:rPr>
              <a:t>→</a:t>
            </a:r>
            <a:r>
              <a:rPr lang="fr" sz="1200">
                <a:solidFill>
                  <a:srgbClr val="4A86E8"/>
                </a:solidFill>
              </a:rPr>
              <a:t> 000</a:t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0,250 </a:t>
            </a:r>
            <a:r>
              <a:rPr lang="fr" sz="1200">
                <a:solidFill>
                  <a:schemeClr val="dk1"/>
                </a:solidFill>
              </a:rPr>
              <a:t>→</a:t>
            </a:r>
            <a:r>
              <a:rPr lang="fr" sz="1200">
                <a:solidFill>
                  <a:srgbClr val="4A86E8"/>
                </a:solidFill>
              </a:rPr>
              <a:t> 001</a:t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0,375 </a:t>
            </a:r>
            <a:r>
              <a:rPr lang="fr" sz="1200">
                <a:solidFill>
                  <a:schemeClr val="dk1"/>
                </a:solidFill>
              </a:rPr>
              <a:t>→</a:t>
            </a:r>
            <a:r>
              <a:rPr lang="fr" sz="1200">
                <a:solidFill>
                  <a:srgbClr val="4A86E8"/>
                </a:solidFill>
              </a:rPr>
              <a:t> 011</a:t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0,500 </a:t>
            </a:r>
            <a:r>
              <a:rPr lang="fr" sz="1200">
                <a:solidFill>
                  <a:schemeClr val="dk1"/>
                </a:solidFill>
              </a:rPr>
              <a:t>→</a:t>
            </a:r>
            <a:r>
              <a:rPr lang="fr" sz="1200">
                <a:solidFill>
                  <a:srgbClr val="4A86E8"/>
                </a:solidFill>
              </a:rPr>
              <a:t> 111</a:t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0,625 </a:t>
            </a:r>
            <a:r>
              <a:rPr lang="fr" sz="1200">
                <a:solidFill>
                  <a:schemeClr val="dk1"/>
                </a:solidFill>
              </a:rPr>
              <a:t>→</a:t>
            </a:r>
            <a:r>
              <a:rPr lang="fr" sz="1200">
                <a:solidFill>
                  <a:srgbClr val="4A86E8"/>
                </a:solidFill>
              </a:rPr>
              <a:t> 110</a:t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0,750 </a:t>
            </a:r>
            <a:r>
              <a:rPr lang="fr" sz="1200">
                <a:solidFill>
                  <a:schemeClr val="dk1"/>
                </a:solidFill>
              </a:rPr>
              <a:t>→</a:t>
            </a:r>
            <a:r>
              <a:rPr lang="fr" sz="1200">
                <a:solidFill>
                  <a:srgbClr val="4A86E8"/>
                </a:solidFill>
              </a:rPr>
              <a:t> 100</a:t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0,875 </a:t>
            </a:r>
            <a:r>
              <a:rPr lang="fr" sz="1200">
                <a:solidFill>
                  <a:schemeClr val="dk1"/>
                </a:solidFill>
              </a:rPr>
              <a:t>→</a:t>
            </a:r>
            <a:r>
              <a:rPr lang="fr" sz="1200">
                <a:solidFill>
                  <a:srgbClr val="4A86E8"/>
                </a:solidFill>
              </a:rPr>
              <a:t> 101</a:t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    1	 </a:t>
            </a:r>
            <a:r>
              <a:rPr lang="fr" sz="1200">
                <a:solidFill>
                  <a:schemeClr val="dk1"/>
                </a:solidFill>
              </a:rPr>
              <a:t>→</a:t>
            </a:r>
            <a:r>
              <a:rPr lang="fr" sz="1200">
                <a:solidFill>
                  <a:srgbClr val="4A86E8"/>
                </a:solidFill>
              </a:rPr>
              <a:t> 010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11700" y="4194100"/>
            <a:ext cx="248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Récupération de ratios</a:t>
            </a:r>
            <a:endParaRPr sz="1200"/>
          </a:p>
        </p:txBody>
      </p:sp>
      <p:sp>
        <p:nvSpPr>
          <p:cNvPr id="143" name="Google Shape;143;p20"/>
          <p:cNvSpPr txBox="1"/>
          <p:nvPr/>
        </p:nvSpPr>
        <p:spPr>
          <a:xfrm>
            <a:off x="2794500" y="4184675"/>
            <a:ext cx="248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Conversion</a:t>
            </a:r>
            <a:r>
              <a:rPr lang="fr" sz="1300"/>
              <a:t> en gray code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 rencontrés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Étapes</a:t>
            </a:r>
            <a:r>
              <a:rPr lang="fr"/>
              <a:t> de recherches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Scanner en C++,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Web Assembly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-&gt; pas gardé car trop de problèmes rencontrés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Table d’encodage de l’information : table unicode, gray code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Recherche de gestion des erreurs (Algo CRC, Viterbi / Code convolutif)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 de données (objet mat d’opencv) et </a:t>
            </a:r>
            <a:r>
              <a:rPr lang="fr"/>
              <a:t>mise en forme des matrices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