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3019EE-30CF-44F6-9FE5-0166F39C87E0}">
  <a:tblStyle styleId="{D93019EE-30CF-44F6-9FE5-0166F39C87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2752950b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2752950b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e884df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e884df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5367392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536739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d43bbf20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d43bbf20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d43bbf2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d43bbf2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d43bbf2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d43bbf2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d43bbf2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d43bbf2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275295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275295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c877bb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c877bb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877bbe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c877bbe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c877bbe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c877bbe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b03cc8b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b03cc8b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613" y="369225"/>
            <a:ext cx="2786775" cy="21730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50" y="2864550"/>
            <a:ext cx="9144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Groupe</a:t>
            </a:r>
            <a:r>
              <a:rPr b="1" lang="fr" sz="2000"/>
              <a:t> 1 : Sport Track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Pôle Gestion de Données (C4)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Arthur Le Menn - Matis Chabanat - Ivan Salle - Titouan Cocheril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TD1-TP1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IUT de Bayonne et du Pays-Basque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6875" y="74775"/>
            <a:ext cx="835400" cy="121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500050" y="4642550"/>
            <a:ext cx="15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S3.01 2022-2023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4725"/>
            <a:ext cx="3004625" cy="33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309000" y="1265950"/>
            <a:ext cx="30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table Equipe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082" y="1655437"/>
            <a:ext cx="2659042" cy="332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3392150" y="1265950"/>
            <a:ext cx="26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table Joueur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Scénarios</a:t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311700" y="145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{D93019EE-30CF-44F6-9FE5-0166F39C87E0}</a:tableStyleId>
              </a:tblPr>
              <a:tblGrid>
                <a:gridCol w="1723775"/>
                <a:gridCol w="3308700"/>
                <a:gridCol w="3488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Acteur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Joueur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Dirigeant/Entraineur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Cas d’utilisation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fr" sz="1200"/>
                        <a:t>S’inscrire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fr" sz="1200"/>
                        <a:t>Se connecter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fr" sz="1200"/>
                        <a:t>Consulter statistiques joueur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fr" sz="1200"/>
                        <a:t>Consulter statistiques équipe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fr" sz="1200"/>
                        <a:t>Consulter statistiques match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fr" sz="1200"/>
                        <a:t>Consulter statistiques Championnat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fr" sz="1200"/>
                        <a:t>Consulter calendrier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fr" sz="1200"/>
                        <a:t>Consulter messages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fr" sz="1200"/>
                        <a:t>Envoyer message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Mêmes cas d’utilisations que le joueur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Ajouter un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événement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dans le calendrier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Supprimer un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événement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du calendrier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Modifier un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événement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du calendrier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 de requêtes SQL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{D93019EE-30CF-44F6-9FE5-0166F39C87E0}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Scénario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Requête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S’inscrire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-SELECT * FROM Inscrits WHERE mail = …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-INSERT INTO Inscrits (licence, mail, mdp) VALUES (...)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Envoyer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-INSERT INTO Message(id_auteur, </a:t>
                      </a:r>
                      <a:r>
                        <a:rPr lang="fr" sz="1000"/>
                        <a:t>id_destinataire,</a:t>
                      </a:r>
                      <a:r>
                        <a:rPr lang="fr" sz="1000"/>
                        <a:t> date, contenu)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Supprimer un événement du calendrier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-DELETE FROM Calendrier WHERE id = …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Consulter messages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-SELECT * FROM Messages WHERE id_auteur = … AND id_destinataire = …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Afficher le nom de l’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équipe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à partir d’un joueur de celle ci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 SELECT Equipe.nom FROM Joueur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JOIN Equipe ON Joueur.id_equipe = Equipe.id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WHERE Joueur.licence = …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mises en place :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00" y="1017725"/>
            <a:ext cx="26955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650" y="1204825"/>
            <a:ext cx="2641401" cy="13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7700" y="3399871"/>
            <a:ext cx="2641401" cy="142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61950" y="2217750"/>
            <a:ext cx="152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Bases de données</a:t>
            </a:r>
            <a:endParaRPr sz="1100"/>
          </a:p>
        </p:txBody>
      </p:sp>
      <p:sp>
        <p:nvSpPr>
          <p:cNvPr id="153" name="Google Shape;153;p25"/>
          <p:cNvSpPr txBox="1"/>
          <p:nvPr/>
        </p:nvSpPr>
        <p:spPr>
          <a:xfrm>
            <a:off x="161950" y="3936050"/>
            <a:ext cx="152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BackEnd (requête)</a:t>
            </a:r>
            <a:endParaRPr sz="1100"/>
          </a:p>
        </p:txBody>
      </p:sp>
      <p:cxnSp>
        <p:nvCxnSpPr>
          <p:cNvPr id="154" name="Google Shape;154;p25"/>
          <p:cNvCxnSpPr/>
          <p:nvPr/>
        </p:nvCxnSpPr>
        <p:spPr>
          <a:xfrm>
            <a:off x="-115675" y="3169375"/>
            <a:ext cx="95004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PITCH + Rappel besoins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600" y="1485213"/>
            <a:ext cx="2786775" cy="21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de stockage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2 sources de données :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337" y="2635750"/>
            <a:ext cx="1134125" cy="11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595488" y="3846675"/>
            <a:ext cx="2359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du district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</a:t>
            </a:r>
            <a:r>
              <a:rPr lang="fr" sz="1100"/>
              <a:t>Championnats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Clubs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Joueurs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Match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-Stade</a:t>
            </a:r>
            <a:endParaRPr sz="1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325" y="2635750"/>
            <a:ext cx="1134125" cy="11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472488" y="3846675"/>
            <a:ext cx="23598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de Sport Track: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Messages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Profils inscrits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</a:t>
            </a:r>
            <a:r>
              <a:rPr lang="fr" sz="1100"/>
              <a:t>Événement</a:t>
            </a:r>
            <a:r>
              <a:rPr lang="fr" sz="1100"/>
              <a:t> Calendrier</a:t>
            </a:r>
            <a:endParaRPr sz="1100"/>
          </a:p>
        </p:txBody>
      </p:sp>
      <p:sp>
        <p:nvSpPr>
          <p:cNvPr id="74" name="Google Shape;74;p15"/>
          <p:cNvSpPr/>
          <p:nvPr/>
        </p:nvSpPr>
        <p:spPr>
          <a:xfrm rot="10800000">
            <a:off x="4304975" y="3391725"/>
            <a:ext cx="2814600" cy="20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762" y="1017725"/>
            <a:ext cx="1411276" cy="141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0546" y="1456124"/>
            <a:ext cx="563701" cy="4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875" y="2469375"/>
            <a:ext cx="1466875" cy="14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84400" y="3889425"/>
            <a:ext cx="235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Peuplement automatique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pour simuler les données officielles</a:t>
            </a:r>
            <a:endParaRPr sz="1000"/>
          </a:p>
        </p:txBody>
      </p:sp>
      <p:cxnSp>
        <p:nvCxnSpPr>
          <p:cNvPr id="79" name="Google Shape;79;p15"/>
          <p:cNvCxnSpPr>
            <a:stCxn id="77" idx="3"/>
            <a:endCxn id="70" idx="1"/>
          </p:cNvCxnSpPr>
          <p:nvPr/>
        </p:nvCxnSpPr>
        <p:spPr>
          <a:xfrm>
            <a:off x="2097750" y="3202812"/>
            <a:ext cx="11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813" y="185825"/>
            <a:ext cx="7084375" cy="4771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366200" y="60150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relationnel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Stade (</a:t>
            </a:r>
            <a:r>
              <a:rPr b="1" lang="fr" sz="1200" u="sng">
                <a:solidFill>
                  <a:srgbClr val="353740"/>
                </a:solidFill>
              </a:rPr>
              <a:t>id</a:t>
            </a:r>
            <a:r>
              <a:rPr lang="fr" sz="1200">
                <a:solidFill>
                  <a:srgbClr val="353740"/>
                </a:solidFill>
              </a:rPr>
              <a:t>, nom, adresse, code_postal, ville, type); </a:t>
            </a:r>
            <a:endParaRPr sz="1200">
              <a:solidFill>
                <a:srgbClr val="3537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Equipe (</a:t>
            </a:r>
            <a:r>
              <a:rPr b="1" lang="fr" sz="1200" u="sng">
                <a:solidFill>
                  <a:srgbClr val="353740"/>
                </a:solidFill>
              </a:rPr>
              <a:t>id</a:t>
            </a:r>
            <a:r>
              <a:rPr lang="fr" sz="1200">
                <a:solidFill>
                  <a:srgbClr val="353740"/>
                </a:solidFill>
              </a:rPr>
              <a:t>, nom, ville, </a:t>
            </a:r>
            <a:r>
              <a:rPr b="1" lang="fr" sz="1200">
                <a:solidFill>
                  <a:srgbClr val="353740"/>
                </a:solidFill>
              </a:rPr>
              <a:t>#id_stade, couleur</a:t>
            </a:r>
            <a:r>
              <a:rPr lang="fr" sz="1200">
                <a:solidFill>
                  <a:srgbClr val="353740"/>
                </a:solidFill>
              </a:rPr>
              <a:t>);</a:t>
            </a:r>
            <a:endParaRPr sz="1200">
              <a:solidFill>
                <a:srgbClr val="3537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Championnat (</a:t>
            </a:r>
            <a:r>
              <a:rPr b="1" lang="fr" sz="1200" u="sng">
                <a:solidFill>
                  <a:srgbClr val="353740"/>
                </a:solidFill>
              </a:rPr>
              <a:t>id</a:t>
            </a:r>
            <a:r>
              <a:rPr lang="fr" sz="1200">
                <a:solidFill>
                  <a:srgbClr val="353740"/>
                </a:solidFill>
              </a:rPr>
              <a:t>, intitule, niveau);</a:t>
            </a:r>
            <a:endParaRPr sz="1200">
              <a:solidFill>
                <a:srgbClr val="3537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ParticiperChampionnat (</a:t>
            </a:r>
            <a:r>
              <a:rPr b="1" lang="fr" sz="1200" u="sng">
                <a:solidFill>
                  <a:srgbClr val="353740"/>
                </a:solidFill>
              </a:rPr>
              <a:t>#id_equipe, #id_championnat</a:t>
            </a:r>
            <a:r>
              <a:rPr lang="fr" sz="1200">
                <a:solidFill>
                  <a:srgbClr val="353740"/>
                </a:solidFill>
              </a:rPr>
              <a:t>);</a:t>
            </a:r>
            <a:endParaRPr sz="1200">
              <a:solidFill>
                <a:srgbClr val="3537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Joueur (</a:t>
            </a:r>
            <a:r>
              <a:rPr b="1" lang="fr" sz="1200" u="sng">
                <a:solidFill>
                  <a:srgbClr val="353740"/>
                </a:solidFill>
              </a:rPr>
              <a:t>licence</a:t>
            </a:r>
            <a:r>
              <a:rPr lang="fr" sz="1200">
                <a:solidFill>
                  <a:srgbClr val="353740"/>
                </a:solidFill>
              </a:rPr>
              <a:t>, nom, prenom, </a:t>
            </a:r>
            <a:r>
              <a:rPr b="1" lang="fr" sz="1200">
                <a:solidFill>
                  <a:srgbClr val="353740"/>
                </a:solidFill>
              </a:rPr>
              <a:t>#id_equipe, poste</a:t>
            </a:r>
            <a:r>
              <a:rPr lang="fr" sz="1200">
                <a:solidFill>
                  <a:srgbClr val="353740"/>
                </a:solidFill>
              </a:rPr>
              <a:t>);</a:t>
            </a:r>
            <a:endParaRPr sz="1200">
              <a:solidFill>
                <a:srgbClr val="3537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MatchTable (</a:t>
            </a:r>
            <a:r>
              <a:rPr b="1" lang="fr" sz="1200" u="sng">
                <a:solidFill>
                  <a:srgbClr val="353740"/>
                </a:solidFill>
              </a:rPr>
              <a:t>id</a:t>
            </a:r>
            <a:r>
              <a:rPr lang="fr" sz="1200">
                <a:solidFill>
                  <a:srgbClr val="353740"/>
                </a:solidFill>
              </a:rPr>
              <a:t>, jouer, heure_debut, heure_fin, </a:t>
            </a:r>
            <a:r>
              <a:rPr b="1" lang="fr" sz="1200">
                <a:solidFill>
                  <a:srgbClr val="353740"/>
                </a:solidFill>
              </a:rPr>
              <a:t>#id_equipe_dom</a:t>
            </a:r>
            <a:r>
              <a:rPr lang="fr" sz="1200">
                <a:solidFill>
                  <a:srgbClr val="353740"/>
                </a:solidFill>
              </a:rPr>
              <a:t>, </a:t>
            </a:r>
            <a:r>
              <a:rPr b="1" lang="fr" sz="1200">
                <a:solidFill>
                  <a:srgbClr val="353740"/>
                </a:solidFill>
              </a:rPr>
              <a:t>#id_equipe_ext, #id_stade</a:t>
            </a:r>
            <a:r>
              <a:rPr lang="fr" sz="1200">
                <a:solidFill>
                  <a:srgbClr val="353740"/>
                </a:solidFill>
              </a:rPr>
              <a:t>, journee, commentaire); </a:t>
            </a:r>
            <a:endParaRPr sz="1200">
              <a:solidFill>
                <a:srgbClr val="3537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EvenementMatch (</a:t>
            </a:r>
            <a:r>
              <a:rPr b="1" lang="fr" sz="1200" u="sng">
                <a:solidFill>
                  <a:srgbClr val="353740"/>
                </a:solidFill>
              </a:rPr>
              <a:t>id</a:t>
            </a:r>
            <a:r>
              <a:rPr lang="fr" sz="1200">
                <a:solidFill>
                  <a:srgbClr val="353740"/>
                </a:solidFill>
              </a:rPr>
              <a:t>, </a:t>
            </a:r>
            <a:r>
              <a:rPr b="1" lang="fr" sz="1200">
                <a:solidFill>
                  <a:srgbClr val="353740"/>
                </a:solidFill>
              </a:rPr>
              <a:t>#id_match, #licence_joueur</a:t>
            </a:r>
            <a:r>
              <a:rPr lang="fr" sz="1200">
                <a:solidFill>
                  <a:srgbClr val="353740"/>
                </a:solidFill>
              </a:rPr>
              <a:t>, type, temps, commentaire); </a:t>
            </a:r>
            <a:endParaRPr sz="1200">
              <a:solidFill>
                <a:srgbClr val="3537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Inscrit (</a:t>
            </a:r>
            <a:r>
              <a:rPr b="1" lang="fr" sz="1200" u="sng">
                <a:solidFill>
                  <a:srgbClr val="353740"/>
                </a:solidFill>
              </a:rPr>
              <a:t>id</a:t>
            </a:r>
            <a:r>
              <a:rPr lang="fr" sz="1200">
                <a:solidFill>
                  <a:srgbClr val="353740"/>
                </a:solidFill>
              </a:rPr>
              <a:t>, licence, mail, mdp); </a:t>
            </a:r>
            <a:endParaRPr sz="1200">
              <a:solidFill>
                <a:srgbClr val="3537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Message </a:t>
            </a:r>
            <a:r>
              <a:rPr lang="fr" sz="1200" u="sng">
                <a:solidFill>
                  <a:srgbClr val="353740"/>
                </a:solidFill>
              </a:rPr>
              <a:t>(</a:t>
            </a:r>
            <a:r>
              <a:rPr b="1" lang="fr" sz="1200" u="sng">
                <a:solidFill>
                  <a:srgbClr val="353740"/>
                </a:solidFill>
              </a:rPr>
              <a:t>id</a:t>
            </a:r>
            <a:r>
              <a:rPr lang="fr" sz="1200">
                <a:solidFill>
                  <a:srgbClr val="353740"/>
                </a:solidFill>
              </a:rPr>
              <a:t>, </a:t>
            </a:r>
            <a:r>
              <a:rPr b="1" lang="fr" sz="1200">
                <a:solidFill>
                  <a:srgbClr val="353740"/>
                </a:solidFill>
              </a:rPr>
              <a:t>#id_auteur</a:t>
            </a:r>
            <a:r>
              <a:rPr lang="fr" sz="1200">
                <a:solidFill>
                  <a:srgbClr val="353740"/>
                </a:solidFill>
              </a:rPr>
              <a:t>, </a:t>
            </a:r>
            <a:r>
              <a:rPr b="1" lang="fr" sz="1200">
                <a:solidFill>
                  <a:srgbClr val="353740"/>
                </a:solidFill>
              </a:rPr>
              <a:t>#id_destinataire</a:t>
            </a:r>
            <a:r>
              <a:rPr lang="fr" sz="1200">
                <a:solidFill>
                  <a:srgbClr val="353740"/>
                </a:solidFill>
              </a:rPr>
              <a:t>, date, contenu); </a:t>
            </a:r>
            <a:endParaRPr sz="1200">
              <a:solidFill>
                <a:srgbClr val="3537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353740"/>
                </a:solidFill>
              </a:rPr>
              <a:t>EventCalendrier (</a:t>
            </a:r>
            <a:r>
              <a:rPr b="1" lang="fr" sz="1200" u="sng">
                <a:solidFill>
                  <a:srgbClr val="353740"/>
                </a:solidFill>
              </a:rPr>
              <a:t>id</a:t>
            </a:r>
            <a:r>
              <a:rPr lang="fr" sz="1200">
                <a:solidFill>
                  <a:srgbClr val="353740"/>
                </a:solidFill>
              </a:rPr>
              <a:t>, intitule, heure_deb, heure_fin, </a:t>
            </a:r>
            <a:r>
              <a:rPr b="1" lang="fr" sz="1200">
                <a:solidFill>
                  <a:srgbClr val="353740"/>
                </a:solidFill>
              </a:rPr>
              <a:t>#id_equipe</a:t>
            </a:r>
            <a:r>
              <a:rPr lang="fr" sz="1200">
                <a:solidFill>
                  <a:srgbClr val="353740"/>
                </a:solidFill>
              </a:rPr>
              <a:t>, </a:t>
            </a:r>
            <a:r>
              <a:rPr b="1" lang="fr" sz="1200">
                <a:solidFill>
                  <a:srgbClr val="353740"/>
                </a:solidFill>
              </a:rPr>
              <a:t>#id_stade</a:t>
            </a:r>
            <a:r>
              <a:rPr lang="fr" sz="1200">
                <a:solidFill>
                  <a:srgbClr val="353740"/>
                </a:solidFill>
              </a:rPr>
              <a:t>,</a:t>
            </a:r>
            <a:r>
              <a:rPr b="1" lang="fr" sz="1200">
                <a:solidFill>
                  <a:srgbClr val="353740"/>
                </a:solidFill>
              </a:rPr>
              <a:t> #id_createur</a:t>
            </a:r>
            <a:r>
              <a:rPr lang="fr" sz="1200">
                <a:solidFill>
                  <a:srgbClr val="353740"/>
                </a:solidFill>
              </a:rPr>
              <a:t>, commentaire).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Dictionnaire des données (1/3)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1106450"/>
            <a:ext cx="420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 u="sng"/>
              <a:t>Championnat </a:t>
            </a:r>
            <a:r>
              <a:rPr b="1" lang="fr" sz="1200"/>
              <a:t>: </a:t>
            </a:r>
            <a:r>
              <a:rPr lang="fr" sz="1200"/>
              <a:t>Championnat contenant plusieurs équipes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	id : id du championnat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	intitule : intitule du championnat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niveau : niveau du championnat (D1, D2 etc)</a:t>
            </a:r>
            <a:endParaRPr sz="1200"/>
          </a:p>
        </p:txBody>
      </p:sp>
      <p:sp>
        <p:nvSpPr>
          <p:cNvPr id="98" name="Google Shape;98;p18"/>
          <p:cNvSpPr txBox="1"/>
          <p:nvPr/>
        </p:nvSpPr>
        <p:spPr>
          <a:xfrm>
            <a:off x="311700" y="2029850"/>
            <a:ext cx="426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Equipe</a:t>
            </a:r>
            <a:r>
              <a:rPr lang="fr" sz="1200"/>
              <a:t> : Equipe de football composée de joueurs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 : id de l'équipe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nom : nom de l'équipe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ville : ville dans </a:t>
            </a:r>
            <a:r>
              <a:rPr lang="fr" sz="1200"/>
              <a:t>laquelle</a:t>
            </a:r>
            <a:r>
              <a:rPr lang="fr" sz="1200"/>
              <a:t> est </a:t>
            </a:r>
            <a:r>
              <a:rPr lang="fr" sz="1200"/>
              <a:t>établie</a:t>
            </a:r>
            <a:r>
              <a:rPr lang="fr" sz="1200"/>
              <a:t> l'équipe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id_stade : id du stade de l'équipe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couleur : couleur du maillot principal de l'équipe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3327100"/>
            <a:ext cx="399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participerChampionnat</a:t>
            </a:r>
            <a:r>
              <a:rPr lang="fr" sz="1200"/>
              <a:t> : la participation d'une équipe à un championnat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id_equipe : id de l'équipe participant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id_championnat : id du championnat auquel participe l'équipe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  <p:sp>
        <p:nvSpPr>
          <p:cNvPr id="100" name="Google Shape;100;p18"/>
          <p:cNvSpPr txBox="1"/>
          <p:nvPr/>
        </p:nvSpPr>
        <p:spPr>
          <a:xfrm>
            <a:off x="4940100" y="1106450"/>
            <a:ext cx="420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Joueur</a:t>
            </a:r>
            <a:r>
              <a:rPr lang="fr" sz="1200"/>
              <a:t> : Joueur de football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licence : numéro de la licence officiel de la FFF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nom : nom du joueur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prenom : </a:t>
            </a:r>
            <a:r>
              <a:rPr lang="fr" sz="1200"/>
              <a:t>prénom</a:t>
            </a:r>
            <a:r>
              <a:rPr lang="fr" sz="1200"/>
              <a:t> du joueur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id_equipe : id de l'équipe du joueur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poste : poste principal dans lequel le joueur évolue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  <p:sp>
        <p:nvSpPr>
          <p:cNvPr id="101" name="Google Shape;101;p18"/>
          <p:cNvSpPr txBox="1"/>
          <p:nvPr/>
        </p:nvSpPr>
        <p:spPr>
          <a:xfrm>
            <a:off x="4940100" y="2672675"/>
            <a:ext cx="420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Stade</a:t>
            </a:r>
            <a:r>
              <a:rPr lang="fr" sz="1200"/>
              <a:t> : Stade de football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 : id du stade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nom : nom du stade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adresse : adresse à laquel se trouve le stade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code_postal : code postal de la ville du stade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ville : ville du stade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type : type de terrain (herbes, stabilisé, synthétique)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Dictionnaire des données (2/3)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06450"/>
            <a:ext cx="5679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Match</a:t>
            </a:r>
            <a:r>
              <a:rPr lang="fr" sz="1200"/>
              <a:t> : Match de football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id: id du match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date : date du déroulement du match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heure_debut : heure du début du match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heure_fin : heure de fin du match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id_equipe_ext : id de l'équipe extérieur (visiteur)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id_equipe_dom : id de l'équipe domicile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id_stade : id du stade où se déroule le match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commentaire : commentaire supplémentaire pour le match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19"/>
          <p:cNvSpPr txBox="1"/>
          <p:nvPr/>
        </p:nvSpPr>
        <p:spPr>
          <a:xfrm>
            <a:off x="311700" y="2868050"/>
            <a:ext cx="540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EvenementMatch</a:t>
            </a:r>
            <a:r>
              <a:rPr lang="fr" sz="1200"/>
              <a:t> : </a:t>
            </a:r>
            <a:r>
              <a:rPr lang="fr" sz="1200"/>
              <a:t>Événement</a:t>
            </a:r>
            <a:r>
              <a:rPr lang="fr" sz="1200"/>
              <a:t> se passant lors des match (But, carton etc)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 : id de </a:t>
            </a:r>
            <a:r>
              <a:rPr lang="fr" sz="1200"/>
              <a:t>l'événement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id_match : id du match de l'évènement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licence_joueur : licence du joueur concerné par l'évènement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type : type de </a:t>
            </a:r>
            <a:r>
              <a:rPr lang="fr" sz="1200"/>
              <a:t>l'événement</a:t>
            </a:r>
            <a:r>
              <a:rPr lang="fr" sz="1200"/>
              <a:t> (BUT, CARTON etc)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temps : le moment où </a:t>
            </a:r>
            <a:r>
              <a:rPr lang="fr" sz="1200"/>
              <a:t>l'événement s'est</a:t>
            </a:r>
            <a:r>
              <a:rPr lang="fr" sz="1200"/>
              <a:t> </a:t>
            </a:r>
            <a:r>
              <a:rPr lang="fr" sz="1200"/>
              <a:t>déclenché</a:t>
            </a:r>
            <a:r>
              <a:rPr lang="fr" sz="1200"/>
              <a:t> (en minute)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commentaire : Commentaire supplémentaire décrivant </a:t>
            </a:r>
            <a:r>
              <a:rPr lang="fr" sz="1200"/>
              <a:t>l'événement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licence_passeur : Si il y'en a un la licence du passeur </a:t>
            </a:r>
            <a:r>
              <a:rPr lang="fr" sz="1200"/>
              <a:t>décisive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  <p:sp>
        <p:nvSpPr>
          <p:cNvPr id="109" name="Google Shape;109;p19"/>
          <p:cNvSpPr txBox="1"/>
          <p:nvPr/>
        </p:nvSpPr>
        <p:spPr>
          <a:xfrm>
            <a:off x="4940100" y="1106450"/>
            <a:ext cx="420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Inscrit</a:t>
            </a:r>
            <a:r>
              <a:rPr lang="fr" sz="1200"/>
              <a:t> : Les profils inscrits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 : id de l'utilisateur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licence : numéro de licence de l'utilisateur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mail : adresse mail de l'utilisateur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mdp : Mot de passe de l'utilisateur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Dictionnaire des données (3/3)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1106450"/>
            <a:ext cx="5679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EventCalendrier</a:t>
            </a:r>
            <a:r>
              <a:rPr lang="fr" sz="1200"/>
              <a:t> : </a:t>
            </a:r>
            <a:r>
              <a:rPr lang="fr" sz="1200"/>
              <a:t>Événement</a:t>
            </a:r>
            <a:r>
              <a:rPr lang="fr" sz="1200"/>
              <a:t> du calendrier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 : id de </a:t>
            </a:r>
            <a:r>
              <a:rPr lang="fr" sz="1200"/>
              <a:t>l'événement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intitule : intitule de l'évènement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heure_deb : heure de </a:t>
            </a:r>
            <a:r>
              <a:rPr lang="fr" sz="1200"/>
              <a:t>début</a:t>
            </a:r>
            <a:r>
              <a:rPr lang="fr" sz="1200"/>
              <a:t> de </a:t>
            </a:r>
            <a:r>
              <a:rPr lang="fr" sz="1200"/>
              <a:t>l'événement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heure_fin : heure de la fin de l'évènement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id_equipe : id de l'équipe concernée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id_stade : id du stade concerné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id_createur : id du créateur de </a:t>
            </a:r>
            <a:r>
              <a:rPr lang="fr" sz="1200"/>
              <a:t>l'événement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commentaire : commentaire de l'évènement décrivant celui ci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2868050"/>
            <a:ext cx="540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Message</a:t>
            </a:r>
            <a:r>
              <a:rPr lang="fr" sz="1200"/>
              <a:t> : Les messages envoyés depuis la messagerie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 : id du message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id_auteur : id de l'utilisateur auteur du message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id_destinataire : id de l'utilisateur qui reçoit le message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date : Date et heure de l'envoie du message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contenu : contenu du message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Peuplement de la base de données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128838"/>
            <a:ext cx="57340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