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115" d="100"/>
          <a:sy n="115" d="100"/>
        </p:scale>
        <p:origin x="4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ine Moulin" userId="dd02c086-8253-43af-a9e2-db09e91e5f33" providerId="ADAL" clId="{E30A99E5-8192-465D-B433-BA4A3A6F3B0F}"/>
    <pc:docChg chg="custSel modSld">
      <pc:chgData name="Antoine Moulin" userId="dd02c086-8253-43af-a9e2-db09e91e5f33" providerId="ADAL" clId="{E30A99E5-8192-465D-B433-BA4A3A6F3B0F}" dt="2023-01-02T15:56:52.266" v="18" actId="6549"/>
      <pc:docMkLst>
        <pc:docMk/>
      </pc:docMkLst>
      <pc:sldChg chg="modSp mod">
        <pc:chgData name="Antoine Moulin" userId="dd02c086-8253-43af-a9e2-db09e91e5f33" providerId="ADAL" clId="{E30A99E5-8192-465D-B433-BA4A3A6F3B0F}" dt="2023-01-02T15:46:32.303" v="2" actId="6549"/>
        <pc:sldMkLst>
          <pc:docMk/>
          <pc:sldMk cId="2681015429" sldId="294"/>
        </pc:sldMkLst>
        <pc:spChg chg="mod">
          <ac:chgData name="Antoine Moulin" userId="dd02c086-8253-43af-a9e2-db09e91e5f33" providerId="ADAL" clId="{E30A99E5-8192-465D-B433-BA4A3A6F3B0F}" dt="2023-01-02T15:46:32.303" v="2" actId="6549"/>
          <ac:spMkLst>
            <pc:docMk/>
            <pc:sldMk cId="2681015429" sldId="294"/>
            <ac:spMk id="3" creationId="{B364391C-DA31-F332-3FCF-1F108A8DFED9}"/>
          </ac:spMkLst>
        </pc:spChg>
      </pc:sldChg>
      <pc:sldChg chg="modSp mod">
        <pc:chgData name="Antoine Moulin" userId="dd02c086-8253-43af-a9e2-db09e91e5f33" providerId="ADAL" clId="{E30A99E5-8192-465D-B433-BA4A3A6F3B0F}" dt="2023-01-02T15:47:09.316" v="4" actId="20577"/>
        <pc:sldMkLst>
          <pc:docMk/>
          <pc:sldMk cId="2267792309" sldId="304"/>
        </pc:sldMkLst>
        <pc:spChg chg="mod">
          <ac:chgData name="Antoine Moulin" userId="dd02c086-8253-43af-a9e2-db09e91e5f33" providerId="ADAL" clId="{E30A99E5-8192-465D-B433-BA4A3A6F3B0F}" dt="2023-01-02T15:47:09.316" v="4" actId="20577"/>
          <ac:spMkLst>
            <pc:docMk/>
            <pc:sldMk cId="2267792309" sldId="304"/>
            <ac:spMk id="3" creationId="{00000000-0000-0000-0000-000000000000}"/>
          </ac:spMkLst>
        </pc:spChg>
      </pc:sldChg>
      <pc:sldChg chg="modSp mod">
        <pc:chgData name="Antoine Moulin" userId="dd02c086-8253-43af-a9e2-db09e91e5f33" providerId="ADAL" clId="{E30A99E5-8192-465D-B433-BA4A3A6F3B0F}" dt="2023-01-02T15:47:20.899" v="5" actId="20577"/>
        <pc:sldMkLst>
          <pc:docMk/>
          <pc:sldMk cId="732206228" sldId="305"/>
        </pc:sldMkLst>
        <pc:spChg chg="mod">
          <ac:chgData name="Antoine Moulin" userId="dd02c086-8253-43af-a9e2-db09e91e5f33" providerId="ADAL" clId="{E30A99E5-8192-465D-B433-BA4A3A6F3B0F}" dt="2023-01-02T15:47:20.899" v="5" actId="20577"/>
          <ac:spMkLst>
            <pc:docMk/>
            <pc:sldMk cId="732206228" sldId="305"/>
            <ac:spMk id="3" creationId="{00000000-0000-0000-0000-000000000000}"/>
          </ac:spMkLst>
        </pc:spChg>
      </pc:sldChg>
      <pc:sldChg chg="modSp mod">
        <pc:chgData name="Antoine Moulin" userId="dd02c086-8253-43af-a9e2-db09e91e5f33" providerId="ADAL" clId="{E30A99E5-8192-465D-B433-BA4A3A6F3B0F}" dt="2023-01-02T15:47:32.335" v="6" actId="20577"/>
        <pc:sldMkLst>
          <pc:docMk/>
          <pc:sldMk cId="3427429963" sldId="306"/>
        </pc:sldMkLst>
        <pc:spChg chg="mod">
          <ac:chgData name="Antoine Moulin" userId="dd02c086-8253-43af-a9e2-db09e91e5f33" providerId="ADAL" clId="{E30A99E5-8192-465D-B433-BA4A3A6F3B0F}" dt="2023-01-02T15:47:32.335" v="6" actId="20577"/>
          <ac:spMkLst>
            <pc:docMk/>
            <pc:sldMk cId="3427429963" sldId="306"/>
            <ac:spMk id="3" creationId="{00000000-0000-0000-0000-000000000000}"/>
          </ac:spMkLst>
        </pc:spChg>
      </pc:sldChg>
      <pc:sldChg chg="modSp mod">
        <pc:chgData name="Antoine Moulin" userId="dd02c086-8253-43af-a9e2-db09e91e5f33" providerId="ADAL" clId="{E30A99E5-8192-465D-B433-BA4A3A6F3B0F}" dt="2023-01-02T15:47:43.331" v="7" actId="20577"/>
        <pc:sldMkLst>
          <pc:docMk/>
          <pc:sldMk cId="1614324314" sldId="307"/>
        </pc:sldMkLst>
        <pc:spChg chg="mod">
          <ac:chgData name="Antoine Moulin" userId="dd02c086-8253-43af-a9e2-db09e91e5f33" providerId="ADAL" clId="{E30A99E5-8192-465D-B433-BA4A3A6F3B0F}" dt="2023-01-02T15:47:43.331" v="7" actId="20577"/>
          <ac:spMkLst>
            <pc:docMk/>
            <pc:sldMk cId="1614324314" sldId="307"/>
            <ac:spMk id="3" creationId="{00000000-0000-0000-0000-000000000000}"/>
          </ac:spMkLst>
        </pc:spChg>
      </pc:sldChg>
      <pc:sldChg chg="modSp mod">
        <pc:chgData name="Antoine Moulin" userId="dd02c086-8253-43af-a9e2-db09e91e5f33" providerId="ADAL" clId="{E30A99E5-8192-465D-B433-BA4A3A6F3B0F}" dt="2023-01-02T15:48:41.068" v="15" actId="20577"/>
        <pc:sldMkLst>
          <pc:docMk/>
          <pc:sldMk cId="3339835033" sldId="313"/>
        </pc:sldMkLst>
        <pc:spChg chg="mod">
          <ac:chgData name="Antoine Moulin" userId="dd02c086-8253-43af-a9e2-db09e91e5f33" providerId="ADAL" clId="{E30A99E5-8192-465D-B433-BA4A3A6F3B0F}" dt="2023-01-02T15:48:41.068" v="15" actId="20577"/>
          <ac:spMkLst>
            <pc:docMk/>
            <pc:sldMk cId="3339835033" sldId="313"/>
            <ac:spMk id="3" creationId="{00000000-0000-0000-0000-000000000000}"/>
          </ac:spMkLst>
        </pc:spChg>
      </pc:sldChg>
      <pc:sldChg chg="modSp mod">
        <pc:chgData name="Antoine Moulin" userId="dd02c086-8253-43af-a9e2-db09e91e5f33" providerId="ADAL" clId="{E30A99E5-8192-465D-B433-BA4A3A6F3B0F}" dt="2023-01-02T15:48:50.830" v="16" actId="20577"/>
        <pc:sldMkLst>
          <pc:docMk/>
          <pc:sldMk cId="3729035829" sldId="314"/>
        </pc:sldMkLst>
        <pc:spChg chg="mod">
          <ac:chgData name="Antoine Moulin" userId="dd02c086-8253-43af-a9e2-db09e91e5f33" providerId="ADAL" clId="{E30A99E5-8192-465D-B433-BA4A3A6F3B0F}" dt="2023-01-02T15:48:50.830" v="16" actId="20577"/>
          <ac:spMkLst>
            <pc:docMk/>
            <pc:sldMk cId="3729035829" sldId="314"/>
            <ac:spMk id="3" creationId="{00000000-0000-0000-0000-000000000000}"/>
          </ac:spMkLst>
        </pc:spChg>
      </pc:sldChg>
      <pc:sldChg chg="modSp mod">
        <pc:chgData name="Antoine Moulin" userId="dd02c086-8253-43af-a9e2-db09e91e5f33" providerId="ADAL" clId="{E30A99E5-8192-465D-B433-BA4A3A6F3B0F}" dt="2023-01-02T15:56:28.289" v="17" actId="313"/>
        <pc:sldMkLst>
          <pc:docMk/>
          <pc:sldMk cId="3076659565" sldId="317"/>
        </pc:sldMkLst>
        <pc:spChg chg="mod">
          <ac:chgData name="Antoine Moulin" userId="dd02c086-8253-43af-a9e2-db09e91e5f33" providerId="ADAL" clId="{E30A99E5-8192-465D-B433-BA4A3A6F3B0F}" dt="2023-01-02T15:56:28.289" v="17" actId="313"/>
          <ac:spMkLst>
            <pc:docMk/>
            <pc:sldMk cId="3076659565" sldId="317"/>
            <ac:spMk id="3" creationId="{00000000-0000-0000-0000-000000000000}"/>
          </ac:spMkLst>
        </pc:spChg>
      </pc:sldChg>
      <pc:sldChg chg="modSp mod">
        <pc:chgData name="Antoine Moulin" userId="dd02c086-8253-43af-a9e2-db09e91e5f33" providerId="ADAL" clId="{E30A99E5-8192-465D-B433-BA4A3A6F3B0F}" dt="2023-01-02T15:56:52.266" v="18" actId="6549"/>
        <pc:sldMkLst>
          <pc:docMk/>
          <pc:sldMk cId="2844556702" sldId="320"/>
        </pc:sldMkLst>
        <pc:spChg chg="mod">
          <ac:chgData name="Antoine Moulin" userId="dd02c086-8253-43af-a9e2-db09e91e5f33" providerId="ADAL" clId="{E30A99E5-8192-465D-B433-BA4A3A6F3B0F}" dt="2023-01-02T15:56:52.266" v="18" actId="6549"/>
          <ac:spMkLst>
            <pc:docMk/>
            <pc:sldMk cId="2844556702" sldId="320"/>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09659-0CEF-4C50-82A9-14FC875E4607}"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fr-FR"/>
        </a:p>
      </dgm:t>
    </dgm:pt>
    <dgm:pt modelId="{8C3F8B06-AE5A-4D64-A6CD-30F258F62B2B}">
      <dgm:prSet phldrT="[Texte]"/>
      <dgm:spPr/>
      <dgm:t>
        <a:bodyPr/>
        <a:lstStyle/>
        <a:p>
          <a:r>
            <a:rPr lang="fr-FR" dirty="0"/>
            <a:t>Entreprise de portage salarial (EPS)</a:t>
          </a:r>
        </a:p>
      </dgm:t>
    </dgm:pt>
    <dgm:pt modelId="{96EA5F70-1389-4927-A214-AD24B8A94C00}" type="parTrans" cxnId="{8710D848-459D-415B-8E73-AC8F11493872}">
      <dgm:prSet/>
      <dgm:spPr/>
      <dgm:t>
        <a:bodyPr/>
        <a:lstStyle/>
        <a:p>
          <a:endParaRPr lang="fr-FR"/>
        </a:p>
      </dgm:t>
    </dgm:pt>
    <dgm:pt modelId="{F2696255-5206-4F56-A28D-F9BA263A9A71}" type="sibTrans" cxnId="{8710D848-459D-415B-8E73-AC8F11493872}">
      <dgm:prSet/>
      <dgm:spPr/>
      <dgm:t>
        <a:bodyPr/>
        <a:lstStyle/>
        <a:p>
          <a:endParaRPr lang="fr-FR"/>
        </a:p>
      </dgm:t>
    </dgm:pt>
    <dgm:pt modelId="{6864CFBE-CFA7-4448-BDCC-549F9DE7B3AB}">
      <dgm:prSet phldrT="[Texte]"/>
      <dgm:spPr/>
      <dgm:t>
        <a:bodyPr/>
        <a:lstStyle/>
        <a:p>
          <a:r>
            <a:rPr lang="fr-FR" dirty="0"/>
            <a:t>Salarié</a:t>
          </a:r>
        </a:p>
      </dgm:t>
    </dgm:pt>
    <dgm:pt modelId="{232DBD1D-E6CB-4BEF-AEA0-0CDE65190F2E}" type="parTrans" cxnId="{5EE773E6-6C24-47E2-B0B0-552C341F702E}">
      <dgm:prSet/>
      <dgm:spPr/>
      <dgm:t>
        <a:bodyPr/>
        <a:lstStyle/>
        <a:p>
          <a:endParaRPr lang="fr-FR"/>
        </a:p>
      </dgm:t>
    </dgm:pt>
    <dgm:pt modelId="{C279F171-7D12-40B1-8D38-949B5FC216BC}" type="sibTrans" cxnId="{5EE773E6-6C24-47E2-B0B0-552C341F702E}">
      <dgm:prSet/>
      <dgm:spPr/>
      <dgm:t>
        <a:bodyPr/>
        <a:lstStyle/>
        <a:p>
          <a:endParaRPr lang="fr-FR"/>
        </a:p>
      </dgm:t>
    </dgm:pt>
    <dgm:pt modelId="{5BAF2DCA-4CC5-4310-873C-FE18720990B0}">
      <dgm:prSet phldrT="[Texte]"/>
      <dgm:spPr/>
      <dgm:t>
        <a:bodyPr/>
        <a:lstStyle/>
        <a:p>
          <a:r>
            <a:rPr lang="fr-FR" dirty="0"/>
            <a:t>Entreprise cliente</a:t>
          </a:r>
        </a:p>
      </dgm:t>
    </dgm:pt>
    <dgm:pt modelId="{DC1EDF86-29B3-4EFB-99ED-EE432D300F96}" type="parTrans" cxnId="{E2761BAA-441D-4EFF-AF8A-8FC794235A87}">
      <dgm:prSet/>
      <dgm:spPr/>
      <dgm:t>
        <a:bodyPr/>
        <a:lstStyle/>
        <a:p>
          <a:endParaRPr lang="fr-FR"/>
        </a:p>
      </dgm:t>
    </dgm:pt>
    <dgm:pt modelId="{17FD734E-6FB1-4E8F-9F2D-1CF52F57B99C}" type="sibTrans" cxnId="{E2761BAA-441D-4EFF-AF8A-8FC794235A87}">
      <dgm:prSet/>
      <dgm:spPr/>
      <dgm:t>
        <a:bodyPr/>
        <a:lstStyle/>
        <a:p>
          <a:endParaRPr lang="fr-FR"/>
        </a:p>
      </dgm:t>
    </dgm:pt>
    <dgm:pt modelId="{3DE8BC7E-9CB8-4B6C-8988-F139B050ED86}" type="pres">
      <dgm:prSet presAssocID="{1E409659-0CEF-4C50-82A9-14FC875E4607}" presName="Name0" presStyleCnt="0">
        <dgm:presLayoutVars>
          <dgm:dir/>
          <dgm:resizeHandles val="exact"/>
        </dgm:presLayoutVars>
      </dgm:prSet>
      <dgm:spPr/>
      <dgm:t>
        <a:bodyPr/>
        <a:lstStyle/>
        <a:p>
          <a:endParaRPr lang="fr-FR"/>
        </a:p>
      </dgm:t>
    </dgm:pt>
    <dgm:pt modelId="{1B2B8E24-48BB-426E-B8A7-CF1251A49549}" type="pres">
      <dgm:prSet presAssocID="{8C3F8B06-AE5A-4D64-A6CD-30F258F62B2B}" presName="node" presStyleLbl="node1" presStyleIdx="0" presStyleCnt="3">
        <dgm:presLayoutVars>
          <dgm:bulletEnabled val="1"/>
        </dgm:presLayoutVars>
      </dgm:prSet>
      <dgm:spPr/>
      <dgm:t>
        <a:bodyPr/>
        <a:lstStyle/>
        <a:p>
          <a:endParaRPr lang="fr-FR"/>
        </a:p>
      </dgm:t>
    </dgm:pt>
    <dgm:pt modelId="{21E14D4B-A896-4DCB-A430-EEEDF6ECF55F}" type="pres">
      <dgm:prSet presAssocID="{F2696255-5206-4F56-A28D-F9BA263A9A71}" presName="sibTrans" presStyleLbl="sibTrans2D1" presStyleIdx="0" presStyleCnt="3"/>
      <dgm:spPr/>
      <dgm:t>
        <a:bodyPr/>
        <a:lstStyle/>
        <a:p>
          <a:endParaRPr lang="fr-FR"/>
        </a:p>
      </dgm:t>
    </dgm:pt>
    <dgm:pt modelId="{E290CDE8-F862-424E-84E5-47A393F7726E}" type="pres">
      <dgm:prSet presAssocID="{F2696255-5206-4F56-A28D-F9BA263A9A71}" presName="connectorText" presStyleLbl="sibTrans2D1" presStyleIdx="0" presStyleCnt="3"/>
      <dgm:spPr/>
      <dgm:t>
        <a:bodyPr/>
        <a:lstStyle/>
        <a:p>
          <a:endParaRPr lang="fr-FR"/>
        </a:p>
      </dgm:t>
    </dgm:pt>
    <dgm:pt modelId="{55BC33D2-21B7-436C-B953-39157DB24F2A}" type="pres">
      <dgm:prSet presAssocID="{6864CFBE-CFA7-4448-BDCC-549F9DE7B3AB}" presName="node" presStyleLbl="node1" presStyleIdx="1" presStyleCnt="3" custRadScaleRad="139632" custRadScaleInc="-15029">
        <dgm:presLayoutVars>
          <dgm:bulletEnabled val="1"/>
        </dgm:presLayoutVars>
      </dgm:prSet>
      <dgm:spPr/>
      <dgm:t>
        <a:bodyPr/>
        <a:lstStyle/>
        <a:p>
          <a:endParaRPr lang="fr-FR"/>
        </a:p>
      </dgm:t>
    </dgm:pt>
    <dgm:pt modelId="{10EFC015-A5FD-4625-A72D-80DBAA52F367}" type="pres">
      <dgm:prSet presAssocID="{C279F171-7D12-40B1-8D38-949B5FC216BC}" presName="sibTrans" presStyleLbl="sibTrans2D1" presStyleIdx="1" presStyleCnt="3"/>
      <dgm:spPr/>
      <dgm:t>
        <a:bodyPr/>
        <a:lstStyle/>
        <a:p>
          <a:endParaRPr lang="fr-FR"/>
        </a:p>
      </dgm:t>
    </dgm:pt>
    <dgm:pt modelId="{2B9A59D3-3C85-4F19-9009-CC17BBB95AC2}" type="pres">
      <dgm:prSet presAssocID="{C279F171-7D12-40B1-8D38-949B5FC216BC}" presName="connectorText" presStyleLbl="sibTrans2D1" presStyleIdx="1" presStyleCnt="3"/>
      <dgm:spPr/>
      <dgm:t>
        <a:bodyPr/>
        <a:lstStyle/>
        <a:p>
          <a:endParaRPr lang="fr-FR"/>
        </a:p>
      </dgm:t>
    </dgm:pt>
    <dgm:pt modelId="{A6B91F32-F938-474B-A23A-86F7D6E21465}" type="pres">
      <dgm:prSet presAssocID="{5BAF2DCA-4CC5-4310-873C-FE18720990B0}" presName="node" presStyleLbl="node1" presStyleIdx="2" presStyleCnt="3" custRadScaleRad="158289" custRadScaleInc="19055">
        <dgm:presLayoutVars>
          <dgm:bulletEnabled val="1"/>
        </dgm:presLayoutVars>
      </dgm:prSet>
      <dgm:spPr/>
      <dgm:t>
        <a:bodyPr/>
        <a:lstStyle/>
        <a:p>
          <a:endParaRPr lang="fr-FR"/>
        </a:p>
      </dgm:t>
    </dgm:pt>
    <dgm:pt modelId="{21AB57C1-C07A-425B-80E3-08AFA2AEEA54}" type="pres">
      <dgm:prSet presAssocID="{17FD734E-6FB1-4E8F-9F2D-1CF52F57B99C}" presName="sibTrans" presStyleLbl="sibTrans2D1" presStyleIdx="2" presStyleCnt="3"/>
      <dgm:spPr/>
      <dgm:t>
        <a:bodyPr/>
        <a:lstStyle/>
        <a:p>
          <a:endParaRPr lang="fr-FR"/>
        </a:p>
      </dgm:t>
    </dgm:pt>
    <dgm:pt modelId="{ED0A286D-20BA-4BC9-92FB-A5A2CC0E71F6}" type="pres">
      <dgm:prSet presAssocID="{17FD734E-6FB1-4E8F-9F2D-1CF52F57B99C}" presName="connectorText" presStyleLbl="sibTrans2D1" presStyleIdx="2" presStyleCnt="3"/>
      <dgm:spPr/>
      <dgm:t>
        <a:bodyPr/>
        <a:lstStyle/>
        <a:p>
          <a:endParaRPr lang="fr-FR"/>
        </a:p>
      </dgm:t>
    </dgm:pt>
  </dgm:ptLst>
  <dgm:cxnLst>
    <dgm:cxn modelId="{5EE773E6-6C24-47E2-B0B0-552C341F702E}" srcId="{1E409659-0CEF-4C50-82A9-14FC875E4607}" destId="{6864CFBE-CFA7-4448-BDCC-549F9DE7B3AB}" srcOrd="1" destOrd="0" parTransId="{232DBD1D-E6CB-4BEF-AEA0-0CDE65190F2E}" sibTransId="{C279F171-7D12-40B1-8D38-949B5FC216BC}"/>
    <dgm:cxn modelId="{8710D848-459D-415B-8E73-AC8F11493872}" srcId="{1E409659-0CEF-4C50-82A9-14FC875E4607}" destId="{8C3F8B06-AE5A-4D64-A6CD-30F258F62B2B}" srcOrd="0" destOrd="0" parTransId="{96EA5F70-1389-4927-A214-AD24B8A94C00}" sibTransId="{F2696255-5206-4F56-A28D-F9BA263A9A71}"/>
    <dgm:cxn modelId="{244EFD0C-BF6F-4E1B-80CD-DE545E284CA7}" type="presOf" srcId="{F2696255-5206-4F56-A28D-F9BA263A9A71}" destId="{21E14D4B-A896-4DCB-A430-EEEDF6ECF55F}" srcOrd="0" destOrd="0" presId="urn:microsoft.com/office/officeart/2005/8/layout/cycle7"/>
    <dgm:cxn modelId="{7DD1E2C3-BBD1-4603-A1FF-6FBD4DD1813D}" type="presOf" srcId="{C279F171-7D12-40B1-8D38-949B5FC216BC}" destId="{10EFC015-A5FD-4625-A72D-80DBAA52F367}" srcOrd="0" destOrd="0" presId="urn:microsoft.com/office/officeart/2005/8/layout/cycle7"/>
    <dgm:cxn modelId="{1BC0D15E-6BBB-4A93-A53E-07FD332A8762}" type="presOf" srcId="{8C3F8B06-AE5A-4D64-A6CD-30F258F62B2B}" destId="{1B2B8E24-48BB-426E-B8A7-CF1251A49549}" srcOrd="0" destOrd="0" presId="urn:microsoft.com/office/officeart/2005/8/layout/cycle7"/>
    <dgm:cxn modelId="{9A5B32FA-1CF9-4559-BA99-597FAD7C9817}" type="presOf" srcId="{17FD734E-6FB1-4E8F-9F2D-1CF52F57B99C}" destId="{ED0A286D-20BA-4BC9-92FB-A5A2CC0E71F6}" srcOrd="1" destOrd="0" presId="urn:microsoft.com/office/officeart/2005/8/layout/cycle7"/>
    <dgm:cxn modelId="{0A6183E7-0EED-4E34-8C84-A549AC15EA80}" type="presOf" srcId="{17FD734E-6FB1-4E8F-9F2D-1CF52F57B99C}" destId="{21AB57C1-C07A-425B-80E3-08AFA2AEEA54}" srcOrd="0" destOrd="0" presId="urn:microsoft.com/office/officeart/2005/8/layout/cycle7"/>
    <dgm:cxn modelId="{D542BCF6-393F-4A80-900F-8E9B6B15C119}" type="presOf" srcId="{F2696255-5206-4F56-A28D-F9BA263A9A71}" destId="{E290CDE8-F862-424E-84E5-47A393F7726E}" srcOrd="1" destOrd="0" presId="urn:microsoft.com/office/officeart/2005/8/layout/cycle7"/>
    <dgm:cxn modelId="{058981CC-C8DE-4397-AFB1-77410D0D0DF7}" type="presOf" srcId="{5BAF2DCA-4CC5-4310-873C-FE18720990B0}" destId="{A6B91F32-F938-474B-A23A-86F7D6E21465}" srcOrd="0" destOrd="0" presId="urn:microsoft.com/office/officeart/2005/8/layout/cycle7"/>
    <dgm:cxn modelId="{E2761BAA-441D-4EFF-AF8A-8FC794235A87}" srcId="{1E409659-0CEF-4C50-82A9-14FC875E4607}" destId="{5BAF2DCA-4CC5-4310-873C-FE18720990B0}" srcOrd="2" destOrd="0" parTransId="{DC1EDF86-29B3-4EFB-99ED-EE432D300F96}" sibTransId="{17FD734E-6FB1-4E8F-9F2D-1CF52F57B99C}"/>
    <dgm:cxn modelId="{E80302D3-D55B-4090-9601-9D12CE319D13}" type="presOf" srcId="{1E409659-0CEF-4C50-82A9-14FC875E4607}" destId="{3DE8BC7E-9CB8-4B6C-8988-F139B050ED86}" srcOrd="0" destOrd="0" presId="urn:microsoft.com/office/officeart/2005/8/layout/cycle7"/>
    <dgm:cxn modelId="{F59C9784-FAE8-48C9-B26A-DC2D68C1404E}" type="presOf" srcId="{6864CFBE-CFA7-4448-BDCC-549F9DE7B3AB}" destId="{55BC33D2-21B7-436C-B953-39157DB24F2A}" srcOrd="0" destOrd="0" presId="urn:microsoft.com/office/officeart/2005/8/layout/cycle7"/>
    <dgm:cxn modelId="{7F1F2C21-2DFE-4EF1-B5EE-5C99887160A8}" type="presOf" srcId="{C279F171-7D12-40B1-8D38-949B5FC216BC}" destId="{2B9A59D3-3C85-4F19-9009-CC17BBB95AC2}" srcOrd="1" destOrd="0" presId="urn:microsoft.com/office/officeart/2005/8/layout/cycle7"/>
    <dgm:cxn modelId="{AA721873-35EC-4A56-B91E-ECC6561A1D69}" type="presParOf" srcId="{3DE8BC7E-9CB8-4B6C-8988-F139B050ED86}" destId="{1B2B8E24-48BB-426E-B8A7-CF1251A49549}" srcOrd="0" destOrd="0" presId="urn:microsoft.com/office/officeart/2005/8/layout/cycle7"/>
    <dgm:cxn modelId="{0FC4130B-D9AC-4F79-ACAE-3500DEE4973B}" type="presParOf" srcId="{3DE8BC7E-9CB8-4B6C-8988-F139B050ED86}" destId="{21E14D4B-A896-4DCB-A430-EEEDF6ECF55F}" srcOrd="1" destOrd="0" presId="urn:microsoft.com/office/officeart/2005/8/layout/cycle7"/>
    <dgm:cxn modelId="{53AC849D-9687-4A4F-9AF4-B8A23482BCFB}" type="presParOf" srcId="{21E14D4B-A896-4DCB-A430-EEEDF6ECF55F}" destId="{E290CDE8-F862-424E-84E5-47A393F7726E}" srcOrd="0" destOrd="0" presId="urn:microsoft.com/office/officeart/2005/8/layout/cycle7"/>
    <dgm:cxn modelId="{38205EF4-B372-471D-B4D9-ED149AB22298}" type="presParOf" srcId="{3DE8BC7E-9CB8-4B6C-8988-F139B050ED86}" destId="{55BC33D2-21B7-436C-B953-39157DB24F2A}" srcOrd="2" destOrd="0" presId="urn:microsoft.com/office/officeart/2005/8/layout/cycle7"/>
    <dgm:cxn modelId="{DA6E8030-C157-4D87-814B-C247AAEEA0A6}" type="presParOf" srcId="{3DE8BC7E-9CB8-4B6C-8988-F139B050ED86}" destId="{10EFC015-A5FD-4625-A72D-80DBAA52F367}" srcOrd="3" destOrd="0" presId="urn:microsoft.com/office/officeart/2005/8/layout/cycle7"/>
    <dgm:cxn modelId="{F7802995-EFC5-43ED-AFDD-3BF1048B49EA}" type="presParOf" srcId="{10EFC015-A5FD-4625-A72D-80DBAA52F367}" destId="{2B9A59D3-3C85-4F19-9009-CC17BBB95AC2}" srcOrd="0" destOrd="0" presId="urn:microsoft.com/office/officeart/2005/8/layout/cycle7"/>
    <dgm:cxn modelId="{4BFCDE1D-4AFF-40D8-82C0-565CDDA8DCBF}" type="presParOf" srcId="{3DE8BC7E-9CB8-4B6C-8988-F139B050ED86}" destId="{A6B91F32-F938-474B-A23A-86F7D6E21465}" srcOrd="4" destOrd="0" presId="urn:microsoft.com/office/officeart/2005/8/layout/cycle7"/>
    <dgm:cxn modelId="{B21320EF-971B-4DF2-A32F-3E7AEC7B4442}" type="presParOf" srcId="{3DE8BC7E-9CB8-4B6C-8988-F139B050ED86}" destId="{21AB57C1-C07A-425B-80E3-08AFA2AEEA54}" srcOrd="5" destOrd="0" presId="urn:microsoft.com/office/officeart/2005/8/layout/cycle7"/>
    <dgm:cxn modelId="{2036FCC1-236A-4141-B25C-BBC298E8A9C4}" type="presParOf" srcId="{21AB57C1-C07A-425B-80E3-08AFA2AEEA54}" destId="{ED0A286D-20BA-4BC9-92FB-A5A2CC0E71F6}"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B8E24-48BB-426E-B8A7-CF1251A49549}">
      <dsp:nvSpPr>
        <dsp:cNvPr id="0" name=""/>
        <dsp:cNvSpPr/>
      </dsp:nvSpPr>
      <dsp:spPr>
        <a:xfrm>
          <a:off x="4130761" y="1008"/>
          <a:ext cx="2254076" cy="1127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fr-FR" sz="2100" kern="1200" dirty="0"/>
            <a:t>Entreprise de portage salarial (EPS)</a:t>
          </a:r>
        </a:p>
      </dsp:txBody>
      <dsp:txXfrm>
        <a:off x="4163771" y="34018"/>
        <a:ext cx="2188056" cy="1061018"/>
      </dsp:txXfrm>
    </dsp:sp>
    <dsp:sp modelId="{21E14D4B-A896-4DCB-A430-EEEDF6ECF55F}">
      <dsp:nvSpPr>
        <dsp:cNvPr id="0" name=""/>
        <dsp:cNvSpPr/>
      </dsp:nvSpPr>
      <dsp:spPr>
        <a:xfrm rot="2940263">
          <a:off x="5547710" y="1978437"/>
          <a:ext cx="2220834" cy="39446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fr-FR" sz="1700" kern="1200"/>
        </a:p>
      </dsp:txBody>
      <dsp:txXfrm>
        <a:off x="5666049" y="2057330"/>
        <a:ext cx="1984156" cy="236677"/>
      </dsp:txXfrm>
    </dsp:sp>
    <dsp:sp modelId="{55BC33D2-21B7-436C-B953-39157DB24F2A}">
      <dsp:nvSpPr>
        <dsp:cNvPr id="0" name=""/>
        <dsp:cNvSpPr/>
      </dsp:nvSpPr>
      <dsp:spPr>
        <a:xfrm>
          <a:off x="6931417" y="3223292"/>
          <a:ext cx="2254076" cy="1127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fr-FR" sz="2100" kern="1200" dirty="0"/>
            <a:t>Salarié</a:t>
          </a:r>
        </a:p>
      </dsp:txBody>
      <dsp:txXfrm>
        <a:off x="6964427" y="3256302"/>
        <a:ext cx="2188056" cy="1061018"/>
      </dsp:txXfrm>
    </dsp:sp>
    <dsp:sp modelId="{10EFC015-A5FD-4625-A72D-80DBAA52F367}">
      <dsp:nvSpPr>
        <dsp:cNvPr id="0" name=""/>
        <dsp:cNvSpPr/>
      </dsp:nvSpPr>
      <dsp:spPr>
        <a:xfrm rot="10799425">
          <a:off x="3936027" y="3590083"/>
          <a:ext cx="2220834" cy="39446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fr-FR" sz="1700" kern="1200"/>
        </a:p>
      </dsp:txBody>
      <dsp:txXfrm rot="10800000">
        <a:off x="4054366" y="3668976"/>
        <a:ext cx="1984156" cy="236677"/>
      </dsp:txXfrm>
    </dsp:sp>
    <dsp:sp modelId="{A6B91F32-F938-474B-A23A-86F7D6E21465}">
      <dsp:nvSpPr>
        <dsp:cNvPr id="0" name=""/>
        <dsp:cNvSpPr/>
      </dsp:nvSpPr>
      <dsp:spPr>
        <a:xfrm>
          <a:off x="907396" y="3224299"/>
          <a:ext cx="2254076" cy="1127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fr-FR" sz="2100" kern="1200" dirty="0"/>
            <a:t>Entreprise cliente</a:t>
          </a:r>
        </a:p>
      </dsp:txBody>
      <dsp:txXfrm>
        <a:off x="940406" y="3257309"/>
        <a:ext cx="2188056" cy="1061018"/>
      </dsp:txXfrm>
    </dsp:sp>
    <dsp:sp modelId="{21AB57C1-C07A-425B-80E3-08AFA2AEEA54}">
      <dsp:nvSpPr>
        <dsp:cNvPr id="0" name=""/>
        <dsp:cNvSpPr/>
      </dsp:nvSpPr>
      <dsp:spPr>
        <a:xfrm rot="18900039">
          <a:off x="2535699" y="1978941"/>
          <a:ext cx="2220834" cy="39446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fr-FR" sz="1700" kern="1200"/>
        </a:p>
      </dsp:txBody>
      <dsp:txXfrm>
        <a:off x="2654038" y="2057834"/>
        <a:ext cx="1984156" cy="23667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8B1EE9D0-3B69-4E9B-A3BE-50CD50FA2C54}" type="datetimeFigureOut">
              <a:rPr lang="fr-FR" smtClean="0"/>
              <a:t>04/01/2023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187826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B1EE9D0-3B69-4E9B-A3BE-50CD50FA2C54}" type="datetimeFigureOut">
              <a:rPr lang="fr-FR" smtClean="0"/>
              <a:t>04/01/2023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129722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B1EE9D0-3B69-4E9B-A3BE-50CD50FA2C54}" type="datetimeFigureOut">
              <a:rPr lang="fr-FR" smtClean="0"/>
              <a:t>04/01/2023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282041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B1EE9D0-3B69-4E9B-A3BE-50CD50FA2C54}" type="datetimeFigureOut">
              <a:rPr lang="fr-FR" smtClean="0"/>
              <a:t>04/01/2023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201827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8B1EE9D0-3B69-4E9B-A3BE-50CD50FA2C54}" type="datetimeFigureOut">
              <a:rPr lang="fr-FR" smtClean="0"/>
              <a:t>04/01/2023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13031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B1EE9D0-3B69-4E9B-A3BE-50CD50FA2C54}" type="datetimeFigureOut">
              <a:rPr lang="fr-FR" smtClean="0"/>
              <a:t>04/01/2023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422378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B1EE9D0-3B69-4E9B-A3BE-50CD50FA2C54}" type="datetimeFigureOut">
              <a:rPr lang="fr-FR" smtClean="0"/>
              <a:t>04/01/2023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224823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8B1EE9D0-3B69-4E9B-A3BE-50CD50FA2C54}" type="datetimeFigureOut">
              <a:rPr lang="fr-FR" smtClean="0"/>
              <a:t>04/01/2023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227740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B1EE9D0-3B69-4E9B-A3BE-50CD50FA2C54}" type="datetimeFigureOut">
              <a:rPr lang="fr-FR" smtClean="0"/>
              <a:t>04/01/2023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89066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8B1EE9D0-3B69-4E9B-A3BE-50CD50FA2C54}" type="datetimeFigureOut">
              <a:rPr lang="fr-FR" smtClean="0"/>
              <a:t>04/01/2023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309315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8B1EE9D0-3B69-4E9B-A3BE-50CD50FA2C54}" type="datetimeFigureOut">
              <a:rPr lang="fr-FR" smtClean="0"/>
              <a:t>04/01/2023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D400D2D-B921-4CCF-8DE1-A1AF5F7FB44B}" type="slidenum">
              <a:rPr lang="fr-FR" smtClean="0"/>
              <a:t>‹N°›</a:t>
            </a:fld>
            <a:endParaRPr lang="fr-FR"/>
          </a:p>
        </p:txBody>
      </p:sp>
    </p:spTree>
    <p:extLst>
      <p:ext uri="{BB962C8B-B14F-4D97-AF65-F5344CB8AC3E}">
        <p14:creationId xmlns:p14="http://schemas.microsoft.com/office/powerpoint/2010/main" val="4826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EE9D0-3B69-4E9B-A3BE-50CD50FA2C54}" type="datetimeFigureOut">
              <a:rPr lang="fr-FR" smtClean="0"/>
              <a:t>04/01/2023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00D2D-B921-4CCF-8DE1-A1AF5F7FB44B}" type="slidenum">
              <a:rPr lang="fr-FR" smtClean="0"/>
              <a:t>‹N°›</a:t>
            </a:fld>
            <a:endParaRPr lang="fr-FR"/>
          </a:p>
        </p:txBody>
      </p:sp>
    </p:spTree>
    <p:extLst>
      <p:ext uri="{BB962C8B-B14F-4D97-AF65-F5344CB8AC3E}">
        <p14:creationId xmlns:p14="http://schemas.microsoft.com/office/powerpoint/2010/main" val="130576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legifrance.gouv.fr/codes/article_lc/LEGIARTI00003676205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legifrance.gouv.fr/codes/article_lc/LEGIARTI000045391841#:~:text=Aucune%20personne%20ne%20peut%20%C3%AAtre,de%20la%20loi%20n%C2%B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F7F7E85-2926-05D8-3939-5E03BBC5F402}"/>
              </a:ext>
            </a:extLst>
          </p:cNvPr>
          <p:cNvSpPr>
            <a:spLocks noGrp="1"/>
          </p:cNvSpPr>
          <p:nvPr>
            <p:ph type="ctrTitle"/>
          </p:nvPr>
        </p:nvSpPr>
        <p:spPr/>
        <p:txBody>
          <a:bodyPr>
            <a:normAutofit/>
          </a:bodyPr>
          <a:lstStyle/>
          <a:p>
            <a:r>
              <a:rPr lang="fr-FR"/>
              <a:t>Partie 2 : Les aspects individuels</a:t>
            </a:r>
          </a:p>
        </p:txBody>
      </p:sp>
      <p:sp>
        <p:nvSpPr>
          <p:cNvPr id="5" name="Sous-titre 4">
            <a:extLst>
              <a:ext uri="{FF2B5EF4-FFF2-40B4-BE49-F238E27FC236}">
                <a16:creationId xmlns:a16="http://schemas.microsoft.com/office/drawing/2014/main" id="{961DA048-2A0B-E690-2DE2-13127F976318}"/>
              </a:ext>
            </a:extLst>
          </p:cNvPr>
          <p:cNvSpPr>
            <a:spLocks noGrp="1"/>
          </p:cNvSpPr>
          <p:nvPr>
            <p:ph type="subTitle" idx="1"/>
          </p:nvPr>
        </p:nvSpPr>
        <p:spPr/>
        <p:txBody>
          <a:bodyPr/>
          <a:lstStyle/>
          <a:p>
            <a:endParaRPr lang="fr-FR"/>
          </a:p>
        </p:txBody>
      </p:sp>
      <p:sp>
        <p:nvSpPr>
          <p:cNvPr id="2" name="Espace réservé du numéro de diapositive 1">
            <a:extLst>
              <a:ext uri="{FF2B5EF4-FFF2-40B4-BE49-F238E27FC236}">
                <a16:creationId xmlns:a16="http://schemas.microsoft.com/office/drawing/2014/main" id="{1425D897-9B2D-3C76-8313-27AA7A41C43D}"/>
              </a:ext>
            </a:extLst>
          </p:cNvPr>
          <p:cNvSpPr>
            <a:spLocks noGrp="1"/>
          </p:cNvSpPr>
          <p:nvPr>
            <p:ph type="sldNum" sz="quarter" idx="12"/>
          </p:nvPr>
        </p:nvSpPr>
        <p:spPr/>
        <p:txBody>
          <a:bodyPr/>
          <a:lstStyle/>
          <a:p>
            <a:fld id="{67B9981E-9421-462A-A61B-A4762FEB4036}" type="slidenum">
              <a:rPr lang="fr-FR" smtClean="0"/>
              <a:t>1</a:t>
            </a:fld>
            <a:endParaRPr lang="fr-FR"/>
          </a:p>
        </p:txBody>
      </p:sp>
    </p:spTree>
    <p:extLst>
      <p:ext uri="{BB962C8B-B14F-4D97-AF65-F5344CB8AC3E}">
        <p14:creationId xmlns:p14="http://schemas.microsoft.com/office/powerpoint/2010/main" val="2273183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lstStyle/>
          <a:p>
            <a:r>
              <a:rPr lang="fr-FR" dirty="0"/>
              <a:t>III. Les formalités liées à l’embauche</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lstStyle/>
          <a:p>
            <a:r>
              <a:rPr lang="fr-FR" dirty="0"/>
              <a:t>La Déclaration Préalable A l’Embauche (DPAE) envoyé à l’URSAAF</a:t>
            </a:r>
          </a:p>
          <a:p>
            <a:r>
              <a:rPr lang="fr-FR" dirty="0"/>
              <a:t>La visite de prévention et d’information à la médecine du travail</a:t>
            </a:r>
          </a:p>
          <a:p>
            <a:r>
              <a:rPr lang="fr-FR" dirty="0"/>
              <a:t>La Déclaration Sociale Nominative </a:t>
            </a:r>
          </a:p>
          <a:p>
            <a:r>
              <a:rPr lang="fr-FR" dirty="0"/>
              <a:t>Modifier le registre unique du personnel.</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10</a:t>
            </a:fld>
            <a:endParaRPr lang="fr-FR"/>
          </a:p>
        </p:txBody>
      </p:sp>
      <p:sp>
        <p:nvSpPr>
          <p:cNvPr id="5" name="ZoneTexte 4"/>
          <p:cNvSpPr txBox="1"/>
          <p:nvPr/>
        </p:nvSpPr>
        <p:spPr>
          <a:xfrm>
            <a:off x="-9698"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a:t>
            </a:r>
          </a:p>
        </p:txBody>
      </p:sp>
    </p:spTree>
    <p:extLst>
      <p:ext uri="{BB962C8B-B14F-4D97-AF65-F5344CB8AC3E}">
        <p14:creationId xmlns:p14="http://schemas.microsoft.com/office/powerpoint/2010/main" val="712132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lstStyle/>
          <a:p>
            <a:r>
              <a:rPr lang="fr-FR" dirty="0"/>
              <a:t>IV. L’exécution du contrat de travail</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normAutofit fontScale="92500" lnSpcReduction="10000"/>
          </a:bodyPr>
          <a:lstStyle/>
          <a:p>
            <a:r>
              <a:rPr lang="fr-FR" dirty="0"/>
              <a:t>Les obligations de l’employeur :</a:t>
            </a:r>
          </a:p>
          <a:p>
            <a:pPr lvl="1"/>
            <a:r>
              <a:rPr lang="fr-FR" dirty="0"/>
              <a:t>fournir un travail dans le cadre de l’horaire établi,</a:t>
            </a:r>
          </a:p>
          <a:p>
            <a:pPr lvl="1"/>
            <a:r>
              <a:rPr lang="fr-FR" dirty="0"/>
              <a:t>verser le salaire correspondant au travail effectué,</a:t>
            </a:r>
          </a:p>
          <a:p>
            <a:pPr lvl="1"/>
            <a:r>
              <a:rPr lang="fr-FR" dirty="0"/>
              <a:t>respecter les autres éléments essentiels du contrat (qualification, lieu de travail quand il est précisé dans le contrat…),</a:t>
            </a:r>
          </a:p>
          <a:p>
            <a:pPr lvl="1"/>
            <a:r>
              <a:rPr lang="fr-FR" dirty="0"/>
              <a:t>faire effectuer le travail dans le respect du Code du travail et de la convention collective applicable à l’entreprise ;</a:t>
            </a:r>
          </a:p>
          <a:p>
            <a:r>
              <a:rPr lang="fr-FR" dirty="0"/>
              <a:t>Les obligations du salarié</a:t>
            </a:r>
          </a:p>
          <a:p>
            <a:pPr lvl="1"/>
            <a:r>
              <a:rPr lang="fr-FR" dirty="0"/>
              <a:t>observer les horaires de travail,</a:t>
            </a:r>
          </a:p>
          <a:p>
            <a:pPr lvl="1"/>
            <a:r>
              <a:rPr lang="fr-FR" dirty="0"/>
              <a:t>réaliser le travail demandé conformément aux instructions données,</a:t>
            </a:r>
          </a:p>
          <a:p>
            <a:pPr lvl="1"/>
            <a:r>
              <a:rPr lang="fr-FR" dirty="0"/>
              <a:t>respecter les engagements mentionnés dans le contrat de travail et, lorsqu’il en existe un, les clauses du règlement intérieur,</a:t>
            </a:r>
          </a:p>
          <a:p>
            <a:pPr lvl="1"/>
            <a:r>
              <a:rPr lang="fr-FR" dirty="0"/>
              <a:t>ne pas faire de concurrence déloyale à son employeur.</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11</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a:t>
            </a:r>
          </a:p>
        </p:txBody>
      </p:sp>
    </p:spTree>
    <p:extLst>
      <p:ext uri="{BB962C8B-B14F-4D97-AF65-F5344CB8AC3E}">
        <p14:creationId xmlns:p14="http://schemas.microsoft.com/office/powerpoint/2010/main" val="231254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normAutofit/>
          </a:bodyPr>
          <a:lstStyle/>
          <a:p>
            <a:r>
              <a:rPr lang="fr-FR" dirty="0"/>
              <a:t>V. Les clauses particulières</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lstStyle/>
          <a:p>
            <a:pPr marL="514350" indent="-514350">
              <a:buFont typeface="+mj-lt"/>
              <a:buAutoNum type="alphaUcPeriod"/>
            </a:pPr>
            <a:r>
              <a:rPr lang="fr-FR" dirty="0"/>
              <a:t>La période d’essai</a:t>
            </a:r>
          </a:p>
          <a:p>
            <a:pPr marL="514350" indent="-514350">
              <a:buFont typeface="+mj-lt"/>
              <a:buAutoNum type="alphaUcPeriod"/>
            </a:pPr>
            <a:r>
              <a:rPr lang="fr-FR" dirty="0"/>
              <a:t>La clause de non concurrence</a:t>
            </a:r>
          </a:p>
          <a:p>
            <a:pPr marL="514350" indent="-514350">
              <a:buFont typeface="+mj-lt"/>
              <a:buAutoNum type="alphaUcPeriod"/>
            </a:pPr>
            <a:r>
              <a:rPr lang="fr-FR" dirty="0"/>
              <a:t>La clause de dédit-formation</a:t>
            </a:r>
          </a:p>
          <a:p>
            <a:pPr marL="514350" indent="-514350">
              <a:buFont typeface="+mj-lt"/>
              <a:buAutoNum type="alphaUcPeriod"/>
            </a:pPr>
            <a:r>
              <a:rPr lang="fr-FR" dirty="0"/>
              <a:t>La clause de mobilité</a:t>
            </a:r>
          </a:p>
          <a:p>
            <a:pPr marL="514350" indent="-514350">
              <a:buFont typeface="+mj-lt"/>
              <a:buAutoNum type="alphaUcPeriod"/>
            </a:pPr>
            <a:r>
              <a:rPr lang="fr-FR" dirty="0"/>
              <a:t>La clause d’objectifs</a:t>
            </a:r>
          </a:p>
          <a:p>
            <a:pPr marL="514350" indent="-514350">
              <a:buFont typeface="+mj-lt"/>
              <a:buAutoNum type="alphaUcPeriod"/>
            </a:pPr>
            <a:r>
              <a:rPr lang="fr-FR" dirty="0"/>
              <a:t>La clause d’exclusivité</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12</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a:t>
            </a:r>
          </a:p>
        </p:txBody>
      </p:sp>
    </p:spTree>
    <p:extLst>
      <p:ext uri="{BB962C8B-B14F-4D97-AF65-F5344CB8AC3E}">
        <p14:creationId xmlns:p14="http://schemas.microsoft.com/office/powerpoint/2010/main" val="3785892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La période d’essai</a:t>
            </a:r>
          </a:p>
        </p:txBody>
      </p:sp>
      <p:sp>
        <p:nvSpPr>
          <p:cNvPr id="3" name="Espace réservé du contenu 2"/>
          <p:cNvSpPr>
            <a:spLocks noGrp="1"/>
          </p:cNvSpPr>
          <p:nvPr>
            <p:ph idx="1"/>
          </p:nvPr>
        </p:nvSpPr>
        <p:spPr/>
        <p:txBody>
          <a:bodyPr/>
          <a:lstStyle/>
          <a:p>
            <a:r>
              <a:rPr lang="fr-FR" dirty="0"/>
              <a:t>Temps accordé en début de contrat à l’employeur et au salarié pour s’assurer qu’ils ont envie de poursuivre le contrat.</a:t>
            </a:r>
          </a:p>
          <a:p>
            <a:r>
              <a:rPr lang="fr-FR" dirty="0"/>
              <a:t>La durée maximale est fixée par la loi et dépend de la catégorie du salarié.</a:t>
            </a:r>
          </a:p>
          <a:p>
            <a:r>
              <a:rPr lang="fr-FR" dirty="0"/>
              <a:t>Le contrat de travail et les conventions collectives peuvent prévoir des durées plus courtes</a:t>
            </a:r>
          </a:p>
          <a:p>
            <a:r>
              <a:rPr lang="fr-FR" dirty="0"/>
              <a:t>La période d’essai peut être renouvelée 1 seule fois.</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13</a:t>
            </a:fld>
            <a:endParaRPr lang="fr-FR"/>
          </a:p>
        </p:txBody>
      </p:sp>
      <p:sp>
        <p:nvSpPr>
          <p:cNvPr id="5" name="ZoneTexte 4"/>
          <p:cNvSpPr txBox="1"/>
          <p:nvPr/>
        </p:nvSpPr>
        <p:spPr>
          <a:xfrm>
            <a:off x="0" y="6486445"/>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2505527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 La clause de non concurrence</a:t>
            </a:r>
          </a:p>
        </p:txBody>
      </p:sp>
      <p:sp>
        <p:nvSpPr>
          <p:cNvPr id="3" name="Espace réservé du contenu 2"/>
          <p:cNvSpPr>
            <a:spLocks noGrp="1"/>
          </p:cNvSpPr>
          <p:nvPr>
            <p:ph idx="1"/>
          </p:nvPr>
        </p:nvSpPr>
        <p:spPr/>
        <p:txBody>
          <a:bodyPr/>
          <a:lstStyle/>
          <a:p>
            <a:r>
              <a:rPr lang="fr-FR" dirty="0"/>
              <a:t>Interdit au salarié </a:t>
            </a:r>
            <a:r>
              <a:rPr lang="fr-FR" b="1" dirty="0"/>
              <a:t>après la rupture de son contrat </a:t>
            </a:r>
            <a:r>
              <a:rPr lang="fr-FR" dirty="0"/>
              <a:t>de travail </a:t>
            </a:r>
            <a:r>
              <a:rPr lang="fr-FR" dirty="0" smtClean="0"/>
              <a:t>d’exercer </a:t>
            </a:r>
            <a:r>
              <a:rPr lang="fr-FR" dirty="0"/>
              <a:t>une activité professionnelle, salariée ou non, susceptible de concurrencer celle de son employeur.</a:t>
            </a:r>
          </a:p>
          <a:p>
            <a:pPr lvl="1"/>
            <a:r>
              <a:rPr lang="fr-FR" dirty="0"/>
              <a:t>Elle doit être limitée dans le temps et l’espace</a:t>
            </a:r>
          </a:p>
          <a:p>
            <a:pPr lvl="1"/>
            <a:r>
              <a:rPr lang="fr-FR" dirty="0"/>
              <a:t>Comporter une contrepartie financière versée au salarié</a:t>
            </a:r>
          </a:p>
          <a:p>
            <a:pPr lvl="1"/>
            <a:r>
              <a:rPr lang="fr-FR" dirty="0"/>
              <a:t>Protéger les intérêts </a:t>
            </a:r>
            <a:r>
              <a:rPr lang="fr-FR" dirty="0" smtClean="0"/>
              <a:t>légitimes </a:t>
            </a:r>
            <a:r>
              <a:rPr lang="fr-FR" dirty="0"/>
              <a:t>de l’entreprise</a:t>
            </a:r>
          </a:p>
          <a:p>
            <a:pPr lvl="1"/>
            <a:r>
              <a:rPr lang="fr-FR" dirty="0"/>
              <a:t>Ne pas porter atteinte à la liberté du travail</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14</a:t>
            </a:fld>
            <a:endParaRPr lang="fr-FR"/>
          </a:p>
        </p:txBody>
      </p:sp>
      <p:sp>
        <p:nvSpPr>
          <p:cNvPr id="5" name="ZoneTexte 4"/>
          <p:cNvSpPr txBox="1"/>
          <p:nvPr/>
        </p:nvSpPr>
        <p:spPr>
          <a:xfrm>
            <a:off x="0" y="6483927"/>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4127797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 La clause de dédit-formation</a:t>
            </a:r>
          </a:p>
        </p:txBody>
      </p:sp>
      <p:sp>
        <p:nvSpPr>
          <p:cNvPr id="3" name="Espace réservé du contenu 2"/>
          <p:cNvSpPr>
            <a:spLocks noGrp="1"/>
          </p:cNvSpPr>
          <p:nvPr>
            <p:ph idx="1"/>
          </p:nvPr>
        </p:nvSpPr>
        <p:spPr/>
        <p:txBody>
          <a:bodyPr/>
          <a:lstStyle/>
          <a:p>
            <a:r>
              <a:rPr lang="fr-FR" dirty="0"/>
              <a:t>Impose au salarié, qui quitte l’entreprise, de rembourser une partie du coût d’une formation qui lui a été payé par l’employeur.</a:t>
            </a:r>
          </a:p>
          <a:p>
            <a:endParaRPr lang="fr-FR" dirty="0"/>
          </a:p>
          <a:p>
            <a:r>
              <a:rPr lang="fr-FR" dirty="0"/>
              <a:t>Uniquement si le départ est le fait du salarié	</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15</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3878925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 La clause de mobilité</a:t>
            </a:r>
          </a:p>
        </p:txBody>
      </p:sp>
      <p:sp>
        <p:nvSpPr>
          <p:cNvPr id="3" name="Espace réservé du contenu 2"/>
          <p:cNvSpPr>
            <a:spLocks noGrp="1"/>
          </p:cNvSpPr>
          <p:nvPr>
            <p:ph idx="1"/>
          </p:nvPr>
        </p:nvSpPr>
        <p:spPr/>
        <p:txBody>
          <a:bodyPr/>
          <a:lstStyle/>
          <a:p>
            <a:r>
              <a:rPr lang="fr-FR" dirty="0"/>
              <a:t>Permet à un employeur d’imposer au salarié un changement de lieu de travail dans un espace géographique préalablement défini.</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16</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992455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 La clause d’objectifs</a:t>
            </a:r>
          </a:p>
        </p:txBody>
      </p:sp>
      <p:sp>
        <p:nvSpPr>
          <p:cNvPr id="3" name="Espace réservé du contenu 2"/>
          <p:cNvSpPr>
            <a:spLocks noGrp="1"/>
          </p:cNvSpPr>
          <p:nvPr>
            <p:ph idx="1"/>
          </p:nvPr>
        </p:nvSpPr>
        <p:spPr/>
        <p:txBody>
          <a:bodyPr/>
          <a:lstStyle/>
          <a:p>
            <a:r>
              <a:rPr lang="fr-FR" dirty="0"/>
              <a:t>Appelée aussi clause de résultat, permet à l’employeur de fixer des objectifs chiffrés au salarié. Celui-ci doit les atteindre dans un délai fixé sous peine de licenciement.</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17</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1923091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 La clause d’exclusivité</a:t>
            </a:r>
          </a:p>
        </p:txBody>
      </p:sp>
      <p:sp>
        <p:nvSpPr>
          <p:cNvPr id="3" name="Espace réservé du contenu 2"/>
          <p:cNvSpPr>
            <a:spLocks noGrp="1"/>
          </p:cNvSpPr>
          <p:nvPr>
            <p:ph idx="1"/>
          </p:nvPr>
        </p:nvSpPr>
        <p:spPr/>
        <p:txBody>
          <a:bodyPr/>
          <a:lstStyle/>
          <a:p>
            <a:r>
              <a:rPr lang="fr-FR" dirty="0"/>
              <a:t>Permet d’interdit pendant l’exécution du contrat, l’exercice de toute activité parallèle pour son compte ou pour le compte d’un autre employeur.</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18</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V. Les clauses particulières</a:t>
            </a:r>
          </a:p>
        </p:txBody>
      </p:sp>
    </p:spTree>
    <p:extLst>
      <p:ext uri="{BB962C8B-B14F-4D97-AF65-F5344CB8AC3E}">
        <p14:creationId xmlns:p14="http://schemas.microsoft.com/office/powerpoint/2010/main" val="1106791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243D8-6F28-7489-9848-4833FC521DCB}"/>
              </a:ext>
            </a:extLst>
          </p:cNvPr>
          <p:cNvSpPr>
            <a:spLocks noGrp="1"/>
          </p:cNvSpPr>
          <p:nvPr>
            <p:ph type="ctrTitle"/>
          </p:nvPr>
        </p:nvSpPr>
        <p:spPr/>
        <p:txBody>
          <a:bodyPr>
            <a:normAutofit/>
          </a:bodyPr>
          <a:lstStyle/>
          <a:p>
            <a:r>
              <a:rPr lang="fr-FR"/>
              <a:t>Chapitre V : La diversité des contrats de travail</a:t>
            </a:r>
          </a:p>
        </p:txBody>
      </p:sp>
      <p:sp>
        <p:nvSpPr>
          <p:cNvPr id="3" name="Sous-titre 2">
            <a:extLst>
              <a:ext uri="{FF2B5EF4-FFF2-40B4-BE49-F238E27FC236}">
                <a16:creationId xmlns:a16="http://schemas.microsoft.com/office/drawing/2014/main" id="{0356DE8B-A180-33C4-453E-81514D4F917C}"/>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09675D1-F7E7-AC18-EDCC-382A6B296AFD}"/>
              </a:ext>
            </a:extLst>
          </p:cNvPr>
          <p:cNvSpPr>
            <a:spLocks noGrp="1"/>
          </p:cNvSpPr>
          <p:nvPr>
            <p:ph type="sldNum" sz="quarter" idx="12"/>
          </p:nvPr>
        </p:nvSpPr>
        <p:spPr/>
        <p:txBody>
          <a:bodyPr/>
          <a:lstStyle/>
          <a:p>
            <a:fld id="{67B9981E-9421-462A-A61B-A4762FEB4036}" type="slidenum">
              <a:rPr lang="fr-FR" smtClean="0"/>
              <a:t>19</a:t>
            </a:fld>
            <a:endParaRPr lang="fr-FR"/>
          </a:p>
        </p:txBody>
      </p:sp>
    </p:spTree>
    <p:extLst>
      <p:ext uri="{BB962C8B-B14F-4D97-AF65-F5344CB8AC3E}">
        <p14:creationId xmlns:p14="http://schemas.microsoft.com/office/powerpoint/2010/main" val="3347250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D15FD-8640-456A-B241-A168E601A0DF}"/>
              </a:ext>
            </a:extLst>
          </p:cNvPr>
          <p:cNvSpPr>
            <a:spLocks noGrp="1"/>
          </p:cNvSpPr>
          <p:nvPr>
            <p:ph type="ctrTitle"/>
          </p:nvPr>
        </p:nvSpPr>
        <p:spPr/>
        <p:txBody>
          <a:bodyPr>
            <a:normAutofit/>
          </a:bodyPr>
          <a:lstStyle/>
          <a:p>
            <a:r>
              <a:rPr lang="fr-FR" dirty="0"/>
              <a:t>Chapitre IV : Le contrat de travail</a:t>
            </a:r>
          </a:p>
        </p:txBody>
      </p:sp>
      <p:sp>
        <p:nvSpPr>
          <p:cNvPr id="3" name="Sous-titre 2">
            <a:extLst>
              <a:ext uri="{FF2B5EF4-FFF2-40B4-BE49-F238E27FC236}">
                <a16:creationId xmlns:a16="http://schemas.microsoft.com/office/drawing/2014/main" id="{BFC95508-88C8-3D56-C087-E1B919330D4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3B79F88-0360-1872-2DC5-68C8694E69C5}"/>
              </a:ext>
            </a:extLst>
          </p:cNvPr>
          <p:cNvSpPr>
            <a:spLocks noGrp="1"/>
          </p:cNvSpPr>
          <p:nvPr>
            <p:ph type="sldNum" sz="quarter" idx="12"/>
          </p:nvPr>
        </p:nvSpPr>
        <p:spPr/>
        <p:txBody>
          <a:bodyPr/>
          <a:lstStyle/>
          <a:p>
            <a:fld id="{67B9981E-9421-462A-A61B-A4762FEB4036}" type="slidenum">
              <a:rPr lang="fr-FR" smtClean="0"/>
              <a:t>2</a:t>
            </a:fld>
            <a:endParaRPr lang="fr-FR"/>
          </a:p>
        </p:txBody>
      </p:sp>
    </p:spTree>
    <p:extLst>
      <p:ext uri="{BB962C8B-B14F-4D97-AF65-F5344CB8AC3E}">
        <p14:creationId xmlns:p14="http://schemas.microsoft.com/office/powerpoint/2010/main" val="960766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53C0E-733C-90C8-4CAE-0B1253341DD0}"/>
              </a:ext>
            </a:extLst>
          </p:cNvPr>
          <p:cNvSpPr>
            <a:spLocks noGrp="1"/>
          </p:cNvSpPr>
          <p:nvPr>
            <p:ph type="title"/>
          </p:nvPr>
        </p:nvSpPr>
        <p:spPr/>
        <p:txBody>
          <a:bodyPr/>
          <a:lstStyle/>
          <a:p>
            <a:r>
              <a:rPr lang="fr-FR" dirty="0"/>
              <a:t>Plan du </a:t>
            </a:r>
            <a:r>
              <a:rPr lang="fr-FR" dirty="0" smtClean="0"/>
              <a:t>chapitre V</a:t>
            </a:r>
            <a:endParaRPr lang="fr-FR" dirty="0"/>
          </a:p>
        </p:txBody>
      </p:sp>
      <p:sp>
        <p:nvSpPr>
          <p:cNvPr id="3" name="Espace réservé du contenu 2">
            <a:extLst>
              <a:ext uri="{FF2B5EF4-FFF2-40B4-BE49-F238E27FC236}">
                <a16:creationId xmlns:a16="http://schemas.microsoft.com/office/drawing/2014/main" id="{31BFADD0-378C-E25B-B429-C966F9E3BD9A}"/>
              </a:ext>
            </a:extLst>
          </p:cNvPr>
          <p:cNvSpPr>
            <a:spLocks noGrp="1"/>
          </p:cNvSpPr>
          <p:nvPr>
            <p:ph idx="1"/>
          </p:nvPr>
        </p:nvSpPr>
        <p:spPr/>
        <p:txBody>
          <a:bodyPr/>
          <a:lstStyle/>
          <a:p>
            <a:pPr marL="571500" indent="-571500">
              <a:buFont typeface="+mj-lt"/>
              <a:buAutoNum type="romanUcPeriod"/>
            </a:pPr>
            <a:r>
              <a:rPr lang="fr-FR" dirty="0"/>
              <a:t>Le Contrat à Durée Indéterminée et ses variantes</a:t>
            </a:r>
          </a:p>
          <a:p>
            <a:pPr marL="571500" indent="-571500">
              <a:buFont typeface="+mj-lt"/>
              <a:buAutoNum type="romanUcPeriod"/>
            </a:pPr>
            <a:r>
              <a:rPr lang="fr-FR" dirty="0"/>
              <a:t>Les contrats précaires</a:t>
            </a:r>
          </a:p>
          <a:p>
            <a:pPr marL="571500" indent="-571500">
              <a:buFont typeface="+mj-lt"/>
              <a:buAutoNum type="romanUcPeriod"/>
            </a:pPr>
            <a:r>
              <a:rPr lang="fr-FR" dirty="0"/>
              <a:t>Les contrat alliant formation et emploi</a:t>
            </a:r>
          </a:p>
          <a:p>
            <a:pPr marL="571500" indent="-571500">
              <a:buFont typeface="+mj-lt"/>
              <a:buAutoNum type="romanUcPeriod"/>
            </a:pPr>
            <a:r>
              <a:rPr lang="fr-FR" dirty="0"/>
              <a:t>Le contrat de travail à temps partiel</a:t>
            </a:r>
          </a:p>
        </p:txBody>
      </p:sp>
      <p:sp>
        <p:nvSpPr>
          <p:cNvPr id="4" name="Espace réservé du numéro de diapositive 3">
            <a:extLst>
              <a:ext uri="{FF2B5EF4-FFF2-40B4-BE49-F238E27FC236}">
                <a16:creationId xmlns:a16="http://schemas.microsoft.com/office/drawing/2014/main" id="{4E88778A-EB99-0E4D-320D-A0CB955BCC51}"/>
              </a:ext>
            </a:extLst>
          </p:cNvPr>
          <p:cNvSpPr>
            <a:spLocks noGrp="1"/>
          </p:cNvSpPr>
          <p:nvPr>
            <p:ph type="sldNum" sz="quarter" idx="12"/>
          </p:nvPr>
        </p:nvSpPr>
        <p:spPr/>
        <p:txBody>
          <a:bodyPr/>
          <a:lstStyle/>
          <a:p>
            <a:fld id="{67B9981E-9421-462A-A61B-A4762FEB4036}" type="slidenum">
              <a:rPr lang="fr-FR" smtClean="0"/>
              <a:t>20</a:t>
            </a:fld>
            <a:endParaRPr lang="fr-FR"/>
          </a:p>
        </p:txBody>
      </p:sp>
    </p:spTree>
    <p:extLst>
      <p:ext uri="{BB962C8B-B14F-4D97-AF65-F5344CB8AC3E}">
        <p14:creationId xmlns:p14="http://schemas.microsoft.com/office/powerpoint/2010/main" val="4131737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 Le Contrat à Durée Indéterminée et ses variantes</a:t>
            </a:r>
          </a:p>
        </p:txBody>
      </p:sp>
      <p:sp>
        <p:nvSpPr>
          <p:cNvPr id="3" name="Espace réservé du contenu 2"/>
          <p:cNvSpPr>
            <a:spLocks noGrp="1"/>
          </p:cNvSpPr>
          <p:nvPr>
            <p:ph idx="1"/>
          </p:nvPr>
        </p:nvSpPr>
        <p:spPr/>
        <p:txBody>
          <a:bodyPr/>
          <a:lstStyle/>
          <a:p>
            <a:pPr marL="514350" indent="-514350">
              <a:buFont typeface="+mj-lt"/>
              <a:buAutoNum type="alphaUcPeriod"/>
            </a:pPr>
            <a:r>
              <a:rPr lang="fr-FR" dirty="0"/>
              <a:t>Le CDI de droit commun</a:t>
            </a:r>
          </a:p>
          <a:p>
            <a:pPr marL="514350" indent="-514350">
              <a:buFont typeface="+mj-lt"/>
              <a:buAutoNum type="alphaUcPeriod"/>
            </a:pPr>
            <a:r>
              <a:rPr lang="fr-FR" dirty="0"/>
              <a:t>Le CDI de projet ou de chantier</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21</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a:t>
            </a:r>
            <a:endParaRPr lang="fr-FR" dirty="0"/>
          </a:p>
        </p:txBody>
      </p:sp>
    </p:spTree>
    <p:extLst>
      <p:ext uri="{BB962C8B-B14F-4D97-AF65-F5344CB8AC3E}">
        <p14:creationId xmlns:p14="http://schemas.microsoft.com/office/powerpoint/2010/main" val="439260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8075A-79C4-4D9A-1429-40506CD9365B}"/>
              </a:ext>
            </a:extLst>
          </p:cNvPr>
          <p:cNvSpPr>
            <a:spLocks noGrp="1"/>
          </p:cNvSpPr>
          <p:nvPr>
            <p:ph type="title"/>
          </p:nvPr>
        </p:nvSpPr>
        <p:spPr/>
        <p:txBody>
          <a:bodyPr/>
          <a:lstStyle/>
          <a:p>
            <a:r>
              <a:rPr lang="fr-FR" dirty="0"/>
              <a:t>A. Le CDI de droit commun</a:t>
            </a:r>
          </a:p>
        </p:txBody>
      </p:sp>
      <p:sp>
        <p:nvSpPr>
          <p:cNvPr id="3" name="Espace réservé du contenu 2">
            <a:extLst>
              <a:ext uri="{FF2B5EF4-FFF2-40B4-BE49-F238E27FC236}">
                <a16:creationId xmlns:a16="http://schemas.microsoft.com/office/drawing/2014/main" id="{334120AB-C7DC-5E8D-69F5-A848B9785A9A}"/>
              </a:ext>
            </a:extLst>
          </p:cNvPr>
          <p:cNvSpPr>
            <a:spLocks noGrp="1"/>
          </p:cNvSpPr>
          <p:nvPr>
            <p:ph idx="1"/>
          </p:nvPr>
        </p:nvSpPr>
        <p:spPr/>
        <p:txBody>
          <a:bodyPr/>
          <a:lstStyle/>
          <a:p>
            <a:r>
              <a:rPr lang="fr-FR" dirty="0"/>
              <a:t>Forme normale et générale de la relation de travail</a:t>
            </a:r>
          </a:p>
          <a:p>
            <a:r>
              <a:rPr lang="fr-FR" dirty="0"/>
              <a:t>Pas de fin fixée à l’avance</a:t>
            </a:r>
          </a:p>
          <a:p>
            <a:r>
              <a:rPr lang="fr-FR" dirty="0"/>
              <a:t>Basé sur un temps plein</a:t>
            </a:r>
          </a:p>
          <a:p>
            <a:r>
              <a:rPr lang="fr-FR" dirty="0"/>
              <a:t>Aucun formalisme imposé par la loi</a:t>
            </a:r>
          </a:p>
        </p:txBody>
      </p:sp>
      <p:sp>
        <p:nvSpPr>
          <p:cNvPr id="4" name="Espace réservé du numéro de diapositive 3">
            <a:extLst>
              <a:ext uri="{FF2B5EF4-FFF2-40B4-BE49-F238E27FC236}">
                <a16:creationId xmlns:a16="http://schemas.microsoft.com/office/drawing/2014/main" id="{BFBB04DD-0133-57C6-E273-C09456F454D6}"/>
              </a:ext>
            </a:extLst>
          </p:cNvPr>
          <p:cNvSpPr>
            <a:spLocks noGrp="1"/>
          </p:cNvSpPr>
          <p:nvPr>
            <p:ph type="sldNum" sz="quarter" idx="12"/>
          </p:nvPr>
        </p:nvSpPr>
        <p:spPr/>
        <p:txBody>
          <a:bodyPr/>
          <a:lstStyle/>
          <a:p>
            <a:fld id="{67B9981E-9421-462A-A61B-A4762FEB4036}" type="slidenum">
              <a:rPr lang="fr-FR" smtClean="0"/>
              <a:t>22</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 Le CDI</a:t>
            </a:r>
            <a:endParaRPr lang="fr-FR" dirty="0"/>
          </a:p>
        </p:txBody>
      </p:sp>
    </p:spTree>
    <p:extLst>
      <p:ext uri="{BB962C8B-B14F-4D97-AF65-F5344CB8AC3E}">
        <p14:creationId xmlns:p14="http://schemas.microsoft.com/office/powerpoint/2010/main" val="786464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F9098E-78B1-FECB-9242-7267CDD41E2C}"/>
              </a:ext>
            </a:extLst>
          </p:cNvPr>
          <p:cNvSpPr>
            <a:spLocks noGrp="1"/>
          </p:cNvSpPr>
          <p:nvPr>
            <p:ph type="title"/>
          </p:nvPr>
        </p:nvSpPr>
        <p:spPr/>
        <p:txBody>
          <a:bodyPr/>
          <a:lstStyle/>
          <a:p>
            <a:r>
              <a:rPr lang="fr-FR" dirty="0"/>
              <a:t>B. Le CDI de projet ou de chantier</a:t>
            </a:r>
          </a:p>
        </p:txBody>
      </p:sp>
      <p:sp>
        <p:nvSpPr>
          <p:cNvPr id="3" name="Espace réservé du contenu 2">
            <a:extLst>
              <a:ext uri="{FF2B5EF4-FFF2-40B4-BE49-F238E27FC236}">
                <a16:creationId xmlns:a16="http://schemas.microsoft.com/office/drawing/2014/main" id="{ED54CA0A-374B-AFB4-8D3B-6C8FEC0E8A60}"/>
              </a:ext>
            </a:extLst>
          </p:cNvPr>
          <p:cNvSpPr>
            <a:spLocks noGrp="1"/>
          </p:cNvSpPr>
          <p:nvPr>
            <p:ph idx="1"/>
          </p:nvPr>
        </p:nvSpPr>
        <p:spPr/>
        <p:txBody>
          <a:bodyPr/>
          <a:lstStyle/>
          <a:p>
            <a:r>
              <a:rPr lang="fr-FR" dirty="0"/>
              <a:t>CDI qui  peut être rompu aux termes d’un chantier ou d’une mission précise dont la fin ne peut être prévue à l’avance.</a:t>
            </a:r>
          </a:p>
          <a:p>
            <a:r>
              <a:rPr lang="fr-FR" dirty="0"/>
              <a:t>Initialement réservé au entreprise du BTP et de la construction navale.</a:t>
            </a:r>
          </a:p>
          <a:p>
            <a:r>
              <a:rPr lang="fr-FR" dirty="0"/>
              <a:t>Possible dans toutes les entreprises dont la convention collective le prévoit (</a:t>
            </a:r>
            <a:r>
              <a:rPr lang="fr-FR" dirty="0" err="1"/>
              <a:t>syntec</a:t>
            </a:r>
            <a:r>
              <a:rPr lang="fr-FR" dirty="0"/>
              <a:t>)</a:t>
            </a:r>
          </a:p>
        </p:txBody>
      </p:sp>
      <p:sp>
        <p:nvSpPr>
          <p:cNvPr id="4" name="Espace réservé du numéro de diapositive 3">
            <a:extLst>
              <a:ext uri="{FF2B5EF4-FFF2-40B4-BE49-F238E27FC236}">
                <a16:creationId xmlns:a16="http://schemas.microsoft.com/office/drawing/2014/main" id="{5D6F9D71-4122-B27F-A20C-0DFC3D527E1C}"/>
              </a:ext>
            </a:extLst>
          </p:cNvPr>
          <p:cNvSpPr>
            <a:spLocks noGrp="1"/>
          </p:cNvSpPr>
          <p:nvPr>
            <p:ph type="sldNum" sz="quarter" idx="12"/>
          </p:nvPr>
        </p:nvSpPr>
        <p:spPr/>
        <p:txBody>
          <a:bodyPr/>
          <a:lstStyle/>
          <a:p>
            <a:fld id="{67B9981E-9421-462A-A61B-A4762FEB4036}" type="slidenum">
              <a:rPr lang="fr-FR" smtClean="0"/>
              <a:t>23</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 Le CDI</a:t>
            </a:r>
            <a:endParaRPr lang="fr-FR" dirty="0"/>
          </a:p>
        </p:txBody>
      </p:sp>
    </p:spTree>
    <p:extLst>
      <p:ext uri="{BB962C8B-B14F-4D97-AF65-F5344CB8AC3E}">
        <p14:creationId xmlns:p14="http://schemas.microsoft.com/office/powerpoint/2010/main" val="2908524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 Les contrats précaires</a:t>
            </a:r>
          </a:p>
        </p:txBody>
      </p:sp>
      <p:sp>
        <p:nvSpPr>
          <p:cNvPr id="3" name="Espace réservé du contenu 2"/>
          <p:cNvSpPr>
            <a:spLocks noGrp="1"/>
          </p:cNvSpPr>
          <p:nvPr>
            <p:ph idx="1"/>
          </p:nvPr>
        </p:nvSpPr>
        <p:spPr/>
        <p:txBody>
          <a:bodyPr/>
          <a:lstStyle/>
          <a:p>
            <a:pPr marL="514350" indent="-514350">
              <a:buFont typeface="+mj-lt"/>
              <a:buAutoNum type="alphaUcPeriod"/>
            </a:pPr>
            <a:r>
              <a:rPr lang="fr-FR" dirty="0"/>
              <a:t>Le Contrat à durée déterminée</a:t>
            </a:r>
          </a:p>
          <a:p>
            <a:pPr marL="514350" indent="-514350">
              <a:buFont typeface="+mj-lt"/>
              <a:buAutoNum type="alphaUcPeriod"/>
            </a:pPr>
            <a:r>
              <a:rPr lang="fr-FR" dirty="0"/>
              <a:t>Le contrat de travail temporaire</a:t>
            </a:r>
          </a:p>
          <a:p>
            <a:pPr marL="514350" indent="-514350">
              <a:buFont typeface="+mj-lt"/>
              <a:buAutoNum type="alphaUcPeriod"/>
            </a:pPr>
            <a:r>
              <a:rPr lang="fr-FR" dirty="0"/>
              <a:t>Le portage salarial</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24</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a:t>
            </a:r>
            <a:endParaRPr lang="fr-FR" dirty="0"/>
          </a:p>
        </p:txBody>
      </p:sp>
    </p:spTree>
    <p:extLst>
      <p:ext uri="{BB962C8B-B14F-4D97-AF65-F5344CB8AC3E}">
        <p14:creationId xmlns:p14="http://schemas.microsoft.com/office/powerpoint/2010/main" val="2058062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69F9B-E4BC-9BD7-7F7A-4649B81772C2}"/>
              </a:ext>
            </a:extLst>
          </p:cNvPr>
          <p:cNvSpPr>
            <a:spLocks noGrp="1"/>
          </p:cNvSpPr>
          <p:nvPr>
            <p:ph type="title"/>
          </p:nvPr>
        </p:nvSpPr>
        <p:spPr/>
        <p:txBody>
          <a:bodyPr/>
          <a:lstStyle/>
          <a:p>
            <a:r>
              <a:rPr lang="fr-FR" dirty="0"/>
              <a:t>A. Le Contrat à durée déterminée</a:t>
            </a:r>
          </a:p>
        </p:txBody>
      </p:sp>
      <p:sp>
        <p:nvSpPr>
          <p:cNvPr id="3" name="Espace réservé du contenu 2">
            <a:extLst>
              <a:ext uri="{FF2B5EF4-FFF2-40B4-BE49-F238E27FC236}">
                <a16:creationId xmlns:a16="http://schemas.microsoft.com/office/drawing/2014/main" id="{FFA17FC4-48C2-1B23-6F10-034E65347B3C}"/>
              </a:ext>
            </a:extLst>
          </p:cNvPr>
          <p:cNvSpPr>
            <a:spLocks noGrp="1"/>
          </p:cNvSpPr>
          <p:nvPr>
            <p:ph idx="1"/>
          </p:nvPr>
        </p:nvSpPr>
        <p:spPr/>
        <p:txBody>
          <a:bodyPr/>
          <a:lstStyle/>
          <a:p>
            <a:r>
              <a:rPr lang="fr-FR" dirty="0"/>
              <a:t>Le CDD est un contrat de travail conclu entre l’employeur et un salarié pour un temps fixé à l’avance.</a:t>
            </a:r>
          </a:p>
          <a:p>
            <a:r>
              <a:rPr lang="fr-FR" dirty="0"/>
              <a:t>La forme écrite est obligatoire.</a:t>
            </a:r>
          </a:p>
          <a:p>
            <a:r>
              <a:rPr lang="fr-FR" dirty="0"/>
              <a:t>Ne peut servir à occuper un emploi lié à l’activité durable et permanente de l’entreprise.</a:t>
            </a:r>
          </a:p>
          <a:p>
            <a:endParaRPr lang="fr-FR" dirty="0"/>
          </a:p>
        </p:txBody>
      </p:sp>
      <p:sp>
        <p:nvSpPr>
          <p:cNvPr id="4" name="Espace réservé du numéro de diapositive 3">
            <a:extLst>
              <a:ext uri="{FF2B5EF4-FFF2-40B4-BE49-F238E27FC236}">
                <a16:creationId xmlns:a16="http://schemas.microsoft.com/office/drawing/2014/main" id="{9C1C71E8-8D3F-5E93-D01A-388606CF8F37}"/>
              </a:ext>
            </a:extLst>
          </p:cNvPr>
          <p:cNvSpPr>
            <a:spLocks noGrp="1"/>
          </p:cNvSpPr>
          <p:nvPr>
            <p:ph type="sldNum" sz="quarter" idx="12"/>
          </p:nvPr>
        </p:nvSpPr>
        <p:spPr/>
        <p:txBody>
          <a:bodyPr/>
          <a:lstStyle/>
          <a:p>
            <a:fld id="{67B9981E-9421-462A-A61B-A4762FEB4036}" type="slidenum">
              <a:rPr lang="fr-FR" smtClean="0"/>
              <a:t>25</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a:t>
            </a:r>
            <a:endParaRPr lang="fr-FR" dirty="0"/>
          </a:p>
        </p:txBody>
      </p:sp>
    </p:spTree>
    <p:extLst>
      <p:ext uri="{BB962C8B-B14F-4D97-AF65-F5344CB8AC3E}">
        <p14:creationId xmlns:p14="http://schemas.microsoft.com/office/powerpoint/2010/main" val="1111819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2A271-598E-5CB4-EFE3-3278AAF95D32}"/>
              </a:ext>
            </a:extLst>
          </p:cNvPr>
          <p:cNvSpPr>
            <a:spLocks noGrp="1"/>
          </p:cNvSpPr>
          <p:nvPr>
            <p:ph type="title"/>
          </p:nvPr>
        </p:nvSpPr>
        <p:spPr/>
        <p:txBody>
          <a:bodyPr/>
          <a:lstStyle/>
          <a:p>
            <a:r>
              <a:rPr lang="fr-FR" dirty="0"/>
              <a:t>Cas de recours autorisés </a:t>
            </a:r>
          </a:p>
        </p:txBody>
      </p:sp>
      <p:graphicFrame>
        <p:nvGraphicFramePr>
          <p:cNvPr id="5" name="Tableau 5">
            <a:extLst>
              <a:ext uri="{FF2B5EF4-FFF2-40B4-BE49-F238E27FC236}">
                <a16:creationId xmlns:a16="http://schemas.microsoft.com/office/drawing/2014/main" id="{F386230E-1A22-0F67-7488-95E1B91EABEB}"/>
              </a:ext>
            </a:extLst>
          </p:cNvPr>
          <p:cNvGraphicFramePr>
            <a:graphicFrameLocks noGrp="1"/>
          </p:cNvGraphicFramePr>
          <p:nvPr>
            <p:ph idx="1"/>
            <p:extLst/>
          </p:nvPr>
        </p:nvGraphicFramePr>
        <p:xfrm>
          <a:off x="838200" y="1825625"/>
          <a:ext cx="10515600" cy="238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970183901"/>
                    </a:ext>
                  </a:extLst>
                </a:gridCol>
                <a:gridCol w="5257800">
                  <a:extLst>
                    <a:ext uri="{9D8B030D-6E8A-4147-A177-3AD203B41FA5}">
                      <a16:colId xmlns:a16="http://schemas.microsoft.com/office/drawing/2014/main" val="3952805049"/>
                    </a:ext>
                  </a:extLst>
                </a:gridCol>
              </a:tblGrid>
              <a:tr h="370840">
                <a:tc>
                  <a:txBody>
                    <a:bodyPr/>
                    <a:lstStyle/>
                    <a:p>
                      <a:r>
                        <a:rPr lang="fr-FR" dirty="0"/>
                        <a:t>Recours autorisé</a:t>
                      </a:r>
                    </a:p>
                  </a:txBody>
                  <a:tcPr/>
                </a:tc>
                <a:tc>
                  <a:txBody>
                    <a:bodyPr/>
                    <a:lstStyle/>
                    <a:p>
                      <a:r>
                        <a:rPr lang="fr-FR" dirty="0"/>
                        <a:t>Recours interdit</a:t>
                      </a:r>
                    </a:p>
                  </a:txBody>
                  <a:tcPr/>
                </a:tc>
                <a:extLst>
                  <a:ext uri="{0D108BD9-81ED-4DB2-BD59-A6C34878D82A}">
                    <a16:rowId xmlns:a16="http://schemas.microsoft.com/office/drawing/2014/main" val="974907807"/>
                  </a:ext>
                </a:extLst>
              </a:tr>
              <a:tr h="1483360">
                <a:tc>
                  <a:txBody>
                    <a:bodyPr/>
                    <a:lstStyle/>
                    <a:p>
                      <a:pPr marL="285750" indent="-285750">
                        <a:buFont typeface="Arial" panose="020B0604020202020204" pitchFamily="34" charset="0"/>
                        <a:buChar char="•"/>
                      </a:pPr>
                      <a:r>
                        <a:rPr lang="fr-FR" dirty="0"/>
                        <a:t>Remplacement d’un salarié temporairement absent</a:t>
                      </a:r>
                    </a:p>
                    <a:p>
                      <a:pPr marL="285750" indent="-285750">
                        <a:buFont typeface="Arial" panose="020B0604020202020204" pitchFamily="34" charset="0"/>
                        <a:buChar char="•"/>
                      </a:pPr>
                      <a:r>
                        <a:rPr lang="fr-FR" dirty="0"/>
                        <a:t>Accroissement temporaire d’activité</a:t>
                      </a:r>
                    </a:p>
                    <a:p>
                      <a:pPr marL="285750" indent="-285750">
                        <a:buFont typeface="Arial" panose="020B0604020202020204" pitchFamily="34" charset="0"/>
                        <a:buChar char="•"/>
                      </a:pPr>
                      <a:r>
                        <a:rPr lang="fr-FR" dirty="0"/>
                        <a:t>Travaux temporaire par nature (travaux saisonniers) ou CDD d’usage (activités cinématographiques)</a:t>
                      </a:r>
                    </a:p>
                    <a:p>
                      <a:endParaRPr lang="fr-FR" dirty="0"/>
                    </a:p>
                  </a:txBody>
                  <a:tcPr/>
                </a:tc>
                <a:tc>
                  <a:txBody>
                    <a:bodyPr/>
                    <a:lstStyle/>
                    <a:p>
                      <a:pPr marL="285750" indent="-285750">
                        <a:buFont typeface="Arial" panose="020B0604020202020204" pitchFamily="34" charset="0"/>
                        <a:buChar char="•"/>
                      </a:pPr>
                      <a:r>
                        <a:rPr lang="fr-FR" dirty="0"/>
                        <a:t>Remplacement d’un salarié gréviste.</a:t>
                      </a:r>
                    </a:p>
                    <a:p>
                      <a:pPr marL="285750" indent="-285750">
                        <a:buFont typeface="Arial" panose="020B0604020202020204" pitchFamily="34" charset="0"/>
                        <a:buChar char="•"/>
                      </a:pPr>
                      <a:r>
                        <a:rPr lang="fr-FR" dirty="0"/>
                        <a:t>Exécution de travaux dangereux</a:t>
                      </a:r>
                    </a:p>
                    <a:p>
                      <a:pPr marL="285750" indent="-285750">
                        <a:buFont typeface="Arial" panose="020B0604020202020204" pitchFamily="34" charset="0"/>
                        <a:buChar char="•"/>
                      </a:pPr>
                      <a:r>
                        <a:rPr lang="fr-FR" dirty="0"/>
                        <a:t>Utilisation du motif de l’accroissement temporaire d’activité moins de 6 mois après un licenciement économique.</a:t>
                      </a:r>
                    </a:p>
                  </a:txBody>
                  <a:tcPr/>
                </a:tc>
                <a:extLst>
                  <a:ext uri="{0D108BD9-81ED-4DB2-BD59-A6C34878D82A}">
                    <a16:rowId xmlns:a16="http://schemas.microsoft.com/office/drawing/2014/main" val="3024087272"/>
                  </a:ext>
                </a:extLst>
              </a:tr>
            </a:tbl>
          </a:graphicData>
        </a:graphic>
      </p:graphicFrame>
      <p:sp>
        <p:nvSpPr>
          <p:cNvPr id="4" name="Espace réservé du numéro de diapositive 3">
            <a:extLst>
              <a:ext uri="{FF2B5EF4-FFF2-40B4-BE49-F238E27FC236}">
                <a16:creationId xmlns:a16="http://schemas.microsoft.com/office/drawing/2014/main" id="{7C926EA6-4E99-1C5E-6C8C-BD046985BCF4}"/>
              </a:ext>
            </a:extLst>
          </p:cNvPr>
          <p:cNvSpPr>
            <a:spLocks noGrp="1"/>
          </p:cNvSpPr>
          <p:nvPr>
            <p:ph type="sldNum" sz="quarter" idx="12"/>
          </p:nvPr>
        </p:nvSpPr>
        <p:spPr/>
        <p:txBody>
          <a:bodyPr/>
          <a:lstStyle/>
          <a:p>
            <a:fld id="{67B9981E-9421-462A-A61B-A4762FEB4036}" type="slidenum">
              <a:rPr lang="fr-FR" smtClean="0"/>
              <a:t>26</a:t>
            </a:fld>
            <a:endParaRPr lang="fr-FR"/>
          </a:p>
        </p:txBody>
      </p:sp>
      <p:sp>
        <p:nvSpPr>
          <p:cNvPr id="6" name="ZoneTexte 5"/>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 / A. Le CDD</a:t>
            </a:r>
            <a:endParaRPr lang="fr-FR" dirty="0"/>
          </a:p>
        </p:txBody>
      </p:sp>
    </p:spTree>
    <p:extLst>
      <p:ext uri="{BB962C8B-B14F-4D97-AF65-F5344CB8AC3E}">
        <p14:creationId xmlns:p14="http://schemas.microsoft.com/office/powerpoint/2010/main" val="1765429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1B79D-74BA-15BD-1475-5317137881E9}"/>
              </a:ext>
            </a:extLst>
          </p:cNvPr>
          <p:cNvSpPr>
            <a:spLocks noGrp="1"/>
          </p:cNvSpPr>
          <p:nvPr>
            <p:ph type="title"/>
          </p:nvPr>
        </p:nvSpPr>
        <p:spPr/>
        <p:txBody>
          <a:bodyPr/>
          <a:lstStyle/>
          <a:p>
            <a:r>
              <a:rPr lang="fr-FR" dirty="0"/>
              <a:t>Les conditions de forme</a:t>
            </a:r>
          </a:p>
        </p:txBody>
      </p:sp>
      <p:sp>
        <p:nvSpPr>
          <p:cNvPr id="3" name="Espace réservé du contenu 2">
            <a:extLst>
              <a:ext uri="{FF2B5EF4-FFF2-40B4-BE49-F238E27FC236}">
                <a16:creationId xmlns:a16="http://schemas.microsoft.com/office/drawing/2014/main" id="{CA00A586-3ED0-3E14-E527-46E9201D1FD1}"/>
              </a:ext>
            </a:extLst>
          </p:cNvPr>
          <p:cNvSpPr>
            <a:spLocks noGrp="1"/>
          </p:cNvSpPr>
          <p:nvPr>
            <p:ph idx="1"/>
          </p:nvPr>
        </p:nvSpPr>
        <p:spPr/>
        <p:txBody>
          <a:bodyPr>
            <a:normAutofit/>
          </a:bodyPr>
          <a:lstStyle/>
          <a:p>
            <a:r>
              <a:rPr lang="fr-FR" dirty="0"/>
              <a:t>Les mentions suivantes sont obligatoires ;</a:t>
            </a:r>
          </a:p>
          <a:p>
            <a:pPr lvl="1"/>
            <a:r>
              <a:rPr lang="fr-FR" dirty="0"/>
              <a:t>Définition précise du motif</a:t>
            </a:r>
          </a:p>
          <a:p>
            <a:pPr lvl="1"/>
            <a:r>
              <a:rPr lang="fr-FR" dirty="0"/>
              <a:t>Nom et qualification de la personne remplacée (si nécessaire)</a:t>
            </a:r>
          </a:p>
          <a:p>
            <a:pPr lvl="1"/>
            <a:r>
              <a:rPr lang="fr-FR" dirty="0"/>
              <a:t>Date, échéance, et clause de renouvellement </a:t>
            </a:r>
          </a:p>
          <a:p>
            <a:pPr lvl="1"/>
            <a:r>
              <a:rPr lang="fr-FR" dirty="0"/>
              <a:t>Désignation du poste de travail</a:t>
            </a:r>
          </a:p>
          <a:p>
            <a:pPr lvl="1"/>
            <a:r>
              <a:rPr lang="fr-FR" dirty="0"/>
              <a:t>Montant de la rémunération totale</a:t>
            </a:r>
          </a:p>
          <a:p>
            <a:pPr lvl="1"/>
            <a:r>
              <a:rPr lang="fr-FR" dirty="0"/>
              <a:t>Intitulé de la convention collective applicable</a:t>
            </a:r>
          </a:p>
          <a:p>
            <a:pPr lvl="1"/>
            <a:r>
              <a:rPr lang="fr-FR" dirty="0"/>
              <a:t>Nom et adresse de la caisse retraite complémentaire et de l’organisme de prévoyance.</a:t>
            </a:r>
          </a:p>
          <a:p>
            <a:pPr lvl="1"/>
            <a:r>
              <a:rPr lang="fr-FR" dirty="0"/>
              <a:t>Durée de la période d’essai.</a:t>
            </a:r>
          </a:p>
          <a:p>
            <a:endParaRPr lang="fr-FR" dirty="0"/>
          </a:p>
        </p:txBody>
      </p:sp>
      <p:sp>
        <p:nvSpPr>
          <p:cNvPr id="4" name="Espace réservé du numéro de diapositive 3">
            <a:extLst>
              <a:ext uri="{FF2B5EF4-FFF2-40B4-BE49-F238E27FC236}">
                <a16:creationId xmlns:a16="http://schemas.microsoft.com/office/drawing/2014/main" id="{13BD0E1D-9E55-A3F9-FCCA-14F7827DB811}"/>
              </a:ext>
            </a:extLst>
          </p:cNvPr>
          <p:cNvSpPr>
            <a:spLocks noGrp="1"/>
          </p:cNvSpPr>
          <p:nvPr>
            <p:ph type="sldNum" sz="quarter" idx="12"/>
          </p:nvPr>
        </p:nvSpPr>
        <p:spPr/>
        <p:txBody>
          <a:bodyPr/>
          <a:lstStyle/>
          <a:p>
            <a:fld id="{67B9981E-9421-462A-A61B-A4762FEB4036}" type="slidenum">
              <a:rPr lang="fr-FR" smtClean="0"/>
              <a:t>27</a:t>
            </a:fld>
            <a:endParaRPr lang="fr-FR"/>
          </a:p>
        </p:txBody>
      </p:sp>
      <p:sp>
        <p:nvSpPr>
          <p:cNvPr id="6" name="ZoneTexte 5"/>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 / A. Le CDD</a:t>
            </a:r>
            <a:endParaRPr lang="fr-FR" dirty="0"/>
          </a:p>
        </p:txBody>
      </p:sp>
    </p:spTree>
    <p:extLst>
      <p:ext uri="{BB962C8B-B14F-4D97-AF65-F5344CB8AC3E}">
        <p14:creationId xmlns:p14="http://schemas.microsoft.com/office/powerpoint/2010/main" val="1758656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17678C-359A-AE63-7678-812BF0E76162}"/>
              </a:ext>
            </a:extLst>
          </p:cNvPr>
          <p:cNvSpPr>
            <a:spLocks noGrp="1"/>
          </p:cNvSpPr>
          <p:nvPr>
            <p:ph type="title"/>
          </p:nvPr>
        </p:nvSpPr>
        <p:spPr/>
        <p:txBody>
          <a:bodyPr/>
          <a:lstStyle/>
          <a:p>
            <a:r>
              <a:rPr lang="fr-FR" dirty="0"/>
              <a:t>Durée et statut</a:t>
            </a:r>
          </a:p>
        </p:txBody>
      </p:sp>
      <p:sp>
        <p:nvSpPr>
          <p:cNvPr id="3" name="Espace réservé du contenu 2">
            <a:extLst>
              <a:ext uri="{FF2B5EF4-FFF2-40B4-BE49-F238E27FC236}">
                <a16:creationId xmlns:a16="http://schemas.microsoft.com/office/drawing/2014/main" id="{76F30668-862F-05DA-9C84-1F9C6C59FD51}"/>
              </a:ext>
            </a:extLst>
          </p:cNvPr>
          <p:cNvSpPr>
            <a:spLocks noGrp="1"/>
          </p:cNvSpPr>
          <p:nvPr>
            <p:ph idx="1"/>
          </p:nvPr>
        </p:nvSpPr>
        <p:spPr/>
        <p:txBody>
          <a:bodyPr/>
          <a:lstStyle/>
          <a:p>
            <a:r>
              <a:rPr lang="fr-FR" dirty="0"/>
              <a:t>Principe : si la durée est prévue, elle ne peut pas excéder 18 mois (exception possible si travail à l’étranger)</a:t>
            </a:r>
          </a:p>
          <a:p>
            <a:r>
              <a:rPr lang="fr-FR" dirty="0"/>
              <a:t>Si durée imprécise (remplacement d’un salarié absent) alors l’employeur doit préciser la durée minimale. Il n’y a pas de durée maximale sauf pour le remplacement d’un cdi (9 mois), une saison (8 mois) les vendanges (1 mois)</a:t>
            </a:r>
          </a:p>
          <a:p>
            <a:endParaRPr lang="fr-FR" dirty="0"/>
          </a:p>
        </p:txBody>
      </p:sp>
      <p:sp>
        <p:nvSpPr>
          <p:cNvPr id="4" name="Espace réservé du numéro de diapositive 3">
            <a:extLst>
              <a:ext uri="{FF2B5EF4-FFF2-40B4-BE49-F238E27FC236}">
                <a16:creationId xmlns:a16="http://schemas.microsoft.com/office/drawing/2014/main" id="{5F104855-E5C1-8665-B792-BCA07F6EE5A8}"/>
              </a:ext>
            </a:extLst>
          </p:cNvPr>
          <p:cNvSpPr>
            <a:spLocks noGrp="1"/>
          </p:cNvSpPr>
          <p:nvPr>
            <p:ph type="sldNum" sz="quarter" idx="12"/>
          </p:nvPr>
        </p:nvSpPr>
        <p:spPr/>
        <p:txBody>
          <a:bodyPr/>
          <a:lstStyle/>
          <a:p>
            <a:fld id="{67B9981E-9421-462A-A61B-A4762FEB4036}" type="slidenum">
              <a:rPr lang="fr-FR" smtClean="0"/>
              <a:t>28</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 / A. Le CDD</a:t>
            </a:r>
            <a:endParaRPr lang="fr-FR" dirty="0"/>
          </a:p>
        </p:txBody>
      </p:sp>
    </p:spTree>
    <p:extLst>
      <p:ext uri="{BB962C8B-B14F-4D97-AF65-F5344CB8AC3E}">
        <p14:creationId xmlns:p14="http://schemas.microsoft.com/office/powerpoint/2010/main" val="257536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CBBBB-7697-DBC6-E765-9872CC85E6F0}"/>
              </a:ext>
            </a:extLst>
          </p:cNvPr>
          <p:cNvSpPr>
            <a:spLocks noGrp="1"/>
          </p:cNvSpPr>
          <p:nvPr>
            <p:ph type="title"/>
          </p:nvPr>
        </p:nvSpPr>
        <p:spPr/>
        <p:txBody>
          <a:bodyPr/>
          <a:lstStyle/>
          <a:p>
            <a:r>
              <a:rPr lang="fr-FR" dirty="0"/>
              <a:t>Le renouvellement </a:t>
            </a:r>
          </a:p>
        </p:txBody>
      </p:sp>
      <p:sp>
        <p:nvSpPr>
          <p:cNvPr id="3" name="Espace réservé du contenu 2">
            <a:extLst>
              <a:ext uri="{FF2B5EF4-FFF2-40B4-BE49-F238E27FC236}">
                <a16:creationId xmlns:a16="http://schemas.microsoft.com/office/drawing/2014/main" id="{1942A1D3-A0C9-6998-69A1-FF061FC86D7B}"/>
              </a:ext>
            </a:extLst>
          </p:cNvPr>
          <p:cNvSpPr>
            <a:spLocks noGrp="1"/>
          </p:cNvSpPr>
          <p:nvPr>
            <p:ph idx="1"/>
          </p:nvPr>
        </p:nvSpPr>
        <p:spPr/>
        <p:txBody>
          <a:bodyPr/>
          <a:lstStyle/>
          <a:p>
            <a:r>
              <a:rPr lang="fr-FR" dirty="0"/>
              <a:t>La loi prévoit 2 renouvellements max.</a:t>
            </a:r>
          </a:p>
          <a:p>
            <a:r>
              <a:rPr lang="fr-FR" dirty="0"/>
              <a:t>Les conventions ou accords de branches peuvent prévoir plus.</a:t>
            </a:r>
          </a:p>
          <a:p>
            <a:r>
              <a:rPr lang="fr-FR" dirty="0"/>
              <a:t>L’employeur doit respecter un délai de carence entre deux CDD sur un même poste de travail.</a:t>
            </a:r>
          </a:p>
          <a:p>
            <a:r>
              <a:rPr lang="fr-FR" dirty="0"/>
              <a:t>Ne pas respecter ce délai peut entraine la requalification en CDI du contrat de travail. Il existe de nombreuses exceptions.</a:t>
            </a:r>
          </a:p>
        </p:txBody>
      </p:sp>
      <p:sp>
        <p:nvSpPr>
          <p:cNvPr id="4" name="Espace réservé du numéro de diapositive 3">
            <a:extLst>
              <a:ext uri="{FF2B5EF4-FFF2-40B4-BE49-F238E27FC236}">
                <a16:creationId xmlns:a16="http://schemas.microsoft.com/office/drawing/2014/main" id="{F0586AB0-F000-4254-5F9A-D125C8CABB3A}"/>
              </a:ext>
            </a:extLst>
          </p:cNvPr>
          <p:cNvSpPr>
            <a:spLocks noGrp="1"/>
          </p:cNvSpPr>
          <p:nvPr>
            <p:ph type="sldNum" sz="quarter" idx="12"/>
          </p:nvPr>
        </p:nvSpPr>
        <p:spPr/>
        <p:txBody>
          <a:bodyPr/>
          <a:lstStyle/>
          <a:p>
            <a:fld id="{67B9981E-9421-462A-A61B-A4762FEB4036}" type="slidenum">
              <a:rPr lang="fr-FR" smtClean="0"/>
              <a:t>29</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 / A. Le CDD</a:t>
            </a:r>
            <a:endParaRPr lang="fr-FR" dirty="0"/>
          </a:p>
        </p:txBody>
      </p:sp>
    </p:spTree>
    <p:extLst>
      <p:ext uri="{BB962C8B-B14F-4D97-AF65-F5344CB8AC3E}">
        <p14:creationId xmlns:p14="http://schemas.microsoft.com/office/powerpoint/2010/main" val="4070817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53C0E-733C-90C8-4CAE-0B1253341DD0}"/>
              </a:ext>
            </a:extLst>
          </p:cNvPr>
          <p:cNvSpPr>
            <a:spLocks noGrp="1"/>
          </p:cNvSpPr>
          <p:nvPr>
            <p:ph type="title"/>
          </p:nvPr>
        </p:nvSpPr>
        <p:spPr/>
        <p:txBody>
          <a:bodyPr/>
          <a:lstStyle/>
          <a:p>
            <a:r>
              <a:rPr lang="fr-FR"/>
              <a:t>Plan du chapitre</a:t>
            </a:r>
          </a:p>
        </p:txBody>
      </p:sp>
      <p:sp>
        <p:nvSpPr>
          <p:cNvPr id="3" name="Espace réservé du contenu 2">
            <a:extLst>
              <a:ext uri="{FF2B5EF4-FFF2-40B4-BE49-F238E27FC236}">
                <a16:creationId xmlns:a16="http://schemas.microsoft.com/office/drawing/2014/main" id="{31BFADD0-378C-E25B-B429-C966F9E3BD9A}"/>
              </a:ext>
            </a:extLst>
          </p:cNvPr>
          <p:cNvSpPr>
            <a:spLocks noGrp="1"/>
          </p:cNvSpPr>
          <p:nvPr>
            <p:ph idx="1"/>
          </p:nvPr>
        </p:nvSpPr>
        <p:spPr/>
        <p:txBody>
          <a:bodyPr/>
          <a:lstStyle/>
          <a:p>
            <a:pPr marL="571500" indent="-571500">
              <a:buFont typeface="+mj-lt"/>
              <a:buAutoNum type="romanUcPeriod"/>
            </a:pPr>
            <a:r>
              <a:rPr lang="fr-FR" dirty="0"/>
              <a:t>Le recrutement</a:t>
            </a:r>
          </a:p>
          <a:p>
            <a:pPr marL="571500" indent="-571500">
              <a:buFont typeface="+mj-lt"/>
              <a:buAutoNum type="romanUcPeriod"/>
            </a:pPr>
            <a:r>
              <a:rPr lang="fr-FR" dirty="0"/>
              <a:t>La formation du contrat de travail</a:t>
            </a:r>
          </a:p>
          <a:p>
            <a:pPr marL="571500" indent="-571500">
              <a:buFont typeface="+mj-lt"/>
              <a:buAutoNum type="romanUcPeriod"/>
            </a:pPr>
            <a:r>
              <a:rPr lang="fr-FR" dirty="0"/>
              <a:t>Les formalités liées à l’embauche</a:t>
            </a:r>
          </a:p>
          <a:p>
            <a:pPr marL="571500" indent="-571500">
              <a:buFont typeface="+mj-lt"/>
              <a:buAutoNum type="romanUcPeriod"/>
            </a:pPr>
            <a:r>
              <a:rPr lang="fr-FR" dirty="0"/>
              <a:t>L’exécution du contrat de travail</a:t>
            </a:r>
          </a:p>
          <a:p>
            <a:pPr marL="571500" indent="-571500">
              <a:buFont typeface="+mj-lt"/>
              <a:buAutoNum type="romanUcPeriod"/>
            </a:pPr>
            <a:r>
              <a:rPr lang="fr-FR" dirty="0"/>
              <a:t>Les clauses particulières du contrat de travail</a:t>
            </a:r>
          </a:p>
        </p:txBody>
      </p:sp>
      <p:sp>
        <p:nvSpPr>
          <p:cNvPr id="4" name="Espace réservé du numéro de diapositive 3">
            <a:extLst>
              <a:ext uri="{FF2B5EF4-FFF2-40B4-BE49-F238E27FC236}">
                <a16:creationId xmlns:a16="http://schemas.microsoft.com/office/drawing/2014/main" id="{7B5E0955-1E06-E8C4-5DFB-CFB249F4E9D9}"/>
              </a:ext>
            </a:extLst>
          </p:cNvPr>
          <p:cNvSpPr>
            <a:spLocks noGrp="1"/>
          </p:cNvSpPr>
          <p:nvPr>
            <p:ph type="sldNum" sz="quarter" idx="12"/>
          </p:nvPr>
        </p:nvSpPr>
        <p:spPr/>
        <p:txBody>
          <a:bodyPr/>
          <a:lstStyle/>
          <a:p>
            <a:fld id="{67B9981E-9421-462A-A61B-A4762FEB4036}" type="slidenum">
              <a:rPr lang="fr-FR" smtClean="0"/>
              <a:t>3</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a:t>
            </a:r>
          </a:p>
        </p:txBody>
      </p:sp>
    </p:spTree>
    <p:extLst>
      <p:ext uri="{BB962C8B-B14F-4D97-AF65-F5344CB8AC3E}">
        <p14:creationId xmlns:p14="http://schemas.microsoft.com/office/powerpoint/2010/main" val="4018564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54137-86D9-B443-F97F-EA1F80DD4ECF}"/>
              </a:ext>
            </a:extLst>
          </p:cNvPr>
          <p:cNvSpPr>
            <a:spLocks noGrp="1"/>
          </p:cNvSpPr>
          <p:nvPr>
            <p:ph type="title"/>
          </p:nvPr>
        </p:nvSpPr>
        <p:spPr/>
        <p:txBody>
          <a:bodyPr/>
          <a:lstStyle/>
          <a:p>
            <a:r>
              <a:rPr lang="fr-FR" dirty="0"/>
              <a:t>La Fin du CDD</a:t>
            </a:r>
          </a:p>
        </p:txBody>
      </p:sp>
      <p:sp>
        <p:nvSpPr>
          <p:cNvPr id="3" name="Espace réservé du contenu 2">
            <a:extLst>
              <a:ext uri="{FF2B5EF4-FFF2-40B4-BE49-F238E27FC236}">
                <a16:creationId xmlns:a16="http://schemas.microsoft.com/office/drawing/2014/main" id="{BD936D61-6AA2-45A0-5590-85292AF12DE8}"/>
              </a:ext>
            </a:extLst>
          </p:cNvPr>
          <p:cNvSpPr>
            <a:spLocks noGrp="1"/>
          </p:cNvSpPr>
          <p:nvPr>
            <p:ph idx="1"/>
          </p:nvPr>
        </p:nvSpPr>
        <p:spPr/>
        <p:txBody>
          <a:bodyPr/>
          <a:lstStyle/>
          <a:p>
            <a:r>
              <a:rPr lang="fr-FR" dirty="0"/>
              <a:t>Le salarié à le droit à une indemnité de 10% de la rémunération brute totale perçue.</a:t>
            </a:r>
          </a:p>
          <a:p>
            <a:r>
              <a:rPr lang="fr-FR" dirty="0"/>
              <a:t>La convention collective peut prévoir un taux minoré de 6%</a:t>
            </a:r>
          </a:p>
          <a:p>
            <a:r>
              <a:rPr lang="fr-FR" dirty="0"/>
              <a:t>L’indemnité n’est pas due :</a:t>
            </a:r>
          </a:p>
          <a:p>
            <a:pPr lvl="1"/>
            <a:r>
              <a:rPr lang="fr-FR" dirty="0"/>
              <a:t>Si le CDD se poursuit en CDI avec le même employeur</a:t>
            </a:r>
          </a:p>
          <a:p>
            <a:pPr lvl="1"/>
            <a:r>
              <a:rPr lang="fr-FR" dirty="0"/>
              <a:t>Si le salarié refuse un CDI pour occuper le même poste</a:t>
            </a:r>
          </a:p>
          <a:p>
            <a:pPr lvl="1"/>
            <a:r>
              <a:rPr lang="fr-FR" dirty="0"/>
              <a:t>Pour les CDD saisonniers et d’usage</a:t>
            </a:r>
          </a:p>
          <a:p>
            <a:pPr lvl="1"/>
            <a:r>
              <a:rPr lang="fr-FR" dirty="0"/>
              <a:t>Pour les étudiants qui travaillent pendant leurs vacances</a:t>
            </a:r>
          </a:p>
          <a:p>
            <a:pPr lvl="1"/>
            <a:r>
              <a:rPr lang="fr-FR" dirty="0"/>
              <a:t>En cas de rupture de contrat à l’initiative du salarié</a:t>
            </a:r>
          </a:p>
        </p:txBody>
      </p:sp>
      <p:sp>
        <p:nvSpPr>
          <p:cNvPr id="4" name="Espace réservé du numéro de diapositive 3">
            <a:extLst>
              <a:ext uri="{FF2B5EF4-FFF2-40B4-BE49-F238E27FC236}">
                <a16:creationId xmlns:a16="http://schemas.microsoft.com/office/drawing/2014/main" id="{6970E99F-63B7-085D-5193-CBC92E7731FA}"/>
              </a:ext>
            </a:extLst>
          </p:cNvPr>
          <p:cNvSpPr>
            <a:spLocks noGrp="1"/>
          </p:cNvSpPr>
          <p:nvPr>
            <p:ph type="sldNum" sz="quarter" idx="12"/>
          </p:nvPr>
        </p:nvSpPr>
        <p:spPr/>
        <p:txBody>
          <a:bodyPr/>
          <a:lstStyle/>
          <a:p>
            <a:fld id="{67B9981E-9421-462A-A61B-A4762FEB4036}" type="slidenum">
              <a:rPr lang="fr-FR" smtClean="0"/>
              <a:t>30</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 / A. Le CDD</a:t>
            </a:r>
            <a:endParaRPr lang="fr-FR" dirty="0"/>
          </a:p>
        </p:txBody>
      </p:sp>
    </p:spTree>
    <p:extLst>
      <p:ext uri="{BB962C8B-B14F-4D97-AF65-F5344CB8AC3E}">
        <p14:creationId xmlns:p14="http://schemas.microsoft.com/office/powerpoint/2010/main" val="917208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69F9B-E4BC-9BD7-7F7A-4649B81772C2}"/>
              </a:ext>
            </a:extLst>
          </p:cNvPr>
          <p:cNvSpPr>
            <a:spLocks noGrp="1"/>
          </p:cNvSpPr>
          <p:nvPr>
            <p:ph type="title"/>
          </p:nvPr>
        </p:nvSpPr>
        <p:spPr/>
        <p:txBody>
          <a:bodyPr/>
          <a:lstStyle/>
          <a:p>
            <a:r>
              <a:rPr lang="fr-FR" dirty="0"/>
              <a:t>B. Le contrat de travail temporaire</a:t>
            </a:r>
          </a:p>
        </p:txBody>
      </p:sp>
      <p:sp>
        <p:nvSpPr>
          <p:cNvPr id="3" name="Espace réservé du contenu 2">
            <a:extLst>
              <a:ext uri="{FF2B5EF4-FFF2-40B4-BE49-F238E27FC236}">
                <a16:creationId xmlns:a16="http://schemas.microsoft.com/office/drawing/2014/main" id="{FFA17FC4-48C2-1B23-6F10-034E65347B3C}"/>
              </a:ext>
            </a:extLst>
          </p:cNvPr>
          <p:cNvSpPr>
            <a:spLocks noGrp="1"/>
          </p:cNvSpPr>
          <p:nvPr>
            <p:ph idx="1"/>
          </p:nvPr>
        </p:nvSpPr>
        <p:spPr/>
        <p:txBody>
          <a:bodyPr/>
          <a:lstStyle/>
          <a:p>
            <a:r>
              <a:rPr lang="fr-FR" dirty="0"/>
              <a:t>Le Contrat de Travail Temporaire (CTT) est le contrat conclu entre l’entreprise de travail temporaire et l’intérimaire</a:t>
            </a:r>
          </a:p>
        </p:txBody>
      </p:sp>
      <p:sp>
        <p:nvSpPr>
          <p:cNvPr id="4" name="Espace réservé du numéro de diapositive 3">
            <a:extLst>
              <a:ext uri="{FF2B5EF4-FFF2-40B4-BE49-F238E27FC236}">
                <a16:creationId xmlns:a16="http://schemas.microsoft.com/office/drawing/2014/main" id="{9C1C71E8-8D3F-5E93-D01A-388606CF8F37}"/>
              </a:ext>
            </a:extLst>
          </p:cNvPr>
          <p:cNvSpPr>
            <a:spLocks noGrp="1"/>
          </p:cNvSpPr>
          <p:nvPr>
            <p:ph type="sldNum" sz="quarter" idx="12"/>
          </p:nvPr>
        </p:nvSpPr>
        <p:spPr/>
        <p:txBody>
          <a:bodyPr/>
          <a:lstStyle/>
          <a:p>
            <a:fld id="{67B9981E-9421-462A-A61B-A4762FEB4036}" type="slidenum">
              <a:rPr lang="fr-FR" smtClean="0"/>
              <a:t>31</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a:t>
            </a:r>
            <a:endParaRPr lang="fr-FR" dirty="0"/>
          </a:p>
        </p:txBody>
      </p:sp>
    </p:spTree>
    <p:extLst>
      <p:ext uri="{BB962C8B-B14F-4D97-AF65-F5344CB8AC3E}">
        <p14:creationId xmlns:p14="http://schemas.microsoft.com/office/powerpoint/2010/main" val="1885093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005BE5-F9DF-5096-3FEE-0C179D8FBEA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4A1F33C-65EA-453A-58BC-8E57BDB94426}"/>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17E39A1-1D1E-65E4-1F47-D47697F989F1}"/>
              </a:ext>
            </a:extLst>
          </p:cNvPr>
          <p:cNvSpPr>
            <a:spLocks noGrp="1"/>
          </p:cNvSpPr>
          <p:nvPr>
            <p:ph type="sldNum" sz="quarter" idx="12"/>
          </p:nvPr>
        </p:nvSpPr>
        <p:spPr/>
        <p:txBody>
          <a:bodyPr/>
          <a:lstStyle/>
          <a:p>
            <a:fld id="{67B9981E-9421-462A-A61B-A4762FEB4036}" type="slidenum">
              <a:rPr lang="fr-FR" smtClean="0"/>
              <a:t>32</a:t>
            </a:fld>
            <a:endParaRPr lang="fr-FR"/>
          </a:p>
        </p:txBody>
      </p:sp>
      <p:pic>
        <p:nvPicPr>
          <p:cNvPr id="5" name="Picture 2" descr="C:\Users\Moulin\AppData\Local\Microsoft\Windows\Temporary Internet Files\Content.IE5\E3N3R4ZP\MC900437685[1].wmf">
            <a:extLst>
              <a:ext uri="{FF2B5EF4-FFF2-40B4-BE49-F238E27FC236}">
                <a16:creationId xmlns:a16="http://schemas.microsoft.com/office/drawing/2014/main" id="{1117B3CA-0126-3953-C859-0C4F212C24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2889" y="1666136"/>
            <a:ext cx="17335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Moulin\AppData\Local\Microsoft\Windows\Temporary Internet Files\Content.IE5\E3N3R4ZP\MC900252513[1].wmf">
            <a:extLst>
              <a:ext uri="{FF2B5EF4-FFF2-40B4-BE49-F238E27FC236}">
                <a16:creationId xmlns:a16="http://schemas.microsoft.com/office/drawing/2014/main" id="{1302C8FF-FF4A-8D01-4CD7-9A88B92F6D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3663" y="3349381"/>
            <a:ext cx="1517650" cy="175577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9CCA2F3B-B934-07F8-A09B-A5130102A8F6}"/>
              </a:ext>
            </a:extLst>
          </p:cNvPr>
          <p:cNvSpPr txBox="1"/>
          <p:nvPr/>
        </p:nvSpPr>
        <p:spPr>
          <a:xfrm>
            <a:off x="1254817" y="3892679"/>
            <a:ext cx="2520280" cy="1569660"/>
          </a:xfrm>
          <a:prstGeom prst="rect">
            <a:avLst/>
          </a:prstGeom>
          <a:noFill/>
        </p:spPr>
        <p:txBody>
          <a:bodyPr wrap="square" rtlCol="0">
            <a:spAutoFit/>
          </a:bodyPr>
          <a:lstStyle/>
          <a:p>
            <a:r>
              <a:rPr lang="fr-FR" sz="2400" dirty="0"/>
              <a:t>Une entreprise à besoin d’un salarié pour une durée déterminée</a:t>
            </a:r>
          </a:p>
        </p:txBody>
      </p:sp>
      <p:sp>
        <p:nvSpPr>
          <p:cNvPr id="8" name="Flèche droite 4">
            <a:extLst>
              <a:ext uri="{FF2B5EF4-FFF2-40B4-BE49-F238E27FC236}">
                <a16:creationId xmlns:a16="http://schemas.microsoft.com/office/drawing/2014/main" id="{D846EA46-9809-F223-E740-5E1A3E2E2345}"/>
              </a:ext>
            </a:extLst>
          </p:cNvPr>
          <p:cNvSpPr/>
          <p:nvPr/>
        </p:nvSpPr>
        <p:spPr>
          <a:xfrm rot="1574960">
            <a:off x="7058467" y="2142687"/>
            <a:ext cx="2234552" cy="1592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Embauche</a:t>
            </a:r>
          </a:p>
        </p:txBody>
      </p:sp>
      <p:pic>
        <p:nvPicPr>
          <p:cNvPr id="9" name="Picture 2" descr="C:\Users\Moulin\AppData\Local\Microsoft\Windows\Temporary Internet Files\Content.IE5\MXBE0IEI\MC900441497[1].png">
            <a:extLst>
              <a:ext uri="{FF2B5EF4-FFF2-40B4-BE49-F238E27FC236}">
                <a16:creationId xmlns:a16="http://schemas.microsoft.com/office/drawing/2014/main" id="{D805DC0E-6741-7195-31E5-5D545F561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163" y="1224951"/>
            <a:ext cx="1607294" cy="1607294"/>
          </a:xfrm>
          <a:prstGeom prst="rect">
            <a:avLst/>
          </a:prstGeom>
          <a:noFill/>
          <a:extLst>
            <a:ext uri="{909E8E84-426E-40DD-AFC4-6F175D3DCCD1}">
              <a14:hiddenFill xmlns:a14="http://schemas.microsoft.com/office/drawing/2010/main">
                <a:solidFill>
                  <a:srgbClr val="FFFFFF"/>
                </a:solidFill>
              </a14:hiddenFill>
            </a:ext>
          </a:extLst>
        </p:spPr>
      </p:pic>
      <p:sp>
        <p:nvSpPr>
          <p:cNvPr id="10" name="Flèche droite 7">
            <a:extLst>
              <a:ext uri="{FF2B5EF4-FFF2-40B4-BE49-F238E27FC236}">
                <a16:creationId xmlns:a16="http://schemas.microsoft.com/office/drawing/2014/main" id="{737614A6-7C8D-70A8-935A-1310CECCFCF0}"/>
              </a:ext>
            </a:extLst>
          </p:cNvPr>
          <p:cNvSpPr/>
          <p:nvPr/>
        </p:nvSpPr>
        <p:spPr>
          <a:xfrm rot="20395547">
            <a:off x="3413832" y="2071596"/>
            <a:ext cx="2234552" cy="1440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Achète un service</a:t>
            </a:r>
          </a:p>
        </p:txBody>
      </p:sp>
      <p:sp>
        <p:nvSpPr>
          <p:cNvPr id="11" name="Flèche gauche 8">
            <a:extLst>
              <a:ext uri="{FF2B5EF4-FFF2-40B4-BE49-F238E27FC236}">
                <a16:creationId xmlns:a16="http://schemas.microsoft.com/office/drawing/2014/main" id="{B8B8CD68-8912-3EA8-5CAF-4107D40477E6}"/>
              </a:ext>
            </a:extLst>
          </p:cNvPr>
          <p:cNvSpPr/>
          <p:nvPr/>
        </p:nvSpPr>
        <p:spPr>
          <a:xfrm>
            <a:off x="4531108" y="4336448"/>
            <a:ext cx="2880320" cy="13051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Travaille</a:t>
            </a:r>
          </a:p>
        </p:txBody>
      </p:sp>
      <p:sp>
        <p:nvSpPr>
          <p:cNvPr id="12" name="ZoneTexte 11">
            <a:extLst>
              <a:ext uri="{FF2B5EF4-FFF2-40B4-BE49-F238E27FC236}">
                <a16:creationId xmlns:a16="http://schemas.microsoft.com/office/drawing/2014/main" id="{CDAEEDB9-914D-DF4D-D382-3F0F331EAECA}"/>
              </a:ext>
            </a:extLst>
          </p:cNvPr>
          <p:cNvSpPr txBox="1"/>
          <p:nvPr/>
        </p:nvSpPr>
        <p:spPr>
          <a:xfrm>
            <a:off x="4840145" y="798583"/>
            <a:ext cx="2743330" cy="461665"/>
          </a:xfrm>
          <a:prstGeom prst="rect">
            <a:avLst/>
          </a:prstGeom>
          <a:noFill/>
        </p:spPr>
        <p:txBody>
          <a:bodyPr wrap="square" rtlCol="0">
            <a:spAutoFit/>
          </a:bodyPr>
          <a:lstStyle/>
          <a:p>
            <a:r>
              <a:rPr lang="fr-FR" sz="2400" dirty="0"/>
              <a:t>Agence d’intérim</a:t>
            </a:r>
          </a:p>
        </p:txBody>
      </p:sp>
      <p:sp>
        <p:nvSpPr>
          <p:cNvPr id="13" name="ZoneTexte 12"/>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 / B. Le travail temporaire</a:t>
            </a:r>
            <a:endParaRPr lang="fr-FR" dirty="0"/>
          </a:p>
        </p:txBody>
      </p:sp>
    </p:spTree>
    <p:extLst>
      <p:ext uri="{BB962C8B-B14F-4D97-AF65-F5344CB8AC3E}">
        <p14:creationId xmlns:p14="http://schemas.microsoft.com/office/powerpoint/2010/main" val="39070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AEB2BA-5DA8-7288-6A2D-5C09E45573F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6077467-893E-DD8C-045F-31D3516B82CF}"/>
              </a:ext>
            </a:extLst>
          </p:cNvPr>
          <p:cNvSpPr>
            <a:spLocks noGrp="1"/>
          </p:cNvSpPr>
          <p:nvPr>
            <p:ph idx="1"/>
          </p:nvPr>
        </p:nvSpPr>
        <p:spPr/>
        <p:txBody>
          <a:bodyPr/>
          <a:lstStyle/>
          <a:p>
            <a:r>
              <a:rPr lang="fr-FR" dirty="0"/>
              <a:t>L’intérimaire à le droit à l’égalité de traitement avec les salariés de l’entreprise.</a:t>
            </a:r>
          </a:p>
          <a:p>
            <a:endParaRPr lang="fr-FR" dirty="0"/>
          </a:p>
          <a:p>
            <a:r>
              <a:rPr lang="fr-FR" dirty="0"/>
              <a:t>Le CTT prend fin dans les mêmes conditions que le CDD (indemnités de fin de contrat et de congés payés comprises).</a:t>
            </a:r>
          </a:p>
          <a:p>
            <a:r>
              <a:rPr lang="fr-FR" dirty="0"/>
              <a:t>En cas de rupture anticipée de la part de l’entreprise de travail temporaire, celle-ci doit trouver une autre mission ou payer le reste des rémunérations prévues.</a:t>
            </a:r>
          </a:p>
        </p:txBody>
      </p:sp>
      <p:sp>
        <p:nvSpPr>
          <p:cNvPr id="4" name="Espace réservé du numéro de diapositive 3">
            <a:extLst>
              <a:ext uri="{FF2B5EF4-FFF2-40B4-BE49-F238E27FC236}">
                <a16:creationId xmlns:a16="http://schemas.microsoft.com/office/drawing/2014/main" id="{F3EA4FC5-3253-B190-EC41-3AC4D45D24B0}"/>
              </a:ext>
            </a:extLst>
          </p:cNvPr>
          <p:cNvSpPr>
            <a:spLocks noGrp="1"/>
          </p:cNvSpPr>
          <p:nvPr>
            <p:ph type="sldNum" sz="quarter" idx="12"/>
          </p:nvPr>
        </p:nvSpPr>
        <p:spPr/>
        <p:txBody>
          <a:bodyPr/>
          <a:lstStyle/>
          <a:p>
            <a:fld id="{67B9981E-9421-462A-A61B-A4762FEB4036}" type="slidenum">
              <a:rPr lang="fr-FR" smtClean="0"/>
              <a:t>33</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 / B. Le travail temporaire</a:t>
            </a:r>
            <a:endParaRPr lang="fr-FR" dirty="0"/>
          </a:p>
        </p:txBody>
      </p:sp>
    </p:spTree>
    <p:extLst>
      <p:ext uri="{BB962C8B-B14F-4D97-AF65-F5344CB8AC3E}">
        <p14:creationId xmlns:p14="http://schemas.microsoft.com/office/powerpoint/2010/main" val="1835758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69F9B-E4BC-9BD7-7F7A-4649B81772C2}"/>
              </a:ext>
            </a:extLst>
          </p:cNvPr>
          <p:cNvSpPr>
            <a:spLocks noGrp="1"/>
          </p:cNvSpPr>
          <p:nvPr>
            <p:ph type="title"/>
          </p:nvPr>
        </p:nvSpPr>
        <p:spPr>
          <a:xfrm>
            <a:off x="777815" y="136525"/>
            <a:ext cx="10515600" cy="670045"/>
          </a:xfrm>
        </p:spPr>
        <p:txBody>
          <a:bodyPr>
            <a:normAutofit fontScale="90000"/>
          </a:bodyPr>
          <a:lstStyle/>
          <a:p>
            <a:r>
              <a:rPr lang="fr-FR" dirty="0"/>
              <a:t>C. Le portage salarial</a:t>
            </a:r>
          </a:p>
        </p:txBody>
      </p:sp>
      <p:graphicFrame>
        <p:nvGraphicFramePr>
          <p:cNvPr id="7" name="Espace réservé du contenu 6">
            <a:extLst>
              <a:ext uri="{FF2B5EF4-FFF2-40B4-BE49-F238E27FC236}">
                <a16:creationId xmlns:a16="http://schemas.microsoft.com/office/drawing/2014/main" id="{5667E340-1C15-DDA9-D28E-4122B9EA1F79}"/>
              </a:ext>
            </a:extLst>
          </p:cNvPr>
          <p:cNvGraphicFramePr>
            <a:graphicFrameLocks noGrp="1"/>
          </p:cNvGraphicFramePr>
          <p:nvPr>
            <p:ph idx="1"/>
            <p:extLst/>
          </p:nvPr>
        </p:nvGraphicFramePr>
        <p:xfrm>
          <a:off x="933091" y="93710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9C1C71E8-8D3F-5E93-D01A-388606CF8F37}"/>
              </a:ext>
            </a:extLst>
          </p:cNvPr>
          <p:cNvSpPr>
            <a:spLocks noGrp="1"/>
          </p:cNvSpPr>
          <p:nvPr>
            <p:ph type="sldNum" sz="quarter" idx="12"/>
          </p:nvPr>
        </p:nvSpPr>
        <p:spPr/>
        <p:txBody>
          <a:bodyPr/>
          <a:lstStyle/>
          <a:p>
            <a:fld id="{67B9981E-9421-462A-A61B-A4762FEB4036}" type="slidenum">
              <a:rPr lang="fr-FR" smtClean="0"/>
              <a:t>34</a:t>
            </a:fld>
            <a:endParaRPr lang="fr-FR"/>
          </a:p>
        </p:txBody>
      </p:sp>
      <p:sp>
        <p:nvSpPr>
          <p:cNvPr id="8" name="ZoneTexte 7">
            <a:extLst>
              <a:ext uri="{FF2B5EF4-FFF2-40B4-BE49-F238E27FC236}">
                <a16:creationId xmlns:a16="http://schemas.microsoft.com/office/drawing/2014/main" id="{81AEC8C0-08CE-6235-AD6F-0529DE9FE091}"/>
              </a:ext>
            </a:extLst>
          </p:cNvPr>
          <p:cNvSpPr txBox="1"/>
          <p:nvPr/>
        </p:nvSpPr>
        <p:spPr>
          <a:xfrm>
            <a:off x="8013940" y="2794959"/>
            <a:ext cx="1664898" cy="923330"/>
          </a:xfrm>
          <a:prstGeom prst="rect">
            <a:avLst/>
          </a:prstGeom>
          <a:noFill/>
        </p:spPr>
        <p:txBody>
          <a:bodyPr wrap="square" rtlCol="0">
            <a:spAutoFit/>
          </a:bodyPr>
          <a:lstStyle/>
          <a:p>
            <a:pPr algn="ctr"/>
            <a:r>
              <a:rPr lang="fr-FR" dirty="0"/>
              <a:t>Contrat de travail</a:t>
            </a:r>
          </a:p>
          <a:p>
            <a:pPr algn="ctr"/>
            <a:r>
              <a:rPr lang="fr-FR" dirty="0"/>
              <a:t>CDI ou CDD</a:t>
            </a:r>
          </a:p>
        </p:txBody>
      </p:sp>
      <p:sp>
        <p:nvSpPr>
          <p:cNvPr id="9" name="ZoneTexte 8">
            <a:extLst>
              <a:ext uri="{FF2B5EF4-FFF2-40B4-BE49-F238E27FC236}">
                <a16:creationId xmlns:a16="http://schemas.microsoft.com/office/drawing/2014/main" id="{7D3C6C8C-EE62-77A6-66C0-4BEEBE2EF7E1}"/>
              </a:ext>
            </a:extLst>
          </p:cNvPr>
          <p:cNvSpPr txBox="1"/>
          <p:nvPr/>
        </p:nvSpPr>
        <p:spPr>
          <a:xfrm>
            <a:off x="2294627" y="2794959"/>
            <a:ext cx="1664898" cy="923330"/>
          </a:xfrm>
          <a:prstGeom prst="rect">
            <a:avLst/>
          </a:prstGeom>
          <a:noFill/>
        </p:spPr>
        <p:txBody>
          <a:bodyPr wrap="square" rtlCol="0">
            <a:spAutoFit/>
          </a:bodyPr>
          <a:lstStyle/>
          <a:p>
            <a:pPr algn="ctr"/>
            <a:r>
              <a:rPr lang="fr-FR" dirty="0"/>
              <a:t>Contrat commercial de portage</a:t>
            </a:r>
          </a:p>
        </p:txBody>
      </p:sp>
      <p:sp>
        <p:nvSpPr>
          <p:cNvPr id="10" name="ZoneTexte 9">
            <a:extLst>
              <a:ext uri="{FF2B5EF4-FFF2-40B4-BE49-F238E27FC236}">
                <a16:creationId xmlns:a16="http://schemas.microsoft.com/office/drawing/2014/main" id="{302923A1-4071-B8DA-FA33-AB1467DCD30F}"/>
              </a:ext>
            </a:extLst>
          </p:cNvPr>
          <p:cNvSpPr txBox="1"/>
          <p:nvPr/>
        </p:nvSpPr>
        <p:spPr>
          <a:xfrm>
            <a:off x="4157932" y="5136196"/>
            <a:ext cx="4002657" cy="923330"/>
          </a:xfrm>
          <a:prstGeom prst="rect">
            <a:avLst/>
          </a:prstGeom>
          <a:noFill/>
        </p:spPr>
        <p:txBody>
          <a:bodyPr wrap="square" rtlCol="0">
            <a:spAutoFit/>
          </a:bodyPr>
          <a:lstStyle/>
          <a:p>
            <a:pPr algn="ctr"/>
            <a:r>
              <a:rPr lang="fr-FR" dirty="0"/>
              <a:t>Contrat de mission de prestation de portage limitée à 36 mois</a:t>
            </a:r>
          </a:p>
          <a:p>
            <a:pPr algn="ctr"/>
            <a:r>
              <a:rPr lang="fr-FR" dirty="0"/>
              <a:t>CDI ou CDD</a:t>
            </a:r>
          </a:p>
        </p:txBody>
      </p:sp>
      <p:sp>
        <p:nvSpPr>
          <p:cNvPr id="11" name="ZoneTexte 10"/>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II. Les contrats précaires</a:t>
            </a:r>
            <a:endParaRPr lang="fr-FR" dirty="0"/>
          </a:p>
        </p:txBody>
      </p:sp>
    </p:spTree>
    <p:extLst>
      <p:ext uri="{BB962C8B-B14F-4D97-AF65-F5344CB8AC3E}">
        <p14:creationId xmlns:p14="http://schemas.microsoft.com/office/powerpoint/2010/main" val="3573422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III. Les contrat alliant formation et emploi</a:t>
            </a:r>
          </a:p>
        </p:txBody>
      </p:sp>
      <p:sp>
        <p:nvSpPr>
          <p:cNvPr id="3" name="Espace réservé du contenu 2"/>
          <p:cNvSpPr>
            <a:spLocks noGrp="1"/>
          </p:cNvSpPr>
          <p:nvPr>
            <p:ph idx="1"/>
          </p:nvPr>
        </p:nvSpPr>
        <p:spPr/>
        <p:txBody>
          <a:bodyPr/>
          <a:lstStyle/>
          <a:p>
            <a:pPr marL="514350" indent="-514350">
              <a:buFont typeface="+mj-lt"/>
              <a:buAutoNum type="alphaUcPeriod"/>
            </a:pPr>
            <a:r>
              <a:rPr lang="fr-FR" dirty="0"/>
              <a:t>Le contrat d’apprentissage</a:t>
            </a:r>
          </a:p>
          <a:p>
            <a:pPr marL="514350" indent="-514350">
              <a:buFont typeface="+mj-lt"/>
              <a:buAutoNum type="alphaUcPeriod"/>
            </a:pPr>
            <a:r>
              <a:rPr lang="fr-FR" dirty="0"/>
              <a:t>Le contrat de professionnalisation</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35</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a:t>
            </a:r>
            <a:endParaRPr lang="fr-FR" dirty="0"/>
          </a:p>
        </p:txBody>
      </p:sp>
    </p:spTree>
    <p:extLst>
      <p:ext uri="{BB962C8B-B14F-4D97-AF65-F5344CB8AC3E}">
        <p14:creationId xmlns:p14="http://schemas.microsoft.com/office/powerpoint/2010/main" val="3342935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32EB4D-BD45-C061-A6C6-CC80B3740353}"/>
              </a:ext>
            </a:extLst>
          </p:cNvPr>
          <p:cNvSpPr>
            <a:spLocks noGrp="1"/>
          </p:cNvSpPr>
          <p:nvPr>
            <p:ph type="title"/>
          </p:nvPr>
        </p:nvSpPr>
        <p:spPr/>
        <p:txBody>
          <a:bodyPr/>
          <a:lstStyle/>
          <a:p>
            <a:r>
              <a:rPr lang="fr-FR" dirty="0"/>
              <a:t>A. Le contrat d’apprentissage</a:t>
            </a:r>
          </a:p>
        </p:txBody>
      </p:sp>
      <p:sp>
        <p:nvSpPr>
          <p:cNvPr id="3" name="Espace réservé du contenu 2">
            <a:extLst>
              <a:ext uri="{FF2B5EF4-FFF2-40B4-BE49-F238E27FC236}">
                <a16:creationId xmlns:a16="http://schemas.microsoft.com/office/drawing/2014/main" id="{6C6913EC-7146-83A3-EC7A-97B53B523E7A}"/>
              </a:ext>
            </a:extLst>
          </p:cNvPr>
          <p:cNvSpPr>
            <a:spLocks noGrp="1"/>
          </p:cNvSpPr>
          <p:nvPr>
            <p:ph idx="1"/>
          </p:nvPr>
        </p:nvSpPr>
        <p:spPr/>
        <p:txBody>
          <a:bodyPr/>
          <a:lstStyle/>
          <a:p>
            <a:r>
              <a:rPr lang="fr-FR" dirty="0"/>
              <a:t>Le contrat d’apprentissage est un contrat de travail entre un employeur de droit privé ou public et un apprenti de 16 à 30 ans (35  sous conditions), relevant de la formation initiale et associant un apprentissage théorique et éducation en alternance en vue de l’obtention d’un diplôme ou d’un titre à finalité professionnelle reconnue. </a:t>
            </a:r>
          </a:p>
          <a:p>
            <a:r>
              <a:rPr lang="fr-FR" dirty="0"/>
              <a:t>Durée : 6 mois à 3 ans en fonction de la durée de formation.</a:t>
            </a:r>
          </a:p>
          <a:p>
            <a:r>
              <a:rPr lang="fr-FR" dirty="0"/>
              <a:t>Rémunération : sauf disposition conventionnelle ou contractuelle plus favorable, l’apprenti reçoit un % du SMIC ou à partir de ses 21 ans un % du salaire conventionnel</a:t>
            </a:r>
          </a:p>
          <a:p>
            <a:endParaRPr lang="fr-FR" dirty="0"/>
          </a:p>
        </p:txBody>
      </p:sp>
      <p:sp>
        <p:nvSpPr>
          <p:cNvPr id="4" name="Espace réservé du numéro de diapositive 3">
            <a:extLst>
              <a:ext uri="{FF2B5EF4-FFF2-40B4-BE49-F238E27FC236}">
                <a16:creationId xmlns:a16="http://schemas.microsoft.com/office/drawing/2014/main" id="{D44D2B2D-B85E-34F7-BC12-00E20C75AE2F}"/>
              </a:ext>
            </a:extLst>
          </p:cNvPr>
          <p:cNvSpPr>
            <a:spLocks noGrp="1"/>
          </p:cNvSpPr>
          <p:nvPr>
            <p:ph type="sldNum" sz="quarter" idx="12"/>
          </p:nvPr>
        </p:nvSpPr>
        <p:spPr/>
        <p:txBody>
          <a:bodyPr/>
          <a:lstStyle/>
          <a:p>
            <a:fld id="{67B9981E-9421-462A-A61B-A4762FEB4036}" type="slidenum">
              <a:rPr lang="fr-FR" smtClean="0"/>
              <a:t>36</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Les contrats alliant formation et emploi</a:t>
            </a:r>
            <a:endParaRPr lang="fr-FR" dirty="0"/>
          </a:p>
        </p:txBody>
      </p:sp>
    </p:spTree>
    <p:extLst>
      <p:ext uri="{BB962C8B-B14F-4D97-AF65-F5344CB8AC3E}">
        <p14:creationId xmlns:p14="http://schemas.microsoft.com/office/powerpoint/2010/main" val="4252134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18C993-7A47-F3EA-4FCD-2AF9E0E937C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DE4D7C6-4F3F-5465-0188-0249085DD160}"/>
              </a:ext>
            </a:extLst>
          </p:cNvPr>
          <p:cNvSpPr>
            <a:spLocks noGrp="1"/>
          </p:cNvSpPr>
          <p:nvPr>
            <p:ph idx="1"/>
          </p:nvPr>
        </p:nvSpPr>
        <p:spPr/>
        <p:txBody>
          <a:bodyPr/>
          <a:lstStyle/>
          <a:p>
            <a:r>
              <a:rPr lang="fr-FR" dirty="0"/>
              <a:t>La rupture du contrat peut se faire sans indemnité si elle a lieu dans les 45 premiers jours consécutifs ou non en entreprise.</a:t>
            </a:r>
          </a:p>
          <a:p>
            <a:r>
              <a:rPr lang="fr-FR" dirty="0"/>
              <a:t>Passé ce délai, l’employeur doit mettre en place une procédure de licenciement.</a:t>
            </a:r>
          </a:p>
          <a:p>
            <a:r>
              <a:rPr lang="fr-FR" dirty="0"/>
              <a:t>La rupture de l’apprenti qui a obtenu son diplôme implique un préavis d’un mois.</a:t>
            </a:r>
          </a:p>
        </p:txBody>
      </p:sp>
      <p:sp>
        <p:nvSpPr>
          <p:cNvPr id="4" name="Espace réservé du numéro de diapositive 3">
            <a:extLst>
              <a:ext uri="{FF2B5EF4-FFF2-40B4-BE49-F238E27FC236}">
                <a16:creationId xmlns:a16="http://schemas.microsoft.com/office/drawing/2014/main" id="{299256C7-F8B3-63DB-DD3B-87C648123496}"/>
              </a:ext>
            </a:extLst>
          </p:cNvPr>
          <p:cNvSpPr>
            <a:spLocks noGrp="1"/>
          </p:cNvSpPr>
          <p:nvPr>
            <p:ph type="sldNum" sz="quarter" idx="12"/>
          </p:nvPr>
        </p:nvSpPr>
        <p:spPr/>
        <p:txBody>
          <a:bodyPr/>
          <a:lstStyle/>
          <a:p>
            <a:fld id="{67B9981E-9421-462A-A61B-A4762FEB4036}" type="slidenum">
              <a:rPr lang="fr-FR" smtClean="0"/>
              <a:t>37</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Les contrats alliant formation et emploi / A. Le contrat d’apprentissage</a:t>
            </a:r>
            <a:endParaRPr lang="fr-FR" dirty="0"/>
          </a:p>
        </p:txBody>
      </p:sp>
    </p:spTree>
    <p:extLst>
      <p:ext uri="{BB962C8B-B14F-4D97-AF65-F5344CB8AC3E}">
        <p14:creationId xmlns:p14="http://schemas.microsoft.com/office/powerpoint/2010/main" val="4262040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48440-AFAC-8802-B011-B95B6F60153B}"/>
              </a:ext>
            </a:extLst>
          </p:cNvPr>
          <p:cNvSpPr>
            <a:spLocks noGrp="1"/>
          </p:cNvSpPr>
          <p:nvPr>
            <p:ph type="title"/>
          </p:nvPr>
        </p:nvSpPr>
        <p:spPr/>
        <p:txBody>
          <a:bodyPr/>
          <a:lstStyle/>
          <a:p>
            <a:r>
              <a:rPr lang="fr-FR" dirty="0"/>
              <a:t>B. Le contrat de professionnalisation</a:t>
            </a:r>
          </a:p>
        </p:txBody>
      </p:sp>
      <p:sp>
        <p:nvSpPr>
          <p:cNvPr id="3" name="Espace réservé du contenu 2">
            <a:extLst>
              <a:ext uri="{FF2B5EF4-FFF2-40B4-BE49-F238E27FC236}">
                <a16:creationId xmlns:a16="http://schemas.microsoft.com/office/drawing/2014/main" id="{B364391C-DA31-F332-3FCF-1F108A8DFED9}"/>
              </a:ext>
            </a:extLst>
          </p:cNvPr>
          <p:cNvSpPr>
            <a:spLocks noGrp="1"/>
          </p:cNvSpPr>
          <p:nvPr>
            <p:ph idx="1"/>
          </p:nvPr>
        </p:nvSpPr>
        <p:spPr/>
        <p:txBody>
          <a:bodyPr/>
          <a:lstStyle/>
          <a:p>
            <a:r>
              <a:rPr lang="fr-FR" dirty="0"/>
              <a:t>Autre forme de contrat en alternance. Peu utilisé pour les jeunes de 16 à 25 ans car il n’ouvre pas le droit </a:t>
            </a:r>
            <a:r>
              <a:rPr lang="fr-FR" dirty="0" smtClean="0"/>
              <a:t>aux aides de l’</a:t>
            </a:r>
            <a:r>
              <a:rPr lang="fr-FR" dirty="0" err="1" smtClean="0"/>
              <a:t>Etat</a:t>
            </a:r>
            <a:r>
              <a:rPr lang="fr-FR" dirty="0" smtClean="0"/>
              <a:t>.</a:t>
            </a:r>
          </a:p>
          <a:p>
            <a:r>
              <a:rPr lang="fr-FR" dirty="0" smtClean="0"/>
              <a:t>Peut être utilisé avec des publics spécifiques (bénéficiaires du RSA, travailleurs handicapés…)</a:t>
            </a:r>
            <a:endParaRPr lang="fr-FR" dirty="0"/>
          </a:p>
        </p:txBody>
      </p:sp>
      <p:sp>
        <p:nvSpPr>
          <p:cNvPr id="4" name="Espace réservé du numéro de diapositive 3">
            <a:extLst>
              <a:ext uri="{FF2B5EF4-FFF2-40B4-BE49-F238E27FC236}">
                <a16:creationId xmlns:a16="http://schemas.microsoft.com/office/drawing/2014/main" id="{EEE09664-C458-9CCB-9E63-E98F7CA2408C}"/>
              </a:ext>
            </a:extLst>
          </p:cNvPr>
          <p:cNvSpPr>
            <a:spLocks noGrp="1"/>
          </p:cNvSpPr>
          <p:nvPr>
            <p:ph type="sldNum" sz="quarter" idx="12"/>
          </p:nvPr>
        </p:nvSpPr>
        <p:spPr/>
        <p:txBody>
          <a:bodyPr/>
          <a:lstStyle/>
          <a:p>
            <a:fld id="{67B9981E-9421-462A-A61B-A4762FEB4036}" type="slidenum">
              <a:rPr lang="fr-FR" smtClean="0"/>
              <a:t>38</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 / Les contrats alliant formation et emploi</a:t>
            </a:r>
            <a:endParaRPr lang="fr-FR" dirty="0"/>
          </a:p>
        </p:txBody>
      </p:sp>
    </p:spTree>
    <p:extLst>
      <p:ext uri="{BB962C8B-B14F-4D97-AF65-F5344CB8AC3E}">
        <p14:creationId xmlns:p14="http://schemas.microsoft.com/office/powerpoint/2010/main" val="1558192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IV. Le contrat de travail à temps partiel</a:t>
            </a:r>
          </a:p>
        </p:txBody>
      </p:sp>
      <p:sp>
        <p:nvSpPr>
          <p:cNvPr id="3" name="Espace réservé du contenu 2"/>
          <p:cNvSpPr>
            <a:spLocks noGrp="1"/>
          </p:cNvSpPr>
          <p:nvPr>
            <p:ph idx="1"/>
          </p:nvPr>
        </p:nvSpPr>
        <p:spPr/>
        <p:txBody>
          <a:bodyPr/>
          <a:lstStyle/>
          <a:p>
            <a:r>
              <a:rPr lang="fr-FR" dirty="0" smtClean="0"/>
              <a:t>Un salarié à temps partiel est un salarié dont la durée du travail est inférieure à la durée légale ou à la durée conventionnelle.</a:t>
            </a:r>
          </a:p>
          <a:p>
            <a:endParaRPr lang="fr-FR" dirty="0"/>
          </a:p>
          <a:p>
            <a:r>
              <a:rPr lang="fr-FR" dirty="0" smtClean="0"/>
              <a:t>La durée plancher est de 24h par semaine mais il existe de nombreuses exceptions</a:t>
            </a:r>
          </a:p>
          <a:p>
            <a:endParaRPr lang="fr-FR" dirty="0"/>
          </a:p>
          <a:p>
            <a:r>
              <a:rPr lang="fr-FR" dirty="0" smtClean="0"/>
              <a:t>Le contrat peut être un CDD ou un CDI mais doit obligatoirement être écrit.</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39</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 La diversité des contrats de travail</a:t>
            </a:r>
            <a:endParaRPr lang="fr-FR" dirty="0"/>
          </a:p>
        </p:txBody>
      </p:sp>
    </p:spTree>
    <p:extLst>
      <p:ext uri="{BB962C8B-B14F-4D97-AF65-F5344CB8AC3E}">
        <p14:creationId xmlns:p14="http://schemas.microsoft.com/office/powerpoint/2010/main" val="176288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lstStyle/>
          <a:p>
            <a:r>
              <a:rPr lang="fr-FR" dirty="0"/>
              <a:t>I. Le recrutement</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lstStyle/>
          <a:p>
            <a:pPr marL="514350" indent="-514350">
              <a:buFont typeface="+mj-lt"/>
              <a:buAutoNum type="alphaUcPeriod"/>
            </a:pPr>
            <a:r>
              <a:rPr lang="fr-FR" dirty="0"/>
              <a:t>La liberté d’embauche et ses limites</a:t>
            </a:r>
          </a:p>
          <a:p>
            <a:pPr marL="514350" indent="-514350">
              <a:buFont typeface="+mj-lt"/>
              <a:buAutoNum type="alphaUcPeriod"/>
            </a:pPr>
            <a:r>
              <a:rPr lang="fr-FR" dirty="0"/>
              <a:t>Les conditions de formation du contrat</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4</a:t>
            </a:fld>
            <a:endParaRPr lang="fr-FR"/>
          </a:p>
        </p:txBody>
      </p:sp>
      <p:sp>
        <p:nvSpPr>
          <p:cNvPr id="5" name="ZoneTexte 4"/>
          <p:cNvSpPr txBox="1"/>
          <p:nvPr/>
        </p:nvSpPr>
        <p:spPr>
          <a:xfrm>
            <a:off x="0" y="6483927"/>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a:t>
            </a:r>
          </a:p>
        </p:txBody>
      </p:sp>
    </p:spTree>
    <p:extLst>
      <p:ext uri="{BB962C8B-B14F-4D97-AF65-F5344CB8AC3E}">
        <p14:creationId xmlns:p14="http://schemas.microsoft.com/office/powerpoint/2010/main" val="3612881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C11E8B-65C5-5D04-81A6-08A269FE826C}"/>
              </a:ext>
            </a:extLst>
          </p:cNvPr>
          <p:cNvSpPr>
            <a:spLocks noGrp="1"/>
          </p:cNvSpPr>
          <p:nvPr>
            <p:ph type="ctrTitle"/>
          </p:nvPr>
        </p:nvSpPr>
        <p:spPr/>
        <p:txBody>
          <a:bodyPr>
            <a:normAutofit/>
          </a:bodyPr>
          <a:lstStyle/>
          <a:p>
            <a:r>
              <a:rPr lang="fr-FR"/>
              <a:t>Chapitre VI : Le temps de travail</a:t>
            </a:r>
          </a:p>
        </p:txBody>
      </p:sp>
      <p:sp>
        <p:nvSpPr>
          <p:cNvPr id="3" name="Sous-titre 2">
            <a:extLst>
              <a:ext uri="{FF2B5EF4-FFF2-40B4-BE49-F238E27FC236}">
                <a16:creationId xmlns:a16="http://schemas.microsoft.com/office/drawing/2014/main" id="{0CEFED79-0B53-90F8-B175-52EFA362E313}"/>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284FDAA-A47E-8E5D-D2C5-132655B158EC}"/>
              </a:ext>
            </a:extLst>
          </p:cNvPr>
          <p:cNvSpPr>
            <a:spLocks noGrp="1"/>
          </p:cNvSpPr>
          <p:nvPr>
            <p:ph type="sldNum" sz="quarter" idx="12"/>
          </p:nvPr>
        </p:nvSpPr>
        <p:spPr/>
        <p:txBody>
          <a:bodyPr/>
          <a:lstStyle/>
          <a:p>
            <a:fld id="{67B9981E-9421-462A-A61B-A4762FEB4036}" type="slidenum">
              <a:rPr lang="fr-FR" smtClean="0"/>
              <a:t>40</a:t>
            </a:fld>
            <a:endParaRPr lang="fr-FR"/>
          </a:p>
        </p:txBody>
      </p:sp>
    </p:spTree>
    <p:extLst>
      <p:ext uri="{BB962C8B-B14F-4D97-AF65-F5344CB8AC3E}">
        <p14:creationId xmlns:p14="http://schemas.microsoft.com/office/powerpoint/2010/main" val="144782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53C0E-733C-90C8-4CAE-0B1253341DD0}"/>
              </a:ext>
            </a:extLst>
          </p:cNvPr>
          <p:cNvSpPr>
            <a:spLocks noGrp="1"/>
          </p:cNvSpPr>
          <p:nvPr>
            <p:ph type="title"/>
          </p:nvPr>
        </p:nvSpPr>
        <p:spPr/>
        <p:txBody>
          <a:bodyPr/>
          <a:lstStyle/>
          <a:p>
            <a:r>
              <a:rPr lang="fr-FR" dirty="0"/>
              <a:t>Plan du </a:t>
            </a:r>
            <a:r>
              <a:rPr lang="fr-FR" dirty="0" smtClean="0"/>
              <a:t>chapitre VI.</a:t>
            </a:r>
            <a:endParaRPr lang="fr-FR" dirty="0"/>
          </a:p>
        </p:txBody>
      </p:sp>
      <p:sp>
        <p:nvSpPr>
          <p:cNvPr id="3" name="Espace réservé du contenu 2">
            <a:extLst>
              <a:ext uri="{FF2B5EF4-FFF2-40B4-BE49-F238E27FC236}">
                <a16:creationId xmlns:a16="http://schemas.microsoft.com/office/drawing/2014/main" id="{31BFADD0-378C-E25B-B429-C966F9E3BD9A}"/>
              </a:ext>
            </a:extLst>
          </p:cNvPr>
          <p:cNvSpPr>
            <a:spLocks noGrp="1"/>
          </p:cNvSpPr>
          <p:nvPr>
            <p:ph idx="1"/>
          </p:nvPr>
        </p:nvSpPr>
        <p:spPr/>
        <p:txBody>
          <a:bodyPr/>
          <a:lstStyle/>
          <a:p>
            <a:pPr marL="571500" indent="-571500">
              <a:buFont typeface="+mj-lt"/>
              <a:buAutoNum type="romanUcPeriod"/>
            </a:pPr>
            <a:r>
              <a:rPr lang="fr-FR" dirty="0" smtClean="0"/>
              <a:t>La durée du travail</a:t>
            </a:r>
          </a:p>
          <a:p>
            <a:pPr marL="571500" indent="-571500">
              <a:buFont typeface="+mj-lt"/>
              <a:buAutoNum type="romanUcPeriod"/>
            </a:pPr>
            <a:r>
              <a:rPr lang="fr-FR" dirty="0" smtClean="0"/>
              <a:t>Le repos</a:t>
            </a:r>
          </a:p>
          <a:p>
            <a:endParaRPr lang="fr-FR" dirty="0"/>
          </a:p>
        </p:txBody>
      </p:sp>
      <p:sp>
        <p:nvSpPr>
          <p:cNvPr id="4" name="Espace réservé du numéro de diapositive 3">
            <a:extLst>
              <a:ext uri="{FF2B5EF4-FFF2-40B4-BE49-F238E27FC236}">
                <a16:creationId xmlns:a16="http://schemas.microsoft.com/office/drawing/2014/main" id="{EF0954BA-FA37-E406-B9B5-48F5E8014B44}"/>
              </a:ext>
            </a:extLst>
          </p:cNvPr>
          <p:cNvSpPr>
            <a:spLocks noGrp="1"/>
          </p:cNvSpPr>
          <p:nvPr>
            <p:ph type="sldNum" sz="quarter" idx="12"/>
          </p:nvPr>
        </p:nvSpPr>
        <p:spPr/>
        <p:txBody>
          <a:bodyPr/>
          <a:lstStyle/>
          <a:p>
            <a:fld id="{67B9981E-9421-462A-A61B-A4762FEB4036}" type="slidenum">
              <a:rPr lang="fr-FR" smtClean="0"/>
              <a:t>41</a:t>
            </a:fld>
            <a:endParaRPr lang="fr-FR"/>
          </a:p>
        </p:txBody>
      </p:sp>
    </p:spTree>
    <p:extLst>
      <p:ext uri="{BB962C8B-B14F-4D97-AF65-F5344CB8AC3E}">
        <p14:creationId xmlns:p14="http://schemas.microsoft.com/office/powerpoint/2010/main" val="1872398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a:t>
            </a:r>
            <a:r>
              <a:rPr lang="fr-FR" dirty="0"/>
              <a:t>La durée du </a:t>
            </a:r>
            <a:r>
              <a:rPr lang="fr-FR" dirty="0" smtClean="0"/>
              <a:t>travail</a:t>
            </a:r>
            <a:endParaRPr lang="fr-FR" dirty="0"/>
          </a:p>
        </p:txBody>
      </p:sp>
      <p:sp>
        <p:nvSpPr>
          <p:cNvPr id="3" name="Espace réservé du contenu 2"/>
          <p:cNvSpPr>
            <a:spLocks noGrp="1"/>
          </p:cNvSpPr>
          <p:nvPr>
            <p:ph idx="1"/>
          </p:nvPr>
        </p:nvSpPr>
        <p:spPr/>
        <p:txBody>
          <a:bodyPr/>
          <a:lstStyle/>
          <a:p>
            <a:r>
              <a:rPr lang="fr-FR" dirty="0" smtClean="0"/>
              <a:t>Le code du travail fixe une durée légale de travail effectif de 35h par semaine pour les salariés à temps complet. Il est possible de déroger à cette durée à l’aide d’heures supplémentaires</a:t>
            </a:r>
          </a:p>
          <a:p>
            <a:pPr marL="514350" indent="-514350">
              <a:buFont typeface="+mj-lt"/>
              <a:buAutoNum type="alphaUcPeriod"/>
            </a:pPr>
            <a:r>
              <a:rPr lang="fr-FR" dirty="0" smtClean="0"/>
              <a:t>Le temps de travail effectif</a:t>
            </a:r>
          </a:p>
          <a:p>
            <a:pPr marL="514350" indent="-514350">
              <a:buFont typeface="+mj-lt"/>
              <a:buAutoNum type="alphaUcPeriod"/>
            </a:pPr>
            <a:r>
              <a:rPr lang="fr-FR" dirty="0" smtClean="0"/>
              <a:t>Les durées maximales</a:t>
            </a:r>
          </a:p>
          <a:p>
            <a:pPr marL="514350" indent="-514350">
              <a:buFont typeface="+mj-lt"/>
              <a:buAutoNum type="alphaUcPeriod"/>
            </a:pPr>
            <a:r>
              <a:rPr lang="fr-FR" dirty="0" smtClean="0"/>
              <a:t>Les heures supplémentaires</a:t>
            </a:r>
          </a:p>
          <a:p>
            <a:pPr marL="514350" indent="-514350">
              <a:buFont typeface="+mj-lt"/>
              <a:buAutoNum type="alphaUcPeriod"/>
            </a:pPr>
            <a:r>
              <a:rPr lang="fr-FR" dirty="0" smtClean="0"/>
              <a:t>Les conventions de forfait</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42</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a:t>
            </a:r>
            <a:endParaRPr lang="fr-FR" dirty="0"/>
          </a:p>
        </p:txBody>
      </p:sp>
    </p:spTree>
    <p:extLst>
      <p:ext uri="{BB962C8B-B14F-4D97-AF65-F5344CB8AC3E}">
        <p14:creationId xmlns:p14="http://schemas.microsoft.com/office/powerpoint/2010/main" val="1474454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a:t>
            </a:r>
            <a:r>
              <a:rPr lang="fr-FR" dirty="0"/>
              <a:t>Le temps de travail </a:t>
            </a:r>
            <a:r>
              <a:rPr lang="fr-FR" dirty="0" smtClean="0"/>
              <a:t>effectif</a:t>
            </a:r>
            <a:endParaRPr lang="fr-FR" dirty="0"/>
          </a:p>
        </p:txBody>
      </p:sp>
      <p:sp>
        <p:nvSpPr>
          <p:cNvPr id="3" name="Espace réservé du contenu 2"/>
          <p:cNvSpPr>
            <a:spLocks noGrp="1"/>
          </p:cNvSpPr>
          <p:nvPr>
            <p:ph idx="1"/>
          </p:nvPr>
        </p:nvSpPr>
        <p:spPr/>
        <p:txBody>
          <a:bodyPr/>
          <a:lstStyle/>
          <a:p>
            <a:r>
              <a:rPr lang="fr-FR" dirty="0" smtClean="0"/>
              <a:t>Le temps de travail effectif est le temps pendant lequel le salarié est à la disposition de l’employeur et se conforme à ses directives sans pouvoir vaquer à ses occupations.</a:t>
            </a:r>
          </a:p>
          <a:p>
            <a:pPr marL="0" indent="0">
              <a:buNone/>
            </a:pP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43</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 / I. La durée du travail</a:t>
            </a:r>
            <a:endParaRPr lang="fr-FR" dirty="0"/>
          </a:p>
        </p:txBody>
      </p:sp>
    </p:spTree>
    <p:extLst>
      <p:ext uri="{BB962C8B-B14F-4D97-AF65-F5344CB8AC3E}">
        <p14:creationId xmlns:p14="http://schemas.microsoft.com/office/powerpoint/2010/main" val="2126873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44</a:t>
            </a:fld>
            <a:endParaRPr lang="fr-FR"/>
          </a:p>
        </p:txBody>
      </p:sp>
      <p:graphicFrame>
        <p:nvGraphicFramePr>
          <p:cNvPr id="5" name="Tableau 4"/>
          <p:cNvGraphicFramePr>
            <a:graphicFrameLocks noGrp="1"/>
          </p:cNvGraphicFramePr>
          <p:nvPr>
            <p:extLst/>
          </p:nvPr>
        </p:nvGraphicFramePr>
        <p:xfrm>
          <a:off x="457200" y="1825625"/>
          <a:ext cx="11277600" cy="41300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481196058"/>
                    </a:ext>
                  </a:extLst>
                </a:gridCol>
                <a:gridCol w="1497806">
                  <a:extLst>
                    <a:ext uri="{9D8B030D-6E8A-4147-A177-3AD203B41FA5}">
                      <a16:colId xmlns:a16="http://schemas.microsoft.com/office/drawing/2014/main" val="194409079"/>
                    </a:ext>
                  </a:extLst>
                </a:gridCol>
                <a:gridCol w="1308894">
                  <a:extLst>
                    <a:ext uri="{9D8B030D-6E8A-4147-A177-3AD203B41FA5}">
                      <a16:colId xmlns:a16="http://schemas.microsoft.com/office/drawing/2014/main" val="3411015561"/>
                    </a:ext>
                  </a:extLst>
                </a:gridCol>
                <a:gridCol w="5651500">
                  <a:extLst>
                    <a:ext uri="{9D8B030D-6E8A-4147-A177-3AD203B41FA5}">
                      <a16:colId xmlns:a16="http://schemas.microsoft.com/office/drawing/2014/main" val="1630993633"/>
                    </a:ext>
                  </a:extLst>
                </a:gridCol>
              </a:tblGrid>
              <a:tr h="370840">
                <a:tc rowSpan="2">
                  <a:txBody>
                    <a:bodyPr/>
                    <a:lstStyle/>
                    <a:p>
                      <a:endParaRPr lang="fr-FR"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fr-FR" dirty="0" smtClean="0"/>
                        <a:t>Temps de travail effectif</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dirty="0"/>
                    </a:p>
                  </a:txBody>
                  <a:tcPr/>
                </a:tc>
                <a:tc rowSpan="2">
                  <a:txBody>
                    <a:bodyPr/>
                    <a:lstStyle/>
                    <a:p>
                      <a:pPr algn="ctr"/>
                      <a:r>
                        <a:rPr lang="fr-FR" sz="1800" b="1" kern="1200" dirty="0" smtClean="0">
                          <a:solidFill>
                            <a:schemeClr val="lt1"/>
                          </a:solidFill>
                          <a:latin typeface="+mn-lt"/>
                          <a:ea typeface="+mn-ea"/>
                          <a:cs typeface="+mn-cs"/>
                        </a:rPr>
                        <a:t>Observations</a:t>
                      </a:r>
                      <a:endParaRPr lang="fr-FR" sz="18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8475239"/>
                  </a:ext>
                </a:extLst>
              </a:tr>
              <a:tr h="370840">
                <a:tc vMerge="1">
                  <a:txBody>
                    <a:bodyPr/>
                    <a:lstStyle/>
                    <a:p>
                      <a:endParaRPr lang="fr-FR" dirty="0"/>
                    </a:p>
                  </a:txBody>
                  <a:tcPr>
                    <a:solidFill>
                      <a:schemeClr val="accent1"/>
                    </a:solidFill>
                  </a:tcPr>
                </a:tc>
                <a:tc>
                  <a:txBody>
                    <a:bodyPr/>
                    <a:lstStyle/>
                    <a:p>
                      <a:pPr algn="ctr"/>
                      <a:r>
                        <a:rPr lang="fr-FR" sz="1800" b="1" kern="1200" dirty="0" smtClean="0">
                          <a:solidFill>
                            <a:schemeClr val="lt1"/>
                          </a:solidFill>
                          <a:latin typeface="+mn-lt"/>
                          <a:ea typeface="+mn-ea"/>
                          <a:cs typeface="+mn-cs"/>
                        </a:rPr>
                        <a:t>Oui</a:t>
                      </a:r>
                      <a:endParaRPr lang="fr-FR" sz="18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fr-FR" sz="1800" b="1" kern="1200" dirty="0" smtClean="0">
                          <a:solidFill>
                            <a:schemeClr val="lt1"/>
                          </a:solidFill>
                          <a:latin typeface="+mn-lt"/>
                          <a:ea typeface="+mn-ea"/>
                          <a:cs typeface="+mn-cs"/>
                        </a:rPr>
                        <a:t>Non</a:t>
                      </a:r>
                      <a:endParaRPr lang="fr-FR" sz="1800" b="1" kern="1200" dirty="0">
                        <a:solidFill>
                          <a:schemeClr val="lt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fr-FR" dirty="0"/>
                    </a:p>
                  </a:txBody>
                  <a:tcPr/>
                </a:tc>
                <a:extLst>
                  <a:ext uri="{0D108BD9-81ED-4DB2-BD59-A6C34878D82A}">
                    <a16:rowId xmlns:a16="http://schemas.microsoft.com/office/drawing/2014/main" val="4287349214"/>
                  </a:ext>
                </a:extLst>
              </a:tr>
              <a:tr h="370840">
                <a:tc>
                  <a:txBody>
                    <a:bodyPr/>
                    <a:lstStyle/>
                    <a:p>
                      <a:r>
                        <a:rPr lang="fr-FR" dirty="0" smtClean="0"/>
                        <a:t>Astreinte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dirty="0" smtClean="0"/>
                        <a:t>Dans les locaux de l’entreprise</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dirty="0" smtClean="0"/>
                        <a:t>A domicile</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dirty="0" smtClean="0"/>
                        <a:t>Doit donner lieu à compensation financière ou repos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6397255"/>
                  </a:ext>
                </a:extLst>
              </a:tr>
              <a:tr h="370840">
                <a:tc>
                  <a:txBody>
                    <a:bodyPr/>
                    <a:lstStyle/>
                    <a:p>
                      <a:r>
                        <a:rPr lang="fr-FR" dirty="0" smtClean="0"/>
                        <a:t>Temps de pause et de repos</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dirty="0" smtClean="0"/>
                        <a:t>X</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dirty="0" smtClean="0"/>
                        <a:t>Si le</a:t>
                      </a:r>
                      <a:r>
                        <a:rPr lang="fr-FR" baseline="0" dirty="0" smtClean="0"/>
                        <a:t> salarié recouvre sa liberté</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2217668"/>
                  </a:ext>
                </a:extLst>
              </a:tr>
              <a:tr h="370840">
                <a:tc>
                  <a:txBody>
                    <a:bodyPr/>
                    <a:lstStyle/>
                    <a:p>
                      <a:r>
                        <a:rPr lang="fr-FR" dirty="0" smtClean="0"/>
                        <a:t>Temps</a:t>
                      </a:r>
                      <a:r>
                        <a:rPr lang="fr-FR" baseline="0" dirty="0" smtClean="0"/>
                        <a:t> de trajet</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dirty="0" smtClean="0"/>
                        <a:t>X</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dirty="0" smtClean="0"/>
                        <a:t>Les déplacements entre deux lieux de travail pour le compte du même employeur</a:t>
                      </a:r>
                      <a:r>
                        <a:rPr lang="fr-FR" baseline="0" dirty="0" smtClean="0"/>
                        <a:t> sont du temps de travail effectif.</a:t>
                      </a:r>
                    </a:p>
                    <a:p>
                      <a:r>
                        <a:rPr lang="fr-FR" baseline="0" dirty="0" smtClean="0"/>
                        <a:t>Si le déplacement est anormalement long alors il donne lieu à une compensation</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119395"/>
                  </a:ext>
                </a:extLst>
              </a:tr>
              <a:tr h="370840">
                <a:tc>
                  <a:txBody>
                    <a:bodyPr/>
                    <a:lstStyle/>
                    <a:p>
                      <a:r>
                        <a:rPr lang="fr-FR" dirty="0" smtClean="0"/>
                        <a:t>Temps</a:t>
                      </a:r>
                      <a:r>
                        <a:rPr lang="fr-FR" baseline="0" dirty="0" smtClean="0"/>
                        <a:t> d’habillage/déshabillage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X</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dirty="0" smtClean="0"/>
                        <a:t>Si tenue obligatoire qui</a:t>
                      </a:r>
                      <a:r>
                        <a:rPr lang="fr-FR" baseline="0" dirty="0" smtClean="0"/>
                        <a:t> ne peut être mise que sur le lieu de travail alors contrepartie financière</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5123867"/>
                  </a:ext>
                </a:extLst>
              </a:tr>
            </a:tbl>
          </a:graphicData>
        </a:graphic>
      </p:graphicFrame>
      <p:sp>
        <p:nvSpPr>
          <p:cNvPr id="6" name="ZoneTexte 5"/>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 / I. La durée du travail</a:t>
            </a:r>
            <a:endParaRPr lang="fr-FR" dirty="0"/>
          </a:p>
        </p:txBody>
      </p:sp>
    </p:spTree>
    <p:extLst>
      <p:ext uri="{BB962C8B-B14F-4D97-AF65-F5344CB8AC3E}">
        <p14:creationId xmlns:p14="http://schemas.microsoft.com/office/powerpoint/2010/main" val="1245054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a:t>
            </a:r>
            <a:r>
              <a:rPr lang="fr-FR" dirty="0"/>
              <a:t>Les durées </a:t>
            </a:r>
            <a:r>
              <a:rPr lang="fr-FR" dirty="0" smtClean="0"/>
              <a:t>maximales</a:t>
            </a:r>
            <a:endParaRPr lang="fr-FR" dirty="0"/>
          </a:p>
        </p:txBody>
      </p:sp>
      <p:graphicFrame>
        <p:nvGraphicFramePr>
          <p:cNvPr id="5" name="Espace réservé du contenu 4"/>
          <p:cNvGraphicFramePr>
            <a:graphicFrameLocks noGrp="1"/>
          </p:cNvGraphicFramePr>
          <p:nvPr>
            <p:ph idx="1"/>
            <p:extLst/>
          </p:nvPr>
        </p:nvGraphicFramePr>
        <p:xfrm>
          <a:off x="838200" y="1825625"/>
          <a:ext cx="10515600" cy="1112520"/>
        </p:xfrm>
        <a:graphic>
          <a:graphicData uri="http://schemas.openxmlformats.org/drawingml/2006/table">
            <a:tbl>
              <a:tblPr firstCol="1" bandRow="1">
                <a:tableStyleId>{5C22544A-7EE6-4342-B048-85BDC9FD1C3A}</a:tableStyleId>
              </a:tblPr>
              <a:tblGrid>
                <a:gridCol w="5257800">
                  <a:extLst>
                    <a:ext uri="{9D8B030D-6E8A-4147-A177-3AD203B41FA5}">
                      <a16:colId xmlns:a16="http://schemas.microsoft.com/office/drawing/2014/main" val="2056886483"/>
                    </a:ext>
                  </a:extLst>
                </a:gridCol>
                <a:gridCol w="5257800">
                  <a:extLst>
                    <a:ext uri="{9D8B030D-6E8A-4147-A177-3AD203B41FA5}">
                      <a16:colId xmlns:a16="http://schemas.microsoft.com/office/drawing/2014/main" val="972896320"/>
                    </a:ext>
                  </a:extLst>
                </a:gridCol>
              </a:tblGrid>
              <a:tr h="370840">
                <a:tc>
                  <a:txBody>
                    <a:bodyPr/>
                    <a:lstStyle/>
                    <a:p>
                      <a:r>
                        <a:rPr lang="fr-FR" dirty="0" smtClean="0"/>
                        <a:t>Durée maximale par jour</a:t>
                      </a:r>
                      <a:endParaRPr lang="fr-FR" dirty="0"/>
                    </a:p>
                  </a:txBody>
                  <a:tcPr/>
                </a:tc>
                <a:tc>
                  <a:txBody>
                    <a:bodyPr/>
                    <a:lstStyle/>
                    <a:p>
                      <a:r>
                        <a:rPr lang="fr-FR" dirty="0" smtClean="0"/>
                        <a:t>10h</a:t>
                      </a:r>
                      <a:endParaRPr lang="fr-FR" dirty="0"/>
                    </a:p>
                  </a:txBody>
                  <a:tcPr/>
                </a:tc>
                <a:extLst>
                  <a:ext uri="{0D108BD9-81ED-4DB2-BD59-A6C34878D82A}">
                    <a16:rowId xmlns:a16="http://schemas.microsoft.com/office/drawing/2014/main" val="213261239"/>
                  </a:ext>
                </a:extLst>
              </a:tr>
              <a:tr h="370840">
                <a:tc>
                  <a:txBody>
                    <a:bodyPr/>
                    <a:lstStyle/>
                    <a:p>
                      <a:r>
                        <a:rPr lang="fr-FR" dirty="0" smtClean="0"/>
                        <a:t>Durée maximale hebdomadaire</a:t>
                      </a:r>
                      <a:endParaRPr lang="fr-FR" dirty="0"/>
                    </a:p>
                  </a:txBody>
                  <a:tcPr/>
                </a:tc>
                <a:tc>
                  <a:txBody>
                    <a:bodyPr/>
                    <a:lstStyle/>
                    <a:p>
                      <a:r>
                        <a:rPr lang="fr-FR" dirty="0" smtClean="0"/>
                        <a:t>48h </a:t>
                      </a:r>
                      <a:endParaRPr lang="fr-FR" dirty="0"/>
                    </a:p>
                  </a:txBody>
                  <a:tcPr/>
                </a:tc>
                <a:extLst>
                  <a:ext uri="{0D108BD9-81ED-4DB2-BD59-A6C34878D82A}">
                    <a16:rowId xmlns:a16="http://schemas.microsoft.com/office/drawing/2014/main" val="2434844210"/>
                  </a:ext>
                </a:extLst>
              </a:tr>
              <a:tr h="370840">
                <a:tc>
                  <a:txBody>
                    <a:bodyPr/>
                    <a:lstStyle/>
                    <a:p>
                      <a:r>
                        <a:rPr lang="fr-FR" dirty="0" smtClean="0"/>
                        <a:t>Durée maximale moyenne par semaine</a:t>
                      </a:r>
                      <a:endParaRPr lang="fr-FR" dirty="0"/>
                    </a:p>
                  </a:txBody>
                  <a:tcPr/>
                </a:tc>
                <a:tc>
                  <a:txBody>
                    <a:bodyPr/>
                    <a:lstStyle/>
                    <a:p>
                      <a:r>
                        <a:rPr lang="fr-FR" dirty="0" smtClean="0"/>
                        <a:t>44h</a:t>
                      </a:r>
                      <a:endParaRPr lang="fr-FR" dirty="0"/>
                    </a:p>
                  </a:txBody>
                  <a:tcPr/>
                </a:tc>
                <a:extLst>
                  <a:ext uri="{0D108BD9-81ED-4DB2-BD59-A6C34878D82A}">
                    <a16:rowId xmlns:a16="http://schemas.microsoft.com/office/drawing/2014/main" val="1406873405"/>
                  </a:ext>
                </a:extLst>
              </a:tr>
            </a:tbl>
          </a:graphicData>
        </a:graphic>
      </p:graphicFrame>
      <p:sp>
        <p:nvSpPr>
          <p:cNvPr id="4" name="Espace réservé du numéro de diapositive 3"/>
          <p:cNvSpPr>
            <a:spLocks noGrp="1"/>
          </p:cNvSpPr>
          <p:nvPr>
            <p:ph type="sldNum" sz="quarter" idx="12"/>
          </p:nvPr>
        </p:nvSpPr>
        <p:spPr/>
        <p:txBody>
          <a:bodyPr/>
          <a:lstStyle/>
          <a:p>
            <a:fld id="{67B9981E-9421-462A-A61B-A4762FEB4036}" type="slidenum">
              <a:rPr lang="fr-FR" smtClean="0"/>
              <a:t>45</a:t>
            </a:fld>
            <a:endParaRPr lang="fr-FR"/>
          </a:p>
        </p:txBody>
      </p:sp>
      <p:sp>
        <p:nvSpPr>
          <p:cNvPr id="6" name="ZoneTexte 5"/>
          <p:cNvSpPr txBox="1"/>
          <p:nvPr/>
        </p:nvSpPr>
        <p:spPr>
          <a:xfrm>
            <a:off x="736600" y="4013200"/>
            <a:ext cx="7086600" cy="369332"/>
          </a:xfrm>
          <a:prstGeom prst="rect">
            <a:avLst/>
          </a:prstGeom>
          <a:noFill/>
        </p:spPr>
        <p:txBody>
          <a:bodyPr wrap="square" rtlCol="0">
            <a:spAutoFit/>
          </a:bodyPr>
          <a:lstStyle/>
          <a:p>
            <a:r>
              <a:rPr lang="fr-FR" dirty="0" smtClean="0"/>
              <a:t>Des dérogations sont possibles.</a:t>
            </a:r>
            <a:endParaRPr lang="fr-FR" dirty="0"/>
          </a:p>
        </p:txBody>
      </p:sp>
      <p:sp>
        <p:nvSpPr>
          <p:cNvPr id="7" name="ZoneTexte 6"/>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 / I. La durée du travail</a:t>
            </a:r>
            <a:endParaRPr lang="fr-FR" dirty="0"/>
          </a:p>
        </p:txBody>
      </p:sp>
    </p:spTree>
    <p:extLst>
      <p:ext uri="{BB962C8B-B14F-4D97-AF65-F5344CB8AC3E}">
        <p14:creationId xmlns:p14="http://schemas.microsoft.com/office/powerpoint/2010/main" val="3129098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a:t>
            </a:r>
            <a:r>
              <a:rPr lang="fr-FR" dirty="0"/>
              <a:t>Les heures </a:t>
            </a:r>
            <a:r>
              <a:rPr lang="fr-FR" dirty="0" smtClean="0"/>
              <a:t>supplémentaires</a:t>
            </a:r>
            <a:endParaRPr lang="fr-FR" dirty="0"/>
          </a:p>
        </p:txBody>
      </p:sp>
      <p:sp>
        <p:nvSpPr>
          <p:cNvPr id="3" name="Espace réservé du contenu 2"/>
          <p:cNvSpPr>
            <a:spLocks noGrp="1"/>
          </p:cNvSpPr>
          <p:nvPr>
            <p:ph idx="1"/>
          </p:nvPr>
        </p:nvSpPr>
        <p:spPr/>
        <p:txBody>
          <a:bodyPr/>
          <a:lstStyle/>
          <a:p>
            <a:r>
              <a:rPr lang="fr-FR" dirty="0" smtClean="0"/>
              <a:t>Les heures supplémentaires sont les heures effectuées au-delà de la durée légale ou conventionnelle.</a:t>
            </a:r>
          </a:p>
          <a:p>
            <a:endParaRPr lang="fr-FR" dirty="0"/>
          </a:p>
          <a:p>
            <a:pPr marL="514350" indent="-514350">
              <a:buFont typeface="+mj-lt"/>
              <a:buAutoNum type="arabicPeriod"/>
            </a:pPr>
            <a:r>
              <a:rPr lang="fr-FR" dirty="0" smtClean="0"/>
              <a:t>La contrepartie des heures supplémentaires</a:t>
            </a:r>
          </a:p>
          <a:p>
            <a:pPr marL="514350" indent="-514350">
              <a:buFont typeface="+mj-lt"/>
              <a:buAutoNum type="arabicPeriod"/>
            </a:pPr>
            <a:r>
              <a:rPr lang="fr-FR" dirty="0" smtClean="0"/>
              <a:t>La limitation du nombre d’heures supplémentaires</a:t>
            </a:r>
          </a:p>
          <a:p>
            <a:pPr marL="514350" indent="-514350">
              <a:buFont typeface="+mj-lt"/>
              <a:buAutoNum type="arabicPeriod"/>
            </a:pPr>
            <a:r>
              <a:rPr lang="fr-FR" dirty="0" smtClean="0"/>
              <a:t>L’obligation de réaliser les heures supplémentaires</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46</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 / I. La durée du travail</a:t>
            </a:r>
            <a:endParaRPr lang="fr-FR" dirty="0"/>
          </a:p>
        </p:txBody>
      </p:sp>
    </p:spTree>
    <p:extLst>
      <p:ext uri="{BB962C8B-B14F-4D97-AF65-F5344CB8AC3E}">
        <p14:creationId xmlns:p14="http://schemas.microsoft.com/office/powerpoint/2010/main" val="2960444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1. </a:t>
            </a:r>
            <a:r>
              <a:rPr lang="fr-FR" dirty="0"/>
              <a:t>La contrepartie des heures </a:t>
            </a:r>
            <a:r>
              <a:rPr lang="fr-FR" dirty="0" smtClean="0"/>
              <a:t>supplémentaires</a:t>
            </a:r>
            <a:endParaRPr lang="fr-FR" dirty="0"/>
          </a:p>
        </p:txBody>
      </p:sp>
      <p:sp>
        <p:nvSpPr>
          <p:cNvPr id="3" name="Espace réservé du contenu 2"/>
          <p:cNvSpPr>
            <a:spLocks noGrp="1"/>
          </p:cNvSpPr>
          <p:nvPr>
            <p:ph idx="1"/>
          </p:nvPr>
        </p:nvSpPr>
        <p:spPr/>
        <p:txBody>
          <a:bodyPr/>
          <a:lstStyle/>
          <a:p>
            <a:r>
              <a:rPr lang="fr-FR" dirty="0" smtClean="0"/>
              <a:t>Les heures supplémentaires peuvent </a:t>
            </a:r>
          </a:p>
          <a:p>
            <a:pPr lvl="1"/>
            <a:r>
              <a:rPr lang="fr-FR" dirty="0" smtClean="0"/>
              <a:t>être payées (la loi fixe une majoration de 25% pour les 8 premières heures puis 50% pour les suivantes mais des accords d’entreprise ou de branche peuvent fixer une majoration de 10%)</a:t>
            </a:r>
          </a:p>
          <a:p>
            <a:pPr lvl="1"/>
            <a:r>
              <a:rPr lang="fr-FR" dirty="0" smtClean="0"/>
              <a:t>Donner lieu à repos compensateur de remplacement. Une heure normalement majorée à 50% donne droit à la place à un repos d’1h30</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47</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 / I. La durée du travail / C. Les heures supplémentaires</a:t>
            </a:r>
            <a:endParaRPr lang="fr-FR" dirty="0"/>
          </a:p>
        </p:txBody>
      </p:sp>
    </p:spTree>
    <p:extLst>
      <p:ext uri="{BB962C8B-B14F-4D97-AF65-F5344CB8AC3E}">
        <p14:creationId xmlns:p14="http://schemas.microsoft.com/office/powerpoint/2010/main" val="2954804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2. </a:t>
            </a:r>
            <a:r>
              <a:rPr lang="fr-FR" dirty="0"/>
              <a:t>La limitation du nombre d’heures </a:t>
            </a:r>
            <a:r>
              <a:rPr lang="fr-FR" dirty="0" smtClean="0"/>
              <a:t>supplémentaires</a:t>
            </a:r>
            <a:endParaRPr lang="fr-FR" dirty="0"/>
          </a:p>
        </p:txBody>
      </p:sp>
      <p:sp>
        <p:nvSpPr>
          <p:cNvPr id="3" name="Espace réservé du contenu 2"/>
          <p:cNvSpPr>
            <a:spLocks noGrp="1"/>
          </p:cNvSpPr>
          <p:nvPr>
            <p:ph idx="1"/>
          </p:nvPr>
        </p:nvSpPr>
        <p:spPr/>
        <p:txBody>
          <a:bodyPr/>
          <a:lstStyle/>
          <a:p>
            <a:r>
              <a:rPr lang="fr-FR" dirty="0" smtClean="0"/>
              <a:t>A partir de 220h supplémentaires un repos supplémentaire doit être accorder (en plus de la majoration de salaire)</a:t>
            </a:r>
          </a:p>
          <a:p>
            <a:r>
              <a:rPr lang="fr-FR" dirty="0" smtClean="0"/>
              <a:t>Cette « contrepartie obligatoire en repos (COR)» est fixée à </a:t>
            </a:r>
          </a:p>
          <a:p>
            <a:pPr lvl="1"/>
            <a:r>
              <a:rPr lang="fr-FR" dirty="0" smtClean="0"/>
              <a:t>50% des heures supplémentaires accomplies au-delà du contingent</a:t>
            </a:r>
          </a:p>
          <a:p>
            <a:pPr lvl="1"/>
            <a:r>
              <a:rPr lang="fr-FR" dirty="0" smtClean="0"/>
              <a:t>100% de ces mêmes heures si l’entreprise emploie plus de 20 salariés</a:t>
            </a:r>
          </a:p>
          <a:p>
            <a:pPr lvl="1"/>
            <a:endParaRPr lang="fr-FR" dirty="0"/>
          </a:p>
          <a:p>
            <a:pPr lvl="1"/>
            <a:endParaRPr lang="fr-FR" dirty="0" smtClean="0"/>
          </a:p>
          <a:p>
            <a:r>
              <a:rPr lang="fr-FR" dirty="0" smtClean="0"/>
              <a:t>Les accord d’entreprise ou de branche peuvent modifier le seuil et les % de COR</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48</a:t>
            </a:fld>
            <a:endParaRPr lang="fr-FR"/>
          </a:p>
        </p:txBody>
      </p:sp>
      <p:sp>
        <p:nvSpPr>
          <p:cNvPr id="6" name="ZoneTexte 5"/>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 / I. La durée du travail / C. Les heures supplémentaires</a:t>
            </a:r>
            <a:endParaRPr lang="fr-FR" dirty="0"/>
          </a:p>
        </p:txBody>
      </p:sp>
    </p:spTree>
    <p:extLst>
      <p:ext uri="{BB962C8B-B14F-4D97-AF65-F5344CB8AC3E}">
        <p14:creationId xmlns:p14="http://schemas.microsoft.com/office/powerpoint/2010/main" val="2893568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3. L’obligation </a:t>
            </a:r>
            <a:r>
              <a:rPr lang="fr-FR" dirty="0"/>
              <a:t>de réaliser les heures </a:t>
            </a:r>
            <a:r>
              <a:rPr lang="fr-FR" dirty="0" smtClean="0"/>
              <a:t>supplémentaires</a:t>
            </a:r>
            <a:endParaRPr lang="fr-FR" dirty="0"/>
          </a:p>
        </p:txBody>
      </p:sp>
      <p:sp>
        <p:nvSpPr>
          <p:cNvPr id="3" name="Espace réservé du contenu 2"/>
          <p:cNvSpPr>
            <a:spLocks noGrp="1"/>
          </p:cNvSpPr>
          <p:nvPr>
            <p:ph idx="1"/>
          </p:nvPr>
        </p:nvSpPr>
        <p:spPr/>
        <p:txBody>
          <a:bodyPr/>
          <a:lstStyle/>
          <a:p>
            <a:r>
              <a:rPr lang="fr-FR" dirty="0" smtClean="0"/>
              <a:t>L’employeur peut imposer les heures supplémentaires.</a:t>
            </a:r>
          </a:p>
          <a:p>
            <a:endParaRPr lang="fr-FR" dirty="0"/>
          </a:p>
          <a:p>
            <a:r>
              <a:rPr lang="fr-FR" dirty="0" smtClean="0"/>
              <a:t>Le refus de les effectuer en l’absence d’un motif légitime peut constituer une faute qui justifie un licenciement</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49</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 / I. La durée du travail / C. Les heures supplémentaires</a:t>
            </a:r>
            <a:endParaRPr lang="fr-FR" dirty="0"/>
          </a:p>
        </p:txBody>
      </p:sp>
    </p:spTree>
    <p:extLst>
      <p:ext uri="{BB962C8B-B14F-4D97-AF65-F5344CB8AC3E}">
        <p14:creationId xmlns:p14="http://schemas.microsoft.com/office/powerpoint/2010/main" val="179968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52F5C-9FEA-3CE2-7B69-AA18EA273ACC}"/>
              </a:ext>
            </a:extLst>
          </p:cNvPr>
          <p:cNvSpPr>
            <a:spLocks noGrp="1"/>
          </p:cNvSpPr>
          <p:nvPr>
            <p:ph type="title"/>
          </p:nvPr>
        </p:nvSpPr>
        <p:spPr/>
        <p:txBody>
          <a:bodyPr/>
          <a:lstStyle/>
          <a:p>
            <a:r>
              <a:rPr lang="fr-FR" dirty="0"/>
              <a:t>A. La liberté d’embauche et ses limites</a:t>
            </a:r>
          </a:p>
        </p:txBody>
      </p:sp>
      <p:sp>
        <p:nvSpPr>
          <p:cNvPr id="3" name="Espace réservé du contenu 2">
            <a:extLst>
              <a:ext uri="{FF2B5EF4-FFF2-40B4-BE49-F238E27FC236}">
                <a16:creationId xmlns:a16="http://schemas.microsoft.com/office/drawing/2014/main" id="{026F8DBD-E41F-9CFC-2224-849284D1BC1E}"/>
              </a:ext>
            </a:extLst>
          </p:cNvPr>
          <p:cNvSpPr>
            <a:spLocks noGrp="1"/>
          </p:cNvSpPr>
          <p:nvPr>
            <p:ph idx="1"/>
          </p:nvPr>
        </p:nvSpPr>
        <p:spPr/>
        <p:txBody>
          <a:bodyPr>
            <a:normAutofit/>
          </a:bodyPr>
          <a:lstStyle/>
          <a:p>
            <a:r>
              <a:rPr lang="fr-FR" dirty="0"/>
              <a:t>Principe : le contrat de travail est un contrat </a:t>
            </a:r>
            <a:r>
              <a:rPr lang="fr-FR" dirty="0" err="1"/>
              <a:t>inuitu</a:t>
            </a:r>
            <a:r>
              <a:rPr lang="fr-FR" dirty="0"/>
              <a:t> personae donc l’employeur peut choisir qui il veut.</a:t>
            </a:r>
          </a:p>
          <a:p>
            <a:r>
              <a:rPr lang="fr-FR" dirty="0"/>
              <a:t>Limite :</a:t>
            </a:r>
          </a:p>
          <a:p>
            <a:pPr lvl="1"/>
            <a:r>
              <a:rPr lang="fr-FR" dirty="0"/>
              <a:t>Interdiction d’emploi : les mineurs de moins de 16 ans (exceptions) et les étrangers hors UE sans titre</a:t>
            </a:r>
          </a:p>
          <a:p>
            <a:pPr lvl="1"/>
            <a:r>
              <a:rPr lang="fr-FR" dirty="0"/>
              <a:t>Obligation d’emploi : obligation d’embauche de travailleurs handicapés à raison de 6% de l’effectif dans les entreprises de plus de 20 salariés</a:t>
            </a:r>
          </a:p>
          <a:p>
            <a:pPr lvl="1"/>
            <a:r>
              <a:rPr lang="fr-FR" dirty="0"/>
              <a:t>Priorité d’embauche : les salariés pour motifs économiques sont prioritaires</a:t>
            </a:r>
          </a:p>
        </p:txBody>
      </p:sp>
      <p:sp>
        <p:nvSpPr>
          <p:cNvPr id="4" name="Espace réservé du numéro de diapositive 3">
            <a:extLst>
              <a:ext uri="{FF2B5EF4-FFF2-40B4-BE49-F238E27FC236}">
                <a16:creationId xmlns:a16="http://schemas.microsoft.com/office/drawing/2014/main" id="{665570BA-22B3-F8AB-4B13-231F3FA24063}"/>
              </a:ext>
            </a:extLst>
          </p:cNvPr>
          <p:cNvSpPr>
            <a:spLocks noGrp="1"/>
          </p:cNvSpPr>
          <p:nvPr>
            <p:ph type="sldNum" sz="quarter" idx="12"/>
          </p:nvPr>
        </p:nvSpPr>
        <p:spPr/>
        <p:txBody>
          <a:bodyPr/>
          <a:lstStyle/>
          <a:p>
            <a:fld id="{67B9981E-9421-462A-A61B-A4762FEB4036}" type="slidenum">
              <a:rPr lang="fr-FR" smtClean="0"/>
              <a:t>5</a:t>
            </a:fld>
            <a:endParaRPr lang="fr-FR"/>
          </a:p>
        </p:txBody>
      </p:sp>
      <p:sp>
        <p:nvSpPr>
          <p:cNvPr id="5" name="ZoneTexte 4"/>
          <p:cNvSpPr txBox="1"/>
          <p:nvPr/>
        </p:nvSpPr>
        <p:spPr>
          <a:xfrm>
            <a:off x="-1385"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I. Le recrutement</a:t>
            </a:r>
          </a:p>
        </p:txBody>
      </p:sp>
    </p:spTree>
    <p:extLst>
      <p:ext uri="{BB962C8B-B14F-4D97-AF65-F5344CB8AC3E}">
        <p14:creationId xmlns:p14="http://schemas.microsoft.com/office/powerpoint/2010/main" val="35985278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 </a:t>
            </a:r>
            <a:r>
              <a:rPr lang="fr-FR" dirty="0"/>
              <a:t>Les conventions de </a:t>
            </a:r>
            <a:r>
              <a:rPr lang="fr-FR" dirty="0" smtClean="0"/>
              <a:t>forfait</a:t>
            </a:r>
            <a:endParaRPr lang="fr-FR" dirty="0"/>
          </a:p>
        </p:txBody>
      </p:sp>
      <p:sp>
        <p:nvSpPr>
          <p:cNvPr id="3" name="Espace réservé du contenu 2"/>
          <p:cNvSpPr>
            <a:spLocks noGrp="1"/>
          </p:cNvSpPr>
          <p:nvPr>
            <p:ph idx="1"/>
          </p:nvPr>
        </p:nvSpPr>
        <p:spPr/>
        <p:txBody>
          <a:bodyPr>
            <a:normAutofit/>
          </a:bodyPr>
          <a:lstStyle/>
          <a:p>
            <a:r>
              <a:rPr lang="fr-FR" dirty="0" smtClean="0"/>
              <a:t>Les cadres et salariés dont le temps de travail ne peut pas être prédéterminé et qui sont autonomes et non soumis à l’horaire collectif peuvent signer avec leur employeur une convention de forfait en jour annuel.</a:t>
            </a:r>
          </a:p>
          <a:p>
            <a:r>
              <a:rPr lang="fr-FR" dirty="0" smtClean="0"/>
              <a:t>La convention fixe le nombre de jour de travail dans l’année (218 maximum)</a:t>
            </a:r>
          </a:p>
          <a:p>
            <a:r>
              <a:rPr lang="fr-FR" dirty="0" smtClean="0"/>
              <a:t>Le salarié n’est plus soumis :</a:t>
            </a:r>
          </a:p>
          <a:p>
            <a:pPr lvl="1"/>
            <a:r>
              <a:rPr lang="fr-FR" dirty="0"/>
              <a:t>la durée légale hebdomadaire du travail </a:t>
            </a:r>
            <a:endParaRPr lang="fr-FR" dirty="0" smtClean="0"/>
          </a:p>
          <a:p>
            <a:pPr lvl="1"/>
            <a:r>
              <a:rPr lang="fr-FR" dirty="0" smtClean="0"/>
              <a:t>la </a:t>
            </a:r>
            <a:r>
              <a:rPr lang="fr-FR" dirty="0"/>
              <a:t>durée quotidienne maximale de </a:t>
            </a:r>
            <a:r>
              <a:rPr lang="fr-FR" dirty="0" smtClean="0"/>
              <a:t>travail</a:t>
            </a:r>
            <a:endParaRPr lang="fr-FR" dirty="0"/>
          </a:p>
          <a:p>
            <a:pPr lvl="1"/>
            <a:r>
              <a:rPr lang="fr-FR" dirty="0"/>
              <a:t>la durée hebdomadaire maximale de </a:t>
            </a:r>
            <a:r>
              <a:rPr lang="fr-FR" dirty="0" smtClean="0"/>
              <a:t>travail</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50</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 / I. La durée du travail / C. Les heures supplémentaires</a:t>
            </a:r>
            <a:endParaRPr lang="fr-FR" dirty="0"/>
          </a:p>
        </p:txBody>
      </p:sp>
    </p:spTree>
    <p:extLst>
      <p:ext uri="{BB962C8B-B14F-4D97-AF65-F5344CB8AC3E}">
        <p14:creationId xmlns:p14="http://schemas.microsoft.com/office/powerpoint/2010/main" val="3556272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 accord de branche ou d’entreprise doit encadrer les convention de forfait.</a:t>
            </a:r>
          </a:p>
          <a:p>
            <a:r>
              <a:rPr lang="fr-FR" dirty="0" smtClean="0"/>
              <a:t>Le salarié bénéfice de RTT</a:t>
            </a:r>
          </a:p>
          <a:p>
            <a:r>
              <a:rPr lang="fr-FR" dirty="0" smtClean="0"/>
              <a:t>L’employeur doit s’assurer que la charge de travail est raisonnable. </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51</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 / I. La durée du travail / C. Les heures supplémentaires</a:t>
            </a:r>
            <a:endParaRPr lang="fr-FR" dirty="0"/>
          </a:p>
        </p:txBody>
      </p:sp>
    </p:spTree>
    <p:extLst>
      <p:ext uri="{BB962C8B-B14F-4D97-AF65-F5344CB8AC3E}">
        <p14:creationId xmlns:p14="http://schemas.microsoft.com/office/powerpoint/2010/main" val="1224325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Le repos</a:t>
            </a:r>
            <a:endParaRPr lang="fr-FR" dirty="0"/>
          </a:p>
        </p:txBody>
      </p:sp>
      <p:sp>
        <p:nvSpPr>
          <p:cNvPr id="3" name="Espace réservé du contenu 2"/>
          <p:cNvSpPr>
            <a:spLocks noGrp="1"/>
          </p:cNvSpPr>
          <p:nvPr>
            <p:ph idx="1"/>
          </p:nvPr>
        </p:nvSpPr>
        <p:spPr/>
        <p:txBody>
          <a:bodyPr/>
          <a:lstStyle/>
          <a:p>
            <a:r>
              <a:rPr lang="fr-FR" dirty="0" smtClean="0"/>
              <a:t>Repos quotidien principes : 11 heures consécutives</a:t>
            </a:r>
          </a:p>
          <a:p>
            <a:r>
              <a:rPr lang="fr-FR" dirty="0" smtClean="0"/>
              <a:t>Repos hebdomadaire : 24h + 11h du repos quotidien soit 35h</a:t>
            </a:r>
          </a:p>
          <a:p>
            <a:r>
              <a:rPr lang="fr-FR" dirty="0" smtClean="0"/>
              <a:t>Jours fériés (toutes les fêtes officielles sauf 1</a:t>
            </a:r>
            <a:r>
              <a:rPr lang="fr-FR" baseline="30000" dirty="0" smtClean="0"/>
              <a:t>er</a:t>
            </a:r>
            <a:r>
              <a:rPr lang="fr-FR" dirty="0" smtClean="0"/>
              <a:t> mai) / Jour férié et chômé (1</a:t>
            </a:r>
            <a:r>
              <a:rPr lang="fr-FR" baseline="30000" dirty="0" smtClean="0"/>
              <a:t>er</a:t>
            </a:r>
            <a:r>
              <a:rPr lang="fr-FR" dirty="0" smtClean="0"/>
              <a:t> mai)</a:t>
            </a:r>
          </a:p>
          <a:p>
            <a:r>
              <a:rPr lang="fr-FR" dirty="0" smtClean="0"/>
              <a:t>Les jours fériés sont chômés uniquement si prévu par une convention collective.</a:t>
            </a:r>
          </a:p>
          <a:p>
            <a:r>
              <a:rPr lang="fr-FR" dirty="0" smtClean="0"/>
              <a:t>Le 1</a:t>
            </a:r>
            <a:r>
              <a:rPr lang="fr-FR" baseline="30000" dirty="0" smtClean="0"/>
              <a:t>er</a:t>
            </a:r>
            <a:r>
              <a:rPr lang="fr-FR" dirty="0" smtClean="0"/>
              <a:t> mai est obligatoirement chômé (sauf exception mais rémunération doublée)</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52</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  Le temps de travail</a:t>
            </a:r>
            <a:endParaRPr lang="fr-FR" dirty="0"/>
          </a:p>
        </p:txBody>
      </p:sp>
    </p:spTree>
    <p:extLst>
      <p:ext uri="{BB962C8B-B14F-4D97-AF65-F5344CB8AC3E}">
        <p14:creationId xmlns:p14="http://schemas.microsoft.com/office/powerpoint/2010/main" val="1739037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9EFCF-9BDD-D0A1-40FC-0D6CFF0A6701}"/>
              </a:ext>
            </a:extLst>
          </p:cNvPr>
          <p:cNvSpPr>
            <a:spLocks noGrp="1"/>
          </p:cNvSpPr>
          <p:nvPr>
            <p:ph type="ctrTitle"/>
          </p:nvPr>
        </p:nvSpPr>
        <p:spPr/>
        <p:txBody>
          <a:bodyPr>
            <a:normAutofit/>
          </a:bodyPr>
          <a:lstStyle/>
          <a:p>
            <a:r>
              <a:rPr lang="fr-FR" dirty="0"/>
              <a:t>Chapitre </a:t>
            </a:r>
            <a:r>
              <a:rPr lang="fr-FR" dirty="0" smtClean="0"/>
              <a:t>VII </a:t>
            </a:r>
            <a:r>
              <a:rPr lang="fr-FR" dirty="0"/>
              <a:t>: La rupture du contrat de travail</a:t>
            </a:r>
          </a:p>
        </p:txBody>
      </p:sp>
      <p:sp>
        <p:nvSpPr>
          <p:cNvPr id="3" name="Sous-titre 2">
            <a:extLst>
              <a:ext uri="{FF2B5EF4-FFF2-40B4-BE49-F238E27FC236}">
                <a16:creationId xmlns:a16="http://schemas.microsoft.com/office/drawing/2014/main" id="{2D0837A0-38E1-004B-893A-965E0F054DE7}"/>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088EF35-0990-EF27-1662-B7716BB0873F}"/>
              </a:ext>
            </a:extLst>
          </p:cNvPr>
          <p:cNvSpPr>
            <a:spLocks noGrp="1"/>
          </p:cNvSpPr>
          <p:nvPr>
            <p:ph type="sldNum" sz="quarter" idx="12"/>
          </p:nvPr>
        </p:nvSpPr>
        <p:spPr/>
        <p:txBody>
          <a:bodyPr/>
          <a:lstStyle/>
          <a:p>
            <a:fld id="{67B9981E-9421-462A-A61B-A4762FEB4036}" type="slidenum">
              <a:rPr lang="fr-FR" smtClean="0"/>
              <a:t>53</a:t>
            </a:fld>
            <a:endParaRPr lang="fr-FR"/>
          </a:p>
        </p:txBody>
      </p:sp>
    </p:spTree>
    <p:extLst>
      <p:ext uri="{BB962C8B-B14F-4D97-AF65-F5344CB8AC3E}">
        <p14:creationId xmlns:p14="http://schemas.microsoft.com/office/powerpoint/2010/main" val="2024644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571500" indent="-571500">
              <a:buFont typeface="+mj-lt"/>
              <a:buAutoNum type="romanUcPeriod"/>
            </a:pPr>
            <a:r>
              <a:rPr lang="fr-FR" dirty="0" smtClean="0"/>
              <a:t>Le licenciement pour motif personnel</a:t>
            </a:r>
          </a:p>
          <a:p>
            <a:pPr marL="571500" indent="-571500">
              <a:buFont typeface="+mj-lt"/>
              <a:buAutoNum type="romanUcPeriod"/>
            </a:pPr>
            <a:r>
              <a:rPr lang="fr-FR" dirty="0" smtClean="0"/>
              <a:t>Le licenciement pour motif économique</a:t>
            </a:r>
          </a:p>
          <a:p>
            <a:pPr marL="571500" indent="-571500">
              <a:buFont typeface="+mj-lt"/>
              <a:buAutoNum type="romanUcPeriod"/>
            </a:pPr>
            <a:r>
              <a:rPr lang="fr-FR" dirty="0" smtClean="0"/>
              <a:t>La démission</a:t>
            </a:r>
          </a:p>
          <a:p>
            <a:pPr marL="571500" indent="-571500">
              <a:buFont typeface="+mj-lt"/>
              <a:buAutoNum type="romanUcPeriod"/>
            </a:pPr>
            <a:r>
              <a:rPr lang="fr-FR" dirty="0" smtClean="0"/>
              <a:t>La rupture conventionnelle</a:t>
            </a:r>
          </a:p>
          <a:p>
            <a:pPr marL="571500" indent="-571500">
              <a:buFont typeface="+mj-lt"/>
              <a:buAutoNum type="romanUcPeriod"/>
            </a:pPr>
            <a:r>
              <a:rPr lang="fr-FR" dirty="0" smtClean="0"/>
              <a:t>Les effets de la rupture.</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54</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a:t>
            </a:r>
            <a:endParaRPr lang="fr-FR" dirty="0"/>
          </a:p>
        </p:txBody>
      </p:sp>
    </p:spTree>
    <p:extLst>
      <p:ext uri="{BB962C8B-B14F-4D97-AF65-F5344CB8AC3E}">
        <p14:creationId xmlns:p14="http://schemas.microsoft.com/office/powerpoint/2010/main" val="2650560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a:t>
            </a:r>
            <a:r>
              <a:rPr lang="fr-FR" dirty="0"/>
              <a:t>Le licenciement pour </a:t>
            </a:r>
            <a:r>
              <a:rPr lang="fr-FR" dirty="0" smtClean="0"/>
              <a:t>motif personnel</a:t>
            </a:r>
            <a:endParaRPr lang="fr-FR" dirty="0"/>
          </a:p>
        </p:txBody>
      </p:sp>
      <p:sp>
        <p:nvSpPr>
          <p:cNvPr id="3" name="Espace réservé du contenu 2"/>
          <p:cNvSpPr>
            <a:spLocks noGrp="1"/>
          </p:cNvSpPr>
          <p:nvPr>
            <p:ph idx="1"/>
          </p:nvPr>
        </p:nvSpPr>
        <p:spPr/>
        <p:txBody>
          <a:bodyPr/>
          <a:lstStyle/>
          <a:p>
            <a:r>
              <a:rPr lang="fr-FR" dirty="0" smtClean="0"/>
              <a:t>Le licenciement pour motif personnel est une rupture du contrat de travail pour un motif inhérent au salarié et qui est justifié par une cause réelle et sérieuse.</a:t>
            </a:r>
          </a:p>
          <a:p>
            <a:r>
              <a:rPr lang="fr-FR" dirty="0" smtClean="0"/>
              <a:t>Les faits à l’origine du licenciement peuvent être </a:t>
            </a:r>
          </a:p>
          <a:p>
            <a:pPr marL="971550" lvl="1" indent="-514350">
              <a:buFont typeface="+mj-lt"/>
              <a:buAutoNum type="alphaUcPeriod"/>
            </a:pPr>
            <a:r>
              <a:rPr lang="fr-FR" dirty="0" smtClean="0"/>
              <a:t>Fautifs</a:t>
            </a:r>
          </a:p>
          <a:p>
            <a:pPr marL="971550" lvl="1" indent="-514350">
              <a:buFont typeface="+mj-lt"/>
              <a:buAutoNum type="alphaUcPeriod"/>
            </a:pPr>
            <a:r>
              <a:rPr lang="fr-FR" dirty="0" smtClean="0"/>
              <a:t>Non fautifs</a:t>
            </a:r>
          </a:p>
          <a:p>
            <a:pPr marL="0" indent="0">
              <a:buNone/>
            </a:pPr>
            <a:r>
              <a:rPr lang="fr-FR" dirty="0" smtClean="0"/>
              <a:t>La charge de la preuve dépend de la situation (C.)</a:t>
            </a:r>
          </a:p>
          <a:p>
            <a:pPr marL="0" indent="0">
              <a:buNone/>
            </a:pPr>
            <a:r>
              <a:rPr lang="fr-FR" dirty="0" smtClean="0"/>
              <a:t>Sans cause réel et sérieuse le licenciement est abusif (D.)</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55</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a:t>
            </a:r>
            <a:endParaRPr lang="fr-FR" dirty="0"/>
          </a:p>
        </p:txBody>
      </p:sp>
    </p:spTree>
    <p:extLst>
      <p:ext uri="{BB962C8B-B14F-4D97-AF65-F5344CB8AC3E}">
        <p14:creationId xmlns:p14="http://schemas.microsoft.com/office/powerpoint/2010/main" val="30050523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Les faits fautifs</a:t>
            </a:r>
            <a:endParaRPr lang="fr-FR" dirty="0"/>
          </a:p>
        </p:txBody>
      </p:sp>
      <p:sp>
        <p:nvSpPr>
          <p:cNvPr id="3" name="Espace réservé du contenu 2"/>
          <p:cNvSpPr>
            <a:spLocks noGrp="1"/>
          </p:cNvSpPr>
          <p:nvPr>
            <p:ph idx="1"/>
          </p:nvPr>
        </p:nvSpPr>
        <p:spPr/>
        <p:txBody>
          <a:bodyPr/>
          <a:lstStyle/>
          <a:p>
            <a:r>
              <a:rPr lang="fr-FR" dirty="0" smtClean="0"/>
              <a:t>La faute peut avoir plusieurs niveaux de gravité</a:t>
            </a:r>
          </a:p>
          <a:p>
            <a:pPr lvl="1"/>
            <a:r>
              <a:rPr lang="fr-FR" dirty="0" smtClean="0"/>
              <a:t>La faute légère ne justifie pas le licenciement</a:t>
            </a:r>
          </a:p>
          <a:p>
            <a:pPr lvl="1"/>
            <a:r>
              <a:rPr lang="fr-FR" dirty="0" smtClean="0"/>
              <a:t>Les fautes plus graves justifient le licenciement</a:t>
            </a:r>
          </a:p>
          <a:p>
            <a:pPr lvl="2"/>
            <a:r>
              <a:rPr lang="fr-FR" dirty="0" smtClean="0"/>
              <a:t>Faute sérieuse entraine le versement d’indemnité et l’exécution d’un préavis (uniquement CDI)</a:t>
            </a:r>
          </a:p>
          <a:p>
            <a:pPr lvl="2"/>
            <a:r>
              <a:rPr lang="fr-FR" dirty="0" smtClean="0"/>
              <a:t>Faute grave entraine l’absence d’indemnité (sauf congés payés) et de préavis</a:t>
            </a:r>
          </a:p>
          <a:p>
            <a:pPr lvl="2"/>
            <a:r>
              <a:rPr lang="fr-FR" dirty="0" smtClean="0"/>
              <a:t>Faute lourde </a:t>
            </a:r>
            <a:r>
              <a:rPr lang="fr-FR" dirty="0"/>
              <a:t>l’absence d’indemnité (sauf congés payés) et de </a:t>
            </a:r>
            <a:r>
              <a:rPr lang="fr-FR" dirty="0" smtClean="0"/>
              <a:t>préavis et peut se traduire et engage la responsabilité du salarié</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56</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 / I. Le </a:t>
            </a:r>
            <a:r>
              <a:rPr lang="fr-FR" dirty="0"/>
              <a:t>licenciement pour motif personnel</a:t>
            </a:r>
          </a:p>
        </p:txBody>
      </p:sp>
    </p:spTree>
    <p:extLst>
      <p:ext uri="{BB962C8B-B14F-4D97-AF65-F5344CB8AC3E}">
        <p14:creationId xmlns:p14="http://schemas.microsoft.com/office/powerpoint/2010/main" val="3408839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Les faits non fautifs</a:t>
            </a:r>
            <a:endParaRPr lang="fr-FR" dirty="0"/>
          </a:p>
        </p:txBody>
      </p:sp>
      <p:sp>
        <p:nvSpPr>
          <p:cNvPr id="3" name="Espace réservé du contenu 2"/>
          <p:cNvSpPr>
            <a:spLocks noGrp="1"/>
          </p:cNvSpPr>
          <p:nvPr>
            <p:ph idx="1"/>
          </p:nvPr>
        </p:nvSpPr>
        <p:spPr/>
        <p:txBody>
          <a:bodyPr/>
          <a:lstStyle/>
          <a:p>
            <a:r>
              <a:rPr lang="fr-FR" dirty="0" smtClean="0"/>
              <a:t>Des faits non fautifs peuvent constituer une cause réelle et sérieuse :</a:t>
            </a:r>
          </a:p>
          <a:p>
            <a:pPr lvl="1"/>
            <a:r>
              <a:rPr lang="fr-FR" dirty="0" smtClean="0"/>
              <a:t>Insuffisance professionnelle</a:t>
            </a:r>
          </a:p>
          <a:p>
            <a:pPr lvl="1"/>
            <a:r>
              <a:rPr lang="fr-FR" dirty="0" smtClean="0"/>
              <a:t>Non réalisation des objectifs</a:t>
            </a:r>
          </a:p>
          <a:p>
            <a:pPr lvl="1"/>
            <a:r>
              <a:rPr lang="fr-FR" dirty="0" smtClean="0"/>
              <a:t>Perte de confiance en le salarié</a:t>
            </a:r>
          </a:p>
          <a:p>
            <a:pPr lvl="1"/>
            <a:r>
              <a:rPr lang="fr-FR" dirty="0" smtClean="0"/>
              <a:t>Maladie</a:t>
            </a:r>
          </a:p>
          <a:p>
            <a:pPr lvl="1"/>
            <a:r>
              <a:rPr lang="fr-FR" dirty="0" smtClean="0"/>
              <a:t>Vie privée du salarié</a:t>
            </a:r>
          </a:p>
          <a:p>
            <a:pPr lvl="1"/>
            <a:endParaRPr lang="fr-FR" dirty="0"/>
          </a:p>
          <a:p>
            <a:r>
              <a:rPr lang="fr-FR" dirty="0" smtClean="0"/>
              <a:t>Uniquement pour les CDI</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57</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 / I. Le </a:t>
            </a:r>
            <a:r>
              <a:rPr lang="fr-FR" dirty="0"/>
              <a:t>licenciement pour motif personnel</a:t>
            </a:r>
          </a:p>
        </p:txBody>
      </p:sp>
    </p:spTree>
    <p:extLst>
      <p:ext uri="{BB962C8B-B14F-4D97-AF65-F5344CB8AC3E}">
        <p14:creationId xmlns:p14="http://schemas.microsoft.com/office/powerpoint/2010/main" val="12169198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La </a:t>
            </a:r>
            <a:r>
              <a:rPr lang="fr-FR" dirty="0"/>
              <a:t>charge de la </a:t>
            </a:r>
            <a:r>
              <a:rPr lang="fr-FR" dirty="0" smtClean="0"/>
              <a:t>preuve</a:t>
            </a:r>
            <a:endParaRPr lang="fr-FR" dirty="0"/>
          </a:p>
        </p:txBody>
      </p:sp>
      <p:sp>
        <p:nvSpPr>
          <p:cNvPr id="3" name="Espace réservé du contenu 2"/>
          <p:cNvSpPr>
            <a:spLocks noGrp="1"/>
          </p:cNvSpPr>
          <p:nvPr>
            <p:ph idx="1"/>
          </p:nvPr>
        </p:nvSpPr>
        <p:spPr/>
        <p:txBody>
          <a:bodyPr/>
          <a:lstStyle/>
          <a:p>
            <a:r>
              <a:rPr lang="fr-FR" dirty="0" smtClean="0"/>
              <a:t>Principe : la charge de la preuve incombe aux deux parties</a:t>
            </a:r>
          </a:p>
          <a:p>
            <a:r>
              <a:rPr lang="fr-FR" dirty="0" smtClean="0"/>
              <a:t>Exception : En cas de faute grave ou lourde, la charge incombe à l’employeur.</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58</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 / I. Le </a:t>
            </a:r>
            <a:r>
              <a:rPr lang="fr-FR" dirty="0"/>
              <a:t>licenciement pour motif personnel</a:t>
            </a:r>
          </a:p>
        </p:txBody>
      </p:sp>
    </p:spTree>
    <p:extLst>
      <p:ext uri="{BB962C8B-B14F-4D97-AF65-F5344CB8AC3E}">
        <p14:creationId xmlns:p14="http://schemas.microsoft.com/office/powerpoint/2010/main" val="31769094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 Le licenciement sans cause réelle et sérieuse</a:t>
            </a:r>
            <a:endParaRPr lang="fr-FR" dirty="0"/>
          </a:p>
        </p:txBody>
      </p:sp>
      <p:sp>
        <p:nvSpPr>
          <p:cNvPr id="3" name="Espace réservé du contenu 2"/>
          <p:cNvSpPr>
            <a:spLocks noGrp="1"/>
          </p:cNvSpPr>
          <p:nvPr>
            <p:ph idx="1"/>
          </p:nvPr>
        </p:nvSpPr>
        <p:spPr/>
        <p:txBody>
          <a:bodyPr/>
          <a:lstStyle/>
          <a:p>
            <a:r>
              <a:rPr lang="fr-FR" dirty="0" smtClean="0"/>
              <a:t>Sans cause réelle et sérieuse, le licenciement est abusif et sanctionné.</a:t>
            </a:r>
          </a:p>
          <a:p>
            <a:r>
              <a:rPr lang="fr-FR" dirty="0" smtClean="0"/>
              <a:t>Le juge peut prononcer la réintégration dans l’entreprise.</a:t>
            </a:r>
          </a:p>
          <a:p>
            <a:r>
              <a:rPr lang="fr-FR" dirty="0" smtClean="0"/>
              <a:t>Le salarié et l’employeur ont le droit de refuser.</a:t>
            </a:r>
          </a:p>
          <a:p>
            <a:r>
              <a:rPr lang="fr-FR" dirty="0" smtClean="0"/>
              <a:t>En cas de refus, le salarié reçoit :</a:t>
            </a:r>
          </a:p>
          <a:p>
            <a:pPr lvl="1"/>
            <a:r>
              <a:rPr lang="fr-FR" dirty="0" smtClean="0"/>
              <a:t>l’indemnité de licenciement </a:t>
            </a:r>
          </a:p>
          <a:p>
            <a:pPr lvl="1"/>
            <a:r>
              <a:rPr lang="fr-FR" dirty="0"/>
              <a:t>l’indemnité </a:t>
            </a:r>
            <a:r>
              <a:rPr lang="fr-FR" dirty="0" smtClean="0"/>
              <a:t>de préavis</a:t>
            </a:r>
          </a:p>
          <a:p>
            <a:pPr lvl="1"/>
            <a:r>
              <a:rPr lang="fr-FR" dirty="0" smtClean="0"/>
              <a:t>Indemnité fixée par l’article </a:t>
            </a:r>
            <a:r>
              <a:rPr lang="fr-FR" dirty="0" smtClean="0">
                <a:hlinkClick r:id="rId2"/>
              </a:rPr>
              <a:t>1235-3 du code du travail</a:t>
            </a:r>
            <a:endParaRPr lang="fr-FR" dirty="0" smtClean="0"/>
          </a:p>
          <a:p>
            <a:r>
              <a:rPr lang="fr-FR" dirty="0" smtClean="0"/>
              <a:t>La dernière indemnité dépend de l’ancienneté du salarié et du nombre de salarié de l’entreprise.</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59</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 / I. Le </a:t>
            </a:r>
            <a:r>
              <a:rPr lang="fr-FR" dirty="0"/>
              <a:t>licenciement pour motif personnel</a:t>
            </a:r>
          </a:p>
        </p:txBody>
      </p:sp>
    </p:spTree>
    <p:extLst>
      <p:ext uri="{BB962C8B-B14F-4D97-AF65-F5344CB8AC3E}">
        <p14:creationId xmlns:p14="http://schemas.microsoft.com/office/powerpoint/2010/main" val="327437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52F5C-9FEA-3CE2-7B69-AA18EA273ACC}"/>
              </a:ext>
            </a:extLst>
          </p:cNvPr>
          <p:cNvSpPr>
            <a:spLocks noGrp="1"/>
          </p:cNvSpPr>
          <p:nvPr>
            <p:ph type="title"/>
          </p:nvPr>
        </p:nvSpPr>
        <p:spPr/>
        <p:txBody>
          <a:bodyPr/>
          <a:lstStyle/>
          <a:p>
            <a:r>
              <a:rPr lang="fr-FR" dirty="0"/>
              <a:t>B. Les modalités de recrutement</a:t>
            </a:r>
          </a:p>
        </p:txBody>
      </p:sp>
      <p:sp>
        <p:nvSpPr>
          <p:cNvPr id="3" name="Espace réservé du contenu 2">
            <a:extLst>
              <a:ext uri="{FF2B5EF4-FFF2-40B4-BE49-F238E27FC236}">
                <a16:creationId xmlns:a16="http://schemas.microsoft.com/office/drawing/2014/main" id="{026F8DBD-E41F-9CFC-2224-849284D1BC1E}"/>
              </a:ext>
            </a:extLst>
          </p:cNvPr>
          <p:cNvSpPr>
            <a:spLocks noGrp="1"/>
          </p:cNvSpPr>
          <p:nvPr>
            <p:ph idx="1"/>
          </p:nvPr>
        </p:nvSpPr>
        <p:spPr/>
        <p:txBody>
          <a:bodyPr>
            <a:normAutofit fontScale="92500" lnSpcReduction="10000"/>
          </a:bodyPr>
          <a:lstStyle/>
          <a:p>
            <a:r>
              <a:rPr lang="fr-FR" dirty="0"/>
              <a:t>L’entreprise peut utiliser les services </a:t>
            </a:r>
          </a:p>
          <a:p>
            <a:pPr lvl="1"/>
            <a:r>
              <a:rPr lang="fr-FR" dirty="0"/>
              <a:t>De pôle emploi</a:t>
            </a:r>
          </a:p>
          <a:p>
            <a:pPr lvl="1"/>
            <a:r>
              <a:rPr lang="fr-FR" dirty="0"/>
              <a:t>D’un chasseur de tête</a:t>
            </a:r>
          </a:p>
          <a:p>
            <a:pPr lvl="1"/>
            <a:r>
              <a:rPr lang="fr-FR" dirty="0"/>
              <a:t>D’une entreprise de travail temporaire</a:t>
            </a:r>
          </a:p>
          <a:p>
            <a:pPr lvl="1"/>
            <a:endParaRPr lang="fr-FR" dirty="0"/>
          </a:p>
          <a:p>
            <a:r>
              <a:rPr lang="fr-FR" dirty="0"/>
              <a:t>Les modalités de recrutement sont libres : entretien, questionnaire…</a:t>
            </a:r>
          </a:p>
          <a:p>
            <a:endParaRPr lang="fr-FR" dirty="0"/>
          </a:p>
          <a:p>
            <a:r>
              <a:rPr lang="fr-FR" dirty="0"/>
              <a:t>L’offre d’emploi doit être rédigée en français et ne dois comporter </a:t>
            </a:r>
            <a:r>
              <a:rPr lang="fr-FR" dirty="0" smtClean="0"/>
              <a:t>aucune </a:t>
            </a:r>
            <a:r>
              <a:rPr lang="fr-FR" dirty="0"/>
              <a:t>mention interdite (mention trompeuse ou discriminatoire)</a:t>
            </a:r>
          </a:p>
          <a:p>
            <a:r>
              <a:rPr lang="fr-FR" dirty="0"/>
              <a:t>Lors du recrutement, le salarié doit être de bonne foi. Cependant, on ne peut lui reprocher de mentir sur les questions discriminantes</a:t>
            </a:r>
          </a:p>
        </p:txBody>
      </p:sp>
      <p:sp>
        <p:nvSpPr>
          <p:cNvPr id="4" name="Espace réservé du numéro de diapositive 3">
            <a:extLst>
              <a:ext uri="{FF2B5EF4-FFF2-40B4-BE49-F238E27FC236}">
                <a16:creationId xmlns:a16="http://schemas.microsoft.com/office/drawing/2014/main" id="{665570BA-22B3-F8AB-4B13-231F3FA24063}"/>
              </a:ext>
            </a:extLst>
          </p:cNvPr>
          <p:cNvSpPr>
            <a:spLocks noGrp="1"/>
          </p:cNvSpPr>
          <p:nvPr>
            <p:ph type="sldNum" sz="quarter" idx="12"/>
          </p:nvPr>
        </p:nvSpPr>
        <p:spPr/>
        <p:txBody>
          <a:bodyPr/>
          <a:lstStyle/>
          <a:p>
            <a:fld id="{67B9981E-9421-462A-A61B-A4762FEB4036}" type="slidenum">
              <a:rPr lang="fr-FR" smtClean="0"/>
              <a:t>6</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I. Le recrutement</a:t>
            </a:r>
          </a:p>
        </p:txBody>
      </p:sp>
    </p:spTree>
    <p:extLst>
      <p:ext uri="{BB962C8B-B14F-4D97-AF65-F5344CB8AC3E}">
        <p14:creationId xmlns:p14="http://schemas.microsoft.com/office/powerpoint/2010/main" val="21005528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a:t>
            </a:r>
            <a:r>
              <a:rPr lang="fr-FR" dirty="0"/>
              <a:t>Le licenciement pour motif </a:t>
            </a:r>
            <a:r>
              <a:rPr lang="fr-FR" dirty="0" smtClean="0"/>
              <a:t>économique</a:t>
            </a:r>
            <a:endParaRPr lang="fr-FR" dirty="0"/>
          </a:p>
        </p:txBody>
      </p:sp>
      <p:sp>
        <p:nvSpPr>
          <p:cNvPr id="3" name="Espace réservé du contenu 2"/>
          <p:cNvSpPr>
            <a:spLocks noGrp="1"/>
          </p:cNvSpPr>
          <p:nvPr>
            <p:ph idx="1"/>
          </p:nvPr>
        </p:nvSpPr>
        <p:spPr/>
        <p:txBody>
          <a:bodyPr>
            <a:normAutofit lnSpcReduction="10000"/>
          </a:bodyPr>
          <a:lstStyle/>
          <a:p>
            <a:r>
              <a:rPr lang="fr-FR" dirty="0"/>
              <a:t>L’employeur décide de licencier un salarié à cause de difficultés économiques ou d’une mutation technologique. </a:t>
            </a:r>
          </a:p>
          <a:p>
            <a:r>
              <a:rPr lang="fr-FR" u="sng" dirty="0"/>
              <a:t>Exemple</a:t>
            </a:r>
            <a:r>
              <a:rPr lang="fr-FR" dirty="0"/>
              <a:t> : L’entreprise </a:t>
            </a:r>
            <a:r>
              <a:rPr lang="fr-FR" dirty="0" err="1"/>
              <a:t>Beldur</a:t>
            </a:r>
            <a:r>
              <a:rPr lang="fr-FR" dirty="0"/>
              <a:t> a vu ses commandes diminuer de moitié depuis l’année dernière. Elle décide donc de réduire sa production. Pour cela elle licencie une partie de son personnel.</a:t>
            </a:r>
          </a:p>
          <a:p>
            <a:r>
              <a:rPr lang="fr-FR" u="sng" dirty="0"/>
              <a:t>Exemple</a:t>
            </a:r>
            <a:r>
              <a:rPr lang="fr-FR" dirty="0"/>
              <a:t> : Au début des années 2000 les banques ont acheté des machines capables de lire ce que les clients avaient écrit sur leurs chèques. Elles ont donc licencié les personnes qui saisissaient les montants inscrits sur les chèques.</a:t>
            </a:r>
          </a:p>
          <a:p>
            <a:r>
              <a:rPr lang="fr-FR" dirty="0"/>
              <a:t>Le motif économique doit être réel et sérieux. Si ce n’est pas le cas le conseil des prud’hommes peut qualifier le licenciement d’abusif.</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60</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a:t>
            </a:r>
            <a:endParaRPr lang="fr-FR" dirty="0"/>
          </a:p>
        </p:txBody>
      </p:sp>
    </p:spTree>
    <p:extLst>
      <p:ext uri="{BB962C8B-B14F-4D97-AF65-F5344CB8AC3E}">
        <p14:creationId xmlns:p14="http://schemas.microsoft.com/office/powerpoint/2010/main" val="23167102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07430"/>
            <a:ext cx="10515600" cy="848533"/>
          </a:xfrm>
        </p:spPr>
        <p:txBody>
          <a:bodyPr/>
          <a:lstStyle/>
          <a:p>
            <a:r>
              <a:rPr lang="fr-FR" dirty="0" smtClean="0"/>
              <a:t>III. </a:t>
            </a:r>
            <a:r>
              <a:rPr lang="fr-FR" dirty="0"/>
              <a:t>La </a:t>
            </a:r>
            <a:r>
              <a:rPr lang="fr-FR" dirty="0" smtClean="0"/>
              <a:t>démission</a:t>
            </a:r>
            <a:endParaRPr lang="fr-FR" dirty="0"/>
          </a:p>
        </p:txBody>
      </p:sp>
      <p:sp>
        <p:nvSpPr>
          <p:cNvPr id="3" name="Espace réservé du contenu 2"/>
          <p:cNvSpPr>
            <a:spLocks noGrp="1"/>
          </p:cNvSpPr>
          <p:nvPr>
            <p:ph idx="1"/>
          </p:nvPr>
        </p:nvSpPr>
        <p:spPr>
          <a:xfrm>
            <a:off x="838200" y="1047404"/>
            <a:ext cx="10515600" cy="5129559"/>
          </a:xfrm>
        </p:spPr>
        <p:txBody>
          <a:bodyPr>
            <a:normAutofit lnSpcReduction="10000"/>
          </a:bodyPr>
          <a:lstStyle/>
          <a:p>
            <a:r>
              <a:rPr lang="fr-FR" dirty="0"/>
              <a:t>La démission est une rupture du contrat de travail décidé par le salarié</a:t>
            </a:r>
            <a:r>
              <a:rPr lang="fr-FR" dirty="0" smtClean="0"/>
              <a:t>.</a:t>
            </a:r>
          </a:p>
          <a:p>
            <a:r>
              <a:rPr lang="fr-FR" dirty="0" smtClean="0"/>
              <a:t>Pour être valable, la démission</a:t>
            </a:r>
          </a:p>
          <a:p>
            <a:pPr lvl="1"/>
            <a:r>
              <a:rPr lang="fr-FR" dirty="0"/>
              <a:t>doit </a:t>
            </a:r>
            <a:r>
              <a:rPr lang="fr-FR" dirty="0" smtClean="0"/>
              <a:t>être clairement exprimée </a:t>
            </a:r>
          </a:p>
          <a:p>
            <a:pPr lvl="1"/>
            <a:r>
              <a:rPr lang="fr-FR" dirty="0"/>
              <a:t>doit </a:t>
            </a:r>
            <a:r>
              <a:rPr lang="fr-FR" dirty="0" smtClean="0"/>
              <a:t>être exprimée dans un moment calme</a:t>
            </a:r>
          </a:p>
          <a:p>
            <a:pPr lvl="1"/>
            <a:r>
              <a:rPr lang="fr-FR" dirty="0" smtClean="0"/>
              <a:t>Ne doit pas résulter de l’interprétation d’un comportement du salarié par l’employeur</a:t>
            </a:r>
          </a:p>
          <a:p>
            <a:r>
              <a:rPr lang="fr-FR" dirty="0" smtClean="0"/>
              <a:t>Depuis novembre 2022, la loi a </a:t>
            </a:r>
            <a:r>
              <a:rPr lang="fr-FR" dirty="0"/>
              <a:t>introduit une présomption de démission en </a:t>
            </a:r>
            <a:r>
              <a:rPr lang="fr-FR" dirty="0" smtClean="0"/>
              <a:t>cas d’abandon de poste</a:t>
            </a:r>
            <a:r>
              <a:rPr lang="fr-FR" dirty="0"/>
              <a:t>.</a:t>
            </a:r>
            <a:r>
              <a:rPr lang="fr-FR" dirty="0" smtClean="0"/>
              <a:t> </a:t>
            </a:r>
          </a:p>
          <a:p>
            <a:r>
              <a:rPr lang="fr-FR" dirty="0"/>
              <a:t>Le salarié doit respecter un préavis pour laisser le temps à l’employeur de trouver un </a:t>
            </a:r>
            <a:r>
              <a:rPr lang="fr-FR" dirty="0" smtClean="0"/>
              <a:t>remplaçant.</a:t>
            </a:r>
          </a:p>
          <a:p>
            <a:r>
              <a:rPr lang="fr-FR" dirty="0" smtClean="0"/>
              <a:t>Le salarié n’a pas le droit aux indemnités </a:t>
            </a:r>
            <a:r>
              <a:rPr lang="fr-FR" dirty="0" err="1" smtClean="0"/>
              <a:t>chomage</a:t>
            </a:r>
            <a:r>
              <a:rPr lang="fr-FR" dirty="0" smtClean="0"/>
              <a:t> sauf dans des cas particuliers.</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61</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a:t>
            </a:r>
            <a:endParaRPr lang="fr-FR" dirty="0"/>
          </a:p>
        </p:txBody>
      </p:sp>
    </p:spTree>
    <p:extLst>
      <p:ext uri="{BB962C8B-B14F-4D97-AF65-F5344CB8AC3E}">
        <p14:creationId xmlns:p14="http://schemas.microsoft.com/office/powerpoint/2010/main" val="3536788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IV. </a:t>
            </a:r>
            <a:r>
              <a:rPr lang="fr-FR" dirty="0"/>
              <a:t>La rupture </a:t>
            </a:r>
            <a:r>
              <a:rPr lang="fr-FR" dirty="0" smtClean="0"/>
              <a:t>conventionnelle</a:t>
            </a:r>
            <a:endParaRPr lang="fr-FR" dirty="0"/>
          </a:p>
        </p:txBody>
      </p:sp>
      <p:sp>
        <p:nvSpPr>
          <p:cNvPr id="3" name="Espace réservé du contenu 2"/>
          <p:cNvSpPr>
            <a:spLocks noGrp="1"/>
          </p:cNvSpPr>
          <p:nvPr>
            <p:ph idx="1"/>
          </p:nvPr>
        </p:nvSpPr>
        <p:spPr/>
        <p:txBody>
          <a:bodyPr/>
          <a:lstStyle/>
          <a:p>
            <a:r>
              <a:rPr lang="fr-FR" dirty="0" smtClean="0"/>
              <a:t>La rupture conventionnelle est un accord entre l’employeur et le salarié qui conviennent en commun des conditions de la rupture du contrat de travail</a:t>
            </a:r>
          </a:p>
          <a:p>
            <a:r>
              <a:rPr lang="fr-FR" dirty="0" smtClean="0"/>
              <a:t>Elle peut être individuelle ou collective.</a:t>
            </a:r>
          </a:p>
          <a:p>
            <a:r>
              <a:rPr lang="fr-FR" dirty="0" smtClean="0"/>
              <a:t>Elle ne peut pas donner lieu à des conditions de licenciement moins favorables pour le salarié qu’un licenciement pour faute sérieuse.</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62</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a:t>
            </a:r>
            <a:endParaRPr lang="fr-FR" dirty="0"/>
          </a:p>
        </p:txBody>
      </p:sp>
    </p:spTree>
    <p:extLst>
      <p:ext uri="{BB962C8B-B14F-4D97-AF65-F5344CB8AC3E}">
        <p14:creationId xmlns:p14="http://schemas.microsoft.com/office/powerpoint/2010/main" val="2458274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Les effets de la rupture</a:t>
            </a:r>
            <a:endParaRPr lang="fr-FR" dirty="0"/>
          </a:p>
        </p:txBody>
      </p:sp>
      <p:sp>
        <p:nvSpPr>
          <p:cNvPr id="3" name="Espace réservé du contenu 2"/>
          <p:cNvSpPr>
            <a:spLocks noGrp="1"/>
          </p:cNvSpPr>
          <p:nvPr>
            <p:ph idx="1"/>
          </p:nvPr>
        </p:nvSpPr>
        <p:spPr/>
        <p:txBody>
          <a:bodyPr/>
          <a:lstStyle/>
          <a:p>
            <a:pPr marL="514350" indent="-514350">
              <a:buFont typeface="+mj-lt"/>
              <a:buAutoNum type="alphaUcPeriod"/>
            </a:pPr>
            <a:r>
              <a:rPr lang="fr-FR" dirty="0" smtClean="0"/>
              <a:t>Le préavis</a:t>
            </a:r>
          </a:p>
          <a:p>
            <a:pPr marL="514350" indent="-514350">
              <a:buFont typeface="+mj-lt"/>
              <a:buAutoNum type="alphaUcPeriod"/>
            </a:pPr>
            <a:r>
              <a:rPr lang="fr-FR" dirty="0" smtClean="0"/>
              <a:t>Les indemnités de licenciement</a:t>
            </a:r>
          </a:p>
          <a:p>
            <a:pPr marL="514350" indent="-514350">
              <a:buFont typeface="+mj-lt"/>
              <a:buAutoNum type="alphaUcPeriod"/>
            </a:pPr>
            <a:r>
              <a:rPr lang="fr-FR" dirty="0" smtClean="0"/>
              <a:t>Les documents obligatoires</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63</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a:t>
            </a:r>
            <a:endParaRPr lang="fr-FR" dirty="0"/>
          </a:p>
        </p:txBody>
      </p:sp>
    </p:spTree>
    <p:extLst>
      <p:ext uri="{BB962C8B-B14F-4D97-AF65-F5344CB8AC3E}">
        <p14:creationId xmlns:p14="http://schemas.microsoft.com/office/powerpoint/2010/main" val="3610374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Le préavis</a:t>
            </a:r>
            <a:endParaRPr lang="fr-FR" dirty="0"/>
          </a:p>
        </p:txBody>
      </p:sp>
      <p:sp>
        <p:nvSpPr>
          <p:cNvPr id="3" name="Espace réservé du contenu 2"/>
          <p:cNvSpPr>
            <a:spLocks noGrp="1"/>
          </p:cNvSpPr>
          <p:nvPr>
            <p:ph idx="1"/>
          </p:nvPr>
        </p:nvSpPr>
        <p:spPr/>
        <p:txBody>
          <a:bodyPr/>
          <a:lstStyle/>
          <a:p>
            <a:r>
              <a:rPr lang="fr-FR" dirty="0" smtClean="0"/>
              <a:t>Le préavis est la durée pendant laquelle le contrat de travail continu à produire ses effets alors que le CDI a été rompu unilatéralement.</a:t>
            </a:r>
          </a:p>
          <a:p>
            <a:r>
              <a:rPr lang="fr-FR" dirty="0" smtClean="0"/>
              <a:t>Le préavis est obligatoire sauf en cas de faute grave et lourde.</a:t>
            </a:r>
          </a:p>
          <a:p>
            <a:r>
              <a:rPr lang="fr-FR" dirty="0" smtClean="0"/>
              <a:t>La durée est fixée par la loi mais les accords de branche et les accords d’entreprise peuvent augmenter la durée.</a:t>
            </a:r>
          </a:p>
          <a:p>
            <a:r>
              <a:rPr lang="fr-FR" dirty="0" smtClean="0"/>
              <a:t>La durée dépend de l’ancienneté du salariés et souvent du type de poste (ouvriers, employés, cadres…)</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64</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 / V. Les effets de la rupture</a:t>
            </a:r>
            <a:endParaRPr lang="fr-FR" dirty="0"/>
          </a:p>
        </p:txBody>
      </p:sp>
    </p:spTree>
    <p:extLst>
      <p:ext uri="{BB962C8B-B14F-4D97-AF65-F5344CB8AC3E}">
        <p14:creationId xmlns:p14="http://schemas.microsoft.com/office/powerpoint/2010/main" val="3828541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a:t>
            </a:r>
            <a:r>
              <a:rPr lang="fr-FR" dirty="0"/>
              <a:t>Les indemnités </a:t>
            </a:r>
            <a:r>
              <a:rPr lang="fr-FR" dirty="0" smtClean="0"/>
              <a:t>en cas de </a:t>
            </a:r>
            <a:r>
              <a:rPr lang="fr-FR" dirty="0" smtClean="0"/>
              <a:t>licenciement</a:t>
            </a:r>
            <a:endParaRPr lang="fr-FR" dirty="0"/>
          </a:p>
        </p:txBody>
      </p:sp>
      <p:sp>
        <p:nvSpPr>
          <p:cNvPr id="3" name="Espace réservé du contenu 2"/>
          <p:cNvSpPr>
            <a:spLocks noGrp="1"/>
          </p:cNvSpPr>
          <p:nvPr>
            <p:ph idx="1"/>
          </p:nvPr>
        </p:nvSpPr>
        <p:spPr/>
        <p:txBody>
          <a:bodyPr/>
          <a:lstStyle/>
          <a:p>
            <a:pPr marL="514350" indent="-514350">
              <a:buFont typeface="+mj-lt"/>
              <a:buAutoNum type="arabicPeriod"/>
            </a:pPr>
            <a:r>
              <a:rPr lang="fr-FR" dirty="0" smtClean="0"/>
              <a:t>L’indemnité de licenciement</a:t>
            </a:r>
          </a:p>
          <a:p>
            <a:pPr marL="514350" indent="-514350">
              <a:buFont typeface="+mj-lt"/>
              <a:buAutoNum type="arabicPeriod"/>
            </a:pPr>
            <a:r>
              <a:rPr lang="fr-FR" dirty="0" smtClean="0"/>
              <a:t>L’indemnité de congés payés</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65</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 / V. Les effets de la rupture</a:t>
            </a:r>
            <a:endParaRPr lang="fr-FR" dirty="0"/>
          </a:p>
        </p:txBody>
      </p:sp>
    </p:spTree>
    <p:extLst>
      <p:ext uri="{BB962C8B-B14F-4D97-AF65-F5344CB8AC3E}">
        <p14:creationId xmlns:p14="http://schemas.microsoft.com/office/powerpoint/2010/main" val="14037882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a:t>
            </a:r>
            <a:r>
              <a:rPr lang="fr-FR" dirty="0"/>
              <a:t>L’indemnité de </a:t>
            </a:r>
            <a:r>
              <a:rPr lang="fr-FR" dirty="0" smtClean="0"/>
              <a:t>licenciement</a:t>
            </a:r>
            <a:endParaRPr lang="fr-FR" dirty="0"/>
          </a:p>
        </p:txBody>
      </p:sp>
      <p:sp>
        <p:nvSpPr>
          <p:cNvPr id="3" name="Espace réservé du contenu 2"/>
          <p:cNvSpPr>
            <a:spLocks noGrp="1"/>
          </p:cNvSpPr>
          <p:nvPr>
            <p:ph idx="1"/>
          </p:nvPr>
        </p:nvSpPr>
        <p:spPr>
          <a:xfrm>
            <a:off x="838200" y="1562793"/>
            <a:ext cx="10515600" cy="4614170"/>
          </a:xfrm>
        </p:spPr>
        <p:txBody>
          <a:bodyPr/>
          <a:lstStyle/>
          <a:p>
            <a:r>
              <a:rPr lang="fr-FR" dirty="0" smtClean="0"/>
              <a:t>Due au salarié sauf en cas de faute grave ou lourde</a:t>
            </a:r>
          </a:p>
          <a:p>
            <a:r>
              <a:rPr lang="fr-FR" dirty="0" smtClean="0"/>
              <a:t>Le minimum légal est fixé par la loi mais peut être augmenté par les accords de branches ou d’entreprise.</a:t>
            </a:r>
          </a:p>
          <a:p>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66</a:t>
            </a:fld>
            <a:endParaRPr lang="fr-FR"/>
          </a:p>
        </p:txBody>
      </p:sp>
      <p:graphicFrame>
        <p:nvGraphicFramePr>
          <p:cNvPr id="5" name="Tableau 4"/>
          <p:cNvGraphicFramePr>
            <a:graphicFrameLocks noGrp="1"/>
          </p:cNvGraphicFramePr>
          <p:nvPr>
            <p:extLst/>
          </p:nvPr>
        </p:nvGraphicFramePr>
        <p:xfrm>
          <a:off x="1533237" y="3154363"/>
          <a:ext cx="8128000" cy="302260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002837339"/>
                    </a:ext>
                  </a:extLst>
                </a:gridCol>
                <a:gridCol w="4064000">
                  <a:extLst>
                    <a:ext uri="{9D8B030D-6E8A-4147-A177-3AD203B41FA5}">
                      <a16:colId xmlns:a16="http://schemas.microsoft.com/office/drawing/2014/main" val="2292628000"/>
                    </a:ext>
                  </a:extLst>
                </a:gridCol>
              </a:tblGrid>
              <a:tr h="370840">
                <a:tc>
                  <a:txBody>
                    <a:bodyPr/>
                    <a:lstStyle/>
                    <a:p>
                      <a:r>
                        <a:rPr lang="fr-FR" dirty="0" smtClean="0"/>
                        <a:t>Ancienneté minimum</a:t>
                      </a:r>
                      <a:endParaRPr lang="fr-FR" dirty="0"/>
                    </a:p>
                  </a:txBody>
                  <a:tcPr/>
                </a:tc>
                <a:tc>
                  <a:txBody>
                    <a:bodyPr/>
                    <a:lstStyle/>
                    <a:p>
                      <a:r>
                        <a:rPr lang="fr-FR" dirty="0" smtClean="0"/>
                        <a:t>Huit mois</a:t>
                      </a:r>
                      <a:endParaRPr lang="fr-FR" dirty="0"/>
                    </a:p>
                  </a:txBody>
                  <a:tcPr/>
                </a:tc>
                <a:extLst>
                  <a:ext uri="{0D108BD9-81ED-4DB2-BD59-A6C34878D82A}">
                    <a16:rowId xmlns:a16="http://schemas.microsoft.com/office/drawing/2014/main" val="84460709"/>
                  </a:ext>
                </a:extLst>
              </a:tr>
              <a:tr h="370840">
                <a:tc>
                  <a:txBody>
                    <a:bodyPr/>
                    <a:lstStyle/>
                    <a:p>
                      <a:r>
                        <a:rPr lang="fr-FR" dirty="0" smtClean="0"/>
                        <a:t>Montant</a:t>
                      </a:r>
                      <a:endParaRPr lang="fr-FR" dirty="0"/>
                    </a:p>
                  </a:txBody>
                  <a:tcPr/>
                </a:tc>
                <a:tc>
                  <a:txBody>
                    <a:bodyPr/>
                    <a:lstStyle/>
                    <a:p>
                      <a:r>
                        <a:rPr lang="fr-FR" dirty="0" smtClean="0"/>
                        <a:t>Jusqu’à 10 ans</a:t>
                      </a:r>
                      <a:r>
                        <a:rPr lang="fr-FR" baseline="0" dirty="0" smtClean="0"/>
                        <a:t> : 25% de mois par année </a:t>
                      </a:r>
                    </a:p>
                    <a:p>
                      <a:r>
                        <a:rPr lang="fr-FR" baseline="0" dirty="0" smtClean="0"/>
                        <a:t>+ aux delà  de 10 ans : 1/3 de mois par années.</a:t>
                      </a:r>
                    </a:p>
                    <a:p>
                      <a:r>
                        <a:rPr lang="fr-FR" baseline="0" dirty="0" smtClean="0"/>
                        <a:t>En cas d’année incomplète, l’indemnité est proportionnelle au nombre de mois complets.</a:t>
                      </a:r>
                      <a:endParaRPr lang="fr-FR" dirty="0"/>
                    </a:p>
                  </a:txBody>
                  <a:tcPr/>
                </a:tc>
                <a:extLst>
                  <a:ext uri="{0D108BD9-81ED-4DB2-BD59-A6C34878D82A}">
                    <a16:rowId xmlns:a16="http://schemas.microsoft.com/office/drawing/2014/main" val="2061579775"/>
                  </a:ext>
                </a:extLst>
              </a:tr>
              <a:tr h="370840">
                <a:tc>
                  <a:txBody>
                    <a:bodyPr/>
                    <a:lstStyle/>
                    <a:p>
                      <a:r>
                        <a:rPr lang="fr-FR" dirty="0" smtClean="0"/>
                        <a:t>Banse de calcul</a:t>
                      </a:r>
                      <a:endParaRPr lang="fr-FR" dirty="0"/>
                    </a:p>
                  </a:txBody>
                  <a:tcPr/>
                </a:tc>
                <a:tc>
                  <a:txBody>
                    <a:bodyPr/>
                    <a:lstStyle/>
                    <a:p>
                      <a:r>
                        <a:rPr lang="fr-FR" dirty="0" smtClean="0"/>
                        <a:t>Moyenne des douze derniers mois ou 1/3 des trois derniers mois :</a:t>
                      </a:r>
                      <a:r>
                        <a:rPr lang="fr-FR" baseline="0" dirty="0" smtClean="0"/>
                        <a:t> formule la plus avantageuse.</a:t>
                      </a:r>
                      <a:endParaRPr lang="fr-FR" dirty="0"/>
                    </a:p>
                  </a:txBody>
                  <a:tcPr/>
                </a:tc>
                <a:extLst>
                  <a:ext uri="{0D108BD9-81ED-4DB2-BD59-A6C34878D82A}">
                    <a16:rowId xmlns:a16="http://schemas.microsoft.com/office/drawing/2014/main" val="2845207460"/>
                  </a:ext>
                </a:extLst>
              </a:tr>
            </a:tbl>
          </a:graphicData>
        </a:graphic>
      </p:graphicFrame>
      <p:sp>
        <p:nvSpPr>
          <p:cNvPr id="6" name="ZoneTexte 5"/>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 / V. Les effets de la rupture / Les indemnités en cas de licenciement</a:t>
            </a:r>
            <a:endParaRPr lang="fr-FR" dirty="0"/>
          </a:p>
        </p:txBody>
      </p:sp>
    </p:spTree>
    <p:extLst>
      <p:ext uri="{BB962C8B-B14F-4D97-AF65-F5344CB8AC3E}">
        <p14:creationId xmlns:p14="http://schemas.microsoft.com/office/powerpoint/2010/main" val="1356163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a:t>
            </a:r>
            <a:r>
              <a:rPr lang="fr-FR" dirty="0"/>
              <a:t>L’indemnité de congés </a:t>
            </a:r>
            <a:r>
              <a:rPr lang="fr-FR" dirty="0" smtClean="0"/>
              <a:t>payés</a:t>
            </a:r>
            <a:endParaRPr lang="fr-FR" dirty="0"/>
          </a:p>
        </p:txBody>
      </p:sp>
      <p:sp>
        <p:nvSpPr>
          <p:cNvPr id="3" name="Espace réservé du contenu 2"/>
          <p:cNvSpPr>
            <a:spLocks noGrp="1"/>
          </p:cNvSpPr>
          <p:nvPr>
            <p:ph idx="1"/>
          </p:nvPr>
        </p:nvSpPr>
        <p:spPr/>
        <p:txBody>
          <a:bodyPr/>
          <a:lstStyle/>
          <a:p>
            <a:r>
              <a:rPr lang="fr-FR" dirty="0" smtClean="0"/>
              <a:t>Toujours due quel que soit le motif de licenciement.</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67</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 / V. Les effets de la rupture / Les indemnités en cas de licenciement</a:t>
            </a:r>
            <a:endParaRPr lang="fr-FR" dirty="0"/>
          </a:p>
        </p:txBody>
      </p:sp>
    </p:spTree>
    <p:extLst>
      <p:ext uri="{BB962C8B-B14F-4D97-AF65-F5344CB8AC3E}">
        <p14:creationId xmlns:p14="http://schemas.microsoft.com/office/powerpoint/2010/main" val="23159737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a:t>
            </a:r>
            <a:r>
              <a:rPr lang="fr-FR" dirty="0"/>
              <a:t>Les documents </a:t>
            </a:r>
            <a:r>
              <a:rPr lang="fr-FR" dirty="0" smtClean="0"/>
              <a:t>obligatoires</a:t>
            </a:r>
            <a:endParaRPr lang="fr-FR" dirty="0"/>
          </a:p>
        </p:txBody>
      </p:sp>
      <p:sp>
        <p:nvSpPr>
          <p:cNvPr id="3" name="Espace réservé du contenu 2"/>
          <p:cNvSpPr>
            <a:spLocks noGrp="1"/>
          </p:cNvSpPr>
          <p:nvPr>
            <p:ph idx="1"/>
          </p:nvPr>
        </p:nvSpPr>
        <p:spPr/>
        <p:txBody>
          <a:bodyPr/>
          <a:lstStyle/>
          <a:p>
            <a:r>
              <a:rPr lang="fr-FR" dirty="0" smtClean="0"/>
              <a:t>Trois documents doivent être fournis</a:t>
            </a:r>
          </a:p>
          <a:p>
            <a:pPr lvl="1"/>
            <a:r>
              <a:rPr lang="fr-FR" dirty="0" smtClean="0"/>
              <a:t>Certificat de travail</a:t>
            </a:r>
          </a:p>
          <a:p>
            <a:pPr lvl="1"/>
            <a:r>
              <a:rPr lang="fr-FR" dirty="0" smtClean="0"/>
              <a:t>Attestation Pôle emploi</a:t>
            </a:r>
          </a:p>
          <a:p>
            <a:pPr lvl="1"/>
            <a:r>
              <a:rPr lang="fr-FR" dirty="0" smtClean="0"/>
              <a:t>Reçu pour solde de tout compte</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68</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  La rupture du contrat de travail / V. Les effets de la rupture</a:t>
            </a:r>
            <a:endParaRPr lang="fr-FR" dirty="0"/>
          </a:p>
        </p:txBody>
      </p:sp>
    </p:spTree>
    <p:extLst>
      <p:ext uri="{BB962C8B-B14F-4D97-AF65-F5344CB8AC3E}">
        <p14:creationId xmlns:p14="http://schemas.microsoft.com/office/powerpoint/2010/main" val="3937041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58EF3-BFC6-699A-0C97-C757E5002D1B}"/>
              </a:ext>
            </a:extLst>
          </p:cNvPr>
          <p:cNvSpPr>
            <a:spLocks noGrp="1"/>
          </p:cNvSpPr>
          <p:nvPr>
            <p:ph type="ctrTitle"/>
          </p:nvPr>
        </p:nvSpPr>
        <p:spPr/>
        <p:txBody>
          <a:bodyPr>
            <a:normAutofit fontScale="90000"/>
          </a:bodyPr>
          <a:lstStyle/>
          <a:p>
            <a:r>
              <a:rPr lang="fr-FR" dirty="0"/>
              <a:t>Chapitre </a:t>
            </a:r>
            <a:r>
              <a:rPr lang="fr-FR" dirty="0" smtClean="0"/>
              <a:t>VIII </a:t>
            </a:r>
            <a:r>
              <a:rPr lang="fr-FR" dirty="0"/>
              <a:t>: Les pouvoirs de l’employeur et les libertés du salarié</a:t>
            </a:r>
          </a:p>
        </p:txBody>
      </p:sp>
      <p:sp>
        <p:nvSpPr>
          <p:cNvPr id="3" name="Sous-titre 2">
            <a:extLst>
              <a:ext uri="{FF2B5EF4-FFF2-40B4-BE49-F238E27FC236}">
                <a16:creationId xmlns:a16="http://schemas.microsoft.com/office/drawing/2014/main" id="{52A69638-088E-2E2D-9F9E-3AD063FBD99E}"/>
              </a:ext>
            </a:extLst>
          </p:cNvPr>
          <p:cNvSpPr>
            <a:spLocks noGrp="1"/>
          </p:cNvSpPr>
          <p:nvPr>
            <p:ph type="subTitle"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37E436C8-4113-D4AE-0F2F-13255BA85F85}"/>
              </a:ext>
            </a:extLst>
          </p:cNvPr>
          <p:cNvSpPr>
            <a:spLocks noGrp="1"/>
          </p:cNvSpPr>
          <p:nvPr>
            <p:ph type="sldNum" sz="quarter" idx="12"/>
          </p:nvPr>
        </p:nvSpPr>
        <p:spPr/>
        <p:txBody>
          <a:bodyPr/>
          <a:lstStyle/>
          <a:p>
            <a:fld id="{67B9981E-9421-462A-A61B-A4762FEB4036}" type="slidenum">
              <a:rPr lang="fr-FR" smtClean="0"/>
              <a:t>69</a:t>
            </a:fld>
            <a:endParaRPr lang="fr-FR"/>
          </a:p>
        </p:txBody>
      </p:sp>
    </p:spTree>
    <p:extLst>
      <p:ext uri="{BB962C8B-B14F-4D97-AF65-F5344CB8AC3E}">
        <p14:creationId xmlns:p14="http://schemas.microsoft.com/office/powerpoint/2010/main" val="134073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7B574-A0F9-1F48-523A-DD92F7367610}"/>
              </a:ext>
            </a:extLst>
          </p:cNvPr>
          <p:cNvSpPr>
            <a:spLocks noGrp="1"/>
          </p:cNvSpPr>
          <p:nvPr>
            <p:ph type="title"/>
          </p:nvPr>
        </p:nvSpPr>
        <p:spPr/>
        <p:txBody>
          <a:bodyPr/>
          <a:lstStyle/>
          <a:p>
            <a:r>
              <a:rPr lang="fr-FR" dirty="0"/>
              <a:t>II. Les conditions de formation</a:t>
            </a:r>
          </a:p>
        </p:txBody>
      </p:sp>
      <p:sp>
        <p:nvSpPr>
          <p:cNvPr id="3" name="Espace réservé du contenu 2">
            <a:extLst>
              <a:ext uri="{FF2B5EF4-FFF2-40B4-BE49-F238E27FC236}">
                <a16:creationId xmlns:a16="http://schemas.microsoft.com/office/drawing/2014/main" id="{81C80813-6DEB-82C6-259D-0CC873B480FE}"/>
              </a:ext>
            </a:extLst>
          </p:cNvPr>
          <p:cNvSpPr>
            <a:spLocks noGrp="1"/>
          </p:cNvSpPr>
          <p:nvPr>
            <p:ph idx="1"/>
          </p:nvPr>
        </p:nvSpPr>
        <p:spPr/>
        <p:txBody>
          <a:bodyPr/>
          <a:lstStyle/>
          <a:p>
            <a:pPr marL="514350" indent="-514350">
              <a:buFont typeface="+mj-lt"/>
              <a:buAutoNum type="alphaUcPeriod"/>
            </a:pPr>
            <a:r>
              <a:rPr lang="fr-FR" dirty="0"/>
              <a:t>Les conditions de forme</a:t>
            </a:r>
          </a:p>
          <a:p>
            <a:pPr marL="514350" indent="-514350">
              <a:buFont typeface="+mj-lt"/>
              <a:buAutoNum type="alphaUcPeriod"/>
            </a:pPr>
            <a:r>
              <a:rPr lang="fr-FR" dirty="0"/>
              <a:t>Les conditions de fonds</a:t>
            </a:r>
          </a:p>
        </p:txBody>
      </p:sp>
      <p:sp>
        <p:nvSpPr>
          <p:cNvPr id="4" name="Espace réservé du numéro de diapositive 3">
            <a:extLst>
              <a:ext uri="{FF2B5EF4-FFF2-40B4-BE49-F238E27FC236}">
                <a16:creationId xmlns:a16="http://schemas.microsoft.com/office/drawing/2014/main" id="{D6BD1F76-6CB7-D8D2-CE03-71E327C76723}"/>
              </a:ext>
            </a:extLst>
          </p:cNvPr>
          <p:cNvSpPr>
            <a:spLocks noGrp="1"/>
          </p:cNvSpPr>
          <p:nvPr>
            <p:ph type="sldNum" sz="quarter" idx="12"/>
          </p:nvPr>
        </p:nvSpPr>
        <p:spPr/>
        <p:txBody>
          <a:bodyPr/>
          <a:lstStyle/>
          <a:p>
            <a:fld id="{67B9981E-9421-462A-A61B-A4762FEB4036}" type="slidenum">
              <a:rPr lang="fr-FR" smtClean="0"/>
              <a:t>7</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a:t>
            </a:r>
          </a:p>
        </p:txBody>
      </p:sp>
    </p:spTree>
    <p:extLst>
      <p:ext uri="{BB962C8B-B14F-4D97-AF65-F5344CB8AC3E}">
        <p14:creationId xmlns:p14="http://schemas.microsoft.com/office/powerpoint/2010/main" val="11127350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L’employeur dispose de 3 pouvoirs</a:t>
            </a:r>
          </a:p>
          <a:p>
            <a:pPr marL="514350" indent="-514350">
              <a:buFont typeface="+mj-lt"/>
              <a:buAutoNum type="alphaUcPeriod"/>
            </a:pPr>
            <a:r>
              <a:rPr lang="fr-FR" dirty="0" smtClean="0"/>
              <a:t>Le pouvoir réglementaire</a:t>
            </a:r>
          </a:p>
          <a:p>
            <a:pPr marL="514350" indent="-514350">
              <a:buFont typeface="+mj-lt"/>
              <a:buAutoNum type="alphaUcPeriod"/>
            </a:pPr>
            <a:r>
              <a:rPr lang="fr-FR" dirty="0" smtClean="0"/>
              <a:t>Le pouvoir disciplinaire</a:t>
            </a:r>
          </a:p>
          <a:p>
            <a:pPr marL="514350" indent="-514350">
              <a:buFont typeface="+mj-lt"/>
              <a:buAutoNum type="alphaUcPeriod"/>
            </a:pPr>
            <a:r>
              <a:rPr lang="fr-FR" dirty="0" smtClean="0"/>
              <a:t>Le pouvoir de direction</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70</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salarié</a:t>
            </a:r>
          </a:p>
        </p:txBody>
      </p:sp>
    </p:spTree>
    <p:extLst>
      <p:ext uri="{BB962C8B-B14F-4D97-AF65-F5344CB8AC3E}">
        <p14:creationId xmlns:p14="http://schemas.microsoft.com/office/powerpoint/2010/main" val="3072498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Le </a:t>
            </a:r>
            <a:r>
              <a:rPr lang="fr-FR" dirty="0"/>
              <a:t>pouvoir </a:t>
            </a:r>
            <a:r>
              <a:rPr lang="fr-FR" dirty="0" smtClean="0"/>
              <a:t>réglementaire 1/2</a:t>
            </a:r>
            <a:endParaRPr lang="fr-FR" dirty="0"/>
          </a:p>
        </p:txBody>
      </p:sp>
      <p:sp>
        <p:nvSpPr>
          <p:cNvPr id="3" name="Espace réservé du contenu 2"/>
          <p:cNvSpPr>
            <a:spLocks noGrp="1"/>
          </p:cNvSpPr>
          <p:nvPr>
            <p:ph idx="1"/>
          </p:nvPr>
        </p:nvSpPr>
        <p:spPr/>
        <p:txBody>
          <a:bodyPr/>
          <a:lstStyle/>
          <a:p>
            <a:r>
              <a:rPr lang="fr-FR" dirty="0" smtClean="0"/>
              <a:t>Le pouvoir réglementaire consiste à donner des ordres généraux et qui ont vocation à régir durablement les rapports de travail.</a:t>
            </a:r>
          </a:p>
          <a:p>
            <a:r>
              <a:rPr lang="fr-FR" dirty="0" smtClean="0"/>
              <a:t>Le pouvoir réglementaire crée différentes normes. La plus importante est le règlement intérieur.</a:t>
            </a:r>
          </a:p>
          <a:p>
            <a:r>
              <a:rPr lang="fr-FR" dirty="0" smtClean="0"/>
              <a:t>Le règlement intérieur fixe :</a:t>
            </a:r>
          </a:p>
          <a:p>
            <a:pPr lvl="1"/>
            <a:r>
              <a:rPr lang="fr-FR" dirty="0" smtClean="0"/>
              <a:t>Les règles relatives à la sécurité et à la santé</a:t>
            </a:r>
          </a:p>
          <a:p>
            <a:pPr lvl="1"/>
            <a:r>
              <a:rPr lang="fr-FR" dirty="0" smtClean="0"/>
              <a:t>Les règles relatives à la discipline : nature et échelle des sanctions</a:t>
            </a:r>
          </a:p>
          <a:p>
            <a:pPr lvl="1"/>
            <a:r>
              <a:rPr lang="fr-FR" dirty="0" smtClean="0"/>
              <a:t>Les droits de la défense des salariés notamment en matière de harcèlement moral et sexuel et aux comportements sexistes</a:t>
            </a:r>
          </a:p>
          <a:p>
            <a:endParaRPr lang="fr-FR" dirty="0" smtClean="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71</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salarié</a:t>
            </a:r>
          </a:p>
        </p:txBody>
      </p:sp>
    </p:spTree>
    <p:extLst>
      <p:ext uri="{BB962C8B-B14F-4D97-AF65-F5344CB8AC3E}">
        <p14:creationId xmlns:p14="http://schemas.microsoft.com/office/powerpoint/2010/main" val="37355720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Le pouvoir réglementaire </a:t>
            </a:r>
            <a:r>
              <a:rPr lang="fr-FR" dirty="0" smtClean="0"/>
              <a:t>2/2</a:t>
            </a:r>
            <a:endParaRPr lang="fr-FR" dirty="0"/>
          </a:p>
        </p:txBody>
      </p:sp>
      <p:sp>
        <p:nvSpPr>
          <p:cNvPr id="3" name="Espace réservé du contenu 2"/>
          <p:cNvSpPr>
            <a:spLocks noGrp="1"/>
          </p:cNvSpPr>
          <p:nvPr>
            <p:ph idx="1"/>
          </p:nvPr>
        </p:nvSpPr>
        <p:spPr/>
        <p:txBody>
          <a:bodyPr/>
          <a:lstStyle/>
          <a:p>
            <a:r>
              <a:rPr lang="fr-FR" dirty="0" smtClean="0"/>
              <a:t>Certaines clauses sont interdites</a:t>
            </a:r>
          </a:p>
          <a:p>
            <a:pPr lvl="1"/>
            <a:r>
              <a:rPr lang="fr-FR" dirty="0" smtClean="0"/>
              <a:t>Les dispositions contraires aux normes supérieures (lois, règlements, conventions collectives)</a:t>
            </a:r>
          </a:p>
          <a:p>
            <a:pPr lvl="1"/>
            <a:r>
              <a:rPr lang="fr-FR" dirty="0" smtClean="0"/>
              <a:t>Les dispositions restreignant les libertés individuelles et collectives sans qu’elles ne soient justifiées par la nature des tâches ou proportionnées au but recherché </a:t>
            </a:r>
          </a:p>
          <a:p>
            <a:pPr lvl="1"/>
            <a:r>
              <a:rPr lang="fr-FR" dirty="0" smtClean="0"/>
              <a:t>Les clauses discriminatoires </a:t>
            </a:r>
            <a:endParaRPr lang="fr-FR" dirty="0"/>
          </a:p>
          <a:p>
            <a:r>
              <a:rPr lang="fr-FR" dirty="0" smtClean="0"/>
              <a:t>Certaines clauses sont encadrées</a:t>
            </a:r>
          </a:p>
          <a:p>
            <a:pPr lvl="1"/>
            <a:r>
              <a:rPr lang="fr-FR" dirty="0" smtClean="0"/>
              <a:t>Contrôle d’ébriété, fouille, surveillance, principe de neutralité</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72</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salarié</a:t>
            </a:r>
          </a:p>
        </p:txBody>
      </p:sp>
    </p:spTree>
    <p:extLst>
      <p:ext uri="{BB962C8B-B14F-4D97-AF65-F5344CB8AC3E}">
        <p14:creationId xmlns:p14="http://schemas.microsoft.com/office/powerpoint/2010/main" val="16825275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a:t>
            </a:r>
            <a:r>
              <a:rPr lang="fr-FR" dirty="0"/>
              <a:t>Le pouvoir </a:t>
            </a:r>
            <a:r>
              <a:rPr lang="fr-FR" dirty="0" smtClean="0"/>
              <a:t>disciplinaire</a:t>
            </a:r>
            <a:endParaRPr lang="fr-FR" dirty="0"/>
          </a:p>
        </p:txBody>
      </p:sp>
      <p:sp>
        <p:nvSpPr>
          <p:cNvPr id="3" name="Espace réservé du contenu 2"/>
          <p:cNvSpPr>
            <a:spLocks noGrp="1"/>
          </p:cNvSpPr>
          <p:nvPr>
            <p:ph idx="1"/>
          </p:nvPr>
        </p:nvSpPr>
        <p:spPr/>
        <p:txBody>
          <a:bodyPr/>
          <a:lstStyle/>
          <a:p>
            <a:r>
              <a:rPr lang="fr-FR" dirty="0" smtClean="0"/>
              <a:t>Le pouvoir disciplinaire consiste à punir des fautes par des sanctions.</a:t>
            </a:r>
          </a:p>
          <a:p>
            <a:r>
              <a:rPr lang="fr-FR" dirty="0" smtClean="0"/>
              <a:t>Les sanctions peuvent être</a:t>
            </a:r>
          </a:p>
          <a:p>
            <a:pPr lvl="1"/>
            <a:r>
              <a:rPr lang="fr-FR" dirty="0" smtClean="0"/>
              <a:t>Avertissement</a:t>
            </a:r>
          </a:p>
          <a:p>
            <a:pPr lvl="1"/>
            <a:r>
              <a:rPr lang="fr-FR" dirty="0" smtClean="0"/>
              <a:t>Blâme</a:t>
            </a:r>
          </a:p>
          <a:p>
            <a:pPr lvl="1"/>
            <a:r>
              <a:rPr lang="fr-FR" dirty="0" smtClean="0"/>
              <a:t>Mise à pied</a:t>
            </a:r>
          </a:p>
          <a:p>
            <a:pPr lvl="1"/>
            <a:r>
              <a:rPr lang="fr-FR" dirty="0" smtClean="0"/>
              <a:t>Mutation</a:t>
            </a:r>
          </a:p>
          <a:p>
            <a:pPr lvl="1"/>
            <a:r>
              <a:rPr lang="fr-FR" dirty="0" smtClean="0"/>
              <a:t>Rétrogradation (avec diminution de salaire)</a:t>
            </a:r>
            <a:endParaRPr lang="fr-FR" dirty="0"/>
          </a:p>
          <a:p>
            <a:pPr lvl="1"/>
            <a:r>
              <a:rPr lang="fr-FR" dirty="0" smtClean="0"/>
              <a:t>Licenciement</a:t>
            </a:r>
          </a:p>
          <a:p>
            <a:pPr lvl="1"/>
            <a:endParaRPr lang="fr-FR" dirty="0"/>
          </a:p>
          <a:p>
            <a:r>
              <a:rPr lang="fr-FR" dirty="0" smtClean="0"/>
              <a:t>Les sanctions discriminatoires et/ou pécuniaires sont interdites</a:t>
            </a:r>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73</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salarié</a:t>
            </a:r>
          </a:p>
        </p:txBody>
      </p:sp>
    </p:spTree>
    <p:extLst>
      <p:ext uri="{BB962C8B-B14F-4D97-AF65-F5344CB8AC3E}">
        <p14:creationId xmlns:p14="http://schemas.microsoft.com/office/powerpoint/2010/main" val="3599476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a:t>
            </a:r>
            <a:r>
              <a:rPr lang="fr-FR" dirty="0"/>
              <a:t>Le pouvoir de </a:t>
            </a:r>
            <a:r>
              <a:rPr lang="fr-FR" dirty="0" smtClean="0"/>
              <a:t>direction</a:t>
            </a:r>
            <a:endParaRPr lang="fr-FR" dirty="0"/>
          </a:p>
        </p:txBody>
      </p:sp>
      <p:sp>
        <p:nvSpPr>
          <p:cNvPr id="3" name="Espace réservé du contenu 2"/>
          <p:cNvSpPr>
            <a:spLocks noGrp="1"/>
          </p:cNvSpPr>
          <p:nvPr>
            <p:ph idx="1"/>
          </p:nvPr>
        </p:nvSpPr>
        <p:spPr/>
        <p:txBody>
          <a:bodyPr/>
          <a:lstStyle/>
          <a:p>
            <a:r>
              <a:rPr lang="fr-FR" dirty="0" smtClean="0"/>
              <a:t>L’employeur fixe les objectifs et les conditions d’exercice du travail.</a:t>
            </a:r>
          </a:p>
          <a:p>
            <a:r>
              <a:rPr lang="fr-FR" dirty="0" smtClean="0"/>
              <a:t>Cependant, les restrictions aux droits fondamentaux des personnes et aux libertés individuelles et collectives doivent être justifiée par la nature des tâches à effectuer et proportionnées au but recherché.</a:t>
            </a:r>
          </a:p>
          <a:p>
            <a:pPr marL="514350" indent="-514350">
              <a:buFont typeface="+mj-lt"/>
              <a:buAutoNum type="arabicPeriod"/>
            </a:pPr>
            <a:r>
              <a:rPr lang="fr-FR" dirty="0" smtClean="0"/>
              <a:t>Respect de la vie privée</a:t>
            </a:r>
          </a:p>
          <a:p>
            <a:pPr marL="514350" indent="-514350">
              <a:buFont typeface="+mj-lt"/>
              <a:buAutoNum type="arabicPeriod"/>
            </a:pPr>
            <a:r>
              <a:rPr lang="fr-FR" dirty="0" smtClean="0"/>
              <a:t>Respect de la liberté religieuse</a:t>
            </a:r>
          </a:p>
          <a:p>
            <a:pPr marL="514350" indent="-514350">
              <a:buFont typeface="+mj-lt"/>
              <a:buAutoNum type="arabicPeriod"/>
            </a:pPr>
            <a:r>
              <a:rPr lang="fr-FR" dirty="0" smtClean="0"/>
              <a:t>Respect de la liberté </a:t>
            </a:r>
            <a:r>
              <a:rPr lang="fr-FR" dirty="0" smtClean="0"/>
              <a:t>d’expression</a:t>
            </a:r>
          </a:p>
          <a:p>
            <a:pPr marL="514350" indent="-514350">
              <a:buFont typeface="+mj-lt"/>
              <a:buAutoNum type="arabicPeriod"/>
            </a:pPr>
            <a:r>
              <a:rPr lang="fr-FR" dirty="0" smtClean="0"/>
              <a:t>La non discrimination</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74</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salarié</a:t>
            </a:r>
          </a:p>
        </p:txBody>
      </p:sp>
    </p:spTree>
    <p:extLst>
      <p:ext uri="{BB962C8B-B14F-4D97-AF65-F5344CB8AC3E}">
        <p14:creationId xmlns:p14="http://schemas.microsoft.com/office/powerpoint/2010/main" val="2295707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a:t>
            </a:r>
            <a:r>
              <a:rPr lang="fr-FR" dirty="0"/>
              <a:t>Respect de la vie </a:t>
            </a:r>
            <a:r>
              <a:rPr lang="fr-FR" dirty="0" smtClean="0"/>
              <a:t>privée</a:t>
            </a:r>
            <a:endParaRPr lang="fr-FR" dirty="0"/>
          </a:p>
        </p:txBody>
      </p:sp>
      <p:graphicFrame>
        <p:nvGraphicFramePr>
          <p:cNvPr id="5" name="Espace réservé du contenu 4"/>
          <p:cNvGraphicFramePr>
            <a:graphicFrameLocks noGrp="1"/>
          </p:cNvGraphicFramePr>
          <p:nvPr>
            <p:ph idx="1"/>
          </p:nvPr>
        </p:nvGraphicFramePr>
        <p:xfrm>
          <a:off x="838200" y="1825625"/>
          <a:ext cx="10515600" cy="457200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1408198451"/>
                    </a:ext>
                  </a:extLst>
                </a:gridCol>
                <a:gridCol w="5257800">
                  <a:extLst>
                    <a:ext uri="{9D8B030D-6E8A-4147-A177-3AD203B41FA5}">
                      <a16:colId xmlns:a16="http://schemas.microsoft.com/office/drawing/2014/main" val="1963263601"/>
                    </a:ext>
                  </a:extLst>
                </a:gridCol>
              </a:tblGrid>
              <a:tr h="370840">
                <a:tc>
                  <a:txBody>
                    <a:bodyPr/>
                    <a:lstStyle/>
                    <a:p>
                      <a:r>
                        <a:rPr lang="fr-FR" dirty="0" smtClean="0"/>
                        <a:t>Secret des correspondances</a:t>
                      </a:r>
                      <a:endParaRPr lang="fr-FR" dirty="0"/>
                    </a:p>
                  </a:txBody>
                  <a:tcPr/>
                </a:tc>
                <a:tc>
                  <a:txBody>
                    <a:bodyPr/>
                    <a:lstStyle/>
                    <a:p>
                      <a:r>
                        <a:rPr lang="fr-FR" dirty="0" smtClean="0"/>
                        <a:t>Seuls, les courriers adressés ou reçus intitulés « Personnel » sont protégés par le secret des correspondances</a:t>
                      </a:r>
                      <a:endParaRPr lang="fr-FR" dirty="0"/>
                    </a:p>
                  </a:txBody>
                  <a:tcPr/>
                </a:tc>
                <a:extLst>
                  <a:ext uri="{0D108BD9-81ED-4DB2-BD59-A6C34878D82A}">
                    <a16:rowId xmlns:a16="http://schemas.microsoft.com/office/drawing/2014/main" val="571215572"/>
                  </a:ext>
                </a:extLst>
              </a:tr>
              <a:tr h="370840">
                <a:tc>
                  <a:txBody>
                    <a:bodyPr/>
                    <a:lstStyle/>
                    <a:p>
                      <a:r>
                        <a:rPr lang="fr-FR" dirty="0" smtClean="0"/>
                        <a:t>Document détenus sur le lieux de travail</a:t>
                      </a:r>
                      <a:endParaRPr lang="fr-FR" dirty="0"/>
                    </a:p>
                  </a:txBody>
                  <a:tcPr/>
                </a:tc>
                <a:tc>
                  <a:txBody>
                    <a:bodyPr/>
                    <a:lstStyle/>
                    <a:p>
                      <a:r>
                        <a:rPr lang="fr-FR" dirty="0" smtClean="0"/>
                        <a:t>Seuls les documents identifiés comme « Personnels » ne</a:t>
                      </a:r>
                      <a:r>
                        <a:rPr lang="fr-FR" baseline="0" dirty="0" smtClean="0"/>
                        <a:t> sont pas présumés professionnels. Les documents personnels peuvent être consultés uniquement en présence du salarié</a:t>
                      </a:r>
                      <a:endParaRPr lang="fr-FR" dirty="0"/>
                    </a:p>
                  </a:txBody>
                  <a:tcPr/>
                </a:tc>
                <a:extLst>
                  <a:ext uri="{0D108BD9-81ED-4DB2-BD59-A6C34878D82A}">
                    <a16:rowId xmlns:a16="http://schemas.microsoft.com/office/drawing/2014/main" val="1998021922"/>
                  </a:ext>
                </a:extLst>
              </a:tr>
              <a:tr h="370840">
                <a:tc>
                  <a:txBody>
                    <a:bodyPr/>
                    <a:lstStyle/>
                    <a:p>
                      <a:r>
                        <a:rPr lang="fr-FR" dirty="0" smtClean="0"/>
                        <a:t>Fouille des vestiaires et des sacs personnels</a:t>
                      </a:r>
                      <a:endParaRPr lang="fr-FR" dirty="0"/>
                    </a:p>
                  </a:txBody>
                  <a:tcPr/>
                </a:tc>
                <a:tc>
                  <a:txBody>
                    <a:bodyPr/>
                    <a:lstStyle/>
                    <a:p>
                      <a:r>
                        <a:rPr lang="fr-FR" dirty="0" smtClean="0"/>
                        <a:t>Le salarié doit être averti et il doit donner son accord. La fouille n’est autorisée</a:t>
                      </a:r>
                      <a:r>
                        <a:rPr lang="fr-FR" baseline="0" dirty="0" smtClean="0"/>
                        <a:t> que pour rechercher du matériel disparu ou des raisons de sécurité</a:t>
                      </a:r>
                      <a:endParaRPr lang="fr-FR" dirty="0"/>
                    </a:p>
                  </a:txBody>
                  <a:tcPr/>
                </a:tc>
                <a:extLst>
                  <a:ext uri="{0D108BD9-81ED-4DB2-BD59-A6C34878D82A}">
                    <a16:rowId xmlns:a16="http://schemas.microsoft.com/office/drawing/2014/main" val="3296461429"/>
                  </a:ext>
                </a:extLst>
              </a:tr>
              <a:tr h="370840">
                <a:tc>
                  <a:txBody>
                    <a:bodyPr/>
                    <a:lstStyle/>
                    <a:p>
                      <a:r>
                        <a:rPr lang="fr-FR" dirty="0" smtClean="0"/>
                        <a:t>Surveillance de la connexion Internet</a:t>
                      </a:r>
                      <a:endParaRPr lang="fr-FR" dirty="0"/>
                    </a:p>
                  </a:txBody>
                  <a:tcPr/>
                </a:tc>
                <a:tc>
                  <a:txBody>
                    <a:bodyPr/>
                    <a:lstStyle/>
                    <a:p>
                      <a:r>
                        <a:rPr lang="fr-FR" dirty="0" smtClean="0"/>
                        <a:t>Les</a:t>
                      </a:r>
                      <a:r>
                        <a:rPr lang="fr-FR" baseline="0" dirty="0" smtClean="0"/>
                        <a:t> moyens de contrôle doivent avoir été présentés aux salariés</a:t>
                      </a:r>
                      <a:endParaRPr lang="fr-FR" dirty="0"/>
                    </a:p>
                  </a:txBody>
                  <a:tcPr/>
                </a:tc>
                <a:extLst>
                  <a:ext uri="{0D108BD9-81ED-4DB2-BD59-A6C34878D82A}">
                    <a16:rowId xmlns:a16="http://schemas.microsoft.com/office/drawing/2014/main" val="1212442854"/>
                  </a:ext>
                </a:extLst>
              </a:tr>
              <a:tr h="370840">
                <a:tc>
                  <a:txBody>
                    <a:bodyPr/>
                    <a:lstStyle/>
                    <a:p>
                      <a:r>
                        <a:rPr lang="fr-FR" dirty="0" smtClean="0"/>
                        <a:t>Liberté vestimentaire</a:t>
                      </a:r>
                      <a:endParaRPr lang="fr-FR" dirty="0"/>
                    </a:p>
                  </a:txBody>
                  <a:tcPr/>
                </a:tc>
                <a:tc>
                  <a:txBody>
                    <a:bodyPr/>
                    <a:lstStyle/>
                    <a:p>
                      <a:r>
                        <a:rPr lang="fr-FR" dirty="0" smtClean="0"/>
                        <a:t>Les</a:t>
                      </a:r>
                      <a:r>
                        <a:rPr lang="fr-FR" baseline="0" dirty="0" smtClean="0"/>
                        <a:t> restriction doivent être justifiées par des motifs de sécurité ou commerciaux. Elles doivent être proportionnées au but recherché.</a:t>
                      </a:r>
                      <a:endParaRPr lang="fr-FR" dirty="0"/>
                    </a:p>
                  </a:txBody>
                  <a:tcPr/>
                </a:tc>
                <a:extLst>
                  <a:ext uri="{0D108BD9-81ED-4DB2-BD59-A6C34878D82A}">
                    <a16:rowId xmlns:a16="http://schemas.microsoft.com/office/drawing/2014/main" val="446612046"/>
                  </a:ext>
                </a:extLst>
              </a:tr>
            </a:tbl>
          </a:graphicData>
        </a:graphic>
      </p:graphicFrame>
      <p:sp>
        <p:nvSpPr>
          <p:cNvPr id="4" name="Espace réservé du numéro de diapositive 3"/>
          <p:cNvSpPr>
            <a:spLocks noGrp="1"/>
          </p:cNvSpPr>
          <p:nvPr>
            <p:ph type="sldNum" sz="quarter" idx="12"/>
          </p:nvPr>
        </p:nvSpPr>
        <p:spPr/>
        <p:txBody>
          <a:bodyPr/>
          <a:lstStyle/>
          <a:p>
            <a:fld id="{67B9981E-9421-462A-A61B-A4762FEB4036}" type="slidenum">
              <a:rPr lang="fr-FR" smtClean="0"/>
              <a:t>75</a:t>
            </a:fld>
            <a:endParaRPr lang="fr-FR"/>
          </a:p>
        </p:txBody>
      </p:sp>
      <p:sp>
        <p:nvSpPr>
          <p:cNvPr id="6" name="ZoneTexte 5"/>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a:t>
            </a:r>
            <a:r>
              <a:rPr lang="fr-FR" dirty="0" smtClean="0"/>
              <a:t>salarié / C. Le pouvoir de direction</a:t>
            </a:r>
            <a:endParaRPr lang="fr-FR" dirty="0"/>
          </a:p>
        </p:txBody>
      </p:sp>
    </p:spTree>
    <p:extLst>
      <p:ext uri="{BB962C8B-B14F-4D97-AF65-F5344CB8AC3E}">
        <p14:creationId xmlns:p14="http://schemas.microsoft.com/office/powerpoint/2010/main" val="9012722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a:t>
            </a:r>
            <a:r>
              <a:rPr lang="fr-FR" dirty="0"/>
              <a:t>Respect de la liberté </a:t>
            </a:r>
            <a:r>
              <a:rPr lang="fr-FR" dirty="0" smtClean="0"/>
              <a:t>religieuse</a:t>
            </a:r>
            <a:endParaRPr lang="fr-FR" dirty="0"/>
          </a:p>
        </p:txBody>
      </p:sp>
      <p:sp>
        <p:nvSpPr>
          <p:cNvPr id="3" name="Espace réservé du contenu 2"/>
          <p:cNvSpPr>
            <a:spLocks noGrp="1"/>
          </p:cNvSpPr>
          <p:nvPr>
            <p:ph idx="1"/>
          </p:nvPr>
        </p:nvSpPr>
        <p:spPr/>
        <p:txBody>
          <a:bodyPr/>
          <a:lstStyle/>
          <a:p>
            <a:r>
              <a:rPr lang="fr-FR" dirty="0" smtClean="0"/>
              <a:t>Le salarié peut exprimer ses convictions religieuses sous réserve de ne pas porter atteinte au fonctionnement de l’entreprise. Il ne peut pas réclamer de traitement particulier du fait de ses croyances et ne doit pas faire de prosélytisme dans l’entreprise.</a:t>
            </a:r>
          </a:p>
          <a:p>
            <a:r>
              <a:rPr lang="fr-FR" dirty="0" smtClean="0"/>
              <a:t>Une obligation de neutralité peut être prévue dans le règlement intérieur. Elle n’est applicable qu’en cas de contact avec la clientèle.</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76</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a:t>
            </a:r>
            <a:r>
              <a:rPr lang="fr-FR" dirty="0" smtClean="0"/>
              <a:t>salarié / </a:t>
            </a:r>
            <a:r>
              <a:rPr lang="fr-FR" dirty="0"/>
              <a:t>C. </a:t>
            </a:r>
            <a:r>
              <a:rPr lang="fr-FR" dirty="0" smtClean="0"/>
              <a:t>Le pouvoir de direction</a:t>
            </a:r>
            <a:endParaRPr lang="fr-FR" dirty="0"/>
          </a:p>
        </p:txBody>
      </p:sp>
    </p:spTree>
    <p:extLst>
      <p:ext uri="{BB962C8B-B14F-4D97-AF65-F5344CB8AC3E}">
        <p14:creationId xmlns:p14="http://schemas.microsoft.com/office/powerpoint/2010/main" val="17987478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3. Respect </a:t>
            </a:r>
            <a:r>
              <a:rPr lang="fr-FR"/>
              <a:t>de la liberté </a:t>
            </a:r>
            <a:r>
              <a:rPr lang="fr-FR" smtClean="0"/>
              <a:t>d’expression</a:t>
            </a:r>
            <a:endParaRPr lang="fr-FR"/>
          </a:p>
        </p:txBody>
      </p:sp>
      <p:sp>
        <p:nvSpPr>
          <p:cNvPr id="3" name="Espace réservé du contenu 2"/>
          <p:cNvSpPr>
            <a:spLocks noGrp="1"/>
          </p:cNvSpPr>
          <p:nvPr>
            <p:ph idx="1"/>
          </p:nvPr>
        </p:nvSpPr>
        <p:spPr/>
        <p:txBody>
          <a:bodyPr/>
          <a:lstStyle/>
          <a:p>
            <a:r>
              <a:rPr lang="fr-FR" dirty="0" smtClean="0"/>
              <a:t>Le salarié dispose d’une liberté d’expression dans et en dehors de l’entreprise. Seules des restrictions justifiées et proportionnées au but recherché peuvent être apportées à cette liberté.</a:t>
            </a:r>
          </a:p>
          <a:p>
            <a:r>
              <a:rPr lang="fr-FR" dirty="0" smtClean="0"/>
              <a:t>Le salarié ne doit pas abuser de cette liberté. Les juges utilises généralement 3 critères pour estimer s’il y a abus :</a:t>
            </a:r>
          </a:p>
          <a:p>
            <a:pPr lvl="1"/>
            <a:r>
              <a:rPr lang="fr-FR" dirty="0" smtClean="0"/>
              <a:t>Propos injurieux, diffamatoires ou excessifs</a:t>
            </a:r>
          </a:p>
          <a:p>
            <a:pPr lvl="1"/>
            <a:r>
              <a:rPr lang="fr-FR" dirty="0"/>
              <a:t>Les fonctions exercées par le salarié, son niveau de responsabilité </a:t>
            </a:r>
            <a:r>
              <a:rPr lang="fr-FR" dirty="0" smtClean="0"/>
              <a:t>hiérarchique</a:t>
            </a:r>
          </a:p>
          <a:p>
            <a:pPr lvl="1"/>
            <a:r>
              <a:rPr lang="fr-FR" dirty="0"/>
              <a:t>l’audience plus ou moins large donnée aux propos</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77</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a:t>
            </a:r>
            <a:r>
              <a:rPr lang="fr-FR" dirty="0" smtClean="0"/>
              <a:t>salarié / </a:t>
            </a:r>
            <a:r>
              <a:rPr lang="fr-FR" dirty="0"/>
              <a:t>C. </a:t>
            </a:r>
            <a:r>
              <a:rPr lang="fr-FR" dirty="0" smtClean="0"/>
              <a:t>Le pouvoir de direction</a:t>
            </a:r>
            <a:endParaRPr lang="fr-FR" dirty="0"/>
          </a:p>
        </p:txBody>
      </p:sp>
    </p:spTree>
    <p:extLst>
      <p:ext uri="{BB962C8B-B14F-4D97-AF65-F5344CB8AC3E}">
        <p14:creationId xmlns:p14="http://schemas.microsoft.com/office/powerpoint/2010/main" val="1944907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a:t>
            </a:r>
            <a:r>
              <a:rPr lang="fr-FR" dirty="0"/>
              <a:t>La non </a:t>
            </a:r>
            <a:r>
              <a:rPr lang="fr-FR" dirty="0" smtClean="0"/>
              <a:t>discrimination</a:t>
            </a:r>
            <a:endParaRPr lang="fr-FR" dirty="0"/>
          </a:p>
        </p:txBody>
      </p:sp>
      <p:sp>
        <p:nvSpPr>
          <p:cNvPr id="3" name="Espace réservé du contenu 2"/>
          <p:cNvSpPr>
            <a:spLocks noGrp="1"/>
          </p:cNvSpPr>
          <p:nvPr>
            <p:ph idx="1"/>
          </p:nvPr>
        </p:nvSpPr>
        <p:spPr/>
        <p:txBody>
          <a:bodyPr/>
          <a:lstStyle/>
          <a:p>
            <a:pPr marL="514350" indent="-514350">
              <a:buFont typeface="+mj-lt"/>
              <a:buAutoNum type="alphaLcPeriod"/>
            </a:pPr>
            <a:r>
              <a:rPr lang="fr-FR" dirty="0" smtClean="0"/>
              <a:t>Le principe</a:t>
            </a:r>
          </a:p>
          <a:p>
            <a:pPr marL="514350" indent="-514350">
              <a:buFont typeface="+mj-lt"/>
              <a:buAutoNum type="alphaLcPeriod"/>
            </a:pPr>
            <a:r>
              <a:rPr lang="fr-FR" dirty="0" smtClean="0"/>
              <a:t>Le harcèlement</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78</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a:t>
            </a:r>
            <a:r>
              <a:rPr lang="fr-FR" dirty="0" smtClean="0"/>
              <a:t>salarié / </a:t>
            </a:r>
            <a:r>
              <a:rPr lang="fr-FR" dirty="0"/>
              <a:t>C. </a:t>
            </a:r>
            <a:r>
              <a:rPr lang="fr-FR" dirty="0" smtClean="0"/>
              <a:t>Le pouvoir de direction</a:t>
            </a:r>
            <a:endParaRPr lang="fr-FR" dirty="0"/>
          </a:p>
        </p:txBody>
      </p:sp>
    </p:spTree>
    <p:extLst>
      <p:ext uri="{BB962C8B-B14F-4D97-AF65-F5344CB8AC3E}">
        <p14:creationId xmlns:p14="http://schemas.microsoft.com/office/powerpoint/2010/main" val="13446877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Le principe de non discrimination</a:t>
            </a:r>
            <a:endParaRPr lang="fr-FR" dirty="0"/>
          </a:p>
        </p:txBody>
      </p:sp>
      <p:sp>
        <p:nvSpPr>
          <p:cNvPr id="3" name="Espace réservé du contenu 2"/>
          <p:cNvSpPr>
            <a:spLocks noGrp="1"/>
          </p:cNvSpPr>
          <p:nvPr>
            <p:ph idx="1"/>
          </p:nvPr>
        </p:nvSpPr>
        <p:spPr/>
        <p:txBody>
          <a:bodyPr/>
          <a:lstStyle/>
          <a:p>
            <a:r>
              <a:rPr lang="fr-FR" dirty="0" smtClean="0"/>
              <a:t>Une mesure discriminatoire consiste à prendre en compte d’autres critères que ceux strictement lié au travail pour prendre des décisions individuelles.</a:t>
            </a:r>
          </a:p>
          <a:p>
            <a:r>
              <a:rPr lang="fr-FR" dirty="0" smtClean="0"/>
              <a:t>Les différence de traitement des personnes sont admises lorsqu’elles répondent à une exigence professionnelle essentielle et déterminante et à condition que l’objectif soit légitime.</a:t>
            </a:r>
          </a:p>
          <a:p>
            <a:r>
              <a:rPr lang="fr-FR" dirty="0" smtClean="0"/>
              <a:t>Les critères discriminants sont fixés par la loi (Code du travail, art </a:t>
            </a:r>
            <a:r>
              <a:rPr lang="fr-FR" dirty="0" smtClean="0">
                <a:hlinkClick r:id="rId2"/>
              </a:rPr>
              <a:t>L.1132-1</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79</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a:t>
            </a:r>
            <a:r>
              <a:rPr lang="fr-FR" dirty="0" smtClean="0"/>
              <a:t>salarié / </a:t>
            </a:r>
            <a:r>
              <a:rPr lang="fr-FR" dirty="0"/>
              <a:t>C. </a:t>
            </a:r>
            <a:r>
              <a:rPr lang="fr-FR" dirty="0" smtClean="0"/>
              <a:t>Le pouvoir de direction / 4. La non discrimination</a:t>
            </a:r>
            <a:endParaRPr lang="fr-FR" dirty="0"/>
          </a:p>
        </p:txBody>
      </p:sp>
    </p:spTree>
    <p:extLst>
      <p:ext uri="{BB962C8B-B14F-4D97-AF65-F5344CB8AC3E}">
        <p14:creationId xmlns:p14="http://schemas.microsoft.com/office/powerpoint/2010/main" val="339430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9C081-E7A1-99A6-55FD-7F48444BD5AB}"/>
              </a:ext>
            </a:extLst>
          </p:cNvPr>
          <p:cNvSpPr>
            <a:spLocks noGrp="1"/>
          </p:cNvSpPr>
          <p:nvPr>
            <p:ph type="title"/>
          </p:nvPr>
        </p:nvSpPr>
        <p:spPr/>
        <p:txBody>
          <a:bodyPr/>
          <a:lstStyle/>
          <a:p>
            <a:r>
              <a:rPr lang="fr-FR" dirty="0"/>
              <a:t>A. Les conditions de forme</a:t>
            </a:r>
          </a:p>
        </p:txBody>
      </p:sp>
      <p:sp>
        <p:nvSpPr>
          <p:cNvPr id="3" name="Espace réservé du contenu 2">
            <a:extLst>
              <a:ext uri="{FF2B5EF4-FFF2-40B4-BE49-F238E27FC236}">
                <a16:creationId xmlns:a16="http://schemas.microsoft.com/office/drawing/2014/main" id="{7E512E15-B413-678A-C26D-D21517F0F003}"/>
              </a:ext>
            </a:extLst>
          </p:cNvPr>
          <p:cNvSpPr>
            <a:spLocks noGrp="1"/>
          </p:cNvSpPr>
          <p:nvPr>
            <p:ph idx="1"/>
          </p:nvPr>
        </p:nvSpPr>
        <p:spPr/>
        <p:txBody>
          <a:bodyPr/>
          <a:lstStyle/>
          <a:p>
            <a:r>
              <a:rPr lang="fr-FR" dirty="0"/>
              <a:t>Seul le Contrat à Durée Indéterminée (CDI) à temps complet peut être non-écrit. </a:t>
            </a:r>
          </a:p>
          <a:p>
            <a:r>
              <a:rPr lang="fr-FR" dirty="0"/>
              <a:t>L’employeur doit remettre au salarié un document reprenant les informations contenus dans la déclaration préalable d’embauche</a:t>
            </a:r>
          </a:p>
          <a:p>
            <a:r>
              <a:rPr lang="fr-FR" dirty="0"/>
              <a:t>Tous les autres contrats doivent être écrits.</a:t>
            </a:r>
          </a:p>
          <a:p>
            <a:r>
              <a:rPr lang="fr-FR" dirty="0"/>
              <a:t>Chaque type de contrat à ses mentions obligatoires</a:t>
            </a:r>
          </a:p>
        </p:txBody>
      </p:sp>
      <p:sp>
        <p:nvSpPr>
          <p:cNvPr id="4" name="Espace réservé du numéro de diapositive 3">
            <a:extLst>
              <a:ext uri="{FF2B5EF4-FFF2-40B4-BE49-F238E27FC236}">
                <a16:creationId xmlns:a16="http://schemas.microsoft.com/office/drawing/2014/main" id="{92779A0F-818E-F42E-C40B-206037E04CF9}"/>
              </a:ext>
            </a:extLst>
          </p:cNvPr>
          <p:cNvSpPr>
            <a:spLocks noGrp="1"/>
          </p:cNvSpPr>
          <p:nvPr>
            <p:ph type="sldNum" sz="quarter" idx="12"/>
          </p:nvPr>
        </p:nvSpPr>
        <p:spPr/>
        <p:txBody>
          <a:bodyPr/>
          <a:lstStyle/>
          <a:p>
            <a:fld id="{67B9981E-9421-462A-A61B-A4762FEB4036}" type="slidenum">
              <a:rPr lang="fr-FR" smtClean="0"/>
              <a:t>8</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II. Les conditions de formation</a:t>
            </a:r>
          </a:p>
        </p:txBody>
      </p:sp>
    </p:spTree>
    <p:extLst>
      <p:ext uri="{BB962C8B-B14F-4D97-AF65-F5344CB8AC3E}">
        <p14:creationId xmlns:p14="http://schemas.microsoft.com/office/powerpoint/2010/main" val="32246470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 Le harcèlement</a:t>
            </a:r>
            <a:endParaRPr lang="fr-FR" dirty="0"/>
          </a:p>
        </p:txBody>
      </p:sp>
      <p:sp>
        <p:nvSpPr>
          <p:cNvPr id="3" name="Espace réservé du contenu 2"/>
          <p:cNvSpPr>
            <a:spLocks noGrp="1"/>
          </p:cNvSpPr>
          <p:nvPr>
            <p:ph idx="1"/>
          </p:nvPr>
        </p:nvSpPr>
        <p:spPr/>
        <p:txBody>
          <a:bodyPr/>
          <a:lstStyle/>
          <a:p>
            <a:r>
              <a:rPr lang="fr-FR" dirty="0" smtClean="0"/>
              <a:t>Le harcèlement moral est caractérisé par des faits répétés qui ont pour objet ou effet une dégradation des conditions de travail du salarié susceptible de porter atteinte à ses droits et à sa dignité, d’altérer sa santé physique ou mentale ou de compromette son avenir professionnel.</a:t>
            </a:r>
          </a:p>
          <a:p>
            <a:r>
              <a:rPr lang="fr-FR" dirty="0" smtClean="0"/>
              <a:t>Le harcèlement sexuel est constitué de propos ou comportements à connotation sexuelle ou sexiste répétés.</a:t>
            </a:r>
          </a:p>
          <a:p>
            <a:r>
              <a:rPr lang="fr-FR" dirty="0" smtClean="0"/>
              <a:t>Même non répétées, les formes de pression graves exercées dans le but d’obtenir un acte de nature sexuel sont assimilées à du harcèlement sexuel.</a:t>
            </a:r>
            <a:endParaRPr lang="fr-FR" dirty="0"/>
          </a:p>
        </p:txBody>
      </p:sp>
      <p:sp>
        <p:nvSpPr>
          <p:cNvPr id="4" name="Espace réservé du numéro de diapositive 3"/>
          <p:cNvSpPr>
            <a:spLocks noGrp="1"/>
          </p:cNvSpPr>
          <p:nvPr>
            <p:ph type="sldNum" sz="quarter" idx="12"/>
          </p:nvPr>
        </p:nvSpPr>
        <p:spPr/>
        <p:txBody>
          <a:bodyPr/>
          <a:lstStyle/>
          <a:p>
            <a:fld id="{67B9981E-9421-462A-A61B-A4762FEB4036}" type="slidenum">
              <a:rPr lang="fr-FR" smtClean="0"/>
              <a:t>80</a:t>
            </a:fld>
            <a:endParaRPr lang="fr-FR"/>
          </a:p>
        </p:txBody>
      </p:sp>
      <p:sp>
        <p:nvSpPr>
          <p:cNvPr id="5" name="ZoneTexte 4"/>
          <p:cNvSpPr txBox="1"/>
          <p:nvPr/>
        </p:nvSpPr>
        <p:spPr>
          <a:xfrm>
            <a:off x="0" y="6488668"/>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a:t>
            </a:r>
            <a:r>
              <a:rPr lang="fr-FR" dirty="0" smtClean="0"/>
              <a:t>VIII  </a:t>
            </a:r>
            <a:r>
              <a:rPr lang="fr-FR" dirty="0"/>
              <a:t>Les pouvoirs de l’employeur et les libertés du </a:t>
            </a:r>
            <a:r>
              <a:rPr lang="fr-FR" dirty="0" smtClean="0"/>
              <a:t>salarié / </a:t>
            </a:r>
            <a:r>
              <a:rPr lang="fr-FR" dirty="0"/>
              <a:t>C. </a:t>
            </a:r>
            <a:r>
              <a:rPr lang="fr-FR" dirty="0" smtClean="0"/>
              <a:t>Le pouvoir de direction / 4. La non discrimination</a:t>
            </a:r>
            <a:endParaRPr lang="fr-FR" dirty="0"/>
          </a:p>
        </p:txBody>
      </p:sp>
    </p:spTree>
    <p:extLst>
      <p:ext uri="{BB962C8B-B14F-4D97-AF65-F5344CB8AC3E}">
        <p14:creationId xmlns:p14="http://schemas.microsoft.com/office/powerpoint/2010/main" val="190824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C781A-BB04-616F-E20F-F7A033FB04ED}"/>
              </a:ext>
            </a:extLst>
          </p:cNvPr>
          <p:cNvSpPr>
            <a:spLocks noGrp="1"/>
          </p:cNvSpPr>
          <p:nvPr>
            <p:ph type="title"/>
          </p:nvPr>
        </p:nvSpPr>
        <p:spPr/>
        <p:txBody>
          <a:bodyPr/>
          <a:lstStyle/>
          <a:p>
            <a:r>
              <a:rPr lang="fr-FR" dirty="0"/>
              <a:t>B. Les conditions de fonds</a:t>
            </a:r>
          </a:p>
        </p:txBody>
      </p:sp>
      <p:sp>
        <p:nvSpPr>
          <p:cNvPr id="3" name="Espace réservé du contenu 2">
            <a:extLst>
              <a:ext uri="{FF2B5EF4-FFF2-40B4-BE49-F238E27FC236}">
                <a16:creationId xmlns:a16="http://schemas.microsoft.com/office/drawing/2014/main" id="{02B8853F-CBBF-C9A0-005C-7A31713EED43}"/>
              </a:ext>
            </a:extLst>
          </p:cNvPr>
          <p:cNvSpPr>
            <a:spLocks noGrp="1"/>
          </p:cNvSpPr>
          <p:nvPr>
            <p:ph idx="1"/>
          </p:nvPr>
        </p:nvSpPr>
        <p:spPr/>
        <p:txBody>
          <a:bodyPr/>
          <a:lstStyle/>
          <a:p>
            <a:r>
              <a:rPr lang="fr-FR" dirty="0"/>
              <a:t>Les contractants doivent être </a:t>
            </a:r>
            <a:r>
              <a:rPr lang="fr-FR" dirty="0" smtClean="0"/>
              <a:t>capables </a:t>
            </a:r>
            <a:r>
              <a:rPr lang="fr-FR" dirty="0"/>
              <a:t>(plus de 16 ans pour les salariés).</a:t>
            </a:r>
          </a:p>
          <a:p>
            <a:r>
              <a:rPr lang="fr-FR" dirty="0"/>
              <a:t>Le consentement ne doit pas être vicié par le dol, la violence ou l’erreur.</a:t>
            </a:r>
          </a:p>
          <a:p>
            <a:r>
              <a:rPr lang="fr-FR" dirty="0"/>
              <a:t>Le contenu prévoit une prestation de travail contre une </a:t>
            </a:r>
            <a:r>
              <a:rPr lang="fr-FR" dirty="0" smtClean="0"/>
              <a:t>rémunération et un lien </a:t>
            </a:r>
            <a:r>
              <a:rPr lang="fr-FR" smtClean="0"/>
              <a:t>de subordination</a:t>
            </a:r>
            <a:endParaRPr lang="fr-FR" dirty="0"/>
          </a:p>
        </p:txBody>
      </p:sp>
      <p:sp>
        <p:nvSpPr>
          <p:cNvPr id="4" name="Espace réservé du numéro de diapositive 3">
            <a:extLst>
              <a:ext uri="{FF2B5EF4-FFF2-40B4-BE49-F238E27FC236}">
                <a16:creationId xmlns:a16="http://schemas.microsoft.com/office/drawing/2014/main" id="{3A5B1BBB-E022-B79E-E36A-CBF50ECD6912}"/>
              </a:ext>
            </a:extLst>
          </p:cNvPr>
          <p:cNvSpPr>
            <a:spLocks noGrp="1"/>
          </p:cNvSpPr>
          <p:nvPr>
            <p:ph type="sldNum" sz="quarter" idx="12"/>
          </p:nvPr>
        </p:nvSpPr>
        <p:spPr/>
        <p:txBody>
          <a:bodyPr/>
          <a:lstStyle/>
          <a:p>
            <a:fld id="{67B9981E-9421-462A-A61B-A4762FEB4036}" type="slidenum">
              <a:rPr lang="fr-FR" smtClean="0"/>
              <a:t>9</a:t>
            </a:fld>
            <a:endParaRPr lang="fr-FR"/>
          </a:p>
        </p:txBody>
      </p:sp>
      <p:sp>
        <p:nvSpPr>
          <p:cNvPr id="5" name="ZoneTexte 4"/>
          <p:cNvSpPr txBox="1"/>
          <p:nvPr/>
        </p:nvSpPr>
        <p:spPr>
          <a:xfrm>
            <a:off x="0" y="6483927"/>
            <a:ext cx="1219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Chap. IV Le contrat de travail / II. Les conditions de formation</a:t>
            </a:r>
          </a:p>
        </p:txBody>
      </p:sp>
    </p:spTree>
    <p:extLst>
      <p:ext uri="{BB962C8B-B14F-4D97-AF65-F5344CB8AC3E}">
        <p14:creationId xmlns:p14="http://schemas.microsoft.com/office/powerpoint/2010/main" val="613037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74DE523C18DD04AA3DC7A64EF303CDB" ma:contentTypeVersion="10" ma:contentTypeDescription="Crée un document." ma:contentTypeScope="" ma:versionID="6533fc9cde2a196462d77d7d8e50a553">
  <xsd:schema xmlns:xsd="http://www.w3.org/2001/XMLSchema" xmlns:xs="http://www.w3.org/2001/XMLSchema" xmlns:p="http://schemas.microsoft.com/office/2006/metadata/properties" xmlns:ns3="2eb18c24-ff85-4648-aa2d-dc8f8a313da7" targetNamespace="http://schemas.microsoft.com/office/2006/metadata/properties" ma:root="true" ma:fieldsID="e73aace1ac2721af1af002cc289e19b5" ns3:_="">
    <xsd:import namespace="2eb18c24-ff85-4648-aa2d-dc8f8a313da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18c24-ff85-4648-aa2d-dc8f8a313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22070D-C661-47BA-9F6B-B6441E6B5702}">
  <ds:schemaRefs>
    <ds:schemaRef ds:uri="http://schemas.microsoft.com/sharepoint/v3/contenttype/forms"/>
  </ds:schemaRefs>
</ds:datastoreItem>
</file>

<file path=customXml/itemProps2.xml><?xml version="1.0" encoding="utf-8"?>
<ds:datastoreItem xmlns:ds="http://schemas.openxmlformats.org/officeDocument/2006/customXml" ds:itemID="{A6A3D2C6-F710-43F6-812E-58EC214F4BAA}">
  <ds:schemaRefs>
    <ds:schemaRef ds:uri="http://purl.org/dc/elements/1.1/"/>
    <ds:schemaRef ds:uri="2eb18c24-ff85-4648-aa2d-dc8f8a313da7"/>
    <ds:schemaRef ds:uri="http://schemas.microsoft.com/office/2006/documentManagement/types"/>
    <ds:schemaRef ds:uri="http://purl.org/dc/terms/"/>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94DFA2FF-C1C2-4850-B623-6BB14855D1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18c24-ff85-4648-aa2d-dc8f8a313d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TotalTime>
  <Words>5151</Words>
  <Application>Microsoft Office PowerPoint</Application>
  <PresentationFormat>Grand écran</PresentationFormat>
  <Paragraphs>570</Paragraphs>
  <Slides>80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80</vt:i4>
      </vt:variant>
    </vt:vector>
  </HeadingPairs>
  <TitlesOfParts>
    <vt:vector size="84" baseType="lpstr">
      <vt:lpstr>Arial</vt:lpstr>
      <vt:lpstr>Calibri</vt:lpstr>
      <vt:lpstr>Calibri Light</vt:lpstr>
      <vt:lpstr>Thème Office</vt:lpstr>
      <vt:lpstr>Partie 2 : Les aspects individuels</vt:lpstr>
      <vt:lpstr>Chapitre IV : Le contrat de travail</vt:lpstr>
      <vt:lpstr>Plan du chapitre</vt:lpstr>
      <vt:lpstr>I. Le recrutement</vt:lpstr>
      <vt:lpstr>A. La liberté d’embauche et ses limites</vt:lpstr>
      <vt:lpstr>B. Les modalités de recrutement</vt:lpstr>
      <vt:lpstr>II. Les conditions de formation</vt:lpstr>
      <vt:lpstr>A. Les conditions de forme</vt:lpstr>
      <vt:lpstr>B. Les conditions de fonds</vt:lpstr>
      <vt:lpstr>III. Les formalités liées à l’embauche</vt:lpstr>
      <vt:lpstr>IV. L’exécution du contrat de travail</vt:lpstr>
      <vt:lpstr>V. Les clauses particulières</vt:lpstr>
      <vt:lpstr>A. La période d’essai</vt:lpstr>
      <vt:lpstr>B. La clause de non concurrence</vt:lpstr>
      <vt:lpstr>C. La clause de dédit-formation</vt:lpstr>
      <vt:lpstr>D. La clause de mobilité</vt:lpstr>
      <vt:lpstr>E. La clause d’objectifs</vt:lpstr>
      <vt:lpstr>F. La clause d’exclusivité</vt:lpstr>
      <vt:lpstr>Chapitre V : La diversité des contrats de travail</vt:lpstr>
      <vt:lpstr>Plan du chapitre V</vt:lpstr>
      <vt:lpstr>I. Le Contrat à Durée Indéterminée et ses variantes</vt:lpstr>
      <vt:lpstr>A. Le CDI de droit commun</vt:lpstr>
      <vt:lpstr>B. Le CDI de projet ou de chantier</vt:lpstr>
      <vt:lpstr>II. Les contrats précaires</vt:lpstr>
      <vt:lpstr>A. Le Contrat à durée déterminée</vt:lpstr>
      <vt:lpstr>Cas de recours autorisés </vt:lpstr>
      <vt:lpstr>Les conditions de forme</vt:lpstr>
      <vt:lpstr>Durée et statut</vt:lpstr>
      <vt:lpstr>Le renouvellement </vt:lpstr>
      <vt:lpstr>La Fin du CDD</vt:lpstr>
      <vt:lpstr>B. Le contrat de travail temporaire</vt:lpstr>
      <vt:lpstr>Présentation PowerPoint</vt:lpstr>
      <vt:lpstr>Présentation PowerPoint</vt:lpstr>
      <vt:lpstr>C. Le portage salarial</vt:lpstr>
      <vt:lpstr>III. Les contrat alliant formation et emploi</vt:lpstr>
      <vt:lpstr>A. Le contrat d’apprentissage</vt:lpstr>
      <vt:lpstr>Présentation PowerPoint</vt:lpstr>
      <vt:lpstr>B. Le contrat de professionnalisation</vt:lpstr>
      <vt:lpstr>IV. Le contrat de travail à temps partiel</vt:lpstr>
      <vt:lpstr>Chapitre VI : Le temps de travail</vt:lpstr>
      <vt:lpstr>Plan du chapitre VI.</vt:lpstr>
      <vt:lpstr>I. La durée du travail</vt:lpstr>
      <vt:lpstr>A. Le temps de travail effectif</vt:lpstr>
      <vt:lpstr>Présentation PowerPoint</vt:lpstr>
      <vt:lpstr>B. Les durées maximales</vt:lpstr>
      <vt:lpstr>C. Les heures supplémentaires</vt:lpstr>
      <vt:lpstr>1. La contrepartie des heures supplémentaires</vt:lpstr>
      <vt:lpstr>2. La limitation du nombre d’heures supplémentaires</vt:lpstr>
      <vt:lpstr>3. L’obligation de réaliser les heures supplémentaires</vt:lpstr>
      <vt:lpstr>D. Les conventions de forfait</vt:lpstr>
      <vt:lpstr>Présentation PowerPoint</vt:lpstr>
      <vt:lpstr>II. Le repos</vt:lpstr>
      <vt:lpstr>Chapitre VII : La rupture du contrat de travail</vt:lpstr>
      <vt:lpstr>Présentation PowerPoint</vt:lpstr>
      <vt:lpstr>I. Le licenciement pour motif personnel</vt:lpstr>
      <vt:lpstr>A. Les faits fautifs</vt:lpstr>
      <vt:lpstr>B. Les faits non fautifs</vt:lpstr>
      <vt:lpstr>C. La charge de la preuve</vt:lpstr>
      <vt:lpstr>D. Le licenciement sans cause réelle et sérieuse</vt:lpstr>
      <vt:lpstr>II. Le licenciement pour motif économique</vt:lpstr>
      <vt:lpstr>III. La démission</vt:lpstr>
      <vt:lpstr>IV. La rupture conventionnelle</vt:lpstr>
      <vt:lpstr>V. Les effets de la rupture</vt:lpstr>
      <vt:lpstr>A. Le préavis</vt:lpstr>
      <vt:lpstr>B. Les indemnités en cas de licenciement</vt:lpstr>
      <vt:lpstr>1. L’indemnité de licenciement</vt:lpstr>
      <vt:lpstr>2. L’indemnité de congés payés</vt:lpstr>
      <vt:lpstr>c. Les documents obligatoires</vt:lpstr>
      <vt:lpstr>Chapitre VIII : Les pouvoirs de l’employeur et les libertés du salarié</vt:lpstr>
      <vt:lpstr>Présentation PowerPoint</vt:lpstr>
      <vt:lpstr>A. Le pouvoir réglementaire 1/2</vt:lpstr>
      <vt:lpstr>A. Le pouvoir réglementaire 2/2</vt:lpstr>
      <vt:lpstr>B. Le pouvoir disciplinaire</vt:lpstr>
      <vt:lpstr>C. Le pouvoir de direction</vt:lpstr>
      <vt:lpstr>1. Respect de la vie privée</vt:lpstr>
      <vt:lpstr>2. Respect de la liberté religieuse</vt:lpstr>
      <vt:lpstr>3. Respect de la liberté d’expression</vt:lpstr>
      <vt:lpstr>4. La non discrimination</vt:lpstr>
      <vt:lpstr>a. Le principe de non discrimination</vt:lpstr>
      <vt:lpstr>b. Le harcèlement</vt:lpstr>
    </vt:vector>
  </TitlesOfParts>
  <Company>SCCM-SECONDARY1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Moulin</dc:creator>
  <cp:lastModifiedBy>Antoine Moulin</cp:lastModifiedBy>
  <cp:revision>4</cp:revision>
  <dcterms:created xsi:type="dcterms:W3CDTF">2022-12-07T08:57:41Z</dcterms:created>
  <dcterms:modified xsi:type="dcterms:W3CDTF">2023-01-04T11:35:41Z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0x010100174DE523C18DD04AA3DC7A64EF303CDB</vt:lpwstr>
  </property>
</Properties>
</file>