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2" r:id="rId4"/>
    <p:sldId id="265" r:id="rId5"/>
    <p:sldId id="258" r:id="rId6"/>
    <p:sldId id="267" r:id="rId7"/>
    <p:sldId id="266" r:id="rId8"/>
    <p:sldId id="260" r:id="rId9"/>
    <p:sldId id="268" r:id="rId10"/>
    <p:sldId id="264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86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3ed3027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43ed3027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43ed3027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43ed3027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203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3ed302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3ed302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3ed302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3ed302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197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105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43ed3027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43ed3027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18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063700" y="630225"/>
            <a:ext cx="7639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Economie, Gestion, Droit (EGD)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Arthur Le Menn, Paul Pericou Cayère, Matis Chabanat, Leho Erreçarret</a:t>
            </a:r>
            <a:endParaRPr sz="2400" b="1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l="816" r="816"/>
          <a:stretch/>
        </p:blipFill>
        <p:spPr>
          <a:xfrm>
            <a:off x="11796" y="3698851"/>
            <a:ext cx="998857" cy="14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135220" y="0"/>
            <a:ext cx="78318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fr" sz="3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Situation d’apprentissage et d’évaluation (SAE)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004456" y="1852501"/>
            <a:ext cx="5846119" cy="155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fr" sz="2000" dirty="0">
                <a:solidFill>
                  <a:schemeClr val="dk2"/>
                </a:solidFill>
              </a:rPr>
              <a:t>T</a:t>
            </a:r>
            <a:r>
              <a:rPr lang="fr" sz="2000" dirty="0" smtClean="0">
                <a:solidFill>
                  <a:schemeClr val="dk2"/>
                </a:solidFill>
              </a:rPr>
              <a:t>ravail </a:t>
            </a:r>
            <a:r>
              <a:rPr lang="fr" sz="2000" dirty="0">
                <a:solidFill>
                  <a:schemeClr val="dk2"/>
                </a:solidFill>
              </a:rPr>
              <a:t>en équipe </a:t>
            </a:r>
            <a:r>
              <a:rPr lang="fr" sz="2000" dirty="0" smtClean="0">
                <a:solidFill>
                  <a:schemeClr val="dk2"/>
                </a:solidFill>
              </a:rPr>
              <a:t>de 2/4 </a:t>
            </a:r>
            <a:r>
              <a:rPr lang="fr" sz="2000" dirty="0">
                <a:solidFill>
                  <a:schemeClr val="dk2"/>
                </a:solidFill>
              </a:rPr>
              <a:t>personnes</a:t>
            </a:r>
            <a:endParaRPr sz="2000" dirty="0">
              <a:solidFill>
                <a:schemeClr val="dk2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fr" sz="2000" dirty="0" smtClean="0">
                <a:solidFill>
                  <a:schemeClr val="dk2"/>
                </a:solidFill>
              </a:rPr>
              <a:t>Appliquer les acquis et connaissances </a:t>
            </a:r>
            <a:r>
              <a:rPr lang="fr" sz="2000" dirty="0" smtClean="0">
                <a:solidFill>
                  <a:schemeClr val="dk2"/>
                </a:solidFill>
              </a:rPr>
              <a:t> en s’appuyant sur </a:t>
            </a:r>
            <a:r>
              <a:rPr lang="fr" sz="2000" dirty="0">
                <a:solidFill>
                  <a:schemeClr val="dk2"/>
                </a:solidFill>
              </a:rPr>
              <a:t>les ressources </a:t>
            </a:r>
            <a:r>
              <a:rPr lang="fr" sz="2000" dirty="0" smtClean="0">
                <a:solidFill>
                  <a:schemeClr val="dk2"/>
                </a:solidFill>
              </a:rPr>
              <a:t>étudiées </a:t>
            </a:r>
            <a:r>
              <a:rPr lang="fr" sz="2000" dirty="0">
                <a:solidFill>
                  <a:schemeClr val="dk2"/>
                </a:solidFill>
              </a:rPr>
              <a:t>(</a:t>
            </a:r>
            <a:r>
              <a:rPr lang="fr" sz="2000" dirty="0" smtClean="0">
                <a:solidFill>
                  <a:schemeClr val="dk2"/>
                </a:solidFill>
              </a:rPr>
              <a:t>matières)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5595575" y="1134600"/>
            <a:ext cx="32550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75" y="1671850"/>
            <a:ext cx="2725829" cy="1518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5839525" y="1355250"/>
            <a:ext cx="22176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Google Shape;81;p14"/>
          <p:cNvPicPr preferRelativeResize="0"/>
          <p:nvPr/>
        </p:nvPicPr>
        <p:blipFill rotWithShape="1">
          <a:blip r:embed="rId4">
            <a:alphaModFix/>
          </a:blip>
          <a:srcRect l="816" r="816"/>
          <a:stretch/>
        </p:blipFill>
        <p:spPr>
          <a:xfrm>
            <a:off x="8283657" y="13750"/>
            <a:ext cx="841545" cy="124170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316257" y="3852830"/>
            <a:ext cx="85343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 smtClean="0"/>
              <a:t>Exemple : </a:t>
            </a:r>
            <a:r>
              <a:rPr lang="fr-FR" sz="2000" dirty="0"/>
              <a:t>La ressource R2.10 est étroitement liée </a:t>
            </a:r>
            <a:r>
              <a:rPr lang="fr-FR" sz="2000" dirty="0" smtClean="0"/>
              <a:t>à la situation </a:t>
            </a:r>
            <a:r>
              <a:rPr lang="fr-FR" sz="2000" dirty="0"/>
              <a:t>d'apprentissage et d'évaluation (SAÉ) S2.05 « </a:t>
            </a:r>
            <a:r>
              <a:rPr lang="fr-FR" sz="2000" i="1" dirty="0"/>
              <a:t>Gestion d'un projet </a:t>
            </a:r>
            <a:r>
              <a:rPr lang="fr-FR" sz="2000" dirty="0"/>
              <a:t>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>
                <a:solidFill>
                  <a:schemeClr val="dk1"/>
                </a:solidFill>
              </a:rPr>
              <a:t>Sommaire</a:t>
            </a:r>
            <a:endParaRPr sz="2400"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8645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lnSpc>
                <a:spcPct val="200000"/>
              </a:lnSpc>
              <a:buSzPts val="2000"/>
            </a:pPr>
            <a:r>
              <a:rPr lang="fr-FR" sz="2400" b="0" dirty="0" smtClean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fr-FR" sz="2400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fr-FR" sz="2400" dirty="0" smtClean="0">
                <a:latin typeface="Lato"/>
                <a:ea typeface="Lato"/>
                <a:cs typeface="Lato"/>
                <a:sym typeface="Lato"/>
              </a:rPr>
              <a:t>conomie </a:t>
            </a:r>
            <a:r>
              <a:rPr lang="fr-FR" sz="2400" dirty="0">
                <a:latin typeface="Lato"/>
                <a:ea typeface="Lato"/>
                <a:cs typeface="Lato"/>
                <a:sym typeface="Lato"/>
              </a:rPr>
              <a:t>durable et </a:t>
            </a:r>
            <a:r>
              <a:rPr lang="fr-FR" sz="2400" dirty="0" smtClean="0">
                <a:latin typeface="Lato"/>
                <a:ea typeface="Lato"/>
                <a:cs typeface="Lato"/>
                <a:sym typeface="Lato"/>
              </a:rPr>
              <a:t>numérique</a:t>
            </a:r>
            <a:r>
              <a:rPr lang="fr-FR" sz="2000" b="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fr-FR" sz="20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fr-FR" sz="2000" b="0" dirty="0" smtClean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fr" sz="2000" b="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fr" sz="2000" b="0" dirty="0">
                <a:latin typeface="Lato"/>
                <a:ea typeface="Lato"/>
                <a:cs typeface="Lato"/>
                <a:sym typeface="Lato"/>
              </a:rPr>
              <a:t>estion de projet et des Organisations</a:t>
            </a:r>
            <a:r>
              <a:rPr lang="fr" sz="2000" b="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fr" sz="20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fr" sz="2000" b="0" dirty="0" smtClean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fr-FR" sz="20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fr-FR" sz="2000" b="0" dirty="0">
                <a:latin typeface="Lato"/>
                <a:ea typeface="Lato"/>
                <a:cs typeface="Lato"/>
                <a:sym typeface="Lato"/>
              </a:rPr>
              <a:t>roit des contrats et du </a:t>
            </a:r>
            <a:r>
              <a:rPr lang="fr-FR" sz="2000" b="0" dirty="0" smtClean="0">
                <a:latin typeface="Lato"/>
                <a:ea typeface="Lato"/>
                <a:cs typeface="Lato"/>
                <a:sym typeface="Lato"/>
              </a:rPr>
              <a:t>numérique</a:t>
            </a:r>
            <a:r>
              <a:rPr lang="fr" sz="200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fr" sz="2000" dirty="0">
                <a:latin typeface="Lato"/>
                <a:ea typeface="Lato"/>
                <a:cs typeface="Lato"/>
                <a:sym typeface="Lato"/>
              </a:rPr>
            </a:br>
            <a:r>
              <a:rPr lang="fr" sz="2000" dirty="0" smtClean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fr" sz="1800" b="0" dirty="0" smtClean="0">
                <a:latin typeface="Lato"/>
                <a:ea typeface="Lato"/>
                <a:cs typeface="Lato"/>
                <a:sym typeface="Lato"/>
              </a:rPr>
              <a:t>Situation </a:t>
            </a:r>
            <a:r>
              <a:rPr lang="fr" sz="1800" b="0" dirty="0">
                <a:latin typeface="Lato"/>
                <a:ea typeface="Lato"/>
                <a:cs typeface="Lato"/>
                <a:sym typeface="Lato"/>
              </a:rPr>
              <a:t>d’apprentissage et d’évaluation (SAé)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l="816" r="816"/>
          <a:stretch/>
        </p:blipFill>
        <p:spPr>
          <a:xfrm>
            <a:off x="8283657" y="13750"/>
            <a:ext cx="841545" cy="124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611975" y="378850"/>
            <a:ext cx="7831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Economie durable et numérique éco-responsable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25" y="1735625"/>
            <a:ext cx="2924825" cy="28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3086038" y="1766975"/>
            <a:ext cx="2893800" cy="3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Première </a:t>
            </a:r>
            <a:r>
              <a:rPr lang="fr" sz="1800" b="1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année :</a:t>
            </a:r>
            <a:endParaRPr sz="18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 sz="1800" dirty="0">
                <a:latin typeface="Lato"/>
                <a:ea typeface="Lato"/>
                <a:cs typeface="Lato"/>
                <a:sym typeface="Lato"/>
              </a:rPr>
              <a:t>Fondements de l'économie 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 sz="1800" dirty="0">
                <a:latin typeface="Lato"/>
                <a:ea typeface="Lato"/>
                <a:cs typeface="Lato"/>
                <a:sym typeface="Lato"/>
              </a:rPr>
              <a:t>Ecoconception des Services Numériques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 sz="1800" dirty="0">
                <a:latin typeface="Lato"/>
                <a:ea typeface="Lato"/>
                <a:cs typeface="Lato"/>
                <a:sym typeface="Lato"/>
              </a:rPr>
              <a:t>Enjeux Économiques des Données de l'Information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021951" y="1766975"/>
            <a:ext cx="28362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Troisième année :</a:t>
            </a:r>
            <a:endParaRPr sz="18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 sz="1800" dirty="0">
                <a:latin typeface="Lato"/>
                <a:ea typeface="Lato"/>
                <a:cs typeface="Lato"/>
                <a:sym typeface="Lato"/>
              </a:rPr>
              <a:t>Impact économique du Développement Informatique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 sz="1800" dirty="0">
                <a:latin typeface="Lato"/>
                <a:ea typeface="Lato"/>
                <a:cs typeface="Lato"/>
                <a:sym typeface="Lato"/>
              </a:rPr>
              <a:t>Economie de l’innovation numérique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Google Shape;81;p14"/>
          <p:cNvPicPr preferRelativeResize="0"/>
          <p:nvPr/>
        </p:nvPicPr>
        <p:blipFill rotWithShape="1">
          <a:blip r:embed="rId4">
            <a:alphaModFix/>
          </a:blip>
          <a:srcRect l="816" r="816"/>
          <a:stretch/>
        </p:blipFill>
        <p:spPr>
          <a:xfrm>
            <a:off x="8283657" y="13750"/>
            <a:ext cx="841545" cy="124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>
                <a:solidFill>
                  <a:schemeClr val="dk1"/>
                </a:solidFill>
              </a:rPr>
              <a:t>Sommaire</a:t>
            </a:r>
            <a:endParaRPr sz="2400"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8645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lnSpc>
                <a:spcPct val="200000"/>
              </a:lnSpc>
              <a:buSzPts val="2000"/>
            </a:pPr>
            <a:r>
              <a:rPr lang="fr-FR" sz="2000" b="0" dirty="0" smtClean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fr-FR" sz="2000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fr-FR" sz="2000" b="0" dirty="0" smtClean="0">
                <a:latin typeface="Lato"/>
                <a:ea typeface="Lato"/>
                <a:cs typeface="Lato"/>
                <a:sym typeface="Lato"/>
              </a:rPr>
              <a:t>conomie </a:t>
            </a:r>
            <a:r>
              <a:rPr lang="fr-FR" sz="2000" b="0" dirty="0">
                <a:latin typeface="Lato"/>
                <a:ea typeface="Lato"/>
                <a:cs typeface="Lato"/>
                <a:sym typeface="Lato"/>
              </a:rPr>
              <a:t>durable et </a:t>
            </a:r>
            <a:r>
              <a:rPr lang="fr-FR" sz="2000" b="0" dirty="0" smtClean="0">
                <a:latin typeface="Lato"/>
                <a:ea typeface="Lato"/>
                <a:cs typeface="Lato"/>
                <a:sym typeface="Lato"/>
              </a:rPr>
              <a:t>numérique</a:t>
            </a:r>
            <a:br>
              <a:rPr lang="fr-FR" sz="20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fr-FR" sz="2400" b="0" dirty="0" smtClean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fr" sz="2400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fr" sz="2400" dirty="0" smtClean="0">
                <a:latin typeface="Lato"/>
                <a:ea typeface="Lato"/>
                <a:cs typeface="Lato"/>
                <a:sym typeface="Lato"/>
              </a:rPr>
              <a:t>estion </a:t>
            </a:r>
            <a:r>
              <a:rPr lang="fr" sz="2400" dirty="0">
                <a:latin typeface="Lato"/>
                <a:ea typeface="Lato"/>
                <a:cs typeface="Lato"/>
                <a:sym typeface="Lato"/>
              </a:rPr>
              <a:t>de </a:t>
            </a:r>
            <a:r>
              <a:rPr lang="fr" sz="2400" dirty="0" smtClean="0">
                <a:latin typeface="Lato"/>
                <a:ea typeface="Lato"/>
                <a:cs typeface="Lato"/>
                <a:sym typeface="Lato"/>
              </a:rPr>
              <a:t>projet et des Organisations</a:t>
            </a:r>
            <a:r>
              <a:rPr lang="fr" sz="2000" b="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fr" sz="20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fr" sz="2000" b="0" dirty="0" smtClean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fr-FR" sz="2000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fr-FR" sz="2000" b="0" dirty="0" smtClean="0">
                <a:latin typeface="Lato"/>
                <a:ea typeface="Lato"/>
                <a:cs typeface="Lato"/>
                <a:sym typeface="Lato"/>
              </a:rPr>
              <a:t>roit des contrats et du numérique</a:t>
            </a:r>
            <a:r>
              <a:rPr lang="fr" sz="200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fr" sz="2000" dirty="0">
                <a:latin typeface="Lato"/>
                <a:ea typeface="Lato"/>
                <a:cs typeface="Lato"/>
                <a:sym typeface="Lato"/>
              </a:rPr>
            </a:br>
            <a:r>
              <a:rPr lang="fr" sz="2000" dirty="0" smtClean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fr" sz="1800" b="0" dirty="0" smtClean="0">
                <a:latin typeface="Lato"/>
                <a:ea typeface="Lato"/>
                <a:cs typeface="Lato"/>
                <a:sym typeface="Lato"/>
              </a:rPr>
              <a:t>Situation </a:t>
            </a:r>
            <a:r>
              <a:rPr lang="fr" sz="1800" b="0" dirty="0">
                <a:latin typeface="Lato"/>
                <a:ea typeface="Lato"/>
                <a:cs typeface="Lato"/>
                <a:sym typeface="Lato"/>
              </a:rPr>
              <a:t>d’apprentissage et d’évaluation (SAé)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Google Shape;81;p14"/>
          <p:cNvPicPr preferRelativeResize="0"/>
          <p:nvPr/>
        </p:nvPicPr>
        <p:blipFill rotWithShape="1">
          <a:blip r:embed="rId3">
            <a:alphaModFix/>
          </a:blip>
          <a:srcRect l="816" r="816"/>
          <a:stretch/>
        </p:blipFill>
        <p:spPr>
          <a:xfrm>
            <a:off x="8283657" y="13750"/>
            <a:ext cx="841545" cy="1241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262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82150" y="0"/>
            <a:ext cx="7831800" cy="149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Gestion de projet </a:t>
            </a:r>
            <a:r>
              <a:rPr lang="fr" sz="3600" b="1" dirty="0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rPr>
              <a:t>et</a:t>
            </a:r>
            <a:r>
              <a:rPr lang="fr" sz="3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36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Gestion des organisations 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l="816" r="816"/>
          <a:stretch/>
        </p:blipFill>
        <p:spPr>
          <a:xfrm>
            <a:off x="8269200" y="32650"/>
            <a:ext cx="841545" cy="12417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40320" y="2115291"/>
            <a:ext cx="86111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Dans la partie orientée </a:t>
            </a:r>
            <a:r>
              <a:rPr lang="fr-FR" sz="2000" b="1" dirty="0" smtClean="0">
                <a:solidFill>
                  <a:srgbClr val="0070C0"/>
                </a:solidFill>
              </a:rPr>
              <a:t>Gestion </a:t>
            </a:r>
            <a:r>
              <a:rPr lang="fr-FR" sz="2000" b="1" dirty="0">
                <a:solidFill>
                  <a:srgbClr val="0070C0"/>
                </a:solidFill>
              </a:rPr>
              <a:t>des organisations</a:t>
            </a:r>
            <a:r>
              <a:rPr lang="fr-FR" sz="2000" dirty="0"/>
              <a:t>, les contenus suivants sont abordés </a:t>
            </a:r>
            <a:r>
              <a:rPr lang="fr-FR" sz="2000" dirty="0" smtClean="0"/>
              <a:t>:</a:t>
            </a:r>
          </a:p>
          <a:p>
            <a:endParaRPr lang="fr-F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 smtClean="0"/>
              <a:t> Les </a:t>
            </a:r>
            <a:r>
              <a:rPr lang="fr-FR" sz="2000" dirty="0"/>
              <a:t>sources d'information </a:t>
            </a:r>
            <a:r>
              <a:rPr lang="fr-FR" sz="20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 </a:t>
            </a:r>
            <a:r>
              <a:rPr lang="fr-FR" sz="2000" dirty="0" smtClean="0"/>
              <a:t>La </a:t>
            </a:r>
            <a:r>
              <a:rPr lang="fr-FR" sz="2000" dirty="0"/>
              <a:t>comptabilité générale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 smtClean="0"/>
              <a:t> La </a:t>
            </a:r>
            <a:r>
              <a:rPr lang="fr-FR" sz="2000" dirty="0"/>
              <a:t>comptabilité de gestion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 smtClean="0"/>
              <a:t> Le </a:t>
            </a:r>
            <a:r>
              <a:rPr lang="fr-FR" sz="2000" dirty="0"/>
              <a:t>diagnostic financier.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48" y="2648072"/>
            <a:ext cx="4355288" cy="22634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l="816" r="816"/>
          <a:stretch/>
        </p:blipFill>
        <p:spPr>
          <a:xfrm>
            <a:off x="8269200" y="32650"/>
            <a:ext cx="841545" cy="1241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834" y="862292"/>
            <a:ext cx="1420837" cy="1344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 rotWithShape="1">
          <a:blip r:embed="rId5">
            <a:alphaModFix/>
          </a:blip>
          <a:srcRect l="4976" t="9695" r="4876" b="17130"/>
          <a:stretch/>
        </p:blipFill>
        <p:spPr>
          <a:xfrm>
            <a:off x="6455982" y="3344941"/>
            <a:ext cx="2319299" cy="1612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 rotWithShape="1">
          <a:blip r:embed="rId6">
            <a:alphaModFix/>
          </a:blip>
          <a:srcRect l="17880" r="17590"/>
          <a:stretch/>
        </p:blipFill>
        <p:spPr>
          <a:xfrm>
            <a:off x="292337" y="1274352"/>
            <a:ext cx="1673967" cy="124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92337" y="2662168"/>
            <a:ext cx="875541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Dans la partie orientée </a:t>
            </a:r>
            <a:r>
              <a:rPr lang="fr-FR" sz="2000" b="1" dirty="0">
                <a:solidFill>
                  <a:srgbClr val="0070C0"/>
                </a:solidFill>
              </a:rPr>
              <a:t>Gestion de projet</a:t>
            </a:r>
            <a:r>
              <a:rPr lang="fr-FR" sz="2000" dirty="0"/>
              <a:t>, les contenus suivants sont abordés </a:t>
            </a:r>
            <a:r>
              <a:rPr lang="fr-FR" sz="2000" dirty="0" smtClean="0"/>
              <a:t>:</a:t>
            </a:r>
            <a:endParaRPr lang="fr-FR" sz="500" dirty="0" smtClean="0"/>
          </a:p>
          <a:p>
            <a:r>
              <a:rPr lang="fr-FR" sz="500" dirty="0" smtClean="0"/>
              <a:t> </a:t>
            </a:r>
            <a:endParaRPr lang="fr-FR" sz="5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 smtClean="0"/>
              <a:t> Les </a:t>
            </a:r>
            <a:r>
              <a:rPr lang="fr-FR" sz="1800" dirty="0"/>
              <a:t>acteurs et parties prenantes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 smtClean="0"/>
              <a:t> Le </a:t>
            </a:r>
            <a:r>
              <a:rPr lang="fr-FR" sz="1800" dirty="0"/>
              <a:t>management de l'équipe projet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 smtClean="0"/>
              <a:t> L'expression </a:t>
            </a:r>
            <a:r>
              <a:rPr lang="fr-FR" sz="1800" dirty="0"/>
              <a:t>des besoins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 smtClean="0"/>
              <a:t> Les </a:t>
            </a:r>
            <a:r>
              <a:rPr lang="fr-FR" sz="1800" dirty="0"/>
              <a:t>phases du cycle de développement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 smtClean="0"/>
              <a:t> La </a:t>
            </a:r>
            <a:r>
              <a:rPr lang="fr-FR" sz="1800" dirty="0"/>
              <a:t>planification et le suivi de projet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 smtClean="0"/>
              <a:t> L'estimation </a:t>
            </a:r>
            <a:r>
              <a:rPr lang="fr-FR" sz="1800" dirty="0"/>
              <a:t>des charges et coûts.</a:t>
            </a:r>
          </a:p>
        </p:txBody>
      </p:sp>
      <p:sp>
        <p:nvSpPr>
          <p:cNvPr id="17" name="Google Shape;86;p15"/>
          <p:cNvSpPr txBox="1"/>
          <p:nvPr/>
        </p:nvSpPr>
        <p:spPr>
          <a:xfrm>
            <a:off x="82150" y="0"/>
            <a:ext cx="7831800" cy="149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Gestion de projet </a:t>
            </a:r>
            <a:r>
              <a:rPr lang="fr" sz="3600" b="1" dirty="0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rPr>
              <a:t>et</a:t>
            </a:r>
            <a:r>
              <a:rPr lang="fr" sz="3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36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Gestion des organisations 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4975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>
                <a:solidFill>
                  <a:schemeClr val="dk1"/>
                </a:solidFill>
              </a:rPr>
              <a:t>Sommaire</a:t>
            </a:r>
            <a:endParaRPr sz="2400"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8645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lnSpc>
                <a:spcPct val="200000"/>
              </a:lnSpc>
              <a:buSzPts val="2000"/>
            </a:pPr>
            <a:r>
              <a:rPr lang="fr-FR" sz="2000" b="0" dirty="0" smtClean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fr-FR" sz="2000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fr-FR" sz="2000" b="0" dirty="0" smtClean="0">
                <a:latin typeface="Lato"/>
                <a:ea typeface="Lato"/>
                <a:cs typeface="Lato"/>
                <a:sym typeface="Lato"/>
              </a:rPr>
              <a:t>conomie </a:t>
            </a:r>
            <a:r>
              <a:rPr lang="fr-FR" sz="2000" b="0" dirty="0">
                <a:latin typeface="Lato"/>
                <a:ea typeface="Lato"/>
                <a:cs typeface="Lato"/>
                <a:sym typeface="Lato"/>
              </a:rPr>
              <a:t>durable et </a:t>
            </a:r>
            <a:r>
              <a:rPr lang="fr-FR" sz="2000" b="0" dirty="0" smtClean="0">
                <a:latin typeface="Lato"/>
                <a:ea typeface="Lato"/>
                <a:cs typeface="Lato"/>
                <a:sym typeface="Lato"/>
              </a:rPr>
              <a:t>numérique</a:t>
            </a:r>
            <a:br>
              <a:rPr lang="fr-FR" sz="20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fr-FR" sz="2000" b="0" dirty="0" smtClean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fr" sz="2000" b="0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fr" sz="2000" b="0" dirty="0" smtClean="0">
                <a:latin typeface="Lato"/>
                <a:ea typeface="Lato"/>
                <a:cs typeface="Lato"/>
                <a:sym typeface="Lato"/>
              </a:rPr>
              <a:t>estion </a:t>
            </a:r>
            <a:r>
              <a:rPr lang="fr" sz="2000" b="0" dirty="0">
                <a:latin typeface="Lato"/>
                <a:ea typeface="Lato"/>
                <a:cs typeface="Lato"/>
                <a:sym typeface="Lato"/>
              </a:rPr>
              <a:t>de </a:t>
            </a:r>
            <a:r>
              <a:rPr lang="fr" sz="2000" b="0" dirty="0" smtClean="0">
                <a:latin typeface="Lato"/>
                <a:ea typeface="Lato"/>
                <a:cs typeface="Lato"/>
                <a:sym typeface="Lato"/>
              </a:rPr>
              <a:t>projet et des Organisations</a:t>
            </a:r>
            <a:r>
              <a:rPr lang="fr" sz="2000" b="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fr" sz="20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fr" sz="2400" dirty="0" smtClean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fr-FR" sz="2400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fr-FR" sz="2400" dirty="0" smtClean="0">
                <a:latin typeface="Lato"/>
                <a:ea typeface="Lato"/>
                <a:cs typeface="Lato"/>
                <a:sym typeface="Lato"/>
              </a:rPr>
              <a:t>roit des contrats et du numérique</a:t>
            </a:r>
            <a:r>
              <a:rPr lang="fr" sz="200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fr" sz="2000" dirty="0">
                <a:latin typeface="Lato"/>
                <a:ea typeface="Lato"/>
                <a:cs typeface="Lato"/>
                <a:sym typeface="Lato"/>
              </a:rPr>
            </a:br>
            <a:r>
              <a:rPr lang="fr" sz="2000" dirty="0" smtClean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fr" sz="1800" b="0" dirty="0" smtClean="0">
                <a:latin typeface="Lato"/>
                <a:ea typeface="Lato"/>
                <a:cs typeface="Lato"/>
                <a:sym typeface="Lato"/>
              </a:rPr>
              <a:t>Situation </a:t>
            </a:r>
            <a:r>
              <a:rPr lang="fr" sz="1800" b="0" dirty="0">
                <a:latin typeface="Lato"/>
                <a:ea typeface="Lato"/>
                <a:cs typeface="Lato"/>
                <a:sym typeface="Lato"/>
              </a:rPr>
              <a:t>d’apprentissage et d’évaluation (SAé)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Google Shape;81;p14"/>
          <p:cNvPicPr preferRelativeResize="0"/>
          <p:nvPr/>
        </p:nvPicPr>
        <p:blipFill rotWithShape="1">
          <a:blip r:embed="rId3">
            <a:alphaModFix/>
          </a:blip>
          <a:srcRect l="816" r="816"/>
          <a:stretch/>
        </p:blipFill>
        <p:spPr>
          <a:xfrm>
            <a:off x="8283657" y="13750"/>
            <a:ext cx="841545" cy="1241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024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01303" y="167587"/>
            <a:ext cx="797016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fr" sz="36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Droit des contrats et du numérique</a:t>
            </a:r>
            <a:endParaRPr sz="36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02" y="1477255"/>
            <a:ext cx="2639990" cy="1538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4764" y="3547899"/>
            <a:ext cx="2639990" cy="1493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2903128" y="2966248"/>
            <a:ext cx="2796406" cy="5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Droit du numérique</a:t>
            </a:r>
            <a:endParaRPr sz="24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86506" y="958233"/>
            <a:ext cx="2671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Droit </a:t>
            </a:r>
            <a:r>
              <a:rPr lang="fr" sz="2400" b="1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des </a:t>
            </a:r>
            <a:r>
              <a:rPr lang="fr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contrat</a:t>
            </a:r>
            <a:endParaRPr sz="24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Google Shape;94;p15"/>
          <p:cNvPicPr preferRelativeResize="0"/>
          <p:nvPr/>
        </p:nvPicPr>
        <p:blipFill rotWithShape="1">
          <a:blip r:embed="rId5">
            <a:alphaModFix/>
          </a:blip>
          <a:srcRect l="18183" r="15380"/>
          <a:stretch/>
        </p:blipFill>
        <p:spPr>
          <a:xfrm>
            <a:off x="6426907" y="2431080"/>
            <a:ext cx="2354505" cy="198613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5;p15"/>
          <p:cNvSpPr txBox="1"/>
          <p:nvPr/>
        </p:nvSpPr>
        <p:spPr>
          <a:xfrm>
            <a:off x="6057042" y="1565928"/>
            <a:ext cx="3053704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Initiation à </a:t>
            </a:r>
            <a:r>
              <a:rPr lang="fr" sz="2400" b="1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l’Entrepreneuriat(</a:t>
            </a:r>
            <a:r>
              <a:rPr lang="fr" sz="2400" b="1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fr" sz="2400" b="1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fr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24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87;p15"/>
          <p:cNvPicPr preferRelativeResize="0"/>
          <p:nvPr/>
        </p:nvPicPr>
        <p:blipFill rotWithShape="1">
          <a:blip r:embed="rId6">
            <a:alphaModFix/>
          </a:blip>
          <a:srcRect l="816" r="816"/>
          <a:stretch/>
        </p:blipFill>
        <p:spPr>
          <a:xfrm>
            <a:off x="8269200" y="32650"/>
            <a:ext cx="841545" cy="124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>
                <a:solidFill>
                  <a:schemeClr val="dk1"/>
                </a:solidFill>
              </a:rPr>
              <a:t>Sommaire</a:t>
            </a:r>
            <a:endParaRPr sz="2400"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8645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lnSpc>
                <a:spcPct val="200000"/>
              </a:lnSpc>
              <a:buSzPts val="2000"/>
            </a:pPr>
            <a:r>
              <a:rPr lang="fr-FR" sz="2000" b="0" dirty="0" smtClean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fr-FR" sz="2000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fr-FR" sz="2000" b="0" dirty="0" smtClean="0">
                <a:latin typeface="Lato"/>
                <a:ea typeface="Lato"/>
                <a:cs typeface="Lato"/>
                <a:sym typeface="Lato"/>
              </a:rPr>
              <a:t>conomie </a:t>
            </a:r>
            <a:r>
              <a:rPr lang="fr-FR" sz="2000" b="0" dirty="0">
                <a:latin typeface="Lato"/>
                <a:ea typeface="Lato"/>
                <a:cs typeface="Lato"/>
                <a:sym typeface="Lato"/>
              </a:rPr>
              <a:t>durable et </a:t>
            </a:r>
            <a:r>
              <a:rPr lang="fr-FR" sz="2000" b="0" dirty="0" smtClean="0">
                <a:latin typeface="Lato"/>
                <a:ea typeface="Lato"/>
                <a:cs typeface="Lato"/>
                <a:sym typeface="Lato"/>
              </a:rPr>
              <a:t>numérique</a:t>
            </a:r>
            <a:br>
              <a:rPr lang="fr-FR" sz="20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fr-FR" sz="2000" b="0" dirty="0" smtClean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fr" sz="2000" b="0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fr" sz="2000" b="0" dirty="0" smtClean="0">
                <a:latin typeface="Lato"/>
                <a:ea typeface="Lato"/>
                <a:cs typeface="Lato"/>
                <a:sym typeface="Lato"/>
              </a:rPr>
              <a:t>estion </a:t>
            </a:r>
            <a:r>
              <a:rPr lang="fr" sz="2000" b="0" dirty="0">
                <a:latin typeface="Lato"/>
                <a:ea typeface="Lato"/>
                <a:cs typeface="Lato"/>
                <a:sym typeface="Lato"/>
              </a:rPr>
              <a:t>de </a:t>
            </a:r>
            <a:r>
              <a:rPr lang="fr" sz="2000" b="0" dirty="0" smtClean="0">
                <a:latin typeface="Lato"/>
                <a:ea typeface="Lato"/>
                <a:cs typeface="Lato"/>
                <a:sym typeface="Lato"/>
              </a:rPr>
              <a:t>projet et des Organisations</a:t>
            </a:r>
            <a:r>
              <a:rPr lang="fr" sz="2000" b="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fr" sz="20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fr" sz="2000" b="0" dirty="0" smtClean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fr-FR" sz="2000" b="0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fr-FR" sz="2000" b="0" dirty="0" smtClean="0">
                <a:latin typeface="Lato"/>
                <a:ea typeface="Lato"/>
                <a:cs typeface="Lato"/>
                <a:sym typeface="Lato"/>
              </a:rPr>
              <a:t>roit des contrats et du numérique</a:t>
            </a:r>
            <a:r>
              <a:rPr lang="fr" sz="200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fr" sz="2000" dirty="0">
                <a:latin typeface="Lato"/>
                <a:ea typeface="Lato"/>
                <a:cs typeface="Lato"/>
                <a:sym typeface="Lato"/>
              </a:rPr>
            </a:br>
            <a:r>
              <a:rPr lang="fr" sz="2400" dirty="0" smtClean="0">
                <a:latin typeface="Lato"/>
                <a:ea typeface="Lato"/>
                <a:cs typeface="Lato"/>
                <a:sym typeface="Lato"/>
              </a:rPr>
              <a:t>- Situation </a:t>
            </a:r>
            <a:r>
              <a:rPr lang="fr" sz="2400" dirty="0">
                <a:latin typeface="Lato"/>
                <a:ea typeface="Lato"/>
                <a:cs typeface="Lato"/>
                <a:sym typeface="Lato"/>
              </a:rPr>
              <a:t>d’apprentissage et d’évaluation (SAé)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Google Shape;81;p14"/>
          <p:cNvPicPr preferRelativeResize="0"/>
          <p:nvPr/>
        </p:nvPicPr>
        <p:blipFill rotWithShape="1">
          <a:blip r:embed="rId3">
            <a:alphaModFix/>
          </a:blip>
          <a:srcRect l="816" r="816"/>
          <a:stretch/>
        </p:blipFill>
        <p:spPr>
          <a:xfrm>
            <a:off x="8283657" y="13750"/>
            <a:ext cx="841545" cy="1241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700709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251</Words>
  <Application>Microsoft Office PowerPoint</Application>
  <PresentationFormat>Affichage à l'écran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Lato</vt:lpstr>
      <vt:lpstr>Raleway</vt:lpstr>
      <vt:lpstr>Swiss</vt:lpstr>
      <vt:lpstr>Economie, Gestion, Droit (EGD)</vt:lpstr>
      <vt:lpstr>Sommaire</vt:lpstr>
      <vt:lpstr>Présentation PowerPoint</vt:lpstr>
      <vt:lpstr>Sommaire</vt:lpstr>
      <vt:lpstr>Présentation PowerPoint</vt:lpstr>
      <vt:lpstr>Présentation PowerPoint</vt:lpstr>
      <vt:lpstr>Sommaire</vt:lpstr>
      <vt:lpstr>Présentation PowerPoint</vt:lpstr>
      <vt:lpstr>Sommaire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Economie, Gestion, Droit (EGD)</dc:title>
  <cp:lastModifiedBy>Chakib Alami</cp:lastModifiedBy>
  <cp:revision>10</cp:revision>
  <dcterms:modified xsi:type="dcterms:W3CDTF">2022-03-08T09:42:23Z</dcterms:modified>
</cp:coreProperties>
</file>