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37A32-45B7-4383-A2DB-7A4728AA9B5B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FEE5F-7D60-4DC6-9CD3-2CE9E4093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52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r>
              <a:rPr lang="fr-FR" baseline="0" dirty="0" smtClean="0"/>
              <a:t> : le rôle des personnage féminin dans les jeux vidéos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5F95-0760-43F9-8220-810EA183C1D5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19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28E-4BFD-4680-AED3-3153B46B992C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BF61-046E-4BC0-BA0F-8CB3AB4C3A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23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28E-4BFD-4680-AED3-3153B46B992C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BF61-046E-4BC0-BA0F-8CB3AB4C3A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3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28E-4BFD-4680-AED3-3153B46B992C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BF61-046E-4BC0-BA0F-8CB3AB4C3A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74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28E-4BFD-4680-AED3-3153B46B992C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BF61-046E-4BC0-BA0F-8CB3AB4C3A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22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28E-4BFD-4680-AED3-3153B46B992C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BF61-046E-4BC0-BA0F-8CB3AB4C3A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3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28E-4BFD-4680-AED3-3153B46B992C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BF61-046E-4BC0-BA0F-8CB3AB4C3A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75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28E-4BFD-4680-AED3-3153B46B992C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BF61-046E-4BC0-BA0F-8CB3AB4C3A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93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28E-4BFD-4680-AED3-3153B46B992C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BF61-046E-4BC0-BA0F-8CB3AB4C3A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13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28E-4BFD-4680-AED3-3153B46B992C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BF61-046E-4BC0-BA0F-8CB3AB4C3A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14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28E-4BFD-4680-AED3-3153B46B992C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BF61-046E-4BC0-BA0F-8CB3AB4C3A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53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28E-4BFD-4680-AED3-3153B46B992C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BF61-046E-4BC0-BA0F-8CB3AB4C3A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50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7128E-4BFD-4680-AED3-3153B46B992C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1BF61-046E-4BC0-BA0F-8CB3AB4C3A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28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gifrance.gouv.fr/affichCodeArticle.do?cidTexte=LEGITEXT000006069414&amp;idArticle=LEGIARTI00000627891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Chapitre  2 : Protéger une œuvre logicielle avec la propriété littéraire et artistique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55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œuvres plurales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639616" y="1844825"/>
            <a:ext cx="6840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Œuvres créées par plusieurs auteurs = Œuvres plurales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703512" y="4271845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Œuvre de collaboration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051884" y="4271841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Œuvre collective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968208" y="4250153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Œuvre composite</a:t>
            </a:r>
          </a:p>
        </p:txBody>
      </p:sp>
      <p:sp>
        <p:nvSpPr>
          <p:cNvPr id="9" name="Flèche vers le bas 8"/>
          <p:cNvSpPr/>
          <p:nvPr/>
        </p:nvSpPr>
        <p:spPr>
          <a:xfrm rot="2216391">
            <a:off x="3476823" y="3154711"/>
            <a:ext cx="828092" cy="965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lèche vers le bas 9"/>
          <p:cNvSpPr/>
          <p:nvPr/>
        </p:nvSpPr>
        <p:spPr>
          <a:xfrm>
            <a:off x="5645950" y="3284983"/>
            <a:ext cx="828092" cy="965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Flèche vers le bas 10"/>
          <p:cNvSpPr/>
          <p:nvPr/>
        </p:nvSpPr>
        <p:spPr>
          <a:xfrm rot="18601620">
            <a:off x="7829950" y="3284982"/>
            <a:ext cx="828092" cy="965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10</a:t>
            </a:fld>
            <a:endParaRPr lang="fr-FR" dirty="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7507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Qui dispose des droits d’auteur ?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15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œuvres  de collaboration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œuvres de collaboration : l’œuvre est créée par plusieurs auteurs qui se sont concertés et qui ont participé à une communauté d’inspiration</a:t>
            </a:r>
          </a:p>
          <a:p>
            <a:endParaRPr lang="fr-FR" dirty="0" smtClean="0"/>
          </a:p>
          <a:p>
            <a:r>
              <a:rPr lang="fr-FR" dirty="0" smtClean="0"/>
              <a:t>Si les apports de chaque auteur sont dissociables, chaque auteur est propriétaire de ce qu’il a fait et l’œuvre globale est en indivision</a:t>
            </a:r>
          </a:p>
          <a:p>
            <a:r>
              <a:rPr lang="fr-FR" dirty="0" smtClean="0"/>
              <a:t>Si les apports de chaque auteur sont indissociables alors l’œuvre appartient aux auteurs en indivision.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11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7507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Qui dispose des droits d’auteur ?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3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œuvres collectives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œuvres collectives : l’œuvre est faites à plusieurs sous la direction d’une personne qui divulgue l’œuvre sous son nom. Il n’y a pas collaboration entre les différents </a:t>
            </a:r>
            <a:r>
              <a:rPr lang="fr-FR" dirty="0" smtClean="0"/>
              <a:t>auteurs.</a:t>
            </a:r>
          </a:p>
          <a:p>
            <a:r>
              <a:rPr lang="fr-FR" dirty="0" smtClean="0"/>
              <a:t>C’est </a:t>
            </a:r>
            <a:r>
              <a:rPr lang="fr-FR" dirty="0"/>
              <a:t>cette personne qui a pris l’initiative de la création de l’œuvre, qui choisit les différents contributeurs, qui regroupe leurs apports respectifs, qui harmonise le tout et qui diffuse l’œuvre finale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L’œuvre globale appartient à cette personne. Chaque apport appartient à son auteur.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12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7507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Qui dispose des droits d’auteur ?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5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L’œuvre composite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œuvre composite est une œuvre qui </a:t>
            </a:r>
            <a:r>
              <a:rPr lang="fr-FR" dirty="0" smtClean="0"/>
              <a:t>incorpore </a:t>
            </a:r>
            <a:r>
              <a:rPr lang="fr-FR" dirty="0"/>
              <a:t>une œuvre existante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L’œuvre composite est la propriété de son auteur sous réserve du respect des droits d’auteur des œuvres qui la compose.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13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7507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Qui dispose des droits d’auteur ?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2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droit ont été vendus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3512" y="1556792"/>
            <a:ext cx="8640960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Les droits patrimoniaux peuvent être vendus à condition qu’un écrit précise :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Les droits vendus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L’étendue (nbre exemplaires, nbre représentations)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La durée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Les lieux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La destination</a:t>
            </a:r>
          </a:p>
          <a:p>
            <a:pPr marL="27432" indent="0">
              <a:lnSpc>
                <a:spcPct val="150000"/>
              </a:lnSpc>
              <a:buNone/>
            </a:pPr>
            <a:r>
              <a:rPr lang="fr-FR" dirty="0" smtClean="0"/>
              <a:t>La Rémunération doit </a:t>
            </a:r>
            <a:r>
              <a:rPr lang="fr-FR" smtClean="0"/>
              <a:t>être proportionnelle </a:t>
            </a:r>
            <a:r>
              <a:rPr lang="fr-FR" dirty="0" smtClean="0"/>
              <a:t>aux recettes prévues.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14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7507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Qui dispose des droits d’auteur ?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0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L’auteur travaille pour quelqu’un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L’œuvre est une commande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L’auteur est salarié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L’auteur est fonctionnaire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15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7507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Qui dispose des droits d’auteur ?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0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L’auteur est salarié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L’œuvre appartient au salarié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dirty="0" smtClean="0"/>
              <a:t>Le CPI précise qu’il est impossible de vendre globalement des œuvres futures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fr-FR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fr-FR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Les œuvres d’un graphiste en agence appartiennent à ce graphiste et non à l’agence (sauf cas œuvre collective) !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511824" y="3284984"/>
            <a:ext cx="2631318" cy="2016224"/>
            <a:chOff x="2987824" y="4077072"/>
            <a:chExt cx="2631318" cy="2016224"/>
          </a:xfrm>
        </p:grpSpPr>
        <p:sp>
          <p:nvSpPr>
            <p:cNvPr id="5" name="Triangle isocèle 4"/>
            <p:cNvSpPr/>
            <p:nvPr/>
          </p:nvSpPr>
          <p:spPr>
            <a:xfrm>
              <a:off x="2987824" y="4077072"/>
              <a:ext cx="2631318" cy="2016224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6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308" y="4789929"/>
              <a:ext cx="525692" cy="992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16</a:t>
            </a:fld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7507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Qui dispose des droits d’auteur ?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6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L’auteur est fonctionnaire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lang="fr-FR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dirty="0" smtClean="0"/>
              <a:t>Droit moraux </a:t>
            </a:r>
            <a:r>
              <a:rPr lang="fr-FR" dirty="0" smtClean="0">
                <a:sym typeface="Wingdings" pitchFamily="2" charset="2"/>
              </a:rPr>
              <a:t> Fonctionnaire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dirty="0" smtClean="0">
                <a:sym typeface="Wingdings" pitchFamily="2" charset="2"/>
              </a:rPr>
              <a:t>Droit patrimoniaux  État</a:t>
            </a:r>
            <a:endParaRPr lang="fr-FR" dirty="0">
              <a:sym typeface="Wingdings" pitchFamily="2" charset="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dirty="0" smtClean="0">
                <a:sym typeface="Wingdings" pitchFamily="2" charset="2"/>
              </a:rPr>
              <a:t>État doit rémunérer l’auteur si exploitation commerciale de l’œuvre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17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7507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Qui dispose des droits d’auteur ?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8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exceptions au droit d’auteur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7768" y="2060848"/>
            <a:ext cx="8229600" cy="4032448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La représentation dans le cercle familial</a:t>
            </a:r>
          </a:p>
          <a:p>
            <a:r>
              <a:rPr lang="fr-FR" dirty="0" smtClean="0"/>
              <a:t>La copie privée</a:t>
            </a:r>
          </a:p>
          <a:p>
            <a:r>
              <a:rPr lang="fr-FR" dirty="0" smtClean="0"/>
              <a:t>L’analyse et la courte citation</a:t>
            </a:r>
          </a:p>
          <a:p>
            <a:r>
              <a:rPr lang="fr-FR" dirty="0" smtClean="0"/>
              <a:t>La revue de presse</a:t>
            </a:r>
          </a:p>
          <a:p>
            <a:r>
              <a:rPr lang="fr-FR" dirty="0" smtClean="0"/>
              <a:t>La caricature, la parodie et le pastiche</a:t>
            </a:r>
          </a:p>
          <a:p>
            <a:r>
              <a:rPr lang="fr-FR" dirty="0" smtClean="0"/>
              <a:t>Les exceptions en faveur des bibliothèques et médiathèques</a:t>
            </a:r>
          </a:p>
          <a:p>
            <a:r>
              <a:rPr lang="fr-FR" dirty="0" smtClean="0"/>
              <a:t>L’exception pédagogique</a:t>
            </a:r>
          </a:p>
          <a:p>
            <a:r>
              <a:rPr lang="fr-FR" dirty="0" smtClean="0"/>
              <a:t>Le droit à l’information</a:t>
            </a:r>
          </a:p>
          <a:p>
            <a:r>
              <a:rPr lang="fr-FR" dirty="0" smtClean="0"/>
              <a:t>Liberté de panorama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18</a:t>
            </a:fld>
            <a:endParaRPr lang="fr-FR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7507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Quelles sont les exceptions ?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1977768" y="16131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Article L122-5 du CPI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846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cas particuliers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Les logiciels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Les bases de données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L’œuvre de commande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Les autres cas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19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7507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Les cas particuliers ?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4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droit d’auteur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91544" y="1628800"/>
            <a:ext cx="8229600" cy="47678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Qu’est ce qu’une œuvre de l’esprit ?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Comment obtenir le droit d’auteur ?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Quels sont les droits accordés par le droit d’auteur ?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Qui dispose des droits d’auteur ?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Quels sont les exceptions au droit d’auteur ?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Les cas particuliers ?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6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logiciels : qu’est ce qui est protégé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logiciel lui-même (d’exploitation, d’application) ; </a:t>
            </a:r>
          </a:p>
          <a:p>
            <a:r>
              <a:rPr lang="fr-FR" dirty="0" smtClean="0"/>
              <a:t>le matériel de conception préparatoire : les ébauches, maquettes, analyses… ; </a:t>
            </a:r>
          </a:p>
          <a:p>
            <a:r>
              <a:rPr lang="fr-FR" dirty="0" smtClean="0"/>
              <a:t>la documentation et les manuels d’utilisation et de maintenance ;</a:t>
            </a:r>
          </a:p>
          <a:p>
            <a:r>
              <a:rPr lang="fr-FR" dirty="0" smtClean="0"/>
              <a:t> l’architecture des programmes ; </a:t>
            </a:r>
          </a:p>
          <a:p>
            <a:r>
              <a:rPr lang="fr-FR" dirty="0" smtClean="0"/>
              <a:t>le code source ; le code objet ; les écrans (look) originaux ; les fontes (polices de caractère logicielles) si elles sont suffisamment originales ;</a:t>
            </a:r>
          </a:p>
          <a:p>
            <a:r>
              <a:rPr lang="fr-FR" dirty="0" smtClean="0"/>
              <a:t> les macros et scripts développés à partir des outils de programmation des logiciels ; 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29499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logiciels : ce qui n’est pas protégé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algorithmes (simple idée abstraite reposant sur les mathématiques) ;</a:t>
            </a:r>
          </a:p>
          <a:p>
            <a:r>
              <a:rPr lang="fr-FR" dirty="0" smtClean="0"/>
              <a:t>les interfaces pour la compatibilité (sauf exception) ; </a:t>
            </a:r>
          </a:p>
          <a:p>
            <a:r>
              <a:rPr lang="fr-FR" dirty="0" smtClean="0"/>
              <a:t>les fonctionnalités ; </a:t>
            </a:r>
          </a:p>
          <a:p>
            <a:r>
              <a:rPr lang="fr-FR" dirty="0" smtClean="0"/>
              <a:t>le langage de programmation (sauf rares exceptions) </a:t>
            </a:r>
          </a:p>
          <a:p>
            <a:r>
              <a:rPr lang="fr-FR" dirty="0"/>
              <a:t>l</a:t>
            </a:r>
            <a:r>
              <a:rPr lang="fr-FR" dirty="0" smtClean="0"/>
              <a:t>es menus déroulants, ascenseurs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2960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logiciels : des droits limités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dirty="0" smtClean="0"/>
              <a:t>Droits moraux limités : pas de droit de repentir,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dirty="0" smtClean="0"/>
              <a:t>Droits patrimoniaux : exclusivité de reproduction, exclusivité de distribution, exclusivité de modification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22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7507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Les cas particuliers ?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1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Logiciels : des exceptions aux droits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Les utilisateurs légitimes peuvent :</a:t>
            </a:r>
          </a:p>
          <a:p>
            <a:r>
              <a:rPr lang="fr-FR" dirty="0" smtClean="0"/>
              <a:t>Faire des modification pour </a:t>
            </a:r>
            <a:r>
              <a:rPr lang="fr-FR" dirty="0"/>
              <a:t>corriger des erreurs ou pour l’utiliser conformément à sa </a:t>
            </a:r>
            <a:r>
              <a:rPr lang="fr-FR" dirty="0" smtClean="0"/>
              <a:t>destination (souvent limité par les contrats) ;</a:t>
            </a:r>
          </a:p>
          <a:p>
            <a:r>
              <a:rPr lang="fr-FR" dirty="0" smtClean="0"/>
              <a:t>Réaliser une copie de sauvegarde </a:t>
            </a:r>
          </a:p>
          <a:p>
            <a:r>
              <a:rPr lang="fr-FR" dirty="0" smtClean="0"/>
              <a:t>Décomposer le logiciel dans le but de le modifier pour permettre l’inter opérabilité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23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7507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Les cas particuliers ?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06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logiciels : propriétaire des droits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Si l’auteur est salarié, les droits patrimoniaux appartiennent automatiquement à l’employeur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4517495" y="1981617"/>
            <a:ext cx="2631318" cy="2016224"/>
            <a:chOff x="2987824" y="4077072"/>
            <a:chExt cx="2631318" cy="2016224"/>
          </a:xfrm>
        </p:grpSpPr>
        <p:sp>
          <p:nvSpPr>
            <p:cNvPr id="5" name="Triangle isocèle 4"/>
            <p:cNvSpPr/>
            <p:nvPr/>
          </p:nvSpPr>
          <p:spPr>
            <a:xfrm>
              <a:off x="2987824" y="4077072"/>
              <a:ext cx="2631318" cy="2016224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6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308" y="4789929"/>
              <a:ext cx="525692" cy="992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24</a:t>
            </a:fld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7507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Les cas particuliers ?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droit d’auteur et les bases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Une </a:t>
            </a:r>
            <a:r>
              <a:rPr lang="fr-FR" dirty="0"/>
              <a:t>base de données est un regroupement ordonné d’informations qui peuvent être extraites isolément. </a:t>
            </a: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Elle n’est pas forcement informatisée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Il existe des droits d’auteur :</a:t>
            </a:r>
          </a:p>
          <a:p>
            <a:r>
              <a:rPr lang="fr-FR" dirty="0" smtClean="0"/>
              <a:t>Sur les données de la base</a:t>
            </a:r>
          </a:p>
          <a:p>
            <a:r>
              <a:rPr lang="fr-FR" dirty="0" smtClean="0"/>
              <a:t>Sur l’architecture de la base</a:t>
            </a:r>
          </a:p>
          <a:p>
            <a:r>
              <a:rPr lang="fr-FR" dirty="0" smtClean="0"/>
              <a:t>Droit du producteur sur le contenu informationnel de la base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25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7507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Les cas particuliers ?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1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droits d’auteur sur les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algn="ctr"/>
            <a:r>
              <a:rPr lang="fr-FR" dirty="0" smtClean="0"/>
              <a:t>Si données protégées </a:t>
            </a:r>
            <a:r>
              <a:rPr lang="fr-FR" dirty="0" smtClean="0">
                <a:sym typeface="Wingdings" pitchFamily="2" charset="2"/>
              </a:rPr>
              <a:t> il faut l’autorisation des auteurs pour faire la base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26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7507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Les cas particuliers ?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2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Droit d’auteur sur l’architecture de la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Droit d’auteur si la structure est originale</a:t>
            </a:r>
          </a:p>
          <a:p>
            <a:endParaRPr lang="fr-FR" dirty="0"/>
          </a:p>
          <a:p>
            <a:r>
              <a:rPr lang="fr-FR" dirty="0" smtClean="0"/>
              <a:t>Une base de données n’est pas un logiciel. L’auteur salarié en est propriétaire !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27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7507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Les cas particuliers ?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5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114073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Droit du producteur sur le contenu informationnel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991544" y="2276873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Les producteurs sont les personnes physiques ou morales qui ont initié la création de la base et qui ont pris les risques correspondants.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117676" y="367780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droit sui generi protège le contenu de la base si sa recherche et sa vérification a nécessité un investissement substantiel (pas besoin d’être original)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117676" y="5085185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droit sui generi permet d’autoriser ou d’interdire l’extraction par un tiers d’une partie substantielle de la base pendant 15 ans après le 01 janvier qui suit l’achèvement de la base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28</a:t>
            </a:fld>
            <a:endParaRPr lang="fr-FR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7507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Les cas particuliers ?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9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L’œuvre de commande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Si le contrat ne prévoit pas de cession de droit, l’acheteur achète uniquement le support de l’œuvre !</a:t>
            </a:r>
          </a:p>
          <a:p>
            <a:pPr marL="0" indent="0" algn="ctr">
              <a:buNone/>
            </a:pPr>
            <a:r>
              <a:rPr lang="fr-FR" dirty="0" smtClean="0"/>
              <a:t>(Pour les œuvres d’art appliqué la jurisprudence est parfois conciliante avec un annonceur en relation avec une agence)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4511824" y="1772816"/>
            <a:ext cx="2631318" cy="2016224"/>
            <a:chOff x="2987824" y="4077072"/>
            <a:chExt cx="2631318" cy="2016224"/>
          </a:xfrm>
        </p:grpSpPr>
        <p:sp>
          <p:nvSpPr>
            <p:cNvPr id="4" name="Triangle isocèle 3"/>
            <p:cNvSpPr/>
            <p:nvPr/>
          </p:nvSpPr>
          <p:spPr>
            <a:xfrm>
              <a:off x="2987824" y="4077072"/>
              <a:ext cx="2631318" cy="2016224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6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308" y="4789929"/>
              <a:ext cx="525692" cy="992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29</a:t>
            </a:fld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7507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Qui dispose des droits d’auteur ?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00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qu’une œuvre de l’esprit ?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359696" y="189295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Une œuvre de l’esprit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878968" y="2838128"/>
            <a:ext cx="345638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b="1" dirty="0"/>
              <a:t>Doit 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/>
              <a:t>Être matérialisée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>
                <a:solidFill>
                  <a:srgbClr val="FF0000"/>
                </a:solidFill>
              </a:rPr>
              <a:t>Être originale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807968" y="2838127"/>
            <a:ext cx="453650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b="1" dirty="0"/>
              <a:t>N’a pas besoin 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/>
              <a:t>D’avoir un genre particulier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/>
              <a:t>D’être de qualité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/>
              <a:t>D’avoir une destination particulière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3</a:t>
            </a:fld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/>
          </p:nvPr>
        </p:nvGraphicFramePr>
        <p:xfrm>
          <a:off x="1524000" y="6404291"/>
          <a:ext cx="609600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1800" dirty="0" smtClean="0"/>
                        <a:t>Droit auteur - Qu’est ce qu’une œuvre de l’esprit ?</a:t>
                      </a:r>
                      <a:endParaRPr lang="fr-FR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8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autres cas particuliers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Les œuvre </a:t>
            </a:r>
            <a:r>
              <a:rPr lang="fr-FR" dirty="0" err="1" smtClean="0"/>
              <a:t>sde</a:t>
            </a:r>
            <a:r>
              <a:rPr lang="fr-FR" dirty="0" smtClean="0"/>
              <a:t> commande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Le contrat d’édition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Les œuvres des journalistes professionnels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Les contrats de représentation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30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7507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Les cas particuliers ?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1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Comment </a:t>
            </a:r>
            <a:r>
              <a:rPr lang="fr-FR" dirty="0" smtClean="0"/>
              <a:t>obtenir le droit d’auteur ?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6096000" y="1772816"/>
            <a:ext cx="3600400" cy="3240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724522" y="5013177"/>
            <a:ext cx="66967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Pour être protégée, une œuvre n’a pas besoin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>
                <a:solidFill>
                  <a:srgbClr val="FF0000"/>
                </a:solidFill>
              </a:rPr>
              <a:t>D’être achevée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>
                <a:solidFill>
                  <a:srgbClr val="FF0000"/>
                </a:solidFill>
              </a:rPr>
              <a:t>D’être déposée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>
                <a:solidFill>
                  <a:srgbClr val="FF0000"/>
                </a:solidFill>
              </a:rPr>
              <a:t>D’être divulguée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703512" y="2835259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Il suffit de faire ce qu’il y a dans le cercle  :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4</a:t>
            </a:fld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Comment obtenir le droit d’auteur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51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200" y="1038053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Prévoir les litiges :</a:t>
            </a:r>
            <a:br>
              <a:rPr lang="fr-FR" dirty="0" smtClean="0"/>
            </a:br>
            <a:r>
              <a:rPr lang="fr-FR" dirty="0" smtClean="0"/>
              <a:t>Prouver que l’œuvre est originale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Lettre avec accusé de réception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Enveloppe Soleau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Constatation d’huissier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Organisme de protection des œuvres comme l’Agence pour la protection des programmes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5</a:t>
            </a:fld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Comment obtenir le droit d’auteur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8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114073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Quels sont les droits accordés par le droit d’auteur ?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524000" y="2391957"/>
            <a:ext cx="428396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Les droits moraux :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Le droit de divulgation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Le droit de paternité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Le droit au respect de l’œuvre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Le droit de retrait (arrêt de la diffusion) et de repentir (modification)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312024" y="2391956"/>
            <a:ext cx="4896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Les droits patrimoniaux :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Le droit de reproduction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Le droit de représentation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Le droit de suite pour les œuvres graphiques ou plastiques 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6</a:t>
            </a:fld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7507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Quels sont les droits accordés par le droit d’auteur ?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29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 des droits moraux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91544" y="2276872"/>
            <a:ext cx="8229600" cy="3024336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fr-FR" dirty="0"/>
              <a:t>Perpétuels</a:t>
            </a:r>
          </a:p>
          <a:p>
            <a:pPr marL="342900" indent="-342900">
              <a:lnSpc>
                <a:spcPct val="200000"/>
              </a:lnSpc>
            </a:pPr>
            <a:r>
              <a:rPr lang="fr-FR" dirty="0"/>
              <a:t>Inaliénables</a:t>
            </a:r>
          </a:p>
          <a:p>
            <a:pPr marL="342900" indent="-342900">
              <a:lnSpc>
                <a:spcPct val="200000"/>
              </a:lnSpc>
            </a:pPr>
            <a:r>
              <a:rPr lang="fr-FR" dirty="0"/>
              <a:t>imprescriptibles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7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7507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Quels sont les droits accordés par le droit d’auteur ?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8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Caractéristiques des droits patrimoniaux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81200" y="1700808"/>
            <a:ext cx="8229600" cy="3960440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</a:pPr>
            <a:r>
              <a:rPr lang="fr-FR" sz="2400" dirty="0"/>
              <a:t>Durée : 70 ans après le 01 janvier qui suit la mort de </a:t>
            </a:r>
            <a:r>
              <a:rPr lang="fr-FR" sz="2400" dirty="0" smtClean="0"/>
              <a:t>l’auteur</a:t>
            </a:r>
          </a:p>
          <a:p>
            <a:pPr marL="342900" indent="-342900">
              <a:lnSpc>
                <a:spcPct val="150000"/>
              </a:lnSpc>
            </a:pPr>
            <a:r>
              <a:rPr lang="fr-FR" sz="2400" dirty="0" smtClean="0"/>
              <a:t>Pour les œuvres anonymes, ou collective, ou dont le propriétaire est une personne morale : 70 ans après la première publication</a:t>
            </a:r>
            <a:endParaRPr lang="fr-FR" sz="2400" dirty="0"/>
          </a:p>
          <a:p>
            <a:pPr marL="342900" indent="-342900">
              <a:lnSpc>
                <a:spcPct val="150000"/>
              </a:lnSpc>
            </a:pPr>
            <a:r>
              <a:rPr lang="fr-FR" sz="2400" dirty="0"/>
              <a:t>cessibles</a:t>
            </a:r>
          </a:p>
          <a:p>
            <a:pPr marL="342900" indent="-342900">
              <a:lnSpc>
                <a:spcPct val="150000"/>
              </a:lnSpc>
            </a:pPr>
            <a:r>
              <a:rPr lang="fr-FR" sz="2400" dirty="0"/>
              <a:t>Prescriptibles :</a:t>
            </a:r>
          </a:p>
          <a:p>
            <a:pPr marL="800100" lvl="1" indent="-342900">
              <a:buFont typeface="Constantia" pitchFamily="18" charset="0"/>
              <a:buChar char="‐"/>
            </a:pPr>
            <a:r>
              <a:rPr lang="fr-FR" dirty="0"/>
              <a:t>3 ans en pénal</a:t>
            </a:r>
          </a:p>
          <a:p>
            <a:pPr marL="800100" lvl="1" indent="-342900">
              <a:buFont typeface="Constantia" pitchFamily="18" charset="0"/>
              <a:buChar char="‐"/>
            </a:pPr>
            <a:r>
              <a:rPr lang="fr-FR" dirty="0"/>
              <a:t>5 ans en civil</a:t>
            </a:r>
          </a:p>
          <a:p>
            <a:pPr marL="0" indent="0" algn="ctr">
              <a:lnSpc>
                <a:spcPct val="150000"/>
              </a:lnSpc>
              <a:buNone/>
            </a:pP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8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7507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Quels sont les droits accordés par le droit d’auteur ?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12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dispose des droits d’auteur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Si l’œuvre a été faites à plusieurs ?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Si les droits ont été vendus ?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Si l’auteur travaille pour quelqu’un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0077-4C01-493C-8EBE-93B4A089A626}" type="slidenum">
              <a:rPr lang="fr-FR" smtClean="0"/>
              <a:t>9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40768" y="6488995"/>
          <a:ext cx="7507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d’auteur</a:t>
                      </a:r>
                      <a:r>
                        <a:rPr lang="fr-FR" baseline="0" dirty="0" smtClean="0"/>
                        <a:t> – Qui dispose des droits d’auteur ?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1451</Words>
  <Application>Microsoft Office PowerPoint</Application>
  <PresentationFormat>Grand écran</PresentationFormat>
  <Paragraphs>235</Paragraphs>
  <Slides>30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Constantia</vt:lpstr>
      <vt:lpstr>Wingdings</vt:lpstr>
      <vt:lpstr>Thème Office</vt:lpstr>
      <vt:lpstr>Chapitre  2 : Protéger une œuvre logicielle avec la propriété littéraire et artistique</vt:lpstr>
      <vt:lpstr>Le droit d’auteur</vt:lpstr>
      <vt:lpstr>Qu’est ce qu’une œuvre de l’esprit ?</vt:lpstr>
      <vt:lpstr>Comment obtenir le droit d’auteur ?</vt:lpstr>
      <vt:lpstr>Prévoir les litiges : Prouver que l’œuvre est originale</vt:lpstr>
      <vt:lpstr>Quels sont les droits accordés par le droit d’auteur ?</vt:lpstr>
      <vt:lpstr>Caractéristiques des droits moraux</vt:lpstr>
      <vt:lpstr>Caractéristiques des droits patrimoniaux</vt:lpstr>
      <vt:lpstr>Qui dispose des droits d’auteur ?</vt:lpstr>
      <vt:lpstr>Les œuvres plurales</vt:lpstr>
      <vt:lpstr>Les œuvres  de collaboration</vt:lpstr>
      <vt:lpstr>Les œuvres collectives</vt:lpstr>
      <vt:lpstr>L’œuvre composite</vt:lpstr>
      <vt:lpstr>Les droit ont été vendus</vt:lpstr>
      <vt:lpstr>L’auteur travaille pour quelqu’un</vt:lpstr>
      <vt:lpstr>L’auteur est salarié</vt:lpstr>
      <vt:lpstr>L’auteur est fonctionnaire</vt:lpstr>
      <vt:lpstr>Les exceptions au droit d’auteur</vt:lpstr>
      <vt:lpstr>Les cas particuliers :</vt:lpstr>
      <vt:lpstr>Les logiciels : qu’est ce qui est protégé ?</vt:lpstr>
      <vt:lpstr>Les logiciels : ce qui n’est pas protégé</vt:lpstr>
      <vt:lpstr>Les logiciels : des droits limités</vt:lpstr>
      <vt:lpstr>Les Logiciels : des exceptions aux droits</vt:lpstr>
      <vt:lpstr>Les logiciels : propriétaire des droits</vt:lpstr>
      <vt:lpstr>Le droit d’auteur et les bases de données</vt:lpstr>
      <vt:lpstr>Les droits d’auteur sur les données</vt:lpstr>
      <vt:lpstr>Droit d’auteur sur l’architecture de la base</vt:lpstr>
      <vt:lpstr>Droit du producteur sur le contenu informationnel</vt:lpstr>
      <vt:lpstr>L’œuvre de commande</vt:lpstr>
      <vt:lpstr>Les autres cas particuliers</vt:lpstr>
    </vt:vector>
  </TitlesOfParts>
  <Company>SCCM-SECONDARY1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 2 : Protéger une œuvre logicielle avec la propriété littéraire et artistique</dc:title>
  <dc:creator>Antoine Moulin</dc:creator>
  <cp:lastModifiedBy>Antoine Moulin</cp:lastModifiedBy>
  <cp:revision>1</cp:revision>
  <dcterms:created xsi:type="dcterms:W3CDTF">2022-09-01T07:19:23Z</dcterms:created>
  <dcterms:modified xsi:type="dcterms:W3CDTF">2022-09-01T07:19:48Z</dcterms:modified>
</cp:coreProperties>
</file>