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77" r:id="rId4"/>
    <p:sldId id="278" r:id="rId5"/>
    <p:sldId id="279" r:id="rId6"/>
    <p:sldId id="265" r:id="rId7"/>
    <p:sldId id="266" r:id="rId8"/>
    <p:sldId id="270" r:id="rId9"/>
    <p:sldId id="268" r:id="rId10"/>
    <p:sldId id="269" r:id="rId11"/>
    <p:sldId id="271" r:id="rId12"/>
    <p:sldId id="272" r:id="rId13"/>
    <p:sldId id="273" r:id="rId14"/>
    <p:sldId id="274" r:id="rId15"/>
    <p:sldId id="275" r:id="rId16"/>
    <p:sldId id="280" r:id="rId1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Style moyen 4 - Accentuation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236" autoAdjust="0"/>
    <p:restoredTop sz="94660"/>
  </p:normalViewPr>
  <p:slideViewPr>
    <p:cSldViewPr snapToGrid="0">
      <p:cViewPr>
        <p:scale>
          <a:sx n="66" d="100"/>
          <a:sy n="66" d="100"/>
        </p:scale>
        <p:origin x="684"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DDE543-7AC5-443D-9111-EE52EE0C352D}"/>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a:p>
        </p:txBody>
      </p:sp>
      <p:sp>
        <p:nvSpPr>
          <p:cNvPr id="3" name="Sous-titre 2">
            <a:extLst>
              <a:ext uri="{FF2B5EF4-FFF2-40B4-BE49-F238E27FC236}">
                <a16:creationId xmlns:a16="http://schemas.microsoft.com/office/drawing/2014/main" id="{18326FB5-B26C-43E1-84B3-03AD6BA58B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a:p>
        </p:txBody>
      </p:sp>
      <p:sp>
        <p:nvSpPr>
          <p:cNvPr id="4" name="Espace réservé de la date 3">
            <a:extLst>
              <a:ext uri="{FF2B5EF4-FFF2-40B4-BE49-F238E27FC236}">
                <a16:creationId xmlns:a16="http://schemas.microsoft.com/office/drawing/2014/main" id="{EB92D383-703D-488D-B1DC-B6DA40203E11}"/>
              </a:ext>
            </a:extLst>
          </p:cNvPr>
          <p:cNvSpPr>
            <a:spLocks noGrp="1"/>
          </p:cNvSpPr>
          <p:nvPr>
            <p:ph type="dt" sz="half" idx="10"/>
          </p:nvPr>
        </p:nvSpPr>
        <p:spPr/>
        <p:txBody>
          <a:bodyPr/>
          <a:lstStyle/>
          <a:p>
            <a:fld id="{E87402B2-FA9B-4602-BEDB-1BB5CA8486BB}" type="datetimeFigureOut">
              <a:rPr lang="en-US" smtClean="0"/>
              <a:t>4/12/2022</a:t>
            </a:fld>
            <a:endParaRPr lang="en-US"/>
          </a:p>
        </p:txBody>
      </p:sp>
      <p:sp>
        <p:nvSpPr>
          <p:cNvPr id="5" name="Espace réservé du pied de page 4">
            <a:extLst>
              <a:ext uri="{FF2B5EF4-FFF2-40B4-BE49-F238E27FC236}">
                <a16:creationId xmlns:a16="http://schemas.microsoft.com/office/drawing/2014/main" id="{F0EB9AC8-8B13-4A05-9C9E-BA2082BC2205}"/>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E384AE33-1A41-4B01-B222-59B47FB4257B}"/>
              </a:ext>
            </a:extLst>
          </p:cNvPr>
          <p:cNvSpPr>
            <a:spLocks noGrp="1"/>
          </p:cNvSpPr>
          <p:nvPr>
            <p:ph type="sldNum" sz="quarter" idx="12"/>
          </p:nvPr>
        </p:nvSpPr>
        <p:spPr/>
        <p:txBody>
          <a:bodyPr/>
          <a:lstStyle/>
          <a:p>
            <a:fld id="{566FFFFC-94C5-4731-AD58-1D73834E3174}" type="slidenum">
              <a:rPr lang="en-US" smtClean="0"/>
              <a:t>‹N°›</a:t>
            </a:fld>
            <a:endParaRPr lang="en-US"/>
          </a:p>
        </p:txBody>
      </p:sp>
    </p:spTree>
    <p:extLst>
      <p:ext uri="{BB962C8B-B14F-4D97-AF65-F5344CB8AC3E}">
        <p14:creationId xmlns:p14="http://schemas.microsoft.com/office/powerpoint/2010/main" val="381462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73099A-D6D6-45CC-B131-759BF629754E}"/>
              </a:ext>
            </a:extLst>
          </p:cNvPr>
          <p:cNvSpPr>
            <a:spLocks noGrp="1"/>
          </p:cNvSpPr>
          <p:nvPr>
            <p:ph type="title"/>
          </p:nvPr>
        </p:nvSpPr>
        <p:spPr/>
        <p:txBody>
          <a:bodyPr/>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C6D193FC-DB33-4DCD-BDEA-99B82C5750EE}"/>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8966967E-B29F-463F-A40A-6D518F68A9FD}"/>
              </a:ext>
            </a:extLst>
          </p:cNvPr>
          <p:cNvSpPr>
            <a:spLocks noGrp="1"/>
          </p:cNvSpPr>
          <p:nvPr>
            <p:ph type="dt" sz="half" idx="10"/>
          </p:nvPr>
        </p:nvSpPr>
        <p:spPr/>
        <p:txBody>
          <a:bodyPr/>
          <a:lstStyle/>
          <a:p>
            <a:fld id="{E87402B2-FA9B-4602-BEDB-1BB5CA8486BB}" type="datetimeFigureOut">
              <a:rPr lang="en-US" smtClean="0"/>
              <a:t>4/12/2022</a:t>
            </a:fld>
            <a:endParaRPr lang="en-US"/>
          </a:p>
        </p:txBody>
      </p:sp>
      <p:sp>
        <p:nvSpPr>
          <p:cNvPr id="5" name="Espace réservé du pied de page 4">
            <a:extLst>
              <a:ext uri="{FF2B5EF4-FFF2-40B4-BE49-F238E27FC236}">
                <a16:creationId xmlns:a16="http://schemas.microsoft.com/office/drawing/2014/main" id="{F59961CD-4B73-4B9A-AD2C-FC2590059D1B}"/>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951D0968-E24C-416D-AFFE-840A396E879F}"/>
              </a:ext>
            </a:extLst>
          </p:cNvPr>
          <p:cNvSpPr>
            <a:spLocks noGrp="1"/>
          </p:cNvSpPr>
          <p:nvPr>
            <p:ph type="sldNum" sz="quarter" idx="12"/>
          </p:nvPr>
        </p:nvSpPr>
        <p:spPr/>
        <p:txBody>
          <a:bodyPr/>
          <a:lstStyle/>
          <a:p>
            <a:fld id="{566FFFFC-94C5-4731-AD58-1D73834E3174}" type="slidenum">
              <a:rPr lang="en-US" smtClean="0"/>
              <a:t>‹N°›</a:t>
            </a:fld>
            <a:endParaRPr lang="en-US"/>
          </a:p>
        </p:txBody>
      </p:sp>
    </p:spTree>
    <p:extLst>
      <p:ext uri="{BB962C8B-B14F-4D97-AF65-F5344CB8AC3E}">
        <p14:creationId xmlns:p14="http://schemas.microsoft.com/office/powerpoint/2010/main" val="2594684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F09ADD1-A44C-45F3-8E7D-6BDEFB7B9E81}"/>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5A632263-5C43-4AEB-94BE-82EB73FBAC7D}"/>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4FFCC720-C32A-4702-B6CC-CF00301FCCCB}"/>
              </a:ext>
            </a:extLst>
          </p:cNvPr>
          <p:cNvSpPr>
            <a:spLocks noGrp="1"/>
          </p:cNvSpPr>
          <p:nvPr>
            <p:ph type="dt" sz="half" idx="10"/>
          </p:nvPr>
        </p:nvSpPr>
        <p:spPr/>
        <p:txBody>
          <a:bodyPr/>
          <a:lstStyle/>
          <a:p>
            <a:fld id="{E87402B2-FA9B-4602-BEDB-1BB5CA8486BB}" type="datetimeFigureOut">
              <a:rPr lang="en-US" smtClean="0"/>
              <a:t>4/12/2022</a:t>
            </a:fld>
            <a:endParaRPr lang="en-US"/>
          </a:p>
        </p:txBody>
      </p:sp>
      <p:sp>
        <p:nvSpPr>
          <p:cNvPr id="5" name="Espace réservé du pied de page 4">
            <a:extLst>
              <a:ext uri="{FF2B5EF4-FFF2-40B4-BE49-F238E27FC236}">
                <a16:creationId xmlns:a16="http://schemas.microsoft.com/office/drawing/2014/main" id="{22122EF0-5E04-4AD1-B6BB-445BC6FA252A}"/>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C5D44D40-9591-43B8-9B04-3CEF120B647F}"/>
              </a:ext>
            </a:extLst>
          </p:cNvPr>
          <p:cNvSpPr>
            <a:spLocks noGrp="1"/>
          </p:cNvSpPr>
          <p:nvPr>
            <p:ph type="sldNum" sz="quarter" idx="12"/>
          </p:nvPr>
        </p:nvSpPr>
        <p:spPr/>
        <p:txBody>
          <a:bodyPr/>
          <a:lstStyle/>
          <a:p>
            <a:fld id="{566FFFFC-94C5-4731-AD58-1D73834E3174}" type="slidenum">
              <a:rPr lang="en-US" smtClean="0"/>
              <a:t>‹N°›</a:t>
            </a:fld>
            <a:endParaRPr lang="en-US"/>
          </a:p>
        </p:txBody>
      </p:sp>
    </p:spTree>
    <p:extLst>
      <p:ext uri="{BB962C8B-B14F-4D97-AF65-F5344CB8AC3E}">
        <p14:creationId xmlns:p14="http://schemas.microsoft.com/office/powerpoint/2010/main" val="22062120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Blank" type="obj">
  <p:cSld name="Blank">
    <p:bg>
      <p:bgPr>
        <a:solidFill>
          <a:schemeClr val="lt1"/>
        </a:solidFill>
        <a:effectLst/>
      </p:bgPr>
    </p:bg>
    <p:spTree>
      <p:nvGrpSpPr>
        <p:cNvPr id="1" name="Shape 11"/>
        <p:cNvGrpSpPr/>
        <p:nvPr/>
      </p:nvGrpSpPr>
      <p:grpSpPr>
        <a:xfrm>
          <a:off x="0" y="0"/>
          <a:ext cx="0" cy="0"/>
          <a:chOff x="0" y="0"/>
          <a:chExt cx="0" cy="0"/>
        </a:xfrm>
      </p:grpSpPr>
      <p:sp>
        <p:nvSpPr>
          <p:cNvPr id="12" name="Google Shape;12;p8"/>
          <p:cNvSpPr/>
          <p:nvPr/>
        </p:nvSpPr>
        <p:spPr>
          <a:xfrm>
            <a:off x="5749322" y="99061"/>
            <a:ext cx="4011716" cy="4427220"/>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 name="Google Shape;13;p8"/>
          <p:cNvSpPr txBox="1">
            <a:spLocks noGrp="1"/>
          </p:cNvSpPr>
          <p:nvPr>
            <p:ph type="ftr" idx="11"/>
          </p:nvPr>
        </p:nvSpPr>
        <p:spPr>
          <a:xfrm>
            <a:off x="4165601" y="6356352"/>
            <a:ext cx="3860800" cy="365125"/>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8"/>
          <p:cNvSpPr txBox="1">
            <a:spLocks noGrp="1"/>
          </p:cNvSpPr>
          <p:nvPr>
            <p:ph type="dt" idx="10"/>
          </p:nvPr>
        </p:nvSpPr>
        <p:spPr>
          <a:xfrm>
            <a:off x="609600" y="6356352"/>
            <a:ext cx="2844800" cy="365125"/>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8"/>
          <p:cNvSpPr txBox="1">
            <a:spLocks noGrp="1"/>
          </p:cNvSpPr>
          <p:nvPr>
            <p:ph type="sldNum" idx="12"/>
          </p:nvPr>
        </p:nvSpPr>
        <p:spPr>
          <a:xfrm>
            <a:off x="8737600" y="6356352"/>
            <a:ext cx="2844800" cy="365125"/>
          </a:xfrm>
          <a:prstGeom prst="rect">
            <a:avLst/>
          </a:prstGeom>
          <a:noFill/>
          <a:ln>
            <a:noFill/>
          </a:ln>
        </p:spPr>
        <p:txBody>
          <a:bodyPr spcFirstLastPara="1" wrap="square" lIns="0" tIns="0" rIns="0" bIns="0" anchor="ctr" anchorCtr="0">
            <a:noAutofit/>
          </a:bodyPr>
          <a:lstStyle>
            <a:lvl1pPr marL="0" lvl="0" indent="0" algn="r">
              <a:lnSpc>
                <a:spcPct val="100000"/>
              </a:lnSpc>
              <a:spcBef>
                <a:spcPts val="0"/>
              </a:spcBef>
              <a:spcAft>
                <a:spcPts val="0"/>
              </a:spcAft>
              <a:buNone/>
              <a:defRPr>
                <a:solidFill>
                  <a:srgbClr val="888888"/>
                </a:solidFill>
              </a:defRPr>
            </a:lvl1pPr>
            <a:lvl2pPr marL="0" lvl="1" indent="0" algn="r">
              <a:lnSpc>
                <a:spcPct val="100000"/>
              </a:lnSpc>
              <a:spcBef>
                <a:spcPts val="0"/>
              </a:spcBef>
              <a:spcAft>
                <a:spcPts val="0"/>
              </a:spcAft>
              <a:buNone/>
              <a:defRPr>
                <a:solidFill>
                  <a:srgbClr val="888888"/>
                </a:solidFill>
              </a:defRPr>
            </a:lvl2pPr>
            <a:lvl3pPr marL="0" lvl="2" indent="0" algn="r">
              <a:lnSpc>
                <a:spcPct val="100000"/>
              </a:lnSpc>
              <a:spcBef>
                <a:spcPts val="0"/>
              </a:spcBef>
              <a:spcAft>
                <a:spcPts val="0"/>
              </a:spcAft>
              <a:buNone/>
              <a:defRPr>
                <a:solidFill>
                  <a:srgbClr val="888888"/>
                </a:solidFill>
              </a:defRPr>
            </a:lvl3pPr>
            <a:lvl4pPr marL="0" lvl="3" indent="0" algn="r">
              <a:lnSpc>
                <a:spcPct val="100000"/>
              </a:lnSpc>
              <a:spcBef>
                <a:spcPts val="0"/>
              </a:spcBef>
              <a:spcAft>
                <a:spcPts val="0"/>
              </a:spcAft>
              <a:buNone/>
              <a:defRPr>
                <a:solidFill>
                  <a:srgbClr val="888888"/>
                </a:solidFill>
              </a:defRPr>
            </a:lvl4pPr>
            <a:lvl5pPr marL="0" lvl="4" indent="0" algn="r">
              <a:lnSpc>
                <a:spcPct val="100000"/>
              </a:lnSpc>
              <a:spcBef>
                <a:spcPts val="0"/>
              </a:spcBef>
              <a:spcAft>
                <a:spcPts val="0"/>
              </a:spcAft>
              <a:buNone/>
              <a:defRPr>
                <a:solidFill>
                  <a:srgbClr val="888888"/>
                </a:solidFill>
              </a:defRPr>
            </a:lvl5pPr>
            <a:lvl6pPr marL="0" lvl="5" indent="0" algn="r">
              <a:lnSpc>
                <a:spcPct val="100000"/>
              </a:lnSpc>
              <a:spcBef>
                <a:spcPts val="0"/>
              </a:spcBef>
              <a:spcAft>
                <a:spcPts val="0"/>
              </a:spcAft>
              <a:buNone/>
              <a:defRPr>
                <a:solidFill>
                  <a:srgbClr val="888888"/>
                </a:solidFill>
              </a:defRPr>
            </a:lvl6pPr>
            <a:lvl7pPr marL="0" lvl="6" indent="0" algn="r">
              <a:lnSpc>
                <a:spcPct val="100000"/>
              </a:lnSpc>
              <a:spcBef>
                <a:spcPts val="0"/>
              </a:spcBef>
              <a:spcAft>
                <a:spcPts val="0"/>
              </a:spcAft>
              <a:buNone/>
              <a:defRPr>
                <a:solidFill>
                  <a:srgbClr val="888888"/>
                </a:solidFill>
              </a:defRPr>
            </a:lvl7pPr>
            <a:lvl8pPr marL="0" lvl="7" indent="0" algn="r">
              <a:lnSpc>
                <a:spcPct val="100000"/>
              </a:lnSpc>
              <a:spcBef>
                <a:spcPts val="0"/>
              </a:spcBef>
              <a:spcAft>
                <a:spcPts val="0"/>
              </a:spcAft>
              <a:buNone/>
              <a:defRPr>
                <a:solidFill>
                  <a:srgbClr val="888888"/>
                </a:solidFill>
              </a:defRPr>
            </a:lvl8pPr>
            <a:lvl9pPr marL="0" lvl="8" indent="0" algn="r">
              <a:lnSpc>
                <a:spcPct val="100000"/>
              </a:lnSpc>
              <a:spcBef>
                <a:spcPts val="0"/>
              </a:spcBef>
              <a:spcAft>
                <a:spcPts val="0"/>
              </a:spcAft>
              <a:buNone/>
              <a:defRPr>
                <a:solidFill>
                  <a:srgbClr val="888888"/>
                </a:solidFill>
              </a:defRPr>
            </a:lvl9pPr>
          </a:lstStyle>
          <a:p>
            <a:fld id="{00000000-1234-1234-1234-123412341234}" type="slidenum">
              <a:rPr lang="fr-FR" smtClean="0"/>
              <a:pPr/>
              <a:t>‹N°›</a:t>
            </a:fld>
            <a:endParaRPr lang="fr-FR">
              <a:latin typeface="Arial"/>
              <a:ea typeface="Arial"/>
              <a:cs typeface="Arial"/>
              <a:sym typeface="Arial"/>
            </a:endParaRPr>
          </a:p>
        </p:txBody>
      </p:sp>
    </p:spTree>
    <p:extLst>
      <p:ext uri="{BB962C8B-B14F-4D97-AF65-F5344CB8AC3E}">
        <p14:creationId xmlns:p14="http://schemas.microsoft.com/office/powerpoint/2010/main" val="507018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55979C-EE27-4788-AD28-68274D211D67}"/>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BAE2513A-1649-48E9-84FB-4DF1AA024012}"/>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D1576BE5-A2D9-4A14-A9BF-001EC97F8317}"/>
              </a:ext>
            </a:extLst>
          </p:cNvPr>
          <p:cNvSpPr>
            <a:spLocks noGrp="1"/>
          </p:cNvSpPr>
          <p:nvPr>
            <p:ph type="dt" sz="half" idx="10"/>
          </p:nvPr>
        </p:nvSpPr>
        <p:spPr/>
        <p:txBody>
          <a:bodyPr/>
          <a:lstStyle/>
          <a:p>
            <a:fld id="{E87402B2-FA9B-4602-BEDB-1BB5CA8486BB}" type="datetimeFigureOut">
              <a:rPr lang="en-US" smtClean="0"/>
              <a:t>4/12/2022</a:t>
            </a:fld>
            <a:endParaRPr lang="en-US"/>
          </a:p>
        </p:txBody>
      </p:sp>
      <p:sp>
        <p:nvSpPr>
          <p:cNvPr id="5" name="Espace réservé du pied de page 4">
            <a:extLst>
              <a:ext uri="{FF2B5EF4-FFF2-40B4-BE49-F238E27FC236}">
                <a16:creationId xmlns:a16="http://schemas.microsoft.com/office/drawing/2014/main" id="{DAA58698-20F0-4CAB-BBE3-24C96E8BDC56}"/>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A3849724-AA05-4C6C-902C-FD94FC691F03}"/>
              </a:ext>
            </a:extLst>
          </p:cNvPr>
          <p:cNvSpPr>
            <a:spLocks noGrp="1"/>
          </p:cNvSpPr>
          <p:nvPr>
            <p:ph type="sldNum" sz="quarter" idx="12"/>
          </p:nvPr>
        </p:nvSpPr>
        <p:spPr/>
        <p:txBody>
          <a:bodyPr/>
          <a:lstStyle/>
          <a:p>
            <a:fld id="{566FFFFC-94C5-4731-AD58-1D73834E3174}" type="slidenum">
              <a:rPr lang="en-US" smtClean="0"/>
              <a:t>‹N°›</a:t>
            </a:fld>
            <a:endParaRPr lang="en-US"/>
          </a:p>
        </p:txBody>
      </p:sp>
    </p:spTree>
    <p:extLst>
      <p:ext uri="{BB962C8B-B14F-4D97-AF65-F5344CB8AC3E}">
        <p14:creationId xmlns:p14="http://schemas.microsoft.com/office/powerpoint/2010/main" val="3030247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8323CE-9A1D-4F26-B4DE-1C26152C302C}"/>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a:p>
        </p:txBody>
      </p:sp>
      <p:sp>
        <p:nvSpPr>
          <p:cNvPr id="3" name="Espace réservé du texte 2">
            <a:extLst>
              <a:ext uri="{FF2B5EF4-FFF2-40B4-BE49-F238E27FC236}">
                <a16:creationId xmlns:a16="http://schemas.microsoft.com/office/drawing/2014/main" id="{12A83DA4-6F9D-4421-9809-6E718C87BE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387E002A-0FFB-463D-A2D1-5500F10A4DCD}"/>
              </a:ext>
            </a:extLst>
          </p:cNvPr>
          <p:cNvSpPr>
            <a:spLocks noGrp="1"/>
          </p:cNvSpPr>
          <p:nvPr>
            <p:ph type="dt" sz="half" idx="10"/>
          </p:nvPr>
        </p:nvSpPr>
        <p:spPr/>
        <p:txBody>
          <a:bodyPr/>
          <a:lstStyle/>
          <a:p>
            <a:fld id="{E87402B2-FA9B-4602-BEDB-1BB5CA8486BB}" type="datetimeFigureOut">
              <a:rPr lang="en-US" smtClean="0"/>
              <a:t>4/12/2022</a:t>
            </a:fld>
            <a:endParaRPr lang="en-US"/>
          </a:p>
        </p:txBody>
      </p:sp>
      <p:sp>
        <p:nvSpPr>
          <p:cNvPr id="5" name="Espace réservé du pied de page 4">
            <a:extLst>
              <a:ext uri="{FF2B5EF4-FFF2-40B4-BE49-F238E27FC236}">
                <a16:creationId xmlns:a16="http://schemas.microsoft.com/office/drawing/2014/main" id="{7780A697-D95B-456D-9EBD-67608D8CD292}"/>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2B691A72-963D-4D73-82CC-F62C324F91E1}"/>
              </a:ext>
            </a:extLst>
          </p:cNvPr>
          <p:cNvSpPr>
            <a:spLocks noGrp="1"/>
          </p:cNvSpPr>
          <p:nvPr>
            <p:ph type="sldNum" sz="quarter" idx="12"/>
          </p:nvPr>
        </p:nvSpPr>
        <p:spPr/>
        <p:txBody>
          <a:bodyPr/>
          <a:lstStyle/>
          <a:p>
            <a:fld id="{566FFFFC-94C5-4731-AD58-1D73834E3174}" type="slidenum">
              <a:rPr lang="en-US" smtClean="0"/>
              <a:t>‹N°›</a:t>
            </a:fld>
            <a:endParaRPr lang="en-US"/>
          </a:p>
        </p:txBody>
      </p:sp>
    </p:spTree>
    <p:extLst>
      <p:ext uri="{BB962C8B-B14F-4D97-AF65-F5344CB8AC3E}">
        <p14:creationId xmlns:p14="http://schemas.microsoft.com/office/powerpoint/2010/main" val="833840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09C022-552A-449B-BCBE-7E74E554AAA2}"/>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F481CA60-3DBA-447C-9B6F-260527C4163D}"/>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a:extLst>
              <a:ext uri="{FF2B5EF4-FFF2-40B4-BE49-F238E27FC236}">
                <a16:creationId xmlns:a16="http://schemas.microsoft.com/office/drawing/2014/main" id="{EA09FB0D-5B82-463D-8322-0EF72552167A}"/>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4">
            <a:extLst>
              <a:ext uri="{FF2B5EF4-FFF2-40B4-BE49-F238E27FC236}">
                <a16:creationId xmlns:a16="http://schemas.microsoft.com/office/drawing/2014/main" id="{B31B4A15-6433-431F-995A-17B25204228F}"/>
              </a:ext>
            </a:extLst>
          </p:cNvPr>
          <p:cNvSpPr>
            <a:spLocks noGrp="1"/>
          </p:cNvSpPr>
          <p:nvPr>
            <p:ph type="dt" sz="half" idx="10"/>
          </p:nvPr>
        </p:nvSpPr>
        <p:spPr/>
        <p:txBody>
          <a:bodyPr/>
          <a:lstStyle/>
          <a:p>
            <a:fld id="{E87402B2-FA9B-4602-BEDB-1BB5CA8486BB}" type="datetimeFigureOut">
              <a:rPr lang="en-US" smtClean="0"/>
              <a:t>4/12/2022</a:t>
            </a:fld>
            <a:endParaRPr lang="en-US"/>
          </a:p>
        </p:txBody>
      </p:sp>
      <p:sp>
        <p:nvSpPr>
          <p:cNvPr id="6" name="Espace réservé du pied de page 5">
            <a:extLst>
              <a:ext uri="{FF2B5EF4-FFF2-40B4-BE49-F238E27FC236}">
                <a16:creationId xmlns:a16="http://schemas.microsoft.com/office/drawing/2014/main" id="{F1740D74-5690-4DCE-88EF-24D5842CBADA}"/>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2D24EE99-C0B9-4D3C-83AC-955372590E17}"/>
              </a:ext>
            </a:extLst>
          </p:cNvPr>
          <p:cNvSpPr>
            <a:spLocks noGrp="1"/>
          </p:cNvSpPr>
          <p:nvPr>
            <p:ph type="sldNum" sz="quarter" idx="12"/>
          </p:nvPr>
        </p:nvSpPr>
        <p:spPr/>
        <p:txBody>
          <a:bodyPr/>
          <a:lstStyle/>
          <a:p>
            <a:fld id="{566FFFFC-94C5-4731-AD58-1D73834E3174}" type="slidenum">
              <a:rPr lang="en-US" smtClean="0"/>
              <a:t>‹N°›</a:t>
            </a:fld>
            <a:endParaRPr lang="en-US"/>
          </a:p>
        </p:txBody>
      </p:sp>
    </p:spTree>
    <p:extLst>
      <p:ext uri="{BB962C8B-B14F-4D97-AF65-F5344CB8AC3E}">
        <p14:creationId xmlns:p14="http://schemas.microsoft.com/office/powerpoint/2010/main" val="1405613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76D1A8-4AC2-498B-894E-E26B07D5EF84}"/>
              </a:ext>
            </a:extLst>
          </p:cNvPr>
          <p:cNvSpPr>
            <a:spLocks noGrp="1"/>
          </p:cNvSpPr>
          <p:nvPr>
            <p:ph type="title"/>
          </p:nvPr>
        </p:nvSpPr>
        <p:spPr>
          <a:xfrm>
            <a:off x="839788" y="365125"/>
            <a:ext cx="10515600" cy="1325563"/>
          </a:xfrm>
        </p:spPr>
        <p:txBody>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39AA96B5-B82F-4FCC-97D7-75D3A5BF21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7E3331F0-21DA-42E4-B68A-7C0A1A788B74}"/>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a:extLst>
              <a:ext uri="{FF2B5EF4-FFF2-40B4-BE49-F238E27FC236}">
                <a16:creationId xmlns:a16="http://schemas.microsoft.com/office/drawing/2014/main" id="{6B52E79E-F7D5-4D11-96CC-39FBA0C5B3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218943D9-76D0-46FC-B48A-922ABDD13AA4}"/>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6">
            <a:extLst>
              <a:ext uri="{FF2B5EF4-FFF2-40B4-BE49-F238E27FC236}">
                <a16:creationId xmlns:a16="http://schemas.microsoft.com/office/drawing/2014/main" id="{4B02070A-1543-4F06-988C-01176D85DA17}"/>
              </a:ext>
            </a:extLst>
          </p:cNvPr>
          <p:cNvSpPr>
            <a:spLocks noGrp="1"/>
          </p:cNvSpPr>
          <p:nvPr>
            <p:ph type="dt" sz="half" idx="10"/>
          </p:nvPr>
        </p:nvSpPr>
        <p:spPr/>
        <p:txBody>
          <a:bodyPr/>
          <a:lstStyle/>
          <a:p>
            <a:fld id="{E87402B2-FA9B-4602-BEDB-1BB5CA8486BB}" type="datetimeFigureOut">
              <a:rPr lang="en-US" smtClean="0"/>
              <a:t>4/12/2022</a:t>
            </a:fld>
            <a:endParaRPr lang="en-US"/>
          </a:p>
        </p:txBody>
      </p:sp>
      <p:sp>
        <p:nvSpPr>
          <p:cNvPr id="8" name="Espace réservé du pied de page 7">
            <a:extLst>
              <a:ext uri="{FF2B5EF4-FFF2-40B4-BE49-F238E27FC236}">
                <a16:creationId xmlns:a16="http://schemas.microsoft.com/office/drawing/2014/main" id="{90E14DDC-DA23-45C9-8803-561E22D894F1}"/>
              </a:ext>
            </a:extLst>
          </p:cNvPr>
          <p:cNvSpPr>
            <a:spLocks noGrp="1"/>
          </p:cNvSpPr>
          <p:nvPr>
            <p:ph type="ftr" sz="quarter" idx="11"/>
          </p:nvPr>
        </p:nvSpPr>
        <p:spPr/>
        <p:txBody>
          <a:bodyPr/>
          <a:lstStyle/>
          <a:p>
            <a:endParaRPr lang="en-US"/>
          </a:p>
        </p:txBody>
      </p:sp>
      <p:sp>
        <p:nvSpPr>
          <p:cNvPr id="9" name="Espace réservé du numéro de diapositive 8">
            <a:extLst>
              <a:ext uri="{FF2B5EF4-FFF2-40B4-BE49-F238E27FC236}">
                <a16:creationId xmlns:a16="http://schemas.microsoft.com/office/drawing/2014/main" id="{06C23FE4-1EF2-410D-A4B3-61D574500EBE}"/>
              </a:ext>
            </a:extLst>
          </p:cNvPr>
          <p:cNvSpPr>
            <a:spLocks noGrp="1"/>
          </p:cNvSpPr>
          <p:nvPr>
            <p:ph type="sldNum" sz="quarter" idx="12"/>
          </p:nvPr>
        </p:nvSpPr>
        <p:spPr/>
        <p:txBody>
          <a:bodyPr/>
          <a:lstStyle/>
          <a:p>
            <a:fld id="{566FFFFC-94C5-4731-AD58-1D73834E3174}" type="slidenum">
              <a:rPr lang="en-US" smtClean="0"/>
              <a:t>‹N°›</a:t>
            </a:fld>
            <a:endParaRPr lang="en-US"/>
          </a:p>
        </p:txBody>
      </p:sp>
    </p:spTree>
    <p:extLst>
      <p:ext uri="{BB962C8B-B14F-4D97-AF65-F5344CB8AC3E}">
        <p14:creationId xmlns:p14="http://schemas.microsoft.com/office/powerpoint/2010/main" val="3079620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12F064-CD43-4878-AF2F-AC34F87BCEFE}"/>
              </a:ext>
            </a:extLst>
          </p:cNvPr>
          <p:cNvSpPr>
            <a:spLocks noGrp="1"/>
          </p:cNvSpPr>
          <p:nvPr>
            <p:ph type="title"/>
          </p:nvPr>
        </p:nvSpPr>
        <p:spPr/>
        <p:txBody>
          <a:bodyPr/>
          <a:lstStyle/>
          <a:p>
            <a:r>
              <a:rPr lang="fr-FR"/>
              <a:t>Modifiez le style du titre</a:t>
            </a:r>
            <a:endParaRPr lang="en-US"/>
          </a:p>
        </p:txBody>
      </p:sp>
      <p:sp>
        <p:nvSpPr>
          <p:cNvPr id="3" name="Espace réservé de la date 2">
            <a:extLst>
              <a:ext uri="{FF2B5EF4-FFF2-40B4-BE49-F238E27FC236}">
                <a16:creationId xmlns:a16="http://schemas.microsoft.com/office/drawing/2014/main" id="{755C3624-C4DF-49D3-8536-0117E844E568}"/>
              </a:ext>
            </a:extLst>
          </p:cNvPr>
          <p:cNvSpPr>
            <a:spLocks noGrp="1"/>
          </p:cNvSpPr>
          <p:nvPr>
            <p:ph type="dt" sz="half" idx="10"/>
          </p:nvPr>
        </p:nvSpPr>
        <p:spPr/>
        <p:txBody>
          <a:bodyPr/>
          <a:lstStyle/>
          <a:p>
            <a:fld id="{E87402B2-FA9B-4602-BEDB-1BB5CA8486BB}" type="datetimeFigureOut">
              <a:rPr lang="en-US" smtClean="0"/>
              <a:t>4/12/2022</a:t>
            </a:fld>
            <a:endParaRPr lang="en-US"/>
          </a:p>
        </p:txBody>
      </p:sp>
      <p:sp>
        <p:nvSpPr>
          <p:cNvPr id="4" name="Espace réservé du pied de page 3">
            <a:extLst>
              <a:ext uri="{FF2B5EF4-FFF2-40B4-BE49-F238E27FC236}">
                <a16:creationId xmlns:a16="http://schemas.microsoft.com/office/drawing/2014/main" id="{CA9758EE-AC17-44FB-854E-00EF2A832D4E}"/>
              </a:ext>
            </a:extLst>
          </p:cNvPr>
          <p:cNvSpPr>
            <a:spLocks noGrp="1"/>
          </p:cNvSpPr>
          <p:nvPr>
            <p:ph type="ftr" sz="quarter" idx="11"/>
          </p:nvPr>
        </p:nvSpPr>
        <p:spPr/>
        <p:txBody>
          <a:bodyPr/>
          <a:lstStyle/>
          <a:p>
            <a:endParaRPr lang="en-US"/>
          </a:p>
        </p:txBody>
      </p:sp>
      <p:sp>
        <p:nvSpPr>
          <p:cNvPr id="5" name="Espace réservé du numéro de diapositive 4">
            <a:extLst>
              <a:ext uri="{FF2B5EF4-FFF2-40B4-BE49-F238E27FC236}">
                <a16:creationId xmlns:a16="http://schemas.microsoft.com/office/drawing/2014/main" id="{FA551B9C-E905-4E9D-A485-432713A7C7B2}"/>
              </a:ext>
            </a:extLst>
          </p:cNvPr>
          <p:cNvSpPr>
            <a:spLocks noGrp="1"/>
          </p:cNvSpPr>
          <p:nvPr>
            <p:ph type="sldNum" sz="quarter" idx="12"/>
          </p:nvPr>
        </p:nvSpPr>
        <p:spPr/>
        <p:txBody>
          <a:bodyPr/>
          <a:lstStyle/>
          <a:p>
            <a:fld id="{566FFFFC-94C5-4731-AD58-1D73834E3174}" type="slidenum">
              <a:rPr lang="en-US" smtClean="0"/>
              <a:t>‹N°›</a:t>
            </a:fld>
            <a:endParaRPr lang="en-US"/>
          </a:p>
        </p:txBody>
      </p:sp>
    </p:spTree>
    <p:extLst>
      <p:ext uri="{BB962C8B-B14F-4D97-AF65-F5344CB8AC3E}">
        <p14:creationId xmlns:p14="http://schemas.microsoft.com/office/powerpoint/2010/main" val="3469847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9A23693-3634-4A15-9F75-7C6F82314C0C}"/>
              </a:ext>
            </a:extLst>
          </p:cNvPr>
          <p:cNvSpPr>
            <a:spLocks noGrp="1"/>
          </p:cNvSpPr>
          <p:nvPr>
            <p:ph type="dt" sz="half" idx="10"/>
          </p:nvPr>
        </p:nvSpPr>
        <p:spPr/>
        <p:txBody>
          <a:bodyPr/>
          <a:lstStyle/>
          <a:p>
            <a:fld id="{E87402B2-FA9B-4602-BEDB-1BB5CA8486BB}" type="datetimeFigureOut">
              <a:rPr lang="en-US" smtClean="0"/>
              <a:t>4/12/2022</a:t>
            </a:fld>
            <a:endParaRPr lang="en-US"/>
          </a:p>
        </p:txBody>
      </p:sp>
      <p:sp>
        <p:nvSpPr>
          <p:cNvPr id="3" name="Espace réservé du pied de page 2">
            <a:extLst>
              <a:ext uri="{FF2B5EF4-FFF2-40B4-BE49-F238E27FC236}">
                <a16:creationId xmlns:a16="http://schemas.microsoft.com/office/drawing/2014/main" id="{7A4F9242-8A85-4153-8351-A69076FC9A1F}"/>
              </a:ext>
            </a:extLst>
          </p:cNvPr>
          <p:cNvSpPr>
            <a:spLocks noGrp="1"/>
          </p:cNvSpPr>
          <p:nvPr>
            <p:ph type="ftr" sz="quarter" idx="11"/>
          </p:nvPr>
        </p:nvSpPr>
        <p:spPr/>
        <p:txBody>
          <a:bodyPr/>
          <a:lstStyle/>
          <a:p>
            <a:endParaRPr lang="en-US"/>
          </a:p>
        </p:txBody>
      </p:sp>
      <p:sp>
        <p:nvSpPr>
          <p:cNvPr id="4" name="Espace réservé du numéro de diapositive 3">
            <a:extLst>
              <a:ext uri="{FF2B5EF4-FFF2-40B4-BE49-F238E27FC236}">
                <a16:creationId xmlns:a16="http://schemas.microsoft.com/office/drawing/2014/main" id="{9C37856B-E3DE-4B2E-A294-E38874D631CE}"/>
              </a:ext>
            </a:extLst>
          </p:cNvPr>
          <p:cNvSpPr>
            <a:spLocks noGrp="1"/>
          </p:cNvSpPr>
          <p:nvPr>
            <p:ph type="sldNum" sz="quarter" idx="12"/>
          </p:nvPr>
        </p:nvSpPr>
        <p:spPr/>
        <p:txBody>
          <a:bodyPr/>
          <a:lstStyle/>
          <a:p>
            <a:fld id="{566FFFFC-94C5-4731-AD58-1D73834E3174}" type="slidenum">
              <a:rPr lang="en-US" smtClean="0"/>
              <a:t>‹N°›</a:t>
            </a:fld>
            <a:endParaRPr lang="en-US"/>
          </a:p>
        </p:txBody>
      </p:sp>
    </p:spTree>
    <p:extLst>
      <p:ext uri="{BB962C8B-B14F-4D97-AF65-F5344CB8AC3E}">
        <p14:creationId xmlns:p14="http://schemas.microsoft.com/office/powerpoint/2010/main" val="3020585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D11AAA-C3A1-49C1-A782-35EE6CCA926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du contenu 2">
            <a:extLst>
              <a:ext uri="{FF2B5EF4-FFF2-40B4-BE49-F238E27FC236}">
                <a16:creationId xmlns:a16="http://schemas.microsoft.com/office/drawing/2014/main" id="{9A782946-F031-43C9-B46C-611BDA0AF9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a:extLst>
              <a:ext uri="{FF2B5EF4-FFF2-40B4-BE49-F238E27FC236}">
                <a16:creationId xmlns:a16="http://schemas.microsoft.com/office/drawing/2014/main" id="{AA41B467-25A2-4426-BDF1-1DEED28217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1395DFF-9645-474C-8299-D3A77C377DFB}"/>
              </a:ext>
            </a:extLst>
          </p:cNvPr>
          <p:cNvSpPr>
            <a:spLocks noGrp="1"/>
          </p:cNvSpPr>
          <p:nvPr>
            <p:ph type="dt" sz="half" idx="10"/>
          </p:nvPr>
        </p:nvSpPr>
        <p:spPr/>
        <p:txBody>
          <a:bodyPr/>
          <a:lstStyle/>
          <a:p>
            <a:fld id="{E87402B2-FA9B-4602-BEDB-1BB5CA8486BB}" type="datetimeFigureOut">
              <a:rPr lang="en-US" smtClean="0"/>
              <a:t>4/12/2022</a:t>
            </a:fld>
            <a:endParaRPr lang="en-US"/>
          </a:p>
        </p:txBody>
      </p:sp>
      <p:sp>
        <p:nvSpPr>
          <p:cNvPr id="6" name="Espace réservé du pied de page 5">
            <a:extLst>
              <a:ext uri="{FF2B5EF4-FFF2-40B4-BE49-F238E27FC236}">
                <a16:creationId xmlns:a16="http://schemas.microsoft.com/office/drawing/2014/main" id="{759D41B7-32E1-48C1-AEE2-C0DECE147313}"/>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B2AD701E-7082-4C83-A37C-CD606AACA3D9}"/>
              </a:ext>
            </a:extLst>
          </p:cNvPr>
          <p:cNvSpPr>
            <a:spLocks noGrp="1"/>
          </p:cNvSpPr>
          <p:nvPr>
            <p:ph type="sldNum" sz="quarter" idx="12"/>
          </p:nvPr>
        </p:nvSpPr>
        <p:spPr/>
        <p:txBody>
          <a:bodyPr/>
          <a:lstStyle/>
          <a:p>
            <a:fld id="{566FFFFC-94C5-4731-AD58-1D73834E3174}" type="slidenum">
              <a:rPr lang="en-US" smtClean="0"/>
              <a:t>‹N°›</a:t>
            </a:fld>
            <a:endParaRPr lang="en-US"/>
          </a:p>
        </p:txBody>
      </p:sp>
    </p:spTree>
    <p:extLst>
      <p:ext uri="{BB962C8B-B14F-4D97-AF65-F5344CB8AC3E}">
        <p14:creationId xmlns:p14="http://schemas.microsoft.com/office/powerpoint/2010/main" val="3589356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E26C23-F01E-46AE-8B1E-0E2DD447455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pour une image  2">
            <a:extLst>
              <a:ext uri="{FF2B5EF4-FFF2-40B4-BE49-F238E27FC236}">
                <a16:creationId xmlns:a16="http://schemas.microsoft.com/office/drawing/2014/main" id="{B000ED5F-0557-4E80-BA5C-686460939A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a:extLst>
              <a:ext uri="{FF2B5EF4-FFF2-40B4-BE49-F238E27FC236}">
                <a16:creationId xmlns:a16="http://schemas.microsoft.com/office/drawing/2014/main" id="{3BC27F82-9FC4-4261-9798-27E54949F0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FA31E89-69A9-4181-B2FD-C62AF9715160}"/>
              </a:ext>
            </a:extLst>
          </p:cNvPr>
          <p:cNvSpPr>
            <a:spLocks noGrp="1"/>
          </p:cNvSpPr>
          <p:nvPr>
            <p:ph type="dt" sz="half" idx="10"/>
          </p:nvPr>
        </p:nvSpPr>
        <p:spPr/>
        <p:txBody>
          <a:bodyPr/>
          <a:lstStyle/>
          <a:p>
            <a:fld id="{E87402B2-FA9B-4602-BEDB-1BB5CA8486BB}" type="datetimeFigureOut">
              <a:rPr lang="en-US" smtClean="0"/>
              <a:t>4/12/2022</a:t>
            </a:fld>
            <a:endParaRPr lang="en-US"/>
          </a:p>
        </p:txBody>
      </p:sp>
      <p:sp>
        <p:nvSpPr>
          <p:cNvPr id="6" name="Espace réservé du pied de page 5">
            <a:extLst>
              <a:ext uri="{FF2B5EF4-FFF2-40B4-BE49-F238E27FC236}">
                <a16:creationId xmlns:a16="http://schemas.microsoft.com/office/drawing/2014/main" id="{5158B9A1-052E-412D-979C-1BB107640793}"/>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2ACE6567-361E-4898-B9DB-CFC85F769FE7}"/>
              </a:ext>
            </a:extLst>
          </p:cNvPr>
          <p:cNvSpPr>
            <a:spLocks noGrp="1"/>
          </p:cNvSpPr>
          <p:nvPr>
            <p:ph type="sldNum" sz="quarter" idx="12"/>
          </p:nvPr>
        </p:nvSpPr>
        <p:spPr/>
        <p:txBody>
          <a:bodyPr/>
          <a:lstStyle/>
          <a:p>
            <a:fld id="{566FFFFC-94C5-4731-AD58-1D73834E3174}" type="slidenum">
              <a:rPr lang="en-US" smtClean="0"/>
              <a:t>‹N°›</a:t>
            </a:fld>
            <a:endParaRPr lang="en-US"/>
          </a:p>
        </p:txBody>
      </p:sp>
    </p:spTree>
    <p:extLst>
      <p:ext uri="{BB962C8B-B14F-4D97-AF65-F5344CB8AC3E}">
        <p14:creationId xmlns:p14="http://schemas.microsoft.com/office/powerpoint/2010/main" val="4213777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1B1015E7-588F-4311-9923-01409B5A5F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9865D9DF-7E40-4362-AA54-0F85DBDEE7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62F1107B-3C5A-4DC6-A33F-4853B28282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7402B2-FA9B-4602-BEDB-1BB5CA8486BB}" type="datetimeFigureOut">
              <a:rPr lang="en-US" smtClean="0"/>
              <a:t>4/12/2022</a:t>
            </a:fld>
            <a:endParaRPr lang="en-US"/>
          </a:p>
        </p:txBody>
      </p:sp>
      <p:sp>
        <p:nvSpPr>
          <p:cNvPr id="5" name="Espace réservé du pied de page 4">
            <a:extLst>
              <a:ext uri="{FF2B5EF4-FFF2-40B4-BE49-F238E27FC236}">
                <a16:creationId xmlns:a16="http://schemas.microsoft.com/office/drawing/2014/main" id="{EAB66F3F-2BC3-41D2-B433-CACC7FB7B9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a:extLst>
              <a:ext uri="{FF2B5EF4-FFF2-40B4-BE49-F238E27FC236}">
                <a16:creationId xmlns:a16="http://schemas.microsoft.com/office/drawing/2014/main" id="{56C1A455-D347-4574-8FDE-9544B33F77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6FFFFC-94C5-4731-AD58-1D73834E3174}" type="slidenum">
              <a:rPr lang="en-US" smtClean="0"/>
              <a:t>‹N°›</a:t>
            </a:fld>
            <a:endParaRPr lang="en-US"/>
          </a:p>
        </p:txBody>
      </p:sp>
    </p:spTree>
    <p:extLst>
      <p:ext uri="{BB962C8B-B14F-4D97-AF65-F5344CB8AC3E}">
        <p14:creationId xmlns:p14="http://schemas.microsoft.com/office/powerpoint/2010/main" val="13357346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BC6D5C-9D8C-4051-BDD0-9E0D11FC3F4A}"/>
              </a:ext>
            </a:extLst>
          </p:cNvPr>
          <p:cNvSpPr>
            <a:spLocks noGrp="1"/>
          </p:cNvSpPr>
          <p:nvPr>
            <p:ph type="ctrTitle"/>
          </p:nvPr>
        </p:nvSpPr>
        <p:spPr/>
        <p:txBody>
          <a:bodyPr/>
          <a:lstStyle/>
          <a:p>
            <a:r>
              <a:rPr lang="fr-FR" dirty="0">
                <a:latin typeface="Garamond" panose="02020404030301010803" pitchFamily="18" charset="0"/>
              </a:rPr>
              <a:t>Déserts médicaux et espérance de vie</a:t>
            </a:r>
          </a:p>
        </p:txBody>
      </p:sp>
      <p:sp>
        <p:nvSpPr>
          <p:cNvPr id="5" name="Sous-titre 4">
            <a:extLst>
              <a:ext uri="{FF2B5EF4-FFF2-40B4-BE49-F238E27FC236}">
                <a16:creationId xmlns:a16="http://schemas.microsoft.com/office/drawing/2014/main" id="{FF593190-F49A-45B3-BE92-A0891AAA756B}"/>
              </a:ext>
            </a:extLst>
          </p:cNvPr>
          <p:cNvSpPr>
            <a:spLocks noGrp="1"/>
          </p:cNvSpPr>
          <p:nvPr>
            <p:ph type="subTitle" idx="1"/>
          </p:nvPr>
        </p:nvSpPr>
        <p:spPr>
          <a:xfrm>
            <a:off x="1524000" y="3805238"/>
            <a:ext cx="9144000" cy="1655762"/>
          </a:xfrm>
        </p:spPr>
        <p:txBody>
          <a:bodyPr/>
          <a:lstStyle/>
          <a:p>
            <a:r>
              <a:rPr lang="fr-FR" dirty="0">
                <a:latin typeface="Garamond" panose="02020404030301010803" pitchFamily="18" charset="0"/>
              </a:rPr>
              <a:t>13 avril 2022</a:t>
            </a:r>
          </a:p>
          <a:p>
            <a:r>
              <a:rPr lang="fr-FR" dirty="0">
                <a:latin typeface="Garamond" panose="02020404030301010803" pitchFamily="18" charset="0"/>
              </a:rPr>
              <a:t>Séance de présentation des résultats intermédiaires</a:t>
            </a:r>
          </a:p>
        </p:txBody>
      </p:sp>
    </p:spTree>
    <p:extLst>
      <p:ext uri="{BB962C8B-B14F-4D97-AF65-F5344CB8AC3E}">
        <p14:creationId xmlns:p14="http://schemas.microsoft.com/office/powerpoint/2010/main" val="2074188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3D4A7F-17F6-4FB3-8AAC-147B00E6FE77}"/>
              </a:ext>
            </a:extLst>
          </p:cNvPr>
          <p:cNvSpPr>
            <a:spLocks noGrp="1"/>
          </p:cNvSpPr>
          <p:nvPr>
            <p:ph type="title"/>
          </p:nvPr>
        </p:nvSpPr>
        <p:spPr/>
        <p:txBody>
          <a:bodyPr/>
          <a:lstStyle/>
          <a:p>
            <a:r>
              <a:rPr lang="fr-FR" dirty="0">
                <a:latin typeface="Garamond" panose="02020404030301010803" pitchFamily="18" charset="0"/>
              </a:rPr>
              <a:t>Décomposition de la variance de l’âge moyen de décès et de la densité médicale</a:t>
            </a:r>
          </a:p>
        </p:txBody>
      </p:sp>
      <p:graphicFrame>
        <p:nvGraphicFramePr>
          <p:cNvPr id="6" name="Tableau 6">
            <a:extLst>
              <a:ext uri="{FF2B5EF4-FFF2-40B4-BE49-F238E27FC236}">
                <a16:creationId xmlns:a16="http://schemas.microsoft.com/office/drawing/2014/main" id="{9EAA26FF-14DD-4F2E-B269-9BF28D4FB8CA}"/>
              </a:ext>
            </a:extLst>
          </p:cNvPr>
          <p:cNvGraphicFramePr>
            <a:graphicFrameLocks noGrp="1"/>
          </p:cNvGraphicFramePr>
          <p:nvPr>
            <p:extLst>
              <p:ext uri="{D42A27DB-BD31-4B8C-83A1-F6EECF244321}">
                <p14:modId xmlns:p14="http://schemas.microsoft.com/office/powerpoint/2010/main" val="3760233067"/>
              </p:ext>
            </p:extLst>
          </p:nvPr>
        </p:nvGraphicFramePr>
        <p:xfrm>
          <a:off x="1767925" y="2265096"/>
          <a:ext cx="7519915" cy="2327808"/>
        </p:xfrm>
        <a:graphic>
          <a:graphicData uri="http://schemas.openxmlformats.org/drawingml/2006/table">
            <a:tbl>
              <a:tblPr firstRow="1" bandRow="1">
                <a:tableStyleId>{5C22544A-7EE6-4342-B048-85BDC9FD1C3A}</a:tableStyleId>
              </a:tblPr>
              <a:tblGrid>
                <a:gridCol w="1503983">
                  <a:extLst>
                    <a:ext uri="{9D8B030D-6E8A-4147-A177-3AD203B41FA5}">
                      <a16:colId xmlns:a16="http://schemas.microsoft.com/office/drawing/2014/main" val="1214303205"/>
                    </a:ext>
                  </a:extLst>
                </a:gridCol>
                <a:gridCol w="1503983">
                  <a:extLst>
                    <a:ext uri="{9D8B030D-6E8A-4147-A177-3AD203B41FA5}">
                      <a16:colId xmlns:a16="http://schemas.microsoft.com/office/drawing/2014/main" val="2846042646"/>
                    </a:ext>
                  </a:extLst>
                </a:gridCol>
                <a:gridCol w="1503983">
                  <a:extLst>
                    <a:ext uri="{9D8B030D-6E8A-4147-A177-3AD203B41FA5}">
                      <a16:colId xmlns:a16="http://schemas.microsoft.com/office/drawing/2014/main" val="393709161"/>
                    </a:ext>
                  </a:extLst>
                </a:gridCol>
                <a:gridCol w="1503983">
                  <a:extLst>
                    <a:ext uri="{9D8B030D-6E8A-4147-A177-3AD203B41FA5}">
                      <a16:colId xmlns:a16="http://schemas.microsoft.com/office/drawing/2014/main" val="3533549228"/>
                    </a:ext>
                  </a:extLst>
                </a:gridCol>
                <a:gridCol w="1503983">
                  <a:extLst>
                    <a:ext uri="{9D8B030D-6E8A-4147-A177-3AD203B41FA5}">
                      <a16:colId xmlns:a16="http://schemas.microsoft.com/office/drawing/2014/main" val="351747786"/>
                    </a:ext>
                  </a:extLst>
                </a:gridCol>
              </a:tblGrid>
              <a:tr h="775936">
                <a:tc>
                  <a:txBody>
                    <a:bodyPr/>
                    <a:lstStyle/>
                    <a:p>
                      <a:pPr algn="l"/>
                      <a:r>
                        <a:rPr lang="fr-FR" sz="1600" dirty="0">
                          <a:effectLst/>
                        </a:rPr>
                        <a:t>Variable</a:t>
                      </a:r>
                    </a:p>
                  </a:txBody>
                  <a:tcPr marL="57150" marR="57150" marT="19050" marB="19050" anchor="ctr"/>
                </a:tc>
                <a:tc>
                  <a:txBody>
                    <a:bodyPr/>
                    <a:lstStyle/>
                    <a:p>
                      <a:pPr algn="l"/>
                      <a:r>
                        <a:rPr lang="fr-FR" sz="1600" dirty="0">
                          <a:effectLst/>
                        </a:rPr>
                        <a:t>Variance totale</a:t>
                      </a:r>
                    </a:p>
                  </a:txBody>
                  <a:tcPr marL="57150" marR="57150" marT="19050" marB="19050" anchor="ctr"/>
                </a:tc>
                <a:tc>
                  <a:txBody>
                    <a:bodyPr/>
                    <a:lstStyle/>
                    <a:p>
                      <a:pPr algn="l"/>
                      <a:r>
                        <a:rPr lang="fr-FR" sz="1600" dirty="0" err="1">
                          <a:effectLst/>
                        </a:rPr>
                        <a:t>Between</a:t>
                      </a:r>
                      <a:endParaRPr lang="fr-FR" sz="1600" dirty="0">
                        <a:effectLst/>
                      </a:endParaRPr>
                    </a:p>
                  </a:txBody>
                  <a:tcPr marL="57150" marR="57150" marT="19050" marB="19050" anchor="ctr"/>
                </a:tc>
                <a:tc>
                  <a:txBody>
                    <a:bodyPr/>
                    <a:lstStyle/>
                    <a:p>
                      <a:pPr algn="l"/>
                      <a:r>
                        <a:rPr lang="fr-FR" sz="1600" dirty="0" err="1">
                          <a:effectLst/>
                        </a:rPr>
                        <a:t>Within</a:t>
                      </a:r>
                      <a:endParaRPr lang="fr-FR" sz="1600" dirty="0">
                        <a:effectLst/>
                      </a:endParaRPr>
                    </a:p>
                  </a:txBody>
                  <a:tcPr marL="57150" marR="57150" marT="19050" marB="19050" anchor="ctr"/>
                </a:tc>
                <a:tc>
                  <a:txBody>
                    <a:bodyPr/>
                    <a:lstStyle/>
                    <a:p>
                      <a:pPr algn="l"/>
                      <a:r>
                        <a:rPr lang="fr-FR" sz="1600" dirty="0">
                          <a:effectLst/>
                        </a:rPr>
                        <a:t>Part </a:t>
                      </a:r>
                      <a:r>
                        <a:rPr lang="fr-FR" sz="1600" dirty="0" err="1">
                          <a:effectLst/>
                        </a:rPr>
                        <a:t>within</a:t>
                      </a:r>
                      <a:endParaRPr lang="fr-FR" sz="1600" dirty="0">
                        <a:effectLst/>
                      </a:endParaRPr>
                    </a:p>
                  </a:txBody>
                  <a:tcPr marL="57150" marR="57150" marT="19050" marB="19050" anchor="ctr"/>
                </a:tc>
                <a:extLst>
                  <a:ext uri="{0D108BD9-81ED-4DB2-BD59-A6C34878D82A}">
                    <a16:rowId xmlns:a16="http://schemas.microsoft.com/office/drawing/2014/main" val="3725085581"/>
                  </a:ext>
                </a:extLst>
              </a:tr>
              <a:tr h="775936">
                <a:tc>
                  <a:txBody>
                    <a:bodyPr/>
                    <a:lstStyle/>
                    <a:p>
                      <a:pPr algn="l"/>
                      <a:r>
                        <a:rPr lang="fr-FR" sz="1600" dirty="0">
                          <a:effectLst/>
                        </a:rPr>
                        <a:t>Âge moyen de décès</a:t>
                      </a:r>
                    </a:p>
                  </a:txBody>
                  <a:tcPr marL="57150" marR="57150" marT="19050" marB="19050" anchor="ctr"/>
                </a:tc>
                <a:tc>
                  <a:txBody>
                    <a:bodyPr/>
                    <a:lstStyle/>
                    <a:p>
                      <a:pPr algn="l"/>
                      <a:r>
                        <a:rPr lang="fr-FR" sz="1600" dirty="0">
                          <a:effectLst/>
                        </a:rPr>
                        <a:t>25.757		</a:t>
                      </a:r>
                    </a:p>
                  </a:txBody>
                  <a:tcPr marL="57150" marR="57150" marT="19050" marB="19050" anchor="ctr"/>
                </a:tc>
                <a:tc>
                  <a:txBody>
                    <a:bodyPr/>
                    <a:lstStyle/>
                    <a:p>
                      <a:pPr algn="l"/>
                      <a:r>
                        <a:rPr lang="fr-FR" sz="1600" dirty="0">
                          <a:effectLst/>
                        </a:rPr>
                        <a:t>21.343</a:t>
                      </a:r>
                    </a:p>
                  </a:txBody>
                  <a:tcPr marL="57150" marR="57150" marT="19050" marB="19050" anchor="ctr"/>
                </a:tc>
                <a:tc>
                  <a:txBody>
                    <a:bodyPr/>
                    <a:lstStyle/>
                    <a:p>
                      <a:pPr algn="l"/>
                      <a:r>
                        <a:rPr lang="fr-FR" sz="1600" dirty="0">
                          <a:effectLst/>
                        </a:rPr>
                        <a:t>7.985	</a:t>
                      </a:r>
                    </a:p>
                  </a:txBody>
                  <a:tcPr marL="57150" marR="57150" marT="19050" marB="19050" anchor="ctr"/>
                </a:tc>
                <a:tc>
                  <a:txBody>
                    <a:bodyPr/>
                    <a:lstStyle/>
                    <a:p>
                      <a:pPr algn="l"/>
                      <a:r>
                        <a:rPr lang="fr-FR" sz="1600" dirty="0">
                          <a:effectLst/>
                        </a:rPr>
                        <a:t>0.310</a:t>
                      </a:r>
                    </a:p>
                  </a:txBody>
                  <a:tcPr marL="57150" marR="57150" marT="19050" marB="19050" anchor="ctr"/>
                </a:tc>
                <a:extLst>
                  <a:ext uri="{0D108BD9-81ED-4DB2-BD59-A6C34878D82A}">
                    <a16:rowId xmlns:a16="http://schemas.microsoft.com/office/drawing/2014/main" val="2246598397"/>
                  </a:ext>
                </a:extLst>
              </a:tr>
              <a:tr h="775936">
                <a:tc>
                  <a:txBody>
                    <a:bodyPr/>
                    <a:lstStyle/>
                    <a:p>
                      <a:pPr algn="l"/>
                      <a:r>
                        <a:rPr lang="fr-FR" sz="1600" dirty="0">
                          <a:effectLst/>
                        </a:rPr>
                        <a:t>Densité médicale </a:t>
                      </a:r>
                    </a:p>
                  </a:txBody>
                  <a:tcPr marL="57150" marR="57150" marT="19050" marB="19050" anchor="ctr"/>
                </a:tc>
                <a:tc>
                  <a:txBody>
                    <a:bodyPr/>
                    <a:lstStyle/>
                    <a:p>
                      <a:pPr algn="l"/>
                      <a:r>
                        <a:rPr lang="fr-FR" sz="1600" dirty="0">
                          <a:effectLst/>
                        </a:rPr>
                        <a:t>0.1160		</a:t>
                      </a:r>
                    </a:p>
                  </a:txBody>
                  <a:tcPr marL="57150" marR="57150" marT="19050" marB="19050" anchor="ctr"/>
                </a:tc>
                <a:tc>
                  <a:txBody>
                    <a:bodyPr/>
                    <a:lstStyle/>
                    <a:p>
                      <a:pPr algn="l"/>
                      <a:r>
                        <a:rPr lang="fr-FR" sz="1600" dirty="0">
                          <a:effectLst/>
                        </a:rPr>
                        <a:t>0.108</a:t>
                      </a:r>
                    </a:p>
                  </a:txBody>
                  <a:tcPr marL="57150" marR="57150" marT="19050" marB="19050" anchor="ctr"/>
                </a:tc>
                <a:tc>
                  <a:txBody>
                    <a:bodyPr/>
                    <a:lstStyle/>
                    <a:p>
                      <a:pPr algn="l"/>
                      <a:r>
                        <a:rPr lang="fr-FR" sz="1600" dirty="0">
                          <a:effectLst/>
                        </a:rPr>
                        <a:t>0.0206</a:t>
                      </a:r>
                    </a:p>
                  </a:txBody>
                  <a:tcPr marL="57150" marR="57150" marT="19050" marB="19050" anchor="ctr"/>
                </a:tc>
                <a:tc>
                  <a:txBody>
                    <a:bodyPr/>
                    <a:lstStyle/>
                    <a:p>
                      <a:pPr algn="l"/>
                      <a:r>
                        <a:rPr lang="fr-FR" sz="1600" dirty="0">
                          <a:effectLst/>
                          <a:highlight>
                            <a:srgbClr val="FFFF00"/>
                          </a:highlight>
                        </a:rPr>
                        <a:t>0.177</a:t>
                      </a:r>
                    </a:p>
                  </a:txBody>
                  <a:tcPr marL="57150" marR="57150" marT="19050" marB="19050" anchor="ctr"/>
                </a:tc>
                <a:extLst>
                  <a:ext uri="{0D108BD9-81ED-4DB2-BD59-A6C34878D82A}">
                    <a16:rowId xmlns:a16="http://schemas.microsoft.com/office/drawing/2014/main" val="1071975229"/>
                  </a:ext>
                </a:extLst>
              </a:tr>
            </a:tbl>
          </a:graphicData>
        </a:graphic>
      </p:graphicFrame>
    </p:spTree>
    <p:extLst>
      <p:ext uri="{BB962C8B-B14F-4D97-AF65-F5344CB8AC3E}">
        <p14:creationId xmlns:p14="http://schemas.microsoft.com/office/powerpoint/2010/main" val="4095917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9D6566-7FA2-4C0A-80D0-704CF162D296}"/>
              </a:ext>
            </a:extLst>
          </p:cNvPr>
          <p:cNvSpPr>
            <a:spLocks noGrp="1"/>
          </p:cNvSpPr>
          <p:nvPr>
            <p:ph type="title"/>
          </p:nvPr>
        </p:nvSpPr>
        <p:spPr/>
        <p:txBody>
          <a:bodyPr/>
          <a:lstStyle/>
          <a:p>
            <a:r>
              <a:rPr lang="fr-FR" dirty="0">
                <a:latin typeface="Garamond" panose="02020404030301010803" pitchFamily="18" charset="0"/>
              </a:rPr>
              <a:t>Modèles à effets fixes à l’échelle du TVS, standard </a:t>
            </a:r>
            <a:r>
              <a:rPr lang="fr-FR" dirty="0" err="1">
                <a:latin typeface="Garamond" panose="02020404030301010803" pitchFamily="18" charset="0"/>
              </a:rPr>
              <a:t>error</a:t>
            </a:r>
            <a:r>
              <a:rPr lang="fr-FR" dirty="0">
                <a:latin typeface="Garamond" panose="02020404030301010803" pitchFamily="18" charset="0"/>
              </a:rPr>
              <a:t> </a:t>
            </a:r>
            <a:r>
              <a:rPr lang="fr-FR" dirty="0" err="1">
                <a:latin typeface="Garamond" panose="02020404030301010803" pitchFamily="18" charset="0"/>
              </a:rPr>
              <a:t>clusterisées</a:t>
            </a:r>
            <a:r>
              <a:rPr lang="fr-FR" dirty="0">
                <a:latin typeface="Garamond" panose="02020404030301010803" pitchFamily="18" charset="0"/>
              </a:rPr>
              <a:t> à l’échelle du TVS</a:t>
            </a:r>
          </a:p>
        </p:txBody>
      </p:sp>
      <p:graphicFrame>
        <p:nvGraphicFramePr>
          <p:cNvPr id="4" name="Tableau 4">
            <a:extLst>
              <a:ext uri="{FF2B5EF4-FFF2-40B4-BE49-F238E27FC236}">
                <a16:creationId xmlns:a16="http://schemas.microsoft.com/office/drawing/2014/main" id="{26BB4300-9526-4082-A58E-97AFFCE20E6A}"/>
              </a:ext>
            </a:extLst>
          </p:cNvPr>
          <p:cNvGraphicFramePr>
            <a:graphicFrameLocks noGrp="1"/>
          </p:cNvGraphicFramePr>
          <p:nvPr>
            <p:extLst>
              <p:ext uri="{D42A27DB-BD31-4B8C-83A1-F6EECF244321}">
                <p14:modId xmlns:p14="http://schemas.microsoft.com/office/powerpoint/2010/main" val="3620325707"/>
              </p:ext>
            </p:extLst>
          </p:nvPr>
        </p:nvGraphicFramePr>
        <p:xfrm>
          <a:off x="1331307" y="1894241"/>
          <a:ext cx="9186829" cy="3379630"/>
        </p:xfrm>
        <a:graphic>
          <a:graphicData uri="http://schemas.openxmlformats.org/drawingml/2006/table">
            <a:tbl>
              <a:tblPr firstRow="1" bandRow="1">
                <a:tableStyleId>{0505E3EF-67EA-436B-97B2-0124C06EBD24}</a:tableStyleId>
              </a:tblPr>
              <a:tblGrid>
                <a:gridCol w="2135741">
                  <a:extLst>
                    <a:ext uri="{9D8B030D-6E8A-4147-A177-3AD203B41FA5}">
                      <a16:colId xmlns:a16="http://schemas.microsoft.com/office/drawing/2014/main" val="3595388076"/>
                    </a:ext>
                  </a:extLst>
                </a:gridCol>
                <a:gridCol w="1938116">
                  <a:extLst>
                    <a:ext uri="{9D8B030D-6E8A-4147-A177-3AD203B41FA5}">
                      <a16:colId xmlns:a16="http://schemas.microsoft.com/office/drawing/2014/main" val="1673018884"/>
                    </a:ext>
                  </a:extLst>
                </a:gridCol>
                <a:gridCol w="1692322">
                  <a:extLst>
                    <a:ext uri="{9D8B030D-6E8A-4147-A177-3AD203B41FA5}">
                      <a16:colId xmlns:a16="http://schemas.microsoft.com/office/drawing/2014/main" val="3436322391"/>
                    </a:ext>
                  </a:extLst>
                </a:gridCol>
                <a:gridCol w="1862029">
                  <a:extLst>
                    <a:ext uri="{9D8B030D-6E8A-4147-A177-3AD203B41FA5}">
                      <a16:colId xmlns:a16="http://schemas.microsoft.com/office/drawing/2014/main" val="3155236069"/>
                    </a:ext>
                  </a:extLst>
                </a:gridCol>
                <a:gridCol w="1558621">
                  <a:extLst>
                    <a:ext uri="{9D8B030D-6E8A-4147-A177-3AD203B41FA5}">
                      <a16:colId xmlns:a16="http://schemas.microsoft.com/office/drawing/2014/main" val="79867350"/>
                    </a:ext>
                  </a:extLst>
                </a:gridCol>
              </a:tblGrid>
              <a:tr h="561323">
                <a:tc>
                  <a:txBody>
                    <a:bodyPr/>
                    <a:lstStyle/>
                    <a:p>
                      <a:endParaRPr lang="fr-FR" dirty="0">
                        <a:latin typeface="Garamond" panose="02020404030301010803" pitchFamily="18" charset="0"/>
                      </a:endParaRPr>
                    </a:p>
                  </a:txBody>
                  <a:tcPr/>
                </a:tc>
                <a:tc>
                  <a:txBody>
                    <a:bodyPr/>
                    <a:lstStyle/>
                    <a:p>
                      <a:pPr marL="342900" marR="0" lvl="0" indent="-342900" algn="l" defTabSz="914400" rtl="0" eaLnBrk="1" fontAlgn="auto" latinLnBrk="0" hangingPunct="1">
                        <a:lnSpc>
                          <a:spcPct val="100000"/>
                        </a:lnSpc>
                        <a:spcBef>
                          <a:spcPts val="0"/>
                        </a:spcBef>
                        <a:spcAft>
                          <a:spcPts val="0"/>
                        </a:spcAft>
                        <a:buClrTx/>
                        <a:buSzTx/>
                        <a:buFontTx/>
                        <a:buAutoNum type="arabicParenBoth"/>
                        <a:tabLst/>
                        <a:defRPr/>
                      </a:pPr>
                      <a:r>
                        <a:rPr lang="fr-FR" b="0" i="1" dirty="0">
                          <a:latin typeface="Garamond" panose="02020404030301010803" pitchFamily="18" charset="0"/>
                        </a:rPr>
                        <a:t>Âge moyen décès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400" b="0" i="0" dirty="0">
                          <a:latin typeface="Garamond" panose="02020404030301010803" pitchFamily="18" charset="0"/>
                        </a:rPr>
                        <a:t>Modèle = </a:t>
                      </a:r>
                      <a:r>
                        <a:rPr lang="fr-FR" sz="1400" b="0" i="0" dirty="0" err="1">
                          <a:latin typeface="Garamond" panose="02020404030301010803" pitchFamily="18" charset="0"/>
                        </a:rPr>
                        <a:t>pooled</a:t>
                      </a:r>
                      <a:r>
                        <a:rPr lang="fr-FR" sz="1400" b="0" i="0" dirty="0">
                          <a:latin typeface="Garamond" panose="02020404030301010803" pitchFamily="18" charset="0"/>
                        </a:rPr>
                        <a:t> OLS</a:t>
                      </a:r>
                    </a:p>
                    <a:p>
                      <a:endParaRPr lang="fr-FR" dirty="0">
                        <a:latin typeface="Garamond" panose="02020404030301010803"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a:latin typeface="Garamond" panose="02020404030301010803" pitchFamily="18" charset="0"/>
                        </a:rPr>
                        <a:t>(2)</a:t>
                      </a:r>
                      <a:r>
                        <a:rPr lang="fr-FR" b="0" i="1" dirty="0" err="1">
                          <a:latin typeface="Garamond" panose="02020404030301010803" pitchFamily="18" charset="0"/>
                        </a:rPr>
                        <a:t>log_nb_morts</a:t>
                      </a:r>
                      <a:endParaRPr lang="fr-FR" b="0" i="1" dirty="0">
                        <a:latin typeface="Garamond" panose="02020404030301010803"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latin typeface="Garamond" panose="02020404030301010803" pitchFamily="18" charset="0"/>
                        </a:rPr>
                        <a:t> </a:t>
                      </a:r>
                      <a:r>
                        <a:rPr lang="fr-FR" sz="1400" b="0" i="0" dirty="0">
                          <a:latin typeface="Garamond" panose="02020404030301010803" pitchFamily="18" charset="0"/>
                        </a:rPr>
                        <a:t>Modèle = </a:t>
                      </a:r>
                      <a:r>
                        <a:rPr lang="fr-FR" sz="1400" b="0" i="0" dirty="0" err="1">
                          <a:latin typeface="Garamond" panose="02020404030301010803" pitchFamily="18" charset="0"/>
                        </a:rPr>
                        <a:t>pooled</a:t>
                      </a:r>
                      <a:r>
                        <a:rPr lang="fr-FR" sz="1400" b="0" i="0" dirty="0">
                          <a:latin typeface="Garamond" panose="02020404030301010803" pitchFamily="18" charset="0"/>
                        </a:rPr>
                        <a:t> OLS</a:t>
                      </a:r>
                    </a:p>
                    <a:p>
                      <a:endParaRPr lang="fr-FR" dirty="0">
                        <a:latin typeface="Garamond" panose="02020404030301010803" pitchFamily="18" charset="0"/>
                      </a:endParaRPr>
                    </a:p>
                  </a:txBody>
                  <a:tcPr/>
                </a:tc>
                <a:tc>
                  <a:txBody>
                    <a:bodyPr/>
                    <a:lstStyle/>
                    <a:p>
                      <a:pPr marL="0" indent="0">
                        <a:buNone/>
                      </a:pPr>
                      <a:r>
                        <a:rPr lang="fr-FR" b="0" i="1" dirty="0">
                          <a:latin typeface="Garamond" panose="02020404030301010803" pitchFamily="18" charset="0"/>
                        </a:rPr>
                        <a:t>(3) Âge moyen décès</a:t>
                      </a:r>
                    </a:p>
                    <a:p>
                      <a:pPr marL="0" indent="0">
                        <a:buNone/>
                      </a:pPr>
                      <a:r>
                        <a:rPr lang="fr-FR" sz="1400" b="0" i="0" dirty="0">
                          <a:latin typeface="Garamond" panose="02020404030301010803" pitchFamily="18" charset="0"/>
                        </a:rPr>
                        <a:t>n = 2830, T = 1-18</a:t>
                      </a:r>
                    </a:p>
                    <a:p>
                      <a:pPr marL="0" indent="0">
                        <a:buNone/>
                      </a:pPr>
                      <a:r>
                        <a:rPr lang="fr-FR" sz="1400" b="0" i="0" dirty="0" err="1">
                          <a:latin typeface="Garamond" panose="02020404030301010803" pitchFamily="18" charset="0"/>
                        </a:rPr>
                        <a:t>Within</a:t>
                      </a:r>
                      <a:endParaRPr lang="fr-FR" sz="1400" b="0" i="0" dirty="0">
                        <a:latin typeface="Garamond" panose="02020404030301010803" pitchFamily="18" charset="0"/>
                      </a:endParaRPr>
                    </a:p>
                  </a:txBody>
                  <a:tcPr/>
                </a:tc>
                <a:tc>
                  <a:txBody>
                    <a:bodyPr/>
                    <a:lstStyle/>
                    <a:p>
                      <a:r>
                        <a:rPr lang="fr-FR" b="0" dirty="0">
                          <a:latin typeface="Garamond" panose="02020404030301010803" pitchFamily="18" charset="0"/>
                        </a:rPr>
                        <a:t>(4)</a:t>
                      </a:r>
                      <a:r>
                        <a:rPr lang="fr-FR" b="0" i="1" dirty="0" err="1">
                          <a:latin typeface="Garamond" panose="02020404030301010803" pitchFamily="18" charset="0"/>
                        </a:rPr>
                        <a:t>log_nb_morts</a:t>
                      </a:r>
                      <a:endParaRPr lang="fr-FR" b="0" i="1" dirty="0">
                        <a:latin typeface="Garamond" panose="02020404030301010803" pitchFamily="18" charset="0"/>
                      </a:endParaRPr>
                    </a:p>
                    <a:p>
                      <a:pPr marL="0" indent="0">
                        <a:buNone/>
                      </a:pPr>
                      <a:r>
                        <a:rPr lang="fr-FR" sz="1400" b="0" i="0" dirty="0">
                          <a:latin typeface="Garamond" panose="02020404030301010803" pitchFamily="18" charset="0"/>
                        </a:rPr>
                        <a:t>n = 2830, T = 1-18</a:t>
                      </a:r>
                    </a:p>
                    <a:p>
                      <a:pPr marL="0" indent="0">
                        <a:buNone/>
                      </a:pPr>
                      <a:r>
                        <a:rPr lang="fr-FR" sz="1400" b="0" i="0" dirty="0" err="1">
                          <a:latin typeface="Garamond" panose="02020404030301010803" pitchFamily="18" charset="0"/>
                        </a:rPr>
                        <a:t>within</a:t>
                      </a:r>
                      <a:endParaRPr lang="fr-FR" sz="1400" b="0" i="0" dirty="0">
                        <a:latin typeface="Garamond" panose="02020404030301010803" pitchFamily="18" charset="0"/>
                      </a:endParaRPr>
                    </a:p>
                    <a:p>
                      <a:endParaRPr lang="fr-FR" dirty="0">
                        <a:latin typeface="Garamond" panose="02020404030301010803" pitchFamily="18" charset="0"/>
                      </a:endParaRPr>
                    </a:p>
                  </a:txBody>
                  <a:tcPr/>
                </a:tc>
                <a:extLst>
                  <a:ext uri="{0D108BD9-81ED-4DB2-BD59-A6C34878D82A}">
                    <a16:rowId xmlns:a16="http://schemas.microsoft.com/office/drawing/2014/main" val="443043191"/>
                  </a:ext>
                </a:extLst>
              </a:tr>
              <a:tr h="605868">
                <a:tc>
                  <a:txBody>
                    <a:bodyPr/>
                    <a:lstStyle/>
                    <a:p>
                      <a:r>
                        <a:rPr lang="fr-FR" dirty="0">
                          <a:latin typeface="Garamond" panose="02020404030301010803" pitchFamily="18" charset="0"/>
                        </a:rPr>
                        <a:t>Densité (</a:t>
                      </a:r>
                      <a:r>
                        <a:rPr lang="fr-FR" dirty="0" err="1">
                          <a:latin typeface="Garamond" panose="02020404030301010803" pitchFamily="18" charset="0"/>
                        </a:rPr>
                        <a:t>nb_médecins</a:t>
                      </a:r>
                      <a:r>
                        <a:rPr lang="fr-FR" dirty="0">
                          <a:latin typeface="Garamond" panose="02020404030301010803" pitchFamily="18" charset="0"/>
                        </a:rPr>
                        <a:t>*1000/</a:t>
                      </a:r>
                      <a:r>
                        <a:rPr lang="fr-FR" dirty="0" err="1">
                          <a:latin typeface="Garamond" panose="02020404030301010803" pitchFamily="18" charset="0"/>
                        </a:rPr>
                        <a:t>pop_totale</a:t>
                      </a:r>
                      <a:r>
                        <a:rPr lang="fr-FR" dirty="0">
                          <a:latin typeface="Garamond" panose="02020404030301010803" pitchFamily="18" charset="0"/>
                        </a:rPr>
                        <a:t>)</a:t>
                      </a:r>
                    </a:p>
                  </a:txBody>
                  <a:tcPr/>
                </a:tc>
                <a:tc>
                  <a:txBody>
                    <a:bodyPr/>
                    <a:lstStyle/>
                    <a:p>
                      <a:r>
                        <a:rPr lang="fr-FR" dirty="0">
                          <a:latin typeface="Garamond" panose="02020404030301010803" pitchFamily="18" charset="0"/>
                        </a:rPr>
                        <a:t>1.808***</a:t>
                      </a:r>
                    </a:p>
                    <a:p>
                      <a:r>
                        <a:rPr lang="fr-FR" dirty="0">
                          <a:latin typeface="Garamond" panose="02020404030301010803" pitchFamily="18" charset="0"/>
                        </a:rPr>
                        <a:t>(0.0695)</a:t>
                      </a:r>
                    </a:p>
                  </a:txBody>
                  <a:tcPr/>
                </a:tc>
                <a:tc>
                  <a:txBody>
                    <a:bodyPr/>
                    <a:lstStyle/>
                    <a:p>
                      <a:r>
                        <a:rPr lang="fr-FR" dirty="0">
                          <a:latin typeface="Garamond" panose="02020404030301010803" pitchFamily="18" charset="0"/>
                        </a:rPr>
                        <a:t>0.5271 ***</a:t>
                      </a:r>
                    </a:p>
                    <a:p>
                      <a:r>
                        <a:rPr lang="fr-FR" dirty="0">
                          <a:latin typeface="Garamond" panose="02020404030301010803" pitchFamily="18" charset="0"/>
                        </a:rPr>
                        <a:t>(0.0099)</a:t>
                      </a:r>
                    </a:p>
                  </a:txBody>
                  <a:tcPr/>
                </a:tc>
                <a:tc>
                  <a:txBody>
                    <a:bodyPr/>
                    <a:lstStyle/>
                    <a:p>
                      <a:r>
                        <a:rPr lang="fr-FR" dirty="0">
                          <a:latin typeface="Garamond" panose="02020404030301010803" pitchFamily="18" charset="0"/>
                        </a:rPr>
                        <a:t>-0.5357***</a:t>
                      </a:r>
                    </a:p>
                    <a:p>
                      <a:r>
                        <a:rPr lang="fr-FR" dirty="0">
                          <a:latin typeface="Garamond" panose="02020404030301010803" pitchFamily="18" charset="0"/>
                        </a:rPr>
                        <a:t>(0.0939)</a:t>
                      </a:r>
                    </a:p>
                  </a:txBody>
                  <a:tcPr/>
                </a:tc>
                <a:tc>
                  <a:txBody>
                    <a:bodyPr/>
                    <a:lstStyle/>
                    <a:p>
                      <a:r>
                        <a:rPr lang="fr-FR" dirty="0">
                          <a:highlight>
                            <a:srgbClr val="FFFF00"/>
                          </a:highlight>
                          <a:latin typeface="Garamond" panose="02020404030301010803" pitchFamily="18" charset="0"/>
                        </a:rPr>
                        <a:t>0.048693</a:t>
                      </a:r>
                      <a:r>
                        <a:rPr lang="fr-FR" dirty="0">
                          <a:latin typeface="Garamond" panose="02020404030301010803" pitchFamily="18" charset="0"/>
                        </a:rPr>
                        <a:t>***</a:t>
                      </a:r>
                    </a:p>
                    <a:p>
                      <a:r>
                        <a:rPr lang="fr-FR" dirty="0">
                          <a:latin typeface="Garamond" panose="02020404030301010803" pitchFamily="18" charset="0"/>
                        </a:rPr>
                        <a:t>(0.0064224)</a:t>
                      </a:r>
                    </a:p>
                  </a:txBody>
                  <a:tcPr/>
                </a:tc>
                <a:extLst>
                  <a:ext uri="{0D108BD9-81ED-4DB2-BD59-A6C34878D82A}">
                    <a16:rowId xmlns:a16="http://schemas.microsoft.com/office/drawing/2014/main" val="2522342192"/>
                  </a:ext>
                </a:extLst>
              </a:tr>
              <a:tr h="0">
                <a:tc>
                  <a:txBody>
                    <a:bodyPr/>
                    <a:lstStyle/>
                    <a:p>
                      <a:r>
                        <a:rPr lang="fr-FR" dirty="0" err="1">
                          <a:latin typeface="Garamond" panose="02020404030301010803" pitchFamily="18" charset="0"/>
                        </a:rPr>
                        <a:t>Log_pop</a:t>
                      </a:r>
                      <a:endParaRPr lang="fr-FR" dirty="0">
                        <a:latin typeface="Garamond" panose="02020404030301010803" pitchFamily="18" charset="0"/>
                      </a:endParaRPr>
                    </a:p>
                  </a:txBody>
                  <a:tcPr/>
                </a:tc>
                <a:tc>
                  <a:txBody>
                    <a:bodyPr/>
                    <a:lstStyle/>
                    <a:p>
                      <a:r>
                        <a:rPr lang="fr-FR" dirty="0">
                          <a:latin typeface="Garamond" panose="02020404030301010803" pitchFamily="18" charset="0"/>
                        </a:rPr>
                        <a:t>-0. 810 ***</a:t>
                      </a:r>
                    </a:p>
                    <a:p>
                      <a:r>
                        <a:rPr lang="fr-FR" dirty="0">
                          <a:latin typeface="Garamond" panose="02020404030301010803" pitchFamily="18" charset="0"/>
                        </a:rPr>
                        <a:t>(0.029952)</a:t>
                      </a:r>
                    </a:p>
                  </a:txBody>
                  <a:tcPr/>
                </a:tc>
                <a:tc>
                  <a:txBody>
                    <a:bodyPr/>
                    <a:lstStyle/>
                    <a:p>
                      <a:r>
                        <a:rPr lang="fr-FR" dirty="0">
                          <a:latin typeface="Garamond" panose="02020404030301010803" pitchFamily="18" charset="0"/>
                        </a:rPr>
                        <a:t>1.1361***</a:t>
                      </a:r>
                    </a:p>
                    <a:p>
                      <a:r>
                        <a:rPr lang="fr-FR" dirty="0">
                          <a:latin typeface="Garamond" panose="02020404030301010803" pitchFamily="18" charset="0"/>
                        </a:rPr>
                        <a:t>(0.0045)</a:t>
                      </a:r>
                    </a:p>
                  </a:txBody>
                  <a:tcPr/>
                </a:tc>
                <a:tc>
                  <a:txBody>
                    <a:bodyPr/>
                    <a:lstStyle/>
                    <a:p>
                      <a:r>
                        <a:rPr lang="fr-FR" dirty="0">
                          <a:latin typeface="Garamond" panose="02020404030301010803" pitchFamily="18" charset="0"/>
                        </a:rPr>
                        <a:t>14.299***</a:t>
                      </a:r>
                    </a:p>
                    <a:p>
                      <a:r>
                        <a:rPr lang="fr-FR" dirty="0">
                          <a:latin typeface="Garamond" panose="02020404030301010803" pitchFamily="18" charset="0"/>
                        </a:rPr>
                        <a:t>(0.2809) </a:t>
                      </a:r>
                    </a:p>
                  </a:txBody>
                  <a:tcPr/>
                </a:tc>
                <a:tc>
                  <a:txBody>
                    <a:bodyPr/>
                    <a:lstStyle/>
                    <a:p>
                      <a:r>
                        <a:rPr lang="fr-FR" dirty="0">
                          <a:latin typeface="Garamond" panose="02020404030301010803" pitchFamily="18" charset="0"/>
                        </a:rPr>
                        <a:t> 1.03976***</a:t>
                      </a:r>
                    </a:p>
                    <a:p>
                      <a:r>
                        <a:rPr lang="fr-FR" dirty="0">
                          <a:latin typeface="Garamond" panose="02020404030301010803" pitchFamily="18" charset="0"/>
                        </a:rPr>
                        <a:t>(0.02040)</a:t>
                      </a:r>
                    </a:p>
                  </a:txBody>
                  <a:tcPr/>
                </a:tc>
                <a:extLst>
                  <a:ext uri="{0D108BD9-81ED-4DB2-BD59-A6C34878D82A}">
                    <a16:rowId xmlns:a16="http://schemas.microsoft.com/office/drawing/2014/main" val="3125637570"/>
                  </a:ext>
                </a:extLst>
              </a:tr>
              <a:tr h="697390">
                <a:tc>
                  <a:txBody>
                    <a:bodyPr/>
                    <a:lstStyle/>
                    <a:p>
                      <a:r>
                        <a:rPr lang="fr-FR" u="sng" dirty="0">
                          <a:latin typeface="Garamond" panose="02020404030301010803" pitchFamily="18" charset="0"/>
                        </a:rPr>
                        <a:t>Adjusted-R2</a:t>
                      </a:r>
                    </a:p>
                  </a:txBody>
                  <a:tcPr/>
                </a:tc>
                <a:tc>
                  <a:txBody>
                    <a:bodyPr/>
                    <a:lstStyle/>
                    <a:p>
                      <a:r>
                        <a:rPr lang="fr-FR" dirty="0">
                          <a:latin typeface="Garamond" panose="02020404030301010803" pitchFamily="18" charset="0"/>
                        </a:rPr>
                        <a:t>0.0268</a:t>
                      </a:r>
                    </a:p>
                  </a:txBody>
                  <a:tcPr/>
                </a:tc>
                <a:tc>
                  <a:txBody>
                    <a:bodyPr/>
                    <a:lstStyle/>
                    <a:p>
                      <a:r>
                        <a:rPr lang="fr-FR" dirty="0">
                          <a:latin typeface="Garamond" panose="02020404030301010803" pitchFamily="18" charset="0"/>
                        </a:rPr>
                        <a:t>0.59839</a:t>
                      </a:r>
                    </a:p>
                  </a:txBody>
                  <a:tcPr/>
                </a:tc>
                <a:tc>
                  <a:txBody>
                    <a:bodyPr/>
                    <a:lstStyle/>
                    <a:p>
                      <a:r>
                        <a:rPr lang="en-US" sz="1600" dirty="0">
                          <a:latin typeface="Garamond" panose="02020404030301010803" pitchFamily="18" charset="0"/>
                        </a:rPr>
                        <a:t> -0.0014</a:t>
                      </a:r>
                    </a:p>
                  </a:txBody>
                  <a:tcPr/>
                </a:tc>
                <a:tc>
                  <a:txBody>
                    <a:bodyPr/>
                    <a:lstStyle/>
                    <a:p>
                      <a:r>
                        <a:rPr lang="en-US" sz="1600" dirty="0">
                          <a:latin typeface="Garamond" panose="02020404030301010803" pitchFamily="18" charset="0"/>
                        </a:rPr>
                        <a:t> -0.005</a:t>
                      </a:r>
                    </a:p>
                  </a:txBody>
                  <a:tcPr/>
                </a:tc>
                <a:extLst>
                  <a:ext uri="{0D108BD9-81ED-4DB2-BD59-A6C34878D82A}">
                    <a16:rowId xmlns:a16="http://schemas.microsoft.com/office/drawing/2014/main" val="3728865829"/>
                  </a:ext>
                </a:extLst>
              </a:tr>
            </a:tbl>
          </a:graphicData>
        </a:graphic>
      </p:graphicFrame>
      <p:sp>
        <p:nvSpPr>
          <p:cNvPr id="3" name="ZoneTexte 2">
            <a:extLst>
              <a:ext uri="{FF2B5EF4-FFF2-40B4-BE49-F238E27FC236}">
                <a16:creationId xmlns:a16="http://schemas.microsoft.com/office/drawing/2014/main" id="{27958E7A-CFEE-410C-8FF1-70260CDDC479}"/>
              </a:ext>
            </a:extLst>
          </p:cNvPr>
          <p:cNvSpPr txBox="1"/>
          <p:nvPr/>
        </p:nvSpPr>
        <p:spPr>
          <a:xfrm>
            <a:off x="1331307" y="5442857"/>
            <a:ext cx="8567436" cy="646331"/>
          </a:xfrm>
          <a:prstGeom prst="rect">
            <a:avLst/>
          </a:prstGeom>
          <a:noFill/>
        </p:spPr>
        <p:txBody>
          <a:bodyPr wrap="square" rtlCol="0">
            <a:spAutoFit/>
          </a:bodyPr>
          <a:lstStyle/>
          <a:p>
            <a:r>
              <a:rPr lang="fr-FR" u="sng" dirty="0"/>
              <a:t>Note</a:t>
            </a:r>
            <a:r>
              <a:rPr lang="fr-FR" dirty="0"/>
              <a:t> : on présente ici les coefficients estimés, la significativité des p-valeur (p&lt;0.001:***, p&lt; 0.01:**, p &lt; 0.05 *), et les </a:t>
            </a:r>
            <a:r>
              <a:rPr lang="fr-FR" i="1" dirty="0"/>
              <a:t>standard </a:t>
            </a:r>
            <a:r>
              <a:rPr lang="fr-FR" i="1" dirty="0" err="1"/>
              <a:t>errors</a:t>
            </a:r>
            <a:r>
              <a:rPr lang="fr-FR" i="1" dirty="0"/>
              <a:t> </a:t>
            </a:r>
            <a:r>
              <a:rPr lang="fr-FR" dirty="0"/>
              <a:t>entre parenthèses. </a:t>
            </a:r>
          </a:p>
        </p:txBody>
      </p:sp>
    </p:spTree>
    <p:extLst>
      <p:ext uri="{BB962C8B-B14F-4D97-AF65-F5344CB8AC3E}">
        <p14:creationId xmlns:p14="http://schemas.microsoft.com/office/powerpoint/2010/main" val="2550776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21C127-F906-438B-BACF-219DA80E6BDA}"/>
              </a:ext>
            </a:extLst>
          </p:cNvPr>
          <p:cNvSpPr>
            <a:spLocks noGrp="1"/>
          </p:cNvSpPr>
          <p:nvPr>
            <p:ph type="title"/>
          </p:nvPr>
        </p:nvSpPr>
        <p:spPr/>
        <p:txBody>
          <a:bodyPr/>
          <a:lstStyle/>
          <a:p>
            <a:r>
              <a:rPr lang="fr-FR" dirty="0">
                <a:latin typeface="Garamond" panose="02020404030301010803" pitchFamily="18" charset="0"/>
              </a:rPr>
              <a:t>Calcul d’un proxy de l’APL (indicatrice de commune sous-dense à l’échelle du TVS)</a:t>
            </a:r>
          </a:p>
        </p:txBody>
      </p:sp>
      <p:pic>
        <p:nvPicPr>
          <p:cNvPr id="4" name="Espace réservé du contenu 3">
            <a:extLst>
              <a:ext uri="{FF2B5EF4-FFF2-40B4-BE49-F238E27FC236}">
                <a16:creationId xmlns:a16="http://schemas.microsoft.com/office/drawing/2014/main" id="{A1A8F199-9193-49FD-ABA0-DEB9E475FE66}"/>
              </a:ext>
            </a:extLst>
          </p:cNvPr>
          <p:cNvPicPr>
            <a:picLocks noGrp="1" noChangeAspect="1"/>
          </p:cNvPicPr>
          <p:nvPr>
            <p:ph idx="1"/>
          </p:nvPr>
        </p:nvPicPr>
        <p:blipFill>
          <a:blip r:embed="rId2"/>
          <a:stretch>
            <a:fillRect/>
          </a:stretch>
        </p:blipFill>
        <p:spPr>
          <a:xfrm>
            <a:off x="1193174" y="2026038"/>
            <a:ext cx="6666667" cy="4114286"/>
          </a:xfrm>
          <a:prstGeom prst="rect">
            <a:avLst/>
          </a:prstGeom>
        </p:spPr>
      </p:pic>
      <p:sp>
        <p:nvSpPr>
          <p:cNvPr id="5" name="ZoneTexte 4">
            <a:extLst>
              <a:ext uri="{FF2B5EF4-FFF2-40B4-BE49-F238E27FC236}">
                <a16:creationId xmlns:a16="http://schemas.microsoft.com/office/drawing/2014/main" id="{25BAC521-2A0F-4E1B-8E28-36E70FC5B423}"/>
              </a:ext>
            </a:extLst>
          </p:cNvPr>
          <p:cNvSpPr txBox="1"/>
          <p:nvPr/>
        </p:nvSpPr>
        <p:spPr>
          <a:xfrm>
            <a:off x="8665698" y="2321169"/>
            <a:ext cx="3080825" cy="3416320"/>
          </a:xfrm>
          <a:prstGeom prst="rect">
            <a:avLst/>
          </a:prstGeom>
          <a:noFill/>
        </p:spPr>
        <p:txBody>
          <a:bodyPr wrap="square" rtlCol="0">
            <a:spAutoFit/>
          </a:bodyPr>
          <a:lstStyle/>
          <a:p>
            <a:r>
              <a:rPr lang="fr-FR" dirty="0">
                <a:latin typeface="Garamond" panose="02020404030301010803" pitchFamily="18" charset="0"/>
              </a:rPr>
              <a:t>L’</a:t>
            </a:r>
            <a:r>
              <a:rPr lang="fr-FR" dirty="0" err="1">
                <a:latin typeface="Garamond" panose="02020404030301010803" pitchFamily="18" charset="0"/>
              </a:rPr>
              <a:t>Irdes</a:t>
            </a:r>
            <a:r>
              <a:rPr lang="fr-FR" dirty="0">
                <a:latin typeface="Garamond" panose="02020404030301010803" pitchFamily="18" charset="0"/>
              </a:rPr>
              <a:t> et la DREES retienne le seuil </a:t>
            </a:r>
            <a:r>
              <a:rPr lang="fr-FR" b="0" i="0" dirty="0">
                <a:effectLst/>
                <a:latin typeface="Garamond" panose="02020404030301010803" pitchFamily="18" charset="0"/>
              </a:rPr>
              <a:t>d’une accessibilité inférieure à 2,5 consultations par an et par habitant pour définir une commune sous dense, ce qui représente 8% des communes en 2017.</a:t>
            </a:r>
          </a:p>
          <a:p>
            <a:endParaRPr lang="fr-FR" dirty="0">
              <a:latin typeface="Garamond" panose="02020404030301010803" pitchFamily="18" charset="0"/>
            </a:endParaRPr>
          </a:p>
          <a:p>
            <a:r>
              <a:rPr lang="fr-FR" dirty="0">
                <a:latin typeface="Garamond" panose="02020404030301010803" pitchFamily="18" charset="0"/>
              </a:rPr>
              <a:t>On décide donc de définir une commune sous-dense comme tout commune dont la densité médicale est inférieure à 0.5039</a:t>
            </a:r>
          </a:p>
        </p:txBody>
      </p:sp>
    </p:spTree>
    <p:extLst>
      <p:ext uri="{BB962C8B-B14F-4D97-AF65-F5344CB8AC3E}">
        <p14:creationId xmlns:p14="http://schemas.microsoft.com/office/powerpoint/2010/main" val="1106662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306786-4CEE-4453-A0BA-D35D8B69D6C0}"/>
              </a:ext>
            </a:extLst>
          </p:cNvPr>
          <p:cNvSpPr>
            <a:spLocks noGrp="1"/>
          </p:cNvSpPr>
          <p:nvPr>
            <p:ph type="title"/>
          </p:nvPr>
        </p:nvSpPr>
        <p:spPr/>
        <p:txBody>
          <a:bodyPr/>
          <a:lstStyle/>
          <a:p>
            <a:r>
              <a:rPr lang="fr-FR" dirty="0">
                <a:latin typeface="Garamond" panose="02020404030301010803" pitchFamily="18" charset="0"/>
              </a:rPr>
              <a:t>On remplace la variable de densité par l’indicatrice d’une commune sous-dense</a:t>
            </a:r>
          </a:p>
        </p:txBody>
      </p:sp>
      <p:graphicFrame>
        <p:nvGraphicFramePr>
          <p:cNvPr id="8" name="Tableau 4">
            <a:extLst>
              <a:ext uri="{FF2B5EF4-FFF2-40B4-BE49-F238E27FC236}">
                <a16:creationId xmlns:a16="http://schemas.microsoft.com/office/drawing/2014/main" id="{F0C7570D-5844-44DF-B7E4-6BBBCE892863}"/>
              </a:ext>
            </a:extLst>
          </p:cNvPr>
          <p:cNvGraphicFramePr>
            <a:graphicFrameLocks noGrp="1"/>
          </p:cNvGraphicFramePr>
          <p:nvPr>
            <p:extLst>
              <p:ext uri="{D42A27DB-BD31-4B8C-83A1-F6EECF244321}">
                <p14:modId xmlns:p14="http://schemas.microsoft.com/office/powerpoint/2010/main" val="4286300329"/>
              </p:ext>
            </p:extLst>
          </p:nvPr>
        </p:nvGraphicFramePr>
        <p:xfrm>
          <a:off x="634621" y="1879726"/>
          <a:ext cx="10037928" cy="3413760"/>
        </p:xfrm>
        <a:graphic>
          <a:graphicData uri="http://schemas.openxmlformats.org/drawingml/2006/table">
            <a:tbl>
              <a:tblPr firstRow="1" bandRow="1">
                <a:tableStyleId>{0505E3EF-67EA-436B-97B2-0124C06EBD24}</a:tableStyleId>
              </a:tblPr>
              <a:tblGrid>
                <a:gridCol w="2135741">
                  <a:extLst>
                    <a:ext uri="{9D8B030D-6E8A-4147-A177-3AD203B41FA5}">
                      <a16:colId xmlns:a16="http://schemas.microsoft.com/office/drawing/2014/main" val="3595388076"/>
                    </a:ext>
                  </a:extLst>
                </a:gridCol>
                <a:gridCol w="1801638">
                  <a:extLst>
                    <a:ext uri="{9D8B030D-6E8A-4147-A177-3AD203B41FA5}">
                      <a16:colId xmlns:a16="http://schemas.microsoft.com/office/drawing/2014/main" val="1673018884"/>
                    </a:ext>
                  </a:extLst>
                </a:gridCol>
                <a:gridCol w="1965278">
                  <a:extLst>
                    <a:ext uri="{9D8B030D-6E8A-4147-A177-3AD203B41FA5}">
                      <a16:colId xmlns:a16="http://schemas.microsoft.com/office/drawing/2014/main" val="3436322391"/>
                    </a:ext>
                  </a:extLst>
                </a:gridCol>
                <a:gridCol w="1725551">
                  <a:extLst>
                    <a:ext uri="{9D8B030D-6E8A-4147-A177-3AD203B41FA5}">
                      <a16:colId xmlns:a16="http://schemas.microsoft.com/office/drawing/2014/main" val="3155236069"/>
                    </a:ext>
                  </a:extLst>
                </a:gridCol>
                <a:gridCol w="2409720">
                  <a:extLst>
                    <a:ext uri="{9D8B030D-6E8A-4147-A177-3AD203B41FA5}">
                      <a16:colId xmlns:a16="http://schemas.microsoft.com/office/drawing/2014/main" val="79867350"/>
                    </a:ext>
                  </a:extLst>
                </a:gridCol>
              </a:tblGrid>
              <a:tr h="561323">
                <a:tc>
                  <a:txBody>
                    <a:bodyPr/>
                    <a:lstStyle/>
                    <a:p>
                      <a:endParaRPr lang="fr-FR" dirty="0">
                        <a:latin typeface="Garamond" panose="02020404030301010803" pitchFamily="18" charset="0"/>
                      </a:endParaRPr>
                    </a:p>
                  </a:txBody>
                  <a:tcPr/>
                </a:tc>
                <a:tc>
                  <a:txBody>
                    <a:bodyPr/>
                    <a:lstStyle/>
                    <a:p>
                      <a:pPr marL="342900" marR="0" lvl="0" indent="-342900" algn="l" defTabSz="914400" rtl="0" eaLnBrk="1" fontAlgn="auto" latinLnBrk="0" hangingPunct="1">
                        <a:lnSpc>
                          <a:spcPct val="100000"/>
                        </a:lnSpc>
                        <a:spcBef>
                          <a:spcPts val="0"/>
                        </a:spcBef>
                        <a:spcAft>
                          <a:spcPts val="0"/>
                        </a:spcAft>
                        <a:buClrTx/>
                        <a:buSzTx/>
                        <a:buFontTx/>
                        <a:buAutoNum type="arabicParenBoth"/>
                        <a:tabLst/>
                        <a:defRPr/>
                      </a:pPr>
                      <a:r>
                        <a:rPr lang="fr-FR" b="0" i="1" dirty="0">
                          <a:latin typeface="Garamond" panose="02020404030301010803" pitchFamily="18" charset="0"/>
                        </a:rPr>
                        <a:t>Âge moyen décès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400" b="0" i="0" dirty="0">
                          <a:latin typeface="Garamond" panose="02020404030301010803" pitchFamily="18" charset="0"/>
                        </a:rPr>
                        <a:t>Modèle = </a:t>
                      </a:r>
                      <a:r>
                        <a:rPr lang="fr-FR" sz="1400" b="0" i="0" dirty="0" err="1">
                          <a:latin typeface="Garamond" panose="02020404030301010803" pitchFamily="18" charset="0"/>
                        </a:rPr>
                        <a:t>pooled</a:t>
                      </a:r>
                      <a:r>
                        <a:rPr lang="fr-FR" sz="1400" b="0" i="0" dirty="0">
                          <a:latin typeface="Garamond" panose="02020404030301010803" pitchFamily="18" charset="0"/>
                        </a:rPr>
                        <a:t> OLS</a:t>
                      </a:r>
                    </a:p>
                    <a:p>
                      <a:endParaRPr lang="fr-FR" dirty="0">
                        <a:latin typeface="Garamond" panose="02020404030301010803"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a:latin typeface="Garamond" panose="02020404030301010803" pitchFamily="18" charset="0"/>
                        </a:rPr>
                        <a:t>(2)</a:t>
                      </a:r>
                      <a:r>
                        <a:rPr lang="fr-FR" b="0" i="1" dirty="0" err="1">
                          <a:latin typeface="Garamond" panose="02020404030301010803" pitchFamily="18" charset="0"/>
                        </a:rPr>
                        <a:t>log_nb_morts</a:t>
                      </a:r>
                      <a:endParaRPr lang="fr-FR" b="0" i="1" dirty="0">
                        <a:latin typeface="Garamond" panose="02020404030301010803"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latin typeface="Garamond" panose="02020404030301010803" pitchFamily="18" charset="0"/>
                        </a:rPr>
                        <a:t> </a:t>
                      </a:r>
                      <a:r>
                        <a:rPr lang="fr-FR" sz="1400" b="0" i="0" dirty="0">
                          <a:latin typeface="Garamond" panose="02020404030301010803" pitchFamily="18" charset="0"/>
                        </a:rPr>
                        <a:t>Modèle = </a:t>
                      </a:r>
                      <a:r>
                        <a:rPr lang="fr-FR" sz="1400" b="0" i="0" dirty="0" err="1">
                          <a:latin typeface="Garamond" panose="02020404030301010803" pitchFamily="18" charset="0"/>
                        </a:rPr>
                        <a:t>pooled</a:t>
                      </a:r>
                      <a:r>
                        <a:rPr lang="fr-FR" sz="1400" b="0" i="0" dirty="0">
                          <a:latin typeface="Garamond" panose="02020404030301010803" pitchFamily="18" charset="0"/>
                        </a:rPr>
                        <a:t> OLS</a:t>
                      </a:r>
                    </a:p>
                    <a:p>
                      <a:endParaRPr lang="fr-FR" dirty="0">
                        <a:latin typeface="Garamond" panose="02020404030301010803" pitchFamily="18" charset="0"/>
                      </a:endParaRPr>
                    </a:p>
                  </a:txBody>
                  <a:tcPr/>
                </a:tc>
                <a:tc>
                  <a:txBody>
                    <a:bodyPr/>
                    <a:lstStyle/>
                    <a:p>
                      <a:pPr marL="0" indent="0">
                        <a:buNone/>
                      </a:pPr>
                      <a:r>
                        <a:rPr lang="fr-FR" b="0" i="1" dirty="0">
                          <a:latin typeface="Garamond" panose="02020404030301010803" pitchFamily="18" charset="0"/>
                        </a:rPr>
                        <a:t>(3) Âge moyen décès</a:t>
                      </a:r>
                    </a:p>
                    <a:p>
                      <a:pPr marL="0" indent="0">
                        <a:buNone/>
                      </a:pPr>
                      <a:r>
                        <a:rPr lang="fr-FR" sz="1400" b="0" i="0" dirty="0">
                          <a:latin typeface="Garamond" panose="02020404030301010803" pitchFamily="18" charset="0"/>
                        </a:rPr>
                        <a:t>n = 2830, T = 1-18</a:t>
                      </a:r>
                    </a:p>
                    <a:p>
                      <a:pPr marL="0" indent="0">
                        <a:buNone/>
                      </a:pPr>
                      <a:r>
                        <a:rPr lang="fr-FR" sz="1400" b="0" i="0" dirty="0" err="1">
                          <a:latin typeface="Garamond" panose="02020404030301010803" pitchFamily="18" charset="0"/>
                        </a:rPr>
                        <a:t>Within</a:t>
                      </a:r>
                      <a:endParaRPr lang="fr-FR" sz="1400" b="0" i="0" dirty="0">
                        <a:latin typeface="Garamond" panose="02020404030301010803" pitchFamily="18" charset="0"/>
                      </a:endParaRPr>
                    </a:p>
                  </a:txBody>
                  <a:tcPr/>
                </a:tc>
                <a:tc>
                  <a:txBody>
                    <a:bodyPr/>
                    <a:lstStyle/>
                    <a:p>
                      <a:r>
                        <a:rPr lang="fr-FR" b="0" dirty="0">
                          <a:latin typeface="Garamond" panose="02020404030301010803" pitchFamily="18" charset="0"/>
                        </a:rPr>
                        <a:t>(4)</a:t>
                      </a:r>
                      <a:r>
                        <a:rPr lang="fr-FR" b="0" i="1" dirty="0" err="1">
                          <a:latin typeface="Garamond" panose="02020404030301010803" pitchFamily="18" charset="0"/>
                        </a:rPr>
                        <a:t>log_nb_morts</a:t>
                      </a:r>
                      <a:endParaRPr lang="fr-FR" b="0" i="1" dirty="0">
                        <a:latin typeface="Garamond" panose="02020404030301010803" pitchFamily="18" charset="0"/>
                      </a:endParaRPr>
                    </a:p>
                    <a:p>
                      <a:pPr marL="0" indent="0">
                        <a:buNone/>
                      </a:pPr>
                      <a:r>
                        <a:rPr lang="fr-FR" sz="1400" b="0" i="0" dirty="0">
                          <a:latin typeface="Garamond" panose="02020404030301010803" pitchFamily="18" charset="0"/>
                        </a:rPr>
                        <a:t>n = 2830, T = 1-18</a:t>
                      </a:r>
                    </a:p>
                    <a:p>
                      <a:pPr marL="0" indent="0">
                        <a:buNone/>
                      </a:pPr>
                      <a:r>
                        <a:rPr lang="fr-FR" sz="1400" b="0" i="0" dirty="0" err="1">
                          <a:latin typeface="Garamond" panose="02020404030301010803" pitchFamily="18" charset="0"/>
                        </a:rPr>
                        <a:t>within</a:t>
                      </a:r>
                      <a:endParaRPr lang="fr-FR" sz="1400" b="0" i="0" dirty="0">
                        <a:latin typeface="Garamond" panose="02020404030301010803" pitchFamily="18" charset="0"/>
                      </a:endParaRPr>
                    </a:p>
                    <a:p>
                      <a:endParaRPr lang="fr-FR" dirty="0">
                        <a:latin typeface="Garamond" panose="02020404030301010803" pitchFamily="18" charset="0"/>
                      </a:endParaRPr>
                    </a:p>
                  </a:txBody>
                  <a:tcPr/>
                </a:tc>
                <a:extLst>
                  <a:ext uri="{0D108BD9-81ED-4DB2-BD59-A6C34878D82A}">
                    <a16:rowId xmlns:a16="http://schemas.microsoft.com/office/drawing/2014/main" val="443043191"/>
                  </a:ext>
                </a:extLst>
              </a:tr>
              <a:tr h="605868">
                <a:tc>
                  <a:txBody>
                    <a:bodyPr/>
                    <a:lstStyle/>
                    <a:p>
                      <a:r>
                        <a:rPr lang="fr-FR" dirty="0">
                          <a:latin typeface="Garamond" panose="02020404030301010803" pitchFamily="18" charset="0"/>
                        </a:rPr>
                        <a:t>Indicatrice de commune sous-dense</a:t>
                      </a:r>
                    </a:p>
                  </a:txBody>
                  <a:tcPr/>
                </a:tc>
                <a:tc>
                  <a:txBody>
                    <a:bodyPr/>
                    <a:lstStyle/>
                    <a:p>
                      <a:r>
                        <a:rPr lang="fr-FR" dirty="0">
                          <a:latin typeface="Garamond" panose="02020404030301010803" pitchFamily="18" charset="0"/>
                        </a:rPr>
                        <a:t>-3.337507***</a:t>
                      </a:r>
                    </a:p>
                    <a:p>
                      <a:r>
                        <a:rPr lang="fr-FR" dirty="0">
                          <a:latin typeface="Garamond" panose="02020404030301010803" pitchFamily="18" charset="0"/>
                        </a:rPr>
                        <a:t>(0.086862)</a:t>
                      </a:r>
                    </a:p>
                  </a:txBody>
                  <a:tcPr/>
                </a:tc>
                <a:tc>
                  <a:txBody>
                    <a:bodyPr/>
                    <a:lstStyle/>
                    <a:p>
                      <a:r>
                        <a:rPr lang="fr-FR" dirty="0">
                          <a:latin typeface="Garamond" panose="02020404030301010803" pitchFamily="18" charset="0"/>
                        </a:rPr>
                        <a:t>-0.3318***</a:t>
                      </a:r>
                    </a:p>
                    <a:p>
                      <a:r>
                        <a:rPr lang="fr-FR" dirty="0">
                          <a:latin typeface="Garamond" panose="02020404030301010803" pitchFamily="18" charset="0"/>
                        </a:rPr>
                        <a:t>(0.01285)</a:t>
                      </a:r>
                    </a:p>
                  </a:txBody>
                  <a:tcPr/>
                </a:tc>
                <a:tc>
                  <a:txBody>
                    <a:bodyPr/>
                    <a:lstStyle/>
                    <a:p>
                      <a:r>
                        <a:rPr lang="fr-FR" dirty="0">
                          <a:highlight>
                            <a:srgbClr val="FFFF00"/>
                          </a:highlight>
                          <a:latin typeface="Garamond" panose="02020404030301010803" pitchFamily="18" charset="0"/>
                        </a:rPr>
                        <a:t>0.1897</a:t>
                      </a:r>
                    </a:p>
                    <a:p>
                      <a:r>
                        <a:rPr lang="fr-FR" dirty="0">
                          <a:latin typeface="Garamond" panose="02020404030301010803" pitchFamily="18" charset="0"/>
                        </a:rPr>
                        <a:t>(0.1165)	</a:t>
                      </a:r>
                    </a:p>
                  </a:txBody>
                  <a:tcPr/>
                </a:tc>
                <a:tc>
                  <a:txBody>
                    <a:bodyPr/>
                    <a:lstStyle/>
                    <a:p>
                      <a:pPr algn="l"/>
                      <a:r>
                        <a:rPr lang="fr-FR" sz="1800" dirty="0">
                          <a:effectLst/>
                          <a:latin typeface="Garamond" panose="02020404030301010803" pitchFamily="18" charset="0"/>
                        </a:rPr>
                        <a:t>-</a:t>
                      </a:r>
                      <a:r>
                        <a:rPr lang="fr-FR" sz="1800" dirty="0">
                          <a:effectLst/>
                          <a:highlight>
                            <a:srgbClr val="FFFF00"/>
                          </a:highlight>
                          <a:latin typeface="Garamond" panose="02020404030301010803" pitchFamily="18" charset="0"/>
                        </a:rPr>
                        <a:t>0.015719</a:t>
                      </a:r>
                    </a:p>
                    <a:p>
                      <a:pPr algn="l"/>
                      <a:r>
                        <a:rPr lang="fr-FR" sz="1800" dirty="0">
                          <a:effectLst/>
                          <a:latin typeface="Garamond" panose="02020404030301010803" pitchFamily="18" charset="0"/>
                        </a:rPr>
                        <a:t>(0.0113)</a:t>
                      </a:r>
                      <a:r>
                        <a:rPr lang="fr-FR" sz="1000" dirty="0">
                          <a:effectLst/>
                          <a:latin typeface="Garamond" panose="02020404030301010803" pitchFamily="18" charset="0"/>
                        </a:rPr>
                        <a:t>	</a:t>
                      </a:r>
                    </a:p>
                  </a:txBody>
                  <a:tcPr marL="57150" marR="57150" marT="19050" marB="19050" anchor="ctr"/>
                </a:tc>
                <a:extLst>
                  <a:ext uri="{0D108BD9-81ED-4DB2-BD59-A6C34878D82A}">
                    <a16:rowId xmlns:a16="http://schemas.microsoft.com/office/drawing/2014/main" val="2522342192"/>
                  </a:ext>
                </a:extLst>
              </a:tr>
              <a:tr h="605868">
                <a:tc>
                  <a:txBody>
                    <a:bodyPr/>
                    <a:lstStyle/>
                    <a:p>
                      <a:r>
                        <a:rPr lang="fr-FR" dirty="0" err="1">
                          <a:latin typeface="Garamond" panose="02020404030301010803" pitchFamily="18" charset="0"/>
                        </a:rPr>
                        <a:t>Log_pop</a:t>
                      </a:r>
                      <a:endParaRPr lang="fr-FR" dirty="0">
                        <a:latin typeface="Garamond" panose="02020404030301010803" pitchFamily="18" charset="0"/>
                      </a:endParaRPr>
                    </a:p>
                  </a:txBody>
                  <a:tcPr/>
                </a:tc>
                <a:tc>
                  <a:txBody>
                    <a:bodyPr/>
                    <a:lstStyle/>
                    <a:p>
                      <a:r>
                        <a:rPr lang="fr-FR" dirty="0">
                          <a:latin typeface="Garamond" panose="02020404030301010803" pitchFamily="18" charset="0"/>
                        </a:rPr>
                        <a:t>-0.879***</a:t>
                      </a:r>
                    </a:p>
                    <a:p>
                      <a:r>
                        <a:rPr lang="fr-FR" dirty="0">
                          <a:latin typeface="Garamond" panose="02020404030301010803" pitchFamily="18" charset="0"/>
                        </a:rPr>
                        <a:t>(0.031625)</a:t>
                      </a:r>
                    </a:p>
                  </a:txBody>
                  <a:tcPr/>
                </a:tc>
                <a:tc>
                  <a:txBody>
                    <a:bodyPr/>
                    <a:lstStyle/>
                    <a:p>
                      <a:r>
                        <a:rPr lang="fr-FR" dirty="0">
                          <a:latin typeface="Garamond" panose="02020404030301010803" pitchFamily="18" charset="0"/>
                        </a:rPr>
                        <a:t> 1.140***</a:t>
                      </a:r>
                    </a:p>
                    <a:p>
                      <a:r>
                        <a:rPr lang="fr-FR" dirty="0">
                          <a:latin typeface="Garamond" panose="02020404030301010803" pitchFamily="18" charset="0"/>
                        </a:rPr>
                        <a:t>(0.00467)</a:t>
                      </a:r>
                    </a:p>
                  </a:txBody>
                  <a:tcPr/>
                </a:tc>
                <a:tc>
                  <a:txBody>
                    <a:bodyPr/>
                    <a:lstStyle/>
                    <a:p>
                      <a:r>
                        <a:rPr lang="fr-FR" dirty="0">
                          <a:latin typeface="Garamond" panose="02020404030301010803" pitchFamily="18" charset="0"/>
                        </a:rPr>
                        <a:t>14.4605	***</a:t>
                      </a:r>
                    </a:p>
                    <a:p>
                      <a:r>
                        <a:rPr lang="fr-FR" dirty="0">
                          <a:latin typeface="Garamond" panose="02020404030301010803" pitchFamily="18" charset="0"/>
                        </a:rPr>
                        <a:t>(1.8270) </a:t>
                      </a:r>
                    </a:p>
                  </a:txBody>
                  <a:tcPr/>
                </a:tc>
                <a:tc>
                  <a:txBody>
                    <a:bodyPr/>
                    <a:lstStyle/>
                    <a:p>
                      <a:pPr algn="l"/>
                      <a:r>
                        <a:rPr lang="fr-FR" sz="1800" dirty="0">
                          <a:effectLst/>
                          <a:latin typeface="Garamond" panose="02020404030301010803" pitchFamily="18" charset="0"/>
                        </a:rPr>
                        <a:t>1.024***</a:t>
                      </a:r>
                    </a:p>
                    <a:p>
                      <a:pPr algn="l"/>
                      <a:r>
                        <a:rPr lang="fr-FR" sz="1800" dirty="0">
                          <a:effectLst/>
                          <a:latin typeface="Garamond" panose="02020404030301010803" pitchFamily="18" charset="0"/>
                        </a:rPr>
                        <a:t>(0.1368)</a:t>
                      </a:r>
                    </a:p>
                  </a:txBody>
                  <a:tcPr marL="57150" marR="57150" marT="19050" marB="19050" anchor="ctr"/>
                </a:tc>
                <a:extLst>
                  <a:ext uri="{0D108BD9-81ED-4DB2-BD59-A6C34878D82A}">
                    <a16:rowId xmlns:a16="http://schemas.microsoft.com/office/drawing/2014/main" val="3125637570"/>
                  </a:ext>
                </a:extLst>
              </a:tr>
              <a:tr h="697390">
                <a:tc>
                  <a:txBody>
                    <a:bodyPr/>
                    <a:lstStyle/>
                    <a:p>
                      <a:endParaRPr lang="fr-FR" u="sng" dirty="0">
                        <a:latin typeface="Garamond" panose="02020404030301010803" pitchFamily="18" charset="0"/>
                      </a:endParaRPr>
                    </a:p>
                  </a:txBody>
                  <a:tcPr/>
                </a:tc>
                <a:tc>
                  <a:txBody>
                    <a:bodyPr/>
                    <a:lstStyle/>
                    <a:p>
                      <a:r>
                        <a:rPr lang="en-US" sz="1600" dirty="0">
                          <a:latin typeface="Garamond" panose="02020404030301010803" pitchFamily="18" charset="0"/>
                        </a:rPr>
                        <a:t>Adj. R2: 0.04366</a:t>
                      </a:r>
                      <a:endParaRPr lang="fr-FR" sz="1600" dirty="0">
                        <a:latin typeface="Garamond" panose="02020404030301010803" pitchFamily="18" charset="0"/>
                      </a:endParaRPr>
                    </a:p>
                  </a:txBody>
                  <a:tcPr/>
                </a:tc>
                <a:tc>
                  <a:txBody>
                    <a:bodyPr/>
                    <a:lstStyle/>
                    <a:p>
                      <a:r>
                        <a:rPr lang="fr-FR" dirty="0">
                          <a:latin typeface="Garamond" panose="02020404030301010803" pitchFamily="18" charset="0"/>
                        </a:rPr>
                        <a:t> </a:t>
                      </a:r>
                      <a:r>
                        <a:rPr lang="en-US" sz="1600" dirty="0">
                          <a:latin typeface="Garamond" panose="02020404030301010803" pitchFamily="18" charset="0"/>
                        </a:rPr>
                        <a:t>Adj. R2: 0.58051</a:t>
                      </a:r>
                      <a:endParaRPr lang="fr-FR" dirty="0">
                        <a:latin typeface="Garamond" panose="02020404030301010803" pitchFamily="18" charset="0"/>
                      </a:endParaRPr>
                    </a:p>
                  </a:txBody>
                  <a:tcPr/>
                </a:tc>
                <a:tc>
                  <a:txBody>
                    <a:bodyPr/>
                    <a:lstStyle/>
                    <a:p>
                      <a:r>
                        <a:rPr lang="en-US" sz="1600" dirty="0">
                          <a:latin typeface="Garamond" panose="02020404030301010803" pitchFamily="18" charset="0"/>
                        </a:rPr>
                        <a:t>RMSE: 2.73795     Adj. R2: 0.689342</a:t>
                      </a:r>
                    </a:p>
                    <a:p>
                      <a:r>
                        <a:rPr lang="en-US" sz="1600" dirty="0">
                          <a:latin typeface="Garamond" panose="02020404030301010803" pitchFamily="18" charset="0"/>
                        </a:rPr>
                        <a:t>Within R2: 0.061196</a:t>
                      </a:r>
                    </a:p>
                  </a:txBody>
                  <a:tcPr/>
                </a:tc>
                <a:tc>
                  <a:txBody>
                    <a:bodyPr/>
                    <a:lstStyle/>
                    <a:p>
                      <a:r>
                        <a:rPr lang="en-US" sz="1600" dirty="0">
                          <a:latin typeface="Garamond" panose="02020404030301010803" pitchFamily="18" charset="0"/>
                        </a:rPr>
                        <a:t>RMSE: 0.198879 </a:t>
                      </a:r>
                    </a:p>
                    <a:p>
                      <a:r>
                        <a:rPr lang="en-US" sz="1600" dirty="0">
                          <a:latin typeface="Garamond" panose="02020404030301010803" pitchFamily="18" charset="0"/>
                        </a:rPr>
                        <a:t>Adj. R2: 0.967151</a:t>
                      </a:r>
                    </a:p>
                    <a:p>
                      <a:r>
                        <a:rPr lang="en-US" sz="1600" dirty="0">
                          <a:latin typeface="Garamond" panose="02020404030301010803" pitchFamily="18" charset="0"/>
                        </a:rPr>
                        <a:t>Within R2: 0.057277</a:t>
                      </a:r>
                    </a:p>
                  </a:txBody>
                  <a:tcPr/>
                </a:tc>
                <a:extLst>
                  <a:ext uri="{0D108BD9-81ED-4DB2-BD59-A6C34878D82A}">
                    <a16:rowId xmlns:a16="http://schemas.microsoft.com/office/drawing/2014/main" val="3728865829"/>
                  </a:ext>
                </a:extLst>
              </a:tr>
            </a:tbl>
          </a:graphicData>
        </a:graphic>
      </p:graphicFrame>
    </p:spTree>
    <p:extLst>
      <p:ext uri="{BB962C8B-B14F-4D97-AF65-F5344CB8AC3E}">
        <p14:creationId xmlns:p14="http://schemas.microsoft.com/office/powerpoint/2010/main" val="3688174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2C3623-526B-497E-A4D1-E97B3AB56188}"/>
              </a:ext>
            </a:extLst>
          </p:cNvPr>
          <p:cNvSpPr>
            <a:spLocks noGrp="1"/>
          </p:cNvSpPr>
          <p:nvPr>
            <p:ph type="title"/>
          </p:nvPr>
        </p:nvSpPr>
        <p:spPr/>
        <p:txBody>
          <a:bodyPr/>
          <a:lstStyle/>
          <a:p>
            <a:r>
              <a:rPr lang="fr-FR" dirty="0">
                <a:latin typeface="Garamond" panose="02020404030301010803" pitchFamily="18" charset="0"/>
              </a:rPr>
              <a:t>Ajout des variables de contrôle</a:t>
            </a:r>
          </a:p>
        </p:txBody>
      </p:sp>
      <p:sp>
        <p:nvSpPr>
          <p:cNvPr id="3" name="Espace réservé du contenu 2">
            <a:extLst>
              <a:ext uri="{FF2B5EF4-FFF2-40B4-BE49-F238E27FC236}">
                <a16:creationId xmlns:a16="http://schemas.microsoft.com/office/drawing/2014/main" id="{8817E8A6-54FD-4B11-A669-2BD3A0CF7430}"/>
              </a:ext>
            </a:extLst>
          </p:cNvPr>
          <p:cNvSpPr>
            <a:spLocks noGrp="1"/>
          </p:cNvSpPr>
          <p:nvPr>
            <p:ph idx="1"/>
          </p:nvPr>
        </p:nvSpPr>
        <p:spPr/>
        <p:txBody>
          <a:bodyPr>
            <a:normAutofit lnSpcReduction="10000"/>
          </a:bodyPr>
          <a:lstStyle/>
          <a:p>
            <a:pPr marL="0" indent="0">
              <a:buNone/>
            </a:pPr>
            <a:r>
              <a:rPr lang="fr-FR" dirty="0">
                <a:latin typeface="Garamond" panose="02020404030301010803" pitchFamily="18" charset="0"/>
              </a:rPr>
              <a:t>On pense que le signe des effets obtenus est dû au fait que l’on ne contrôle pas la présence d’équipements de santé à l’échelle du TVS.</a:t>
            </a:r>
          </a:p>
          <a:p>
            <a:pPr marL="0" indent="0">
              <a:buNone/>
            </a:pPr>
            <a:r>
              <a:rPr lang="fr-FR" dirty="0">
                <a:latin typeface="Garamond" panose="02020404030301010803" pitchFamily="18" charset="0"/>
              </a:rPr>
              <a:t>Comme le nombre de médecins peut être corrélé à la présence de ces équipements de santé, et comme les personnes meurent le plus souvent dans des établissements de santé, contrôler par les équipements de santé va nous permettre d’écarter un éventuel biais de variable </a:t>
            </a:r>
            <a:r>
              <a:rPr lang="fr-FR" dirty="0" err="1">
                <a:latin typeface="Garamond" panose="02020404030301010803" pitchFamily="18" charset="0"/>
              </a:rPr>
              <a:t>ommise</a:t>
            </a:r>
            <a:r>
              <a:rPr lang="fr-FR" dirty="0">
                <a:latin typeface="Garamond" panose="02020404030301010803" pitchFamily="18" charset="0"/>
              </a:rPr>
              <a:t>. On inclut ainsi :</a:t>
            </a:r>
          </a:p>
          <a:p>
            <a:pPr marL="0" indent="0">
              <a:buNone/>
            </a:pPr>
            <a:r>
              <a:rPr lang="fr-FR" dirty="0">
                <a:latin typeface="Garamond" panose="02020404030301010803" pitchFamily="18" charset="0"/>
              </a:rPr>
              <a:t>- D101 Établissement santé court séjour</a:t>
            </a:r>
          </a:p>
          <a:p>
            <a:pPr>
              <a:buFontTx/>
              <a:buChar char="-"/>
            </a:pPr>
            <a:r>
              <a:rPr lang="fr-FR" dirty="0">
                <a:latin typeface="Garamond" panose="02020404030301010803" pitchFamily="18" charset="0"/>
              </a:rPr>
              <a:t>D106 Urgences</a:t>
            </a:r>
          </a:p>
          <a:p>
            <a:pPr>
              <a:buFontTx/>
              <a:buChar char="-"/>
            </a:pPr>
            <a:r>
              <a:rPr lang="fr-FR" dirty="0">
                <a:latin typeface="Garamond" panose="02020404030301010803" pitchFamily="18" charset="0"/>
              </a:rPr>
              <a:t>D401 - Personnes âgées : hébergement</a:t>
            </a:r>
          </a:p>
        </p:txBody>
      </p:sp>
    </p:spTree>
    <p:extLst>
      <p:ext uri="{BB962C8B-B14F-4D97-AF65-F5344CB8AC3E}">
        <p14:creationId xmlns:p14="http://schemas.microsoft.com/office/powerpoint/2010/main" val="4115877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33123F-0C2B-463B-82E9-8341A1A8CEAF}"/>
              </a:ext>
            </a:extLst>
          </p:cNvPr>
          <p:cNvSpPr>
            <a:spLocks noGrp="1"/>
          </p:cNvSpPr>
          <p:nvPr>
            <p:ph type="title"/>
          </p:nvPr>
        </p:nvSpPr>
        <p:spPr>
          <a:xfrm>
            <a:off x="838200" y="349147"/>
            <a:ext cx="10515599" cy="932688"/>
          </a:xfrm>
        </p:spPr>
        <p:txBody>
          <a:bodyPr vert="horz" lIns="91440" tIns="45720" rIns="91440" bIns="45720" rtlCol="0" anchor="b">
            <a:noAutofit/>
          </a:bodyPr>
          <a:lstStyle/>
          <a:p>
            <a:r>
              <a:rPr lang="en-US" sz="2800" kern="1200" dirty="0" err="1">
                <a:solidFill>
                  <a:schemeClr val="tx1"/>
                </a:solidFill>
                <a:latin typeface="Garamond" panose="02020404030301010803" pitchFamily="18" charset="0"/>
              </a:rPr>
              <a:t>Inputation</a:t>
            </a:r>
            <a:r>
              <a:rPr lang="en-US" sz="2800" kern="1200" dirty="0">
                <a:solidFill>
                  <a:schemeClr val="tx1"/>
                </a:solidFill>
                <a:latin typeface="Garamond" panose="02020404030301010803" pitchFamily="18" charset="0"/>
              </a:rPr>
              <a:t> des variables </a:t>
            </a:r>
            <a:r>
              <a:rPr lang="en-US" sz="2800" kern="1200" dirty="0" err="1">
                <a:solidFill>
                  <a:schemeClr val="tx1"/>
                </a:solidFill>
                <a:latin typeface="Garamond" panose="02020404030301010803" pitchFamily="18" charset="0"/>
              </a:rPr>
              <a:t>manquantes</a:t>
            </a:r>
            <a:r>
              <a:rPr lang="en-US" sz="2800" kern="1200" dirty="0">
                <a:solidFill>
                  <a:schemeClr val="tx1"/>
                </a:solidFill>
                <a:latin typeface="Garamond" panose="02020404030301010803" pitchFamily="18" charset="0"/>
              </a:rPr>
              <a:t> pour les </a:t>
            </a:r>
            <a:r>
              <a:rPr lang="en-US" sz="2800" kern="1200" dirty="0" err="1">
                <a:solidFill>
                  <a:schemeClr val="tx1"/>
                </a:solidFill>
                <a:latin typeface="Garamond" panose="02020404030301010803" pitchFamily="18" charset="0"/>
              </a:rPr>
              <a:t>équipements</a:t>
            </a:r>
            <a:r>
              <a:rPr lang="en-US" sz="2800" kern="1200" dirty="0">
                <a:solidFill>
                  <a:schemeClr val="tx1"/>
                </a:solidFill>
                <a:latin typeface="Garamond" panose="02020404030301010803" pitchFamily="18" charset="0"/>
              </a:rPr>
              <a:t> de </a:t>
            </a:r>
            <a:r>
              <a:rPr lang="en-US" sz="2800" kern="1200" dirty="0" err="1">
                <a:solidFill>
                  <a:schemeClr val="tx1"/>
                </a:solidFill>
                <a:latin typeface="Garamond" panose="02020404030301010803" pitchFamily="18" charset="0"/>
              </a:rPr>
              <a:t>santé</a:t>
            </a:r>
            <a:r>
              <a:rPr lang="en-US" sz="2800" kern="1200" dirty="0">
                <a:solidFill>
                  <a:schemeClr val="tx1"/>
                </a:solidFill>
                <a:latin typeface="Garamond" panose="02020404030301010803" pitchFamily="18" charset="0"/>
              </a:rPr>
              <a:t> (</a:t>
            </a:r>
            <a:r>
              <a:rPr lang="en-US" sz="2800" kern="1200" dirty="0" err="1">
                <a:solidFill>
                  <a:schemeClr val="tx1"/>
                </a:solidFill>
                <a:latin typeface="Garamond" panose="02020404030301010803" pitchFamily="18" charset="0"/>
              </a:rPr>
              <a:t>période</a:t>
            </a:r>
            <a:r>
              <a:rPr lang="en-US" sz="2800" kern="1200" dirty="0">
                <a:solidFill>
                  <a:schemeClr val="tx1"/>
                </a:solidFill>
                <a:latin typeface="Garamond" panose="02020404030301010803" pitchFamily="18" charset="0"/>
              </a:rPr>
              <a:t> 2004, 2005 et 2006)</a:t>
            </a:r>
          </a:p>
        </p:txBody>
      </p:sp>
      <p:pic>
        <p:nvPicPr>
          <p:cNvPr id="7" name="Image 6">
            <a:extLst>
              <a:ext uri="{FF2B5EF4-FFF2-40B4-BE49-F238E27FC236}">
                <a16:creationId xmlns:a16="http://schemas.microsoft.com/office/drawing/2014/main" id="{70532212-CB40-42F0-97B2-87BD89B28BEE}"/>
              </a:ext>
            </a:extLst>
          </p:cNvPr>
          <p:cNvPicPr>
            <a:picLocks noChangeAspect="1"/>
          </p:cNvPicPr>
          <p:nvPr/>
        </p:nvPicPr>
        <p:blipFill>
          <a:blip r:embed="rId2"/>
          <a:stretch>
            <a:fillRect/>
          </a:stretch>
        </p:blipFill>
        <p:spPr>
          <a:xfrm>
            <a:off x="939799" y="2736567"/>
            <a:ext cx="7191493" cy="4440746"/>
          </a:xfrm>
          <a:prstGeom prst="rect">
            <a:avLst/>
          </a:prstGeom>
        </p:spPr>
      </p:pic>
      <p:sp>
        <p:nvSpPr>
          <p:cNvPr id="8" name="ZoneTexte 7">
            <a:extLst>
              <a:ext uri="{FF2B5EF4-FFF2-40B4-BE49-F238E27FC236}">
                <a16:creationId xmlns:a16="http://schemas.microsoft.com/office/drawing/2014/main" id="{92856E1A-822A-4D09-B5E8-D7FF4F3D5BD6}"/>
              </a:ext>
            </a:extLst>
          </p:cNvPr>
          <p:cNvSpPr txBox="1"/>
          <p:nvPr/>
        </p:nvSpPr>
        <p:spPr>
          <a:xfrm>
            <a:off x="8599379" y="2525486"/>
            <a:ext cx="2859315" cy="1477328"/>
          </a:xfrm>
          <a:prstGeom prst="rect">
            <a:avLst/>
          </a:prstGeom>
          <a:noFill/>
        </p:spPr>
        <p:txBody>
          <a:bodyPr wrap="square" rtlCol="0">
            <a:spAutoFit/>
          </a:bodyPr>
          <a:lstStyle/>
          <a:p>
            <a:r>
              <a:rPr lang="fr-FR" dirty="0">
                <a:latin typeface="Garamond" panose="02020404030301010803" pitchFamily="18" charset="0"/>
              </a:rPr>
              <a:t>Ici, compte tenu du fait que le nombre d’ équipements de santé varie peu au cours du temps, on se contente d’une interpolation linéaire. </a:t>
            </a:r>
          </a:p>
        </p:txBody>
      </p:sp>
      <p:sp>
        <p:nvSpPr>
          <p:cNvPr id="10" name="ZoneTexte 9">
            <a:extLst>
              <a:ext uri="{FF2B5EF4-FFF2-40B4-BE49-F238E27FC236}">
                <a16:creationId xmlns:a16="http://schemas.microsoft.com/office/drawing/2014/main" id="{D5E23D28-A8DA-4690-8F0A-AD2E71A2C625}"/>
              </a:ext>
            </a:extLst>
          </p:cNvPr>
          <p:cNvSpPr txBox="1"/>
          <p:nvPr/>
        </p:nvSpPr>
        <p:spPr>
          <a:xfrm>
            <a:off x="1407886" y="1881273"/>
            <a:ext cx="6621806" cy="923330"/>
          </a:xfrm>
          <a:prstGeom prst="rect">
            <a:avLst/>
          </a:prstGeom>
          <a:noFill/>
        </p:spPr>
        <p:txBody>
          <a:bodyPr wrap="square" rtlCol="0">
            <a:spAutoFit/>
          </a:bodyPr>
          <a:lstStyle/>
          <a:p>
            <a:r>
              <a:rPr lang="fr-FR" dirty="0">
                <a:latin typeface="Garamond" panose="02020404030301010803" pitchFamily="18" charset="0"/>
              </a:rPr>
              <a:t>Figure:  Imputation du nombre d’équipements en « Établissement santé court séjour » pour le territoire de vie santé de Marolles-en-Brie (TVS 94 048)</a:t>
            </a:r>
          </a:p>
        </p:txBody>
      </p:sp>
    </p:spTree>
    <p:extLst>
      <p:ext uri="{BB962C8B-B14F-4D97-AF65-F5344CB8AC3E}">
        <p14:creationId xmlns:p14="http://schemas.microsoft.com/office/powerpoint/2010/main" val="1224513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306786-4CEE-4453-A0BA-D35D8B69D6C0}"/>
              </a:ext>
            </a:extLst>
          </p:cNvPr>
          <p:cNvSpPr>
            <a:spLocks noGrp="1"/>
          </p:cNvSpPr>
          <p:nvPr>
            <p:ph type="title"/>
          </p:nvPr>
        </p:nvSpPr>
        <p:spPr/>
        <p:txBody>
          <a:bodyPr/>
          <a:lstStyle/>
          <a:p>
            <a:r>
              <a:rPr lang="fr-FR" dirty="0">
                <a:latin typeface="Garamond" panose="02020404030301010803" pitchFamily="18" charset="0"/>
              </a:rPr>
              <a:t>Ajout de toutes les </a:t>
            </a:r>
            <a:r>
              <a:rPr lang="fr-FR" dirty="0" err="1">
                <a:latin typeface="Garamond" panose="02020404030301010803" pitchFamily="18" charset="0"/>
              </a:rPr>
              <a:t>covariables</a:t>
            </a:r>
            <a:r>
              <a:rPr lang="fr-FR" dirty="0">
                <a:latin typeface="Garamond" panose="02020404030301010803" pitchFamily="18" charset="0"/>
              </a:rPr>
              <a:t> de contrôle (période 2007-2019)</a:t>
            </a:r>
          </a:p>
        </p:txBody>
      </p:sp>
      <p:graphicFrame>
        <p:nvGraphicFramePr>
          <p:cNvPr id="8" name="Tableau 4">
            <a:extLst>
              <a:ext uri="{FF2B5EF4-FFF2-40B4-BE49-F238E27FC236}">
                <a16:creationId xmlns:a16="http://schemas.microsoft.com/office/drawing/2014/main" id="{F0C7570D-5844-44DF-B7E4-6BBBCE892863}"/>
              </a:ext>
            </a:extLst>
          </p:cNvPr>
          <p:cNvGraphicFramePr>
            <a:graphicFrameLocks noGrp="1"/>
          </p:cNvGraphicFramePr>
          <p:nvPr>
            <p:extLst>
              <p:ext uri="{D42A27DB-BD31-4B8C-83A1-F6EECF244321}">
                <p14:modId xmlns:p14="http://schemas.microsoft.com/office/powerpoint/2010/main" val="3587468792"/>
              </p:ext>
            </p:extLst>
          </p:nvPr>
        </p:nvGraphicFramePr>
        <p:xfrm>
          <a:off x="1519992" y="2170011"/>
          <a:ext cx="7696578" cy="3838902"/>
        </p:xfrm>
        <a:graphic>
          <a:graphicData uri="http://schemas.openxmlformats.org/drawingml/2006/table">
            <a:tbl>
              <a:tblPr firstRow="1" bandRow="1">
                <a:tableStyleId>{0505E3EF-67EA-436B-97B2-0124C06EBD24}</a:tableStyleId>
              </a:tblPr>
              <a:tblGrid>
                <a:gridCol w="2621251">
                  <a:extLst>
                    <a:ext uri="{9D8B030D-6E8A-4147-A177-3AD203B41FA5}">
                      <a16:colId xmlns:a16="http://schemas.microsoft.com/office/drawing/2014/main" val="3595388076"/>
                    </a:ext>
                  </a:extLst>
                </a:gridCol>
                <a:gridCol w="2117814">
                  <a:extLst>
                    <a:ext uri="{9D8B030D-6E8A-4147-A177-3AD203B41FA5}">
                      <a16:colId xmlns:a16="http://schemas.microsoft.com/office/drawing/2014/main" val="3155236069"/>
                    </a:ext>
                  </a:extLst>
                </a:gridCol>
                <a:gridCol w="2957513">
                  <a:extLst>
                    <a:ext uri="{9D8B030D-6E8A-4147-A177-3AD203B41FA5}">
                      <a16:colId xmlns:a16="http://schemas.microsoft.com/office/drawing/2014/main" val="79867350"/>
                    </a:ext>
                  </a:extLst>
                </a:gridCol>
              </a:tblGrid>
              <a:tr h="1199657">
                <a:tc>
                  <a:txBody>
                    <a:bodyPr/>
                    <a:lstStyle/>
                    <a:p>
                      <a:endParaRPr lang="fr-FR" dirty="0">
                        <a:latin typeface="Garamond" panose="02020404030301010803" pitchFamily="18" charset="0"/>
                      </a:endParaRPr>
                    </a:p>
                  </a:txBody>
                  <a:tcPr/>
                </a:tc>
                <a:tc>
                  <a:txBody>
                    <a:bodyPr/>
                    <a:lstStyle/>
                    <a:p>
                      <a:pPr marL="0" indent="0">
                        <a:buNone/>
                      </a:pPr>
                      <a:r>
                        <a:rPr lang="fr-FR" b="0" i="1" dirty="0">
                          <a:latin typeface="Garamond" panose="02020404030301010803" pitchFamily="18" charset="0"/>
                        </a:rPr>
                        <a:t>(1) Âge moyen décès</a:t>
                      </a:r>
                    </a:p>
                    <a:p>
                      <a:pPr marL="0" indent="0">
                        <a:buNone/>
                      </a:pPr>
                      <a:r>
                        <a:rPr lang="fr-FR" sz="1400" b="0" i="0" dirty="0">
                          <a:latin typeface="Garamond" panose="02020404030301010803" pitchFamily="18" charset="0"/>
                        </a:rPr>
                        <a:t>n = 2830, T = 1-16</a:t>
                      </a:r>
                    </a:p>
                    <a:p>
                      <a:pPr marL="0" indent="0">
                        <a:buNone/>
                      </a:pPr>
                      <a:r>
                        <a:rPr lang="fr-FR" sz="1400" b="0" i="0" dirty="0" err="1">
                          <a:latin typeface="Garamond" panose="02020404030301010803" pitchFamily="18" charset="0"/>
                        </a:rPr>
                        <a:t>Within</a:t>
                      </a:r>
                      <a:endParaRPr lang="fr-FR" sz="1400" b="0" i="0" dirty="0">
                        <a:latin typeface="Garamond" panose="02020404030301010803" pitchFamily="18" charset="0"/>
                      </a:endParaRPr>
                    </a:p>
                  </a:txBody>
                  <a:tcPr/>
                </a:tc>
                <a:tc>
                  <a:txBody>
                    <a:bodyPr/>
                    <a:lstStyle/>
                    <a:p>
                      <a:r>
                        <a:rPr lang="fr-FR" b="0" dirty="0">
                          <a:latin typeface="Garamond" panose="02020404030301010803" pitchFamily="18" charset="0"/>
                        </a:rPr>
                        <a:t>(2)</a:t>
                      </a:r>
                      <a:r>
                        <a:rPr lang="fr-FR" b="0" i="1" dirty="0" err="1">
                          <a:latin typeface="Garamond" panose="02020404030301010803" pitchFamily="18" charset="0"/>
                        </a:rPr>
                        <a:t>log_nb_morts</a:t>
                      </a:r>
                      <a:endParaRPr lang="fr-FR" b="0" i="1" dirty="0">
                        <a:latin typeface="Garamond" panose="02020404030301010803" pitchFamily="18" charset="0"/>
                      </a:endParaRPr>
                    </a:p>
                    <a:p>
                      <a:pPr marL="0" indent="0">
                        <a:buNone/>
                      </a:pPr>
                      <a:r>
                        <a:rPr lang="fr-FR" sz="1400" b="0" i="0" dirty="0">
                          <a:latin typeface="Garamond" panose="02020404030301010803" pitchFamily="18" charset="0"/>
                        </a:rPr>
                        <a:t>n = 2830, T = 1-16</a:t>
                      </a:r>
                    </a:p>
                    <a:p>
                      <a:pPr marL="0" indent="0">
                        <a:buNone/>
                      </a:pPr>
                      <a:r>
                        <a:rPr lang="fr-FR" sz="1400" b="0" i="0" dirty="0" err="1">
                          <a:latin typeface="Garamond" panose="02020404030301010803" pitchFamily="18" charset="0"/>
                        </a:rPr>
                        <a:t>within</a:t>
                      </a:r>
                      <a:endParaRPr lang="fr-FR" sz="1400" b="0" i="0" dirty="0">
                        <a:latin typeface="Garamond" panose="02020404030301010803" pitchFamily="18" charset="0"/>
                      </a:endParaRPr>
                    </a:p>
                    <a:p>
                      <a:endParaRPr lang="fr-FR" dirty="0">
                        <a:latin typeface="Garamond" panose="02020404030301010803" pitchFamily="18" charset="0"/>
                      </a:endParaRPr>
                    </a:p>
                  </a:txBody>
                  <a:tcPr/>
                </a:tc>
                <a:extLst>
                  <a:ext uri="{0D108BD9-81ED-4DB2-BD59-A6C34878D82A}">
                    <a16:rowId xmlns:a16="http://schemas.microsoft.com/office/drawing/2014/main" val="443043191"/>
                  </a:ext>
                </a:extLst>
              </a:tr>
              <a:tr h="719794">
                <a:tc>
                  <a:txBody>
                    <a:bodyPr/>
                    <a:lstStyle/>
                    <a:p>
                      <a:r>
                        <a:rPr lang="fr-FR" dirty="0">
                          <a:latin typeface="Garamond" panose="02020404030301010803" pitchFamily="18" charset="0"/>
                        </a:rPr>
                        <a:t>Densité de médecins</a:t>
                      </a:r>
                    </a:p>
                  </a:txBody>
                  <a:tcPr/>
                </a:tc>
                <a:tc>
                  <a:txBody>
                    <a:bodyPr/>
                    <a:lstStyle/>
                    <a:p>
                      <a:r>
                        <a:rPr lang="fr-FR" dirty="0">
                          <a:highlight>
                            <a:srgbClr val="FFFF00"/>
                          </a:highlight>
                          <a:latin typeface="Garamond" panose="02020404030301010803" pitchFamily="18" charset="0"/>
                        </a:rPr>
                        <a:t>0.1897</a:t>
                      </a:r>
                    </a:p>
                    <a:p>
                      <a:r>
                        <a:rPr lang="fr-FR" dirty="0">
                          <a:latin typeface="Garamond" panose="02020404030301010803" pitchFamily="18" charset="0"/>
                        </a:rPr>
                        <a:t>(0.1165)	</a:t>
                      </a:r>
                    </a:p>
                  </a:txBody>
                  <a:tcPr/>
                </a:tc>
                <a:tc>
                  <a:txBody>
                    <a:bodyPr/>
                    <a:lstStyle/>
                    <a:p>
                      <a:pPr algn="l"/>
                      <a:r>
                        <a:rPr lang="fr-FR" sz="1800" dirty="0">
                          <a:effectLst/>
                          <a:latin typeface="Garamond" panose="02020404030301010803" pitchFamily="18" charset="0"/>
                        </a:rPr>
                        <a:t>-</a:t>
                      </a:r>
                      <a:r>
                        <a:rPr lang="fr-FR" sz="1800" dirty="0">
                          <a:effectLst/>
                          <a:highlight>
                            <a:srgbClr val="FFFF00"/>
                          </a:highlight>
                          <a:latin typeface="Garamond" panose="02020404030301010803" pitchFamily="18" charset="0"/>
                        </a:rPr>
                        <a:t>0.0161</a:t>
                      </a:r>
                    </a:p>
                    <a:p>
                      <a:pPr algn="l"/>
                      <a:r>
                        <a:rPr lang="fr-FR" sz="1800" dirty="0">
                          <a:effectLst/>
                          <a:latin typeface="Garamond" panose="02020404030301010803" pitchFamily="18" charset="0"/>
                        </a:rPr>
                        <a:t>(0.0196)</a:t>
                      </a:r>
                      <a:r>
                        <a:rPr lang="fr-FR" sz="1000" dirty="0">
                          <a:effectLst/>
                          <a:latin typeface="Garamond" panose="02020404030301010803" pitchFamily="18" charset="0"/>
                        </a:rPr>
                        <a:t>	</a:t>
                      </a:r>
                    </a:p>
                  </a:txBody>
                  <a:tcPr marL="57150" marR="57150" marT="19050" marB="19050" anchor="ctr"/>
                </a:tc>
                <a:extLst>
                  <a:ext uri="{0D108BD9-81ED-4DB2-BD59-A6C34878D82A}">
                    <a16:rowId xmlns:a16="http://schemas.microsoft.com/office/drawing/2014/main" val="2522342192"/>
                  </a:ext>
                </a:extLst>
              </a:tr>
              <a:tr h="719794">
                <a:tc>
                  <a:txBody>
                    <a:bodyPr/>
                    <a:lstStyle/>
                    <a:p>
                      <a:r>
                        <a:rPr lang="fr-FR" dirty="0" err="1">
                          <a:latin typeface="Garamond" panose="02020404030301010803" pitchFamily="18" charset="0"/>
                        </a:rPr>
                        <a:t>Log_pop</a:t>
                      </a:r>
                      <a:endParaRPr lang="fr-FR" dirty="0">
                        <a:latin typeface="Garamond" panose="02020404030301010803" pitchFamily="18" charset="0"/>
                      </a:endParaRPr>
                    </a:p>
                  </a:txBody>
                  <a:tcPr/>
                </a:tc>
                <a:tc>
                  <a:txBody>
                    <a:bodyPr/>
                    <a:lstStyle/>
                    <a:p>
                      <a:r>
                        <a:rPr lang="fr-FR" dirty="0">
                          <a:latin typeface="Garamond" panose="02020404030301010803" pitchFamily="18" charset="0"/>
                        </a:rPr>
                        <a:t>14.4605	***</a:t>
                      </a:r>
                    </a:p>
                    <a:p>
                      <a:r>
                        <a:rPr lang="fr-FR" dirty="0">
                          <a:latin typeface="Garamond" panose="02020404030301010803" pitchFamily="18" charset="0"/>
                        </a:rPr>
                        <a:t>(1.8270) </a:t>
                      </a:r>
                    </a:p>
                  </a:txBody>
                  <a:tcPr/>
                </a:tc>
                <a:tc>
                  <a:txBody>
                    <a:bodyPr/>
                    <a:lstStyle/>
                    <a:p>
                      <a:pPr algn="l"/>
                      <a:r>
                        <a:rPr lang="fr-FR" sz="1800" dirty="0">
                          <a:effectLst/>
                          <a:latin typeface="Garamond" panose="02020404030301010803" pitchFamily="18" charset="0"/>
                        </a:rPr>
                        <a:t>0.567***</a:t>
                      </a:r>
                    </a:p>
                    <a:p>
                      <a:pPr algn="l"/>
                      <a:r>
                        <a:rPr lang="fr-FR" sz="1800" dirty="0">
                          <a:effectLst/>
                          <a:latin typeface="Garamond" panose="02020404030301010803" pitchFamily="18" charset="0"/>
                        </a:rPr>
                        <a:t>(0.1368)</a:t>
                      </a:r>
                    </a:p>
                  </a:txBody>
                  <a:tcPr marL="57150" marR="57150" marT="19050" marB="19050" anchor="ctr"/>
                </a:tc>
                <a:extLst>
                  <a:ext uri="{0D108BD9-81ED-4DB2-BD59-A6C34878D82A}">
                    <a16:rowId xmlns:a16="http://schemas.microsoft.com/office/drawing/2014/main" val="3125637570"/>
                  </a:ext>
                </a:extLst>
              </a:tr>
              <a:tr h="1199657">
                <a:tc>
                  <a:txBody>
                    <a:bodyPr/>
                    <a:lstStyle/>
                    <a:p>
                      <a:endParaRPr lang="fr-FR" u="sng" dirty="0">
                        <a:latin typeface="Garamond" panose="02020404030301010803" pitchFamily="18" charset="0"/>
                      </a:endParaRPr>
                    </a:p>
                  </a:txBody>
                  <a:tcPr/>
                </a:tc>
                <a:tc>
                  <a:txBody>
                    <a:bodyPr/>
                    <a:lstStyle/>
                    <a:p>
                      <a:r>
                        <a:rPr lang="en-US" sz="1600" dirty="0">
                          <a:latin typeface="Garamond" panose="02020404030301010803" pitchFamily="18" charset="0"/>
                        </a:rPr>
                        <a:t>RMSE: 2.4051</a:t>
                      </a:r>
                    </a:p>
                    <a:p>
                      <a:r>
                        <a:rPr lang="en-US" sz="1600" dirty="0">
                          <a:latin typeface="Garamond" panose="02020404030301010803" pitchFamily="18" charset="0"/>
                        </a:rPr>
                        <a:t>Adj. R2: 0.689342</a:t>
                      </a:r>
                    </a:p>
                    <a:p>
                      <a:r>
                        <a:rPr lang="en-US" sz="1600" dirty="0">
                          <a:latin typeface="Garamond" panose="02020404030301010803" pitchFamily="18" charset="0"/>
                        </a:rPr>
                        <a:t>Within R2: 0.061196</a:t>
                      </a:r>
                    </a:p>
                  </a:txBody>
                  <a:tcPr/>
                </a:tc>
                <a:tc>
                  <a:txBody>
                    <a:bodyPr/>
                    <a:lstStyle/>
                    <a:p>
                      <a:r>
                        <a:rPr lang="en-US" sz="1600" dirty="0">
                          <a:latin typeface="Garamond" panose="02020404030301010803" pitchFamily="18" charset="0"/>
                        </a:rPr>
                        <a:t>RMSE: 0.198879 </a:t>
                      </a:r>
                    </a:p>
                    <a:p>
                      <a:r>
                        <a:rPr lang="en-US" sz="1600" dirty="0">
                          <a:latin typeface="Garamond" panose="02020404030301010803" pitchFamily="18" charset="0"/>
                        </a:rPr>
                        <a:t>Adj. R2: 0.967151</a:t>
                      </a:r>
                    </a:p>
                    <a:p>
                      <a:r>
                        <a:rPr lang="en-US" sz="1600" dirty="0">
                          <a:latin typeface="Garamond" panose="02020404030301010803" pitchFamily="18" charset="0"/>
                        </a:rPr>
                        <a:t>Within R2: 0.057277</a:t>
                      </a:r>
                    </a:p>
                  </a:txBody>
                  <a:tcPr/>
                </a:tc>
                <a:extLst>
                  <a:ext uri="{0D108BD9-81ED-4DB2-BD59-A6C34878D82A}">
                    <a16:rowId xmlns:a16="http://schemas.microsoft.com/office/drawing/2014/main" val="3728865829"/>
                  </a:ext>
                </a:extLst>
              </a:tr>
            </a:tbl>
          </a:graphicData>
        </a:graphic>
      </p:graphicFrame>
    </p:spTree>
    <p:extLst>
      <p:ext uri="{BB962C8B-B14F-4D97-AF65-F5344CB8AC3E}">
        <p14:creationId xmlns:p14="http://schemas.microsoft.com/office/powerpoint/2010/main" val="1850883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B38261-EE09-4B45-8ABB-4A8E6237B91A}"/>
              </a:ext>
            </a:extLst>
          </p:cNvPr>
          <p:cNvSpPr txBox="1"/>
          <p:nvPr/>
        </p:nvSpPr>
        <p:spPr>
          <a:xfrm>
            <a:off x="2107721" y="828136"/>
            <a:ext cx="786153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
        <p:nvSpPr>
          <p:cNvPr id="5" name="Google Shape;126;p1">
            <a:extLst>
              <a:ext uri="{FF2B5EF4-FFF2-40B4-BE49-F238E27FC236}">
                <a16:creationId xmlns:a16="http://schemas.microsoft.com/office/drawing/2014/main" id="{0C8F1E35-9BF1-4202-87DF-C57F5421148E}"/>
              </a:ext>
            </a:extLst>
          </p:cNvPr>
          <p:cNvSpPr txBox="1"/>
          <p:nvPr/>
        </p:nvSpPr>
        <p:spPr>
          <a:xfrm>
            <a:off x="1318036" y="457981"/>
            <a:ext cx="9714150" cy="751488"/>
          </a:xfrm>
          <a:prstGeom prst="rect">
            <a:avLst/>
          </a:prstGeom>
          <a:noFill/>
          <a:ln>
            <a:noFill/>
          </a:ln>
        </p:spPr>
        <p:txBody>
          <a:bodyPr spcFirstLastPara="1" wrap="square" lIns="0" tIns="12700" rIns="0" bIns="0" anchor="t" anchorCtr="0">
            <a:spAutoFit/>
          </a:bodyPr>
          <a:lstStyle/>
          <a:p>
            <a:pPr marL="12700" algn="ctr"/>
            <a:r>
              <a:rPr lang="fr-FR" sz="4800" dirty="0">
                <a:solidFill>
                  <a:schemeClr val="dk1"/>
                </a:solidFill>
                <a:latin typeface="Garamond"/>
                <a:cs typeface="Calibri"/>
              </a:rPr>
              <a:t>Rappel de la question de recherche</a:t>
            </a:r>
          </a:p>
        </p:txBody>
      </p:sp>
      <p:sp>
        <p:nvSpPr>
          <p:cNvPr id="7" name="Google Shape;126;p1">
            <a:extLst>
              <a:ext uri="{FF2B5EF4-FFF2-40B4-BE49-F238E27FC236}">
                <a16:creationId xmlns:a16="http://schemas.microsoft.com/office/drawing/2014/main" id="{6D334CEC-CC49-4DA8-BD5A-70A92F54CC68}"/>
              </a:ext>
            </a:extLst>
          </p:cNvPr>
          <p:cNvSpPr txBox="1"/>
          <p:nvPr/>
        </p:nvSpPr>
        <p:spPr>
          <a:xfrm>
            <a:off x="1461536" y="1661144"/>
            <a:ext cx="9714150" cy="4444807"/>
          </a:xfrm>
          <a:custGeom>
            <a:avLst/>
            <a:gdLst>
              <a:gd name="connsiteX0" fmla="*/ 0 w 9714150"/>
              <a:gd name="connsiteY0" fmla="*/ 0 h 4629472"/>
              <a:gd name="connsiteX1" fmla="*/ 596726 w 9714150"/>
              <a:gd name="connsiteY1" fmla="*/ 0 h 4629472"/>
              <a:gd name="connsiteX2" fmla="*/ 1096311 w 9714150"/>
              <a:gd name="connsiteY2" fmla="*/ 0 h 4629472"/>
              <a:gd name="connsiteX3" fmla="*/ 1595896 w 9714150"/>
              <a:gd name="connsiteY3" fmla="*/ 0 h 4629472"/>
              <a:gd name="connsiteX4" fmla="*/ 1998339 w 9714150"/>
              <a:gd name="connsiteY4" fmla="*/ 0 h 4629472"/>
              <a:gd name="connsiteX5" fmla="*/ 2400783 w 9714150"/>
              <a:gd name="connsiteY5" fmla="*/ 0 h 4629472"/>
              <a:gd name="connsiteX6" fmla="*/ 2803226 w 9714150"/>
              <a:gd name="connsiteY6" fmla="*/ 0 h 4629472"/>
              <a:gd name="connsiteX7" fmla="*/ 3594235 w 9714150"/>
              <a:gd name="connsiteY7" fmla="*/ 0 h 4629472"/>
              <a:gd name="connsiteX8" fmla="*/ 3996679 w 9714150"/>
              <a:gd name="connsiteY8" fmla="*/ 0 h 4629472"/>
              <a:gd name="connsiteX9" fmla="*/ 4496264 w 9714150"/>
              <a:gd name="connsiteY9" fmla="*/ 0 h 4629472"/>
              <a:gd name="connsiteX10" fmla="*/ 4995849 w 9714150"/>
              <a:gd name="connsiteY10" fmla="*/ 0 h 4629472"/>
              <a:gd name="connsiteX11" fmla="*/ 5883999 w 9714150"/>
              <a:gd name="connsiteY11" fmla="*/ 0 h 4629472"/>
              <a:gd name="connsiteX12" fmla="*/ 6286443 w 9714150"/>
              <a:gd name="connsiteY12" fmla="*/ 0 h 4629472"/>
              <a:gd name="connsiteX13" fmla="*/ 6688886 w 9714150"/>
              <a:gd name="connsiteY13" fmla="*/ 0 h 4629472"/>
              <a:gd name="connsiteX14" fmla="*/ 7577037 w 9714150"/>
              <a:gd name="connsiteY14" fmla="*/ 0 h 4629472"/>
              <a:gd name="connsiteX15" fmla="*/ 8076622 w 9714150"/>
              <a:gd name="connsiteY15" fmla="*/ 0 h 4629472"/>
              <a:gd name="connsiteX16" fmla="*/ 8673348 w 9714150"/>
              <a:gd name="connsiteY16" fmla="*/ 0 h 4629472"/>
              <a:gd name="connsiteX17" fmla="*/ 9714150 w 9714150"/>
              <a:gd name="connsiteY17" fmla="*/ 0 h 4629472"/>
              <a:gd name="connsiteX18" fmla="*/ 9714150 w 9714150"/>
              <a:gd name="connsiteY18" fmla="*/ 707648 h 4629472"/>
              <a:gd name="connsiteX19" fmla="*/ 9714150 w 9714150"/>
              <a:gd name="connsiteY19" fmla="*/ 1322706 h 4629472"/>
              <a:gd name="connsiteX20" fmla="*/ 9714150 w 9714150"/>
              <a:gd name="connsiteY20" fmla="*/ 1891470 h 4629472"/>
              <a:gd name="connsiteX21" fmla="*/ 9714150 w 9714150"/>
              <a:gd name="connsiteY21" fmla="*/ 2460234 h 4629472"/>
              <a:gd name="connsiteX22" fmla="*/ 9714150 w 9714150"/>
              <a:gd name="connsiteY22" fmla="*/ 2982703 h 4629472"/>
              <a:gd name="connsiteX23" fmla="*/ 9714150 w 9714150"/>
              <a:gd name="connsiteY23" fmla="*/ 3597761 h 4629472"/>
              <a:gd name="connsiteX24" fmla="*/ 9714150 w 9714150"/>
              <a:gd name="connsiteY24" fmla="*/ 4629472 h 4629472"/>
              <a:gd name="connsiteX25" fmla="*/ 9020282 w 9714150"/>
              <a:gd name="connsiteY25" fmla="*/ 4629472 h 4629472"/>
              <a:gd name="connsiteX26" fmla="*/ 8132131 w 9714150"/>
              <a:gd name="connsiteY26" fmla="*/ 4629472 h 4629472"/>
              <a:gd name="connsiteX27" fmla="*/ 7632546 w 9714150"/>
              <a:gd name="connsiteY27" fmla="*/ 4629472 h 4629472"/>
              <a:gd name="connsiteX28" fmla="*/ 6744396 w 9714150"/>
              <a:gd name="connsiteY28" fmla="*/ 4629472 h 4629472"/>
              <a:gd name="connsiteX29" fmla="*/ 6341952 w 9714150"/>
              <a:gd name="connsiteY29" fmla="*/ 4629472 h 4629472"/>
              <a:gd name="connsiteX30" fmla="*/ 5939509 w 9714150"/>
              <a:gd name="connsiteY30" fmla="*/ 4629472 h 4629472"/>
              <a:gd name="connsiteX31" fmla="*/ 5148500 w 9714150"/>
              <a:gd name="connsiteY31" fmla="*/ 4629472 h 4629472"/>
              <a:gd name="connsiteX32" fmla="*/ 4746056 w 9714150"/>
              <a:gd name="connsiteY32" fmla="*/ 4629472 h 4629472"/>
              <a:gd name="connsiteX33" fmla="*/ 4149330 w 9714150"/>
              <a:gd name="connsiteY33" fmla="*/ 4629472 h 4629472"/>
              <a:gd name="connsiteX34" fmla="*/ 3746886 w 9714150"/>
              <a:gd name="connsiteY34" fmla="*/ 4629472 h 4629472"/>
              <a:gd name="connsiteX35" fmla="*/ 3344443 w 9714150"/>
              <a:gd name="connsiteY35" fmla="*/ 4629472 h 4629472"/>
              <a:gd name="connsiteX36" fmla="*/ 2553434 w 9714150"/>
              <a:gd name="connsiteY36" fmla="*/ 4629472 h 4629472"/>
              <a:gd name="connsiteX37" fmla="*/ 1762424 w 9714150"/>
              <a:gd name="connsiteY37" fmla="*/ 4629472 h 4629472"/>
              <a:gd name="connsiteX38" fmla="*/ 874274 w 9714150"/>
              <a:gd name="connsiteY38" fmla="*/ 4629472 h 4629472"/>
              <a:gd name="connsiteX39" fmla="*/ 0 w 9714150"/>
              <a:gd name="connsiteY39" fmla="*/ 4629472 h 4629472"/>
              <a:gd name="connsiteX40" fmla="*/ 0 w 9714150"/>
              <a:gd name="connsiteY40" fmla="*/ 4060708 h 4629472"/>
              <a:gd name="connsiteX41" fmla="*/ 0 w 9714150"/>
              <a:gd name="connsiteY41" fmla="*/ 3353060 h 4629472"/>
              <a:gd name="connsiteX42" fmla="*/ 0 w 9714150"/>
              <a:gd name="connsiteY42" fmla="*/ 2738002 h 4629472"/>
              <a:gd name="connsiteX43" fmla="*/ 0 w 9714150"/>
              <a:gd name="connsiteY43" fmla="*/ 2122944 h 4629472"/>
              <a:gd name="connsiteX44" fmla="*/ 0 w 9714150"/>
              <a:gd name="connsiteY44" fmla="*/ 1554180 h 4629472"/>
              <a:gd name="connsiteX45" fmla="*/ 0 w 9714150"/>
              <a:gd name="connsiteY45" fmla="*/ 939121 h 4629472"/>
              <a:gd name="connsiteX46" fmla="*/ 0 w 9714150"/>
              <a:gd name="connsiteY46" fmla="*/ 0 h 4629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9714150" h="4629472" extrusionOk="0">
                <a:moveTo>
                  <a:pt x="0" y="0"/>
                </a:moveTo>
                <a:cubicBezTo>
                  <a:pt x="291539" y="21033"/>
                  <a:pt x="398116" y="27513"/>
                  <a:pt x="596726" y="0"/>
                </a:cubicBezTo>
                <a:cubicBezTo>
                  <a:pt x="795336" y="-27513"/>
                  <a:pt x="890696" y="10504"/>
                  <a:pt x="1096311" y="0"/>
                </a:cubicBezTo>
                <a:cubicBezTo>
                  <a:pt x="1301927" y="-10504"/>
                  <a:pt x="1431378" y="2188"/>
                  <a:pt x="1595896" y="0"/>
                </a:cubicBezTo>
                <a:cubicBezTo>
                  <a:pt x="1760415" y="-2188"/>
                  <a:pt x="1817043" y="-18214"/>
                  <a:pt x="1998339" y="0"/>
                </a:cubicBezTo>
                <a:cubicBezTo>
                  <a:pt x="2179635" y="18214"/>
                  <a:pt x="2277726" y="-1962"/>
                  <a:pt x="2400783" y="0"/>
                </a:cubicBezTo>
                <a:cubicBezTo>
                  <a:pt x="2523840" y="1962"/>
                  <a:pt x="2705293" y="-4773"/>
                  <a:pt x="2803226" y="0"/>
                </a:cubicBezTo>
                <a:cubicBezTo>
                  <a:pt x="2901159" y="4773"/>
                  <a:pt x="3245729" y="704"/>
                  <a:pt x="3594235" y="0"/>
                </a:cubicBezTo>
                <a:cubicBezTo>
                  <a:pt x="3942741" y="-704"/>
                  <a:pt x="3886144" y="-1783"/>
                  <a:pt x="3996679" y="0"/>
                </a:cubicBezTo>
                <a:cubicBezTo>
                  <a:pt x="4107214" y="1783"/>
                  <a:pt x="4252430" y="18089"/>
                  <a:pt x="4496264" y="0"/>
                </a:cubicBezTo>
                <a:cubicBezTo>
                  <a:pt x="4740099" y="-18089"/>
                  <a:pt x="4856226" y="-24279"/>
                  <a:pt x="4995849" y="0"/>
                </a:cubicBezTo>
                <a:cubicBezTo>
                  <a:pt x="5135472" y="24279"/>
                  <a:pt x="5529375" y="-16528"/>
                  <a:pt x="5883999" y="0"/>
                </a:cubicBezTo>
                <a:cubicBezTo>
                  <a:pt x="6238623" y="16528"/>
                  <a:pt x="6110364" y="-4881"/>
                  <a:pt x="6286443" y="0"/>
                </a:cubicBezTo>
                <a:cubicBezTo>
                  <a:pt x="6462522" y="4881"/>
                  <a:pt x="6566060" y="-18812"/>
                  <a:pt x="6688886" y="0"/>
                </a:cubicBezTo>
                <a:cubicBezTo>
                  <a:pt x="6811712" y="18812"/>
                  <a:pt x="7356380" y="5101"/>
                  <a:pt x="7577037" y="0"/>
                </a:cubicBezTo>
                <a:cubicBezTo>
                  <a:pt x="7797694" y="-5101"/>
                  <a:pt x="7843926" y="21648"/>
                  <a:pt x="8076622" y="0"/>
                </a:cubicBezTo>
                <a:cubicBezTo>
                  <a:pt x="8309318" y="-21648"/>
                  <a:pt x="8509973" y="8849"/>
                  <a:pt x="8673348" y="0"/>
                </a:cubicBezTo>
                <a:cubicBezTo>
                  <a:pt x="8836723" y="-8849"/>
                  <a:pt x="9357885" y="49021"/>
                  <a:pt x="9714150" y="0"/>
                </a:cubicBezTo>
                <a:cubicBezTo>
                  <a:pt x="9690254" y="248428"/>
                  <a:pt x="9709367" y="397324"/>
                  <a:pt x="9714150" y="707648"/>
                </a:cubicBezTo>
                <a:cubicBezTo>
                  <a:pt x="9718933" y="1017972"/>
                  <a:pt x="9726361" y="1097827"/>
                  <a:pt x="9714150" y="1322706"/>
                </a:cubicBezTo>
                <a:cubicBezTo>
                  <a:pt x="9701939" y="1547585"/>
                  <a:pt x="9727530" y="1626412"/>
                  <a:pt x="9714150" y="1891470"/>
                </a:cubicBezTo>
                <a:cubicBezTo>
                  <a:pt x="9700770" y="2156528"/>
                  <a:pt x="9704786" y="2305366"/>
                  <a:pt x="9714150" y="2460234"/>
                </a:cubicBezTo>
                <a:cubicBezTo>
                  <a:pt x="9723514" y="2615102"/>
                  <a:pt x="9716135" y="2823884"/>
                  <a:pt x="9714150" y="2982703"/>
                </a:cubicBezTo>
                <a:cubicBezTo>
                  <a:pt x="9712165" y="3141522"/>
                  <a:pt x="9690565" y="3415249"/>
                  <a:pt x="9714150" y="3597761"/>
                </a:cubicBezTo>
                <a:cubicBezTo>
                  <a:pt x="9737735" y="3780273"/>
                  <a:pt x="9738619" y="4269379"/>
                  <a:pt x="9714150" y="4629472"/>
                </a:cubicBezTo>
                <a:cubicBezTo>
                  <a:pt x="9567997" y="4635366"/>
                  <a:pt x="9262374" y="4600528"/>
                  <a:pt x="9020282" y="4629472"/>
                </a:cubicBezTo>
                <a:cubicBezTo>
                  <a:pt x="8778190" y="4658416"/>
                  <a:pt x="8452168" y="4671612"/>
                  <a:pt x="8132131" y="4629472"/>
                </a:cubicBezTo>
                <a:cubicBezTo>
                  <a:pt x="7812094" y="4587332"/>
                  <a:pt x="7862779" y="4613905"/>
                  <a:pt x="7632546" y="4629472"/>
                </a:cubicBezTo>
                <a:cubicBezTo>
                  <a:pt x="7402313" y="4645039"/>
                  <a:pt x="7031240" y="4661528"/>
                  <a:pt x="6744396" y="4629472"/>
                </a:cubicBezTo>
                <a:cubicBezTo>
                  <a:pt x="6457552" y="4597417"/>
                  <a:pt x="6449124" y="4637615"/>
                  <a:pt x="6341952" y="4629472"/>
                </a:cubicBezTo>
                <a:cubicBezTo>
                  <a:pt x="6234780" y="4621329"/>
                  <a:pt x="6074295" y="4636708"/>
                  <a:pt x="5939509" y="4629472"/>
                </a:cubicBezTo>
                <a:cubicBezTo>
                  <a:pt x="5804723" y="4622236"/>
                  <a:pt x="5435124" y="4637548"/>
                  <a:pt x="5148500" y="4629472"/>
                </a:cubicBezTo>
                <a:cubicBezTo>
                  <a:pt x="4861876" y="4621396"/>
                  <a:pt x="4896005" y="4628345"/>
                  <a:pt x="4746056" y="4629472"/>
                </a:cubicBezTo>
                <a:cubicBezTo>
                  <a:pt x="4596107" y="4630599"/>
                  <a:pt x="4335683" y="4627969"/>
                  <a:pt x="4149330" y="4629472"/>
                </a:cubicBezTo>
                <a:cubicBezTo>
                  <a:pt x="3962977" y="4630975"/>
                  <a:pt x="3832954" y="4635094"/>
                  <a:pt x="3746886" y="4629472"/>
                </a:cubicBezTo>
                <a:cubicBezTo>
                  <a:pt x="3660818" y="4623850"/>
                  <a:pt x="3520469" y="4648959"/>
                  <a:pt x="3344443" y="4629472"/>
                </a:cubicBezTo>
                <a:cubicBezTo>
                  <a:pt x="3168417" y="4609985"/>
                  <a:pt x="2762117" y="4619652"/>
                  <a:pt x="2553434" y="4629472"/>
                </a:cubicBezTo>
                <a:cubicBezTo>
                  <a:pt x="2344751" y="4639292"/>
                  <a:pt x="1941900" y="4621861"/>
                  <a:pt x="1762424" y="4629472"/>
                </a:cubicBezTo>
                <a:cubicBezTo>
                  <a:pt x="1582948" y="4637084"/>
                  <a:pt x="1052339" y="4612970"/>
                  <a:pt x="874274" y="4629472"/>
                </a:cubicBezTo>
                <a:cubicBezTo>
                  <a:pt x="696209" y="4645975"/>
                  <a:pt x="330464" y="4607419"/>
                  <a:pt x="0" y="4629472"/>
                </a:cubicBezTo>
                <a:cubicBezTo>
                  <a:pt x="23773" y="4376651"/>
                  <a:pt x="-14610" y="4276203"/>
                  <a:pt x="0" y="4060708"/>
                </a:cubicBezTo>
                <a:cubicBezTo>
                  <a:pt x="14610" y="3845213"/>
                  <a:pt x="-29720" y="3701588"/>
                  <a:pt x="0" y="3353060"/>
                </a:cubicBezTo>
                <a:cubicBezTo>
                  <a:pt x="29720" y="3004532"/>
                  <a:pt x="-19366" y="2910315"/>
                  <a:pt x="0" y="2738002"/>
                </a:cubicBezTo>
                <a:cubicBezTo>
                  <a:pt x="19366" y="2565689"/>
                  <a:pt x="7249" y="2417881"/>
                  <a:pt x="0" y="2122944"/>
                </a:cubicBezTo>
                <a:cubicBezTo>
                  <a:pt x="-7249" y="1828007"/>
                  <a:pt x="-25048" y="1762377"/>
                  <a:pt x="0" y="1554180"/>
                </a:cubicBezTo>
                <a:cubicBezTo>
                  <a:pt x="25048" y="1345983"/>
                  <a:pt x="22133" y="1116645"/>
                  <a:pt x="0" y="939121"/>
                </a:cubicBezTo>
                <a:cubicBezTo>
                  <a:pt x="-22133" y="761597"/>
                  <a:pt x="-766" y="212891"/>
                  <a:pt x="0" y="0"/>
                </a:cubicBezTo>
                <a:close/>
              </a:path>
            </a:pathLst>
          </a:custGeom>
          <a:noFill/>
          <a:ln>
            <a:noFill/>
          </a:ln>
        </p:spPr>
        <p:txBody>
          <a:bodyPr spcFirstLastPara="1" wrap="square" lIns="0" tIns="12700" rIns="0" bIns="0" anchor="t" anchorCtr="0">
            <a:spAutoFit/>
          </a:bodyPr>
          <a:lstStyle/>
          <a:p>
            <a:r>
              <a:rPr lang="fr-FR" sz="2400" b="1" dirty="0">
                <a:solidFill>
                  <a:schemeClr val="dk1"/>
                </a:solidFill>
                <a:latin typeface="Garamond"/>
                <a:cs typeface="Calibri"/>
              </a:rPr>
              <a:t>Question de recherche</a:t>
            </a:r>
            <a:r>
              <a:rPr lang="fr-FR" sz="2400" dirty="0">
                <a:solidFill>
                  <a:schemeClr val="dk1"/>
                </a:solidFill>
                <a:latin typeface="Garamond"/>
                <a:cs typeface="Calibri"/>
              </a:rPr>
              <a:t> : </a:t>
            </a:r>
            <a:r>
              <a:rPr lang="fr-FR" sz="2400" dirty="0">
                <a:latin typeface="Garamond"/>
                <a:ea typeface="+mn-lt"/>
                <a:cs typeface="+mn-lt"/>
              </a:rPr>
              <a:t>Quel est l’impact du fait de résider dans une commune en sous-densité d’offre de soin primaire sur l’espérance de vie ? </a:t>
            </a:r>
          </a:p>
          <a:p>
            <a:endParaRPr lang="fr-FR" sz="2400" dirty="0">
              <a:latin typeface="Garamond"/>
              <a:ea typeface="+mn-lt"/>
              <a:cs typeface="+mn-lt"/>
            </a:endParaRPr>
          </a:p>
          <a:p>
            <a:r>
              <a:rPr lang="fr-FR" sz="2400" b="1" dirty="0">
                <a:latin typeface="Garamond"/>
                <a:ea typeface="+mn-lt"/>
                <a:cs typeface="+mn-lt"/>
              </a:rPr>
              <a:t>Mécanisme envisagé : </a:t>
            </a:r>
          </a:p>
          <a:p>
            <a:r>
              <a:rPr lang="fr-FR" sz="2400" b="0" i="0" dirty="0">
                <a:effectLst/>
                <a:latin typeface="Garamond"/>
                <a:ea typeface="+mn-lt"/>
                <a:cs typeface="+mn-lt"/>
              </a:rPr>
              <a:t>Faible accès aux soins primaires =&gt; probabilités amoindries d’être diagnostiqué rapidement =&gt; dégradation de l’état de santé =&gt; risque plus grand de mourir jeune</a:t>
            </a:r>
          </a:p>
          <a:p>
            <a:endParaRPr lang="fr-FR" sz="2400" dirty="0">
              <a:latin typeface="Garamond"/>
              <a:ea typeface="+mn-lt"/>
              <a:cs typeface="+mn-lt"/>
            </a:endParaRPr>
          </a:p>
          <a:p>
            <a:r>
              <a:rPr lang="fr-FR" sz="2400" dirty="0">
                <a:latin typeface="Garamond"/>
                <a:ea typeface="+mn-lt"/>
                <a:cs typeface="+mn-lt"/>
              </a:rPr>
              <a:t>Limites du mécanisme : surperformance du système hospitalier qui pourrait compenser le déficit d’accès aux soins primaires</a:t>
            </a:r>
            <a:endParaRPr lang="fr-FR" sz="2400" b="0" i="0" dirty="0">
              <a:effectLst/>
              <a:latin typeface="Garamond"/>
              <a:ea typeface="+mn-lt"/>
              <a:cs typeface="+mn-lt"/>
            </a:endParaRPr>
          </a:p>
          <a:p>
            <a:endParaRPr lang="fr-FR" sz="2400" b="1" dirty="0">
              <a:latin typeface="Garamond"/>
              <a:cs typeface="Calibri"/>
            </a:endParaRPr>
          </a:p>
          <a:p>
            <a:endParaRPr lang="fr-FR" sz="2400" b="1" dirty="0">
              <a:latin typeface="Garamond"/>
              <a:cs typeface="Calibri"/>
            </a:endParaRPr>
          </a:p>
        </p:txBody>
      </p:sp>
    </p:spTree>
    <p:extLst>
      <p:ext uri="{BB962C8B-B14F-4D97-AF65-F5344CB8AC3E}">
        <p14:creationId xmlns:p14="http://schemas.microsoft.com/office/powerpoint/2010/main" val="3416714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90D038-9A98-4EB8-8235-96512FFD467C}"/>
              </a:ext>
            </a:extLst>
          </p:cNvPr>
          <p:cNvSpPr>
            <a:spLocks noGrp="1"/>
          </p:cNvSpPr>
          <p:nvPr>
            <p:ph type="title"/>
          </p:nvPr>
        </p:nvSpPr>
        <p:spPr>
          <a:xfrm>
            <a:off x="838200" y="829581"/>
            <a:ext cx="10515600" cy="1325563"/>
          </a:xfrm>
        </p:spPr>
        <p:txBody>
          <a:bodyPr>
            <a:normAutofit fontScale="90000"/>
          </a:bodyPr>
          <a:lstStyle/>
          <a:p>
            <a:r>
              <a:rPr lang="fr-FR" dirty="0">
                <a:latin typeface="Garamond" panose="02020404030301010803" pitchFamily="18" charset="0"/>
              </a:rPr>
              <a:t>Stratégie d’identification n°1 : utiliser l’indicateur </a:t>
            </a:r>
            <a:r>
              <a:rPr lang="fr-FR" sz="4400" dirty="0">
                <a:latin typeface="Garamond" panose="02020404030301010803" pitchFamily="18" charset="0"/>
                <a:ea typeface="+mn-lt"/>
                <a:cs typeface="+mn-lt"/>
              </a:rPr>
              <a:t>Accessibilité potentielle localisée (APL) (DREES et IRDES)</a:t>
            </a:r>
            <a:br>
              <a:rPr lang="fr-FR" sz="4400" dirty="0">
                <a:latin typeface="Garamond"/>
                <a:ea typeface="+mn-lt"/>
                <a:cs typeface="+mn-lt"/>
              </a:rPr>
            </a:br>
            <a:endParaRPr lang="fr-FR" dirty="0"/>
          </a:p>
        </p:txBody>
      </p:sp>
      <p:sp>
        <p:nvSpPr>
          <p:cNvPr id="4" name="ZoneTexte 3">
            <a:extLst>
              <a:ext uri="{FF2B5EF4-FFF2-40B4-BE49-F238E27FC236}">
                <a16:creationId xmlns:a16="http://schemas.microsoft.com/office/drawing/2014/main" id="{B1823CDD-889E-4DA1-96CF-FC187EDA36DD}"/>
              </a:ext>
            </a:extLst>
          </p:cNvPr>
          <p:cNvSpPr txBox="1"/>
          <p:nvPr/>
        </p:nvSpPr>
        <p:spPr>
          <a:xfrm>
            <a:off x="838200" y="2155144"/>
            <a:ext cx="9681028" cy="3416320"/>
          </a:xfrm>
          <a:prstGeom prst="rect">
            <a:avLst/>
          </a:prstGeom>
          <a:noFill/>
        </p:spPr>
        <p:txBody>
          <a:bodyPr wrap="square" rtlCol="0">
            <a:spAutoFit/>
          </a:bodyPr>
          <a:lstStyle/>
          <a:p>
            <a:r>
              <a:rPr lang="fr-FR" b="1" dirty="0">
                <a:latin typeface="Garamond" panose="02020404030301010803" pitchFamily="18" charset="0"/>
              </a:rPr>
              <a:t>Données étudiées </a:t>
            </a:r>
            <a:r>
              <a:rPr lang="fr-FR" dirty="0">
                <a:latin typeface="Garamond" panose="02020404030301010803" pitchFamily="18" charset="0"/>
              </a:rPr>
              <a:t>: 12 042 communes pour lesquelles nous avons au moins 1 décès par an entre 2015 et 2019 (sinon impossible d’exploiter des variations intra-communales de l’âge moyen de décès).</a:t>
            </a:r>
          </a:p>
          <a:p>
            <a:endParaRPr lang="fr-FR" dirty="0">
              <a:latin typeface="Garamond" panose="02020404030301010803" pitchFamily="18" charset="0"/>
            </a:endParaRPr>
          </a:p>
          <a:p>
            <a:r>
              <a:rPr lang="fr-FR" dirty="0">
                <a:latin typeface="Garamond" panose="02020404030301010803" pitchFamily="18" charset="0"/>
              </a:rPr>
              <a:t>Pour améliorer la robustesse des analyses menées, on s’est aussi restreint aux communes qui présentaient plus de 5 décès par an (soit 5693 communes). </a:t>
            </a:r>
          </a:p>
          <a:p>
            <a:endParaRPr lang="fr-FR" dirty="0">
              <a:latin typeface="Garamond" panose="02020404030301010803" pitchFamily="18" charset="0"/>
            </a:endParaRPr>
          </a:p>
          <a:p>
            <a:pPr marL="342900" indent="-342900">
              <a:buAutoNum type="arabicParenR"/>
            </a:pPr>
            <a:r>
              <a:rPr lang="fr-FR" dirty="0">
                <a:latin typeface="Garamond" panose="02020404030301010803" pitchFamily="18" charset="0"/>
              </a:rPr>
              <a:t>Régressions en cross-section de l’âge moyen de décès, et du log du nombre de morts sur la variable de traitement (l’APL), et un ensemble de variables de contrôle, incluant le log de la population par commune. </a:t>
            </a:r>
          </a:p>
          <a:p>
            <a:pPr marL="342900" indent="-342900">
              <a:buAutoNum type="arabicParenR"/>
            </a:pPr>
            <a:endParaRPr lang="fr-FR" dirty="0">
              <a:latin typeface="Garamond" panose="02020404030301010803" pitchFamily="18" charset="0"/>
            </a:endParaRPr>
          </a:p>
          <a:p>
            <a:pPr marL="342900" indent="-342900">
              <a:buAutoNum type="arabicParenR"/>
            </a:pPr>
            <a:endParaRPr lang="fr-FR" dirty="0">
              <a:latin typeface="Garamond" panose="02020404030301010803" pitchFamily="18" charset="0"/>
            </a:endParaRPr>
          </a:p>
          <a:p>
            <a:pPr marL="342900" indent="-342900">
              <a:buAutoNum type="arabicParenR"/>
            </a:pPr>
            <a:r>
              <a:rPr lang="fr-FR" dirty="0">
                <a:latin typeface="Garamond" panose="02020404030301010803" pitchFamily="18" charset="0"/>
              </a:rPr>
              <a:t>Modèles de panel, en prenant en compte l’APL, puis l’APL instrumenté par la densité de médecins. </a:t>
            </a:r>
          </a:p>
        </p:txBody>
      </p:sp>
    </p:spTree>
    <p:extLst>
      <p:ext uri="{BB962C8B-B14F-4D97-AF65-F5344CB8AC3E}">
        <p14:creationId xmlns:p14="http://schemas.microsoft.com/office/powerpoint/2010/main" val="1760912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66C07D-3249-4297-B910-202890660C1D}"/>
              </a:ext>
            </a:extLst>
          </p:cNvPr>
          <p:cNvSpPr>
            <a:spLocks noGrp="1"/>
          </p:cNvSpPr>
          <p:nvPr>
            <p:ph type="title"/>
          </p:nvPr>
        </p:nvSpPr>
        <p:spPr/>
        <p:txBody>
          <a:bodyPr/>
          <a:lstStyle/>
          <a:p>
            <a:r>
              <a:rPr lang="fr-FR" dirty="0">
                <a:latin typeface="Garamond" panose="02020404030301010803" pitchFamily="18" charset="0"/>
              </a:rPr>
              <a:t>Résultats des régressions en </a:t>
            </a:r>
            <a:r>
              <a:rPr lang="fr-FR" i="1" dirty="0">
                <a:latin typeface="Garamond" panose="02020404030301010803" pitchFamily="18" charset="0"/>
              </a:rPr>
              <a:t>cross section</a:t>
            </a:r>
          </a:p>
        </p:txBody>
      </p:sp>
      <p:pic>
        <p:nvPicPr>
          <p:cNvPr id="4" name="Espace réservé du contenu 7">
            <a:extLst>
              <a:ext uri="{FF2B5EF4-FFF2-40B4-BE49-F238E27FC236}">
                <a16:creationId xmlns:a16="http://schemas.microsoft.com/office/drawing/2014/main" id="{BB8DABDB-1D23-41B3-B93B-009D6550A1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1738" y="1837518"/>
            <a:ext cx="6010749" cy="2762636"/>
          </a:xfrm>
        </p:spPr>
      </p:pic>
      <p:pic>
        <p:nvPicPr>
          <p:cNvPr id="5" name="Image 4">
            <a:extLst>
              <a:ext uri="{FF2B5EF4-FFF2-40B4-BE49-F238E27FC236}">
                <a16:creationId xmlns:a16="http://schemas.microsoft.com/office/drawing/2014/main" id="{AAFE8F6D-957E-4493-92C2-EF68D8B52A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2487" y="1837518"/>
            <a:ext cx="5506218" cy="2762636"/>
          </a:xfrm>
          <a:prstGeom prst="rect">
            <a:avLst/>
          </a:prstGeom>
        </p:spPr>
      </p:pic>
      <p:sp>
        <p:nvSpPr>
          <p:cNvPr id="6" name="ZoneTexte 5">
            <a:extLst>
              <a:ext uri="{FF2B5EF4-FFF2-40B4-BE49-F238E27FC236}">
                <a16:creationId xmlns:a16="http://schemas.microsoft.com/office/drawing/2014/main" id="{EB624571-05D2-45E0-BAB6-D632AA65D549}"/>
              </a:ext>
            </a:extLst>
          </p:cNvPr>
          <p:cNvSpPr txBox="1"/>
          <p:nvPr/>
        </p:nvSpPr>
        <p:spPr>
          <a:xfrm>
            <a:off x="838199" y="5457371"/>
            <a:ext cx="10163629" cy="646331"/>
          </a:xfrm>
          <a:prstGeom prst="rect">
            <a:avLst/>
          </a:prstGeom>
          <a:noFill/>
        </p:spPr>
        <p:txBody>
          <a:bodyPr wrap="square" rtlCol="0">
            <a:spAutoFit/>
          </a:bodyPr>
          <a:lstStyle/>
          <a:p>
            <a:r>
              <a:rPr lang="fr-FR" dirty="0"/>
              <a:t>Le résultat est cohérent avec ce qu’on s’attendait à observer dans le cas de la régression de l’âge moyen de décès, mais pas dans celui du logarithme du nombre de morts. </a:t>
            </a:r>
          </a:p>
        </p:txBody>
      </p:sp>
    </p:spTree>
    <p:extLst>
      <p:ext uri="{BB962C8B-B14F-4D97-AF65-F5344CB8AC3E}">
        <p14:creationId xmlns:p14="http://schemas.microsoft.com/office/powerpoint/2010/main" val="1094308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76FC91-DCBD-4411-B167-449004724938}"/>
              </a:ext>
            </a:extLst>
          </p:cNvPr>
          <p:cNvSpPr>
            <a:spLocks noGrp="1"/>
          </p:cNvSpPr>
          <p:nvPr>
            <p:ph type="title"/>
          </p:nvPr>
        </p:nvSpPr>
        <p:spPr/>
        <p:txBody>
          <a:bodyPr/>
          <a:lstStyle/>
          <a:p>
            <a:r>
              <a:rPr lang="fr-FR" dirty="0">
                <a:latin typeface="Garamond" panose="02020404030301010803" pitchFamily="18" charset="0"/>
              </a:rPr>
              <a:t>Explications avancées</a:t>
            </a:r>
          </a:p>
        </p:txBody>
      </p:sp>
      <p:sp>
        <p:nvSpPr>
          <p:cNvPr id="3" name="Espace réservé du contenu 2">
            <a:extLst>
              <a:ext uri="{FF2B5EF4-FFF2-40B4-BE49-F238E27FC236}">
                <a16:creationId xmlns:a16="http://schemas.microsoft.com/office/drawing/2014/main" id="{12388313-8D79-4EE3-921B-3EC9736EB6CA}"/>
              </a:ext>
            </a:extLst>
          </p:cNvPr>
          <p:cNvSpPr>
            <a:spLocks noGrp="1"/>
          </p:cNvSpPr>
          <p:nvPr>
            <p:ph idx="1"/>
          </p:nvPr>
        </p:nvSpPr>
        <p:spPr/>
        <p:txBody>
          <a:bodyPr>
            <a:normAutofit fontScale="92500" lnSpcReduction="20000"/>
          </a:bodyPr>
          <a:lstStyle/>
          <a:p>
            <a:pPr marL="0" indent="0">
              <a:buNone/>
            </a:pPr>
            <a:r>
              <a:rPr lang="fr-FR" dirty="0">
                <a:latin typeface="Garamond" panose="02020404030301010803" pitchFamily="18" charset="0"/>
              </a:rPr>
              <a:t>Ces résultats peuvent être dû au fait que dans les zones où l’APL est le plus élevé, il y aussi davantage de structures de santé prenant en charge les malades en fin de vie. Le problème vient du fait que les données recensent le lieu de décès, et non le lieu de vie de la personne décédée. </a:t>
            </a:r>
          </a:p>
          <a:p>
            <a:pPr marL="0" indent="0">
              <a:buNone/>
            </a:pPr>
            <a:r>
              <a:rPr lang="fr-FR" dirty="0">
                <a:latin typeface="Garamond" panose="02020404030301010803" pitchFamily="18" charset="0"/>
              </a:rPr>
              <a:t>Cette hypothèse semble vérifier par la magnitude du coefficient associé au log de la population (1,12): en contrôlant pour la structure de la population, on s’attendrait à ce qu’une augmentation de 1% de la population conduise à une augmentation de 1% du nombre de décès. Or, on observe qu’une augmentation de 1% de la population conduit à une augmentation de 1,12% du nombre de décès, suggérant que lorsque la taille de la commune augmente, elle est plus susceptible d’accueillir des malades en fin de vie (dans les centres hospitaliers par exemple), ce qui conduit à une augmentation plus rapide du nombre de morts.</a:t>
            </a:r>
          </a:p>
        </p:txBody>
      </p:sp>
    </p:spTree>
    <p:extLst>
      <p:ext uri="{BB962C8B-B14F-4D97-AF65-F5344CB8AC3E}">
        <p14:creationId xmlns:p14="http://schemas.microsoft.com/office/powerpoint/2010/main" val="1941815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6D3AB4-4120-4AF4-B8F8-5B94004D4DDE}"/>
              </a:ext>
            </a:extLst>
          </p:cNvPr>
          <p:cNvSpPr>
            <a:spLocks noGrp="1"/>
          </p:cNvSpPr>
          <p:nvPr>
            <p:ph type="title"/>
          </p:nvPr>
        </p:nvSpPr>
        <p:spPr/>
        <p:txBody>
          <a:bodyPr>
            <a:normAutofit fontScale="90000"/>
          </a:bodyPr>
          <a:lstStyle/>
          <a:p>
            <a:r>
              <a:rPr lang="fr-FR" dirty="0">
                <a:latin typeface="Garamond" panose="02020404030301010803" pitchFamily="18" charset="0"/>
              </a:rPr>
              <a:t>2) Modèles de panel avec APL instrumenté par la densité de médecins (communes ≥ 5 décès/an)</a:t>
            </a:r>
          </a:p>
        </p:txBody>
      </p:sp>
      <p:pic>
        <p:nvPicPr>
          <p:cNvPr id="5" name="Espace réservé du contenu 4">
            <a:extLst>
              <a:ext uri="{FF2B5EF4-FFF2-40B4-BE49-F238E27FC236}">
                <a16:creationId xmlns:a16="http://schemas.microsoft.com/office/drawing/2014/main" id="{CE23B530-55D6-44F2-B455-8E2D416998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6221" y="1781402"/>
            <a:ext cx="6846543" cy="1745868"/>
          </a:xfrm>
        </p:spPr>
      </p:pic>
      <p:pic>
        <p:nvPicPr>
          <p:cNvPr id="7" name="Image 6">
            <a:extLst>
              <a:ext uri="{FF2B5EF4-FFF2-40B4-BE49-F238E27FC236}">
                <a16:creationId xmlns:a16="http://schemas.microsoft.com/office/drawing/2014/main" id="{E182ED5D-76F6-4FD3-9D34-D99484787D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6221" y="4015410"/>
            <a:ext cx="6673148" cy="1461962"/>
          </a:xfrm>
          <a:prstGeom prst="rect">
            <a:avLst/>
          </a:prstGeom>
        </p:spPr>
      </p:pic>
    </p:spTree>
    <p:extLst>
      <p:ext uri="{BB962C8B-B14F-4D97-AF65-F5344CB8AC3E}">
        <p14:creationId xmlns:p14="http://schemas.microsoft.com/office/powerpoint/2010/main" val="607964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73209F-AD4E-441E-8A67-005F8708A26B}"/>
              </a:ext>
            </a:extLst>
          </p:cNvPr>
          <p:cNvSpPr>
            <a:spLocks noGrp="1"/>
          </p:cNvSpPr>
          <p:nvPr>
            <p:ph type="title"/>
          </p:nvPr>
        </p:nvSpPr>
        <p:spPr/>
        <p:txBody>
          <a:bodyPr/>
          <a:lstStyle/>
          <a:p>
            <a:r>
              <a:rPr lang="fr-FR" dirty="0">
                <a:latin typeface="Garamond" panose="02020404030301010803" pitchFamily="18" charset="0"/>
              </a:rPr>
              <a:t>Résultats pour les modèles de panel </a:t>
            </a:r>
          </a:p>
        </p:txBody>
      </p:sp>
      <p:sp>
        <p:nvSpPr>
          <p:cNvPr id="3" name="Espace réservé du contenu 2">
            <a:extLst>
              <a:ext uri="{FF2B5EF4-FFF2-40B4-BE49-F238E27FC236}">
                <a16:creationId xmlns:a16="http://schemas.microsoft.com/office/drawing/2014/main" id="{16287789-96D1-469A-8528-DFDA73E18C20}"/>
              </a:ext>
            </a:extLst>
          </p:cNvPr>
          <p:cNvSpPr>
            <a:spLocks noGrp="1"/>
          </p:cNvSpPr>
          <p:nvPr>
            <p:ph idx="1"/>
          </p:nvPr>
        </p:nvSpPr>
        <p:spPr/>
        <p:txBody>
          <a:bodyPr/>
          <a:lstStyle/>
          <a:p>
            <a:r>
              <a:rPr lang="fr-FR" dirty="0">
                <a:latin typeface="Garamond" panose="02020404030301010803" pitchFamily="18" charset="0"/>
              </a:rPr>
              <a:t>Signe incohérent pour l’âge moyen de décès: pour une même commune, on trouve que lorsque l’APL augmente, l’âge moyen de décès diminue. Cela est encore plus marqué lorsqu’on instrumente, donc le problème ne semble pas venir de l’endogénéité de l’APL (bien que le F-test du 1st stage soit assez faible: 5,3 </a:t>
            </a:r>
            <a:r>
              <a:rPr lang="fr-FR" dirty="0">
                <a:latin typeface="Garamond" panose="02020404030301010803" pitchFamily="18" charset="0"/>
                <a:sym typeface="Wingdings" panose="05000000000000000000" pitchFamily="2" charset="2"/>
              </a:rPr>
              <a:t> risque d’instrument faible)</a:t>
            </a:r>
          </a:p>
          <a:p>
            <a:r>
              <a:rPr lang="fr-FR" dirty="0">
                <a:latin typeface="Garamond" panose="02020404030301010803" pitchFamily="18" charset="0"/>
                <a:sym typeface="Wingdings" panose="05000000000000000000" pitchFamily="2" charset="2"/>
              </a:rPr>
              <a:t>Peu de significativité pour le log du nombre de morts</a:t>
            </a:r>
            <a:r>
              <a:rPr lang="fr-FR" dirty="0">
                <a:latin typeface="Garamond" panose="02020404030301010803" pitchFamily="18" charset="0"/>
              </a:rPr>
              <a:t> </a:t>
            </a:r>
          </a:p>
        </p:txBody>
      </p:sp>
    </p:spTree>
    <p:extLst>
      <p:ext uri="{BB962C8B-B14F-4D97-AF65-F5344CB8AC3E}">
        <p14:creationId xmlns:p14="http://schemas.microsoft.com/office/powerpoint/2010/main" val="2424461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33D4AD7-6D3F-478B-8C89-8DBF4079FEA7}"/>
              </a:ext>
            </a:extLst>
          </p:cNvPr>
          <p:cNvSpPr>
            <a:spLocks noGrp="1"/>
          </p:cNvSpPr>
          <p:nvPr>
            <p:ph idx="1"/>
          </p:nvPr>
        </p:nvSpPr>
        <p:spPr/>
        <p:txBody>
          <a:bodyPr>
            <a:normAutofit/>
          </a:bodyPr>
          <a:lstStyle/>
          <a:p>
            <a:pPr marL="0" indent="0">
              <a:buNone/>
            </a:pPr>
            <a:r>
              <a:rPr lang="fr-FR" dirty="0">
                <a:latin typeface="Garamond" panose="02020404030301010803" pitchFamily="18" charset="0"/>
              </a:rPr>
              <a:t>Pour pallier au problème qui nous semble se dégager de nos analyses, on décide changer de stratégie : </a:t>
            </a:r>
          </a:p>
          <a:p>
            <a:pPr marL="0" indent="0">
              <a:buNone/>
            </a:pPr>
            <a:r>
              <a:rPr lang="fr-FR" dirty="0">
                <a:latin typeface="Garamond" panose="02020404030301010803" pitchFamily="18" charset="0"/>
              </a:rPr>
              <a:t>	- on prend comme unité d’observation le Territoire Vie-Santé, </a:t>
            </a:r>
            <a:r>
              <a:rPr lang="fr-FR" b="1" dirty="0" err="1">
                <a:latin typeface="Garamond" panose="02020404030301010803" pitchFamily="18" charset="0"/>
              </a:rPr>
              <a:t>aggrégat</a:t>
            </a:r>
            <a:r>
              <a:rPr lang="fr-FR" b="1" dirty="0">
                <a:latin typeface="Garamond" panose="02020404030301010803" pitchFamily="18" charset="0"/>
              </a:rPr>
              <a:t> de communes autour d’un pôle d’équipements et de services</a:t>
            </a:r>
            <a:r>
              <a:rPr lang="fr-FR" dirty="0">
                <a:latin typeface="Garamond" panose="02020404030301010803" pitchFamily="18" charset="0"/>
              </a:rPr>
              <a:t>. Il s’agit de l’unité de référence utilisée pour les politiques incitant les médecins à s’installer en zone sous-dense. On retient la définition des TVS en fonction des communes établie en 2019, et qui présente 2 842 TVS pour 32 705 communes. </a:t>
            </a:r>
          </a:p>
          <a:p>
            <a:pPr marL="0" indent="0">
              <a:buNone/>
            </a:pPr>
            <a:r>
              <a:rPr lang="fr-FR" dirty="0">
                <a:latin typeface="Garamond" panose="02020404030301010803" pitchFamily="18" charset="0"/>
              </a:rPr>
              <a:t>- On passe à une période plus importante (2004-2019), soit 16 périodes, ce qui nous permet de capturer davantage la dynamique étudiée. </a:t>
            </a:r>
          </a:p>
        </p:txBody>
      </p:sp>
      <p:sp>
        <p:nvSpPr>
          <p:cNvPr id="5" name="Titre 4">
            <a:extLst>
              <a:ext uri="{FF2B5EF4-FFF2-40B4-BE49-F238E27FC236}">
                <a16:creationId xmlns:a16="http://schemas.microsoft.com/office/drawing/2014/main" id="{0C97DB55-5599-485D-B02D-4091C0081872}"/>
              </a:ext>
            </a:extLst>
          </p:cNvPr>
          <p:cNvSpPr>
            <a:spLocks noGrp="1"/>
          </p:cNvSpPr>
          <p:nvPr>
            <p:ph type="title"/>
          </p:nvPr>
        </p:nvSpPr>
        <p:spPr/>
        <p:txBody>
          <a:bodyPr>
            <a:normAutofit fontScale="90000"/>
          </a:bodyPr>
          <a:lstStyle/>
          <a:p>
            <a:r>
              <a:rPr lang="fr-FR" dirty="0">
                <a:latin typeface="Garamond" panose="02020404030301010803" pitchFamily="18" charset="0"/>
              </a:rPr>
              <a:t>Stratégie d’identification n°2 : utiliser la densité du nombre de médecins à l’échelle du Territoire de Vie Santé</a:t>
            </a:r>
            <a:endParaRPr lang="fr-FR" dirty="0"/>
          </a:p>
        </p:txBody>
      </p:sp>
    </p:spTree>
    <p:extLst>
      <p:ext uri="{BB962C8B-B14F-4D97-AF65-F5344CB8AC3E}">
        <p14:creationId xmlns:p14="http://schemas.microsoft.com/office/powerpoint/2010/main" val="2978030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883B54-E82F-40CC-B76B-C1E454CE9EAC}"/>
              </a:ext>
            </a:extLst>
          </p:cNvPr>
          <p:cNvSpPr>
            <a:spLocks noGrp="1"/>
          </p:cNvSpPr>
          <p:nvPr>
            <p:ph type="title"/>
          </p:nvPr>
        </p:nvSpPr>
        <p:spPr/>
        <p:txBody>
          <a:bodyPr>
            <a:normAutofit/>
          </a:bodyPr>
          <a:lstStyle/>
          <a:p>
            <a:r>
              <a:rPr lang="fr-FR" dirty="0">
                <a:latin typeface="Garamond" panose="02020404030301010803" pitchFamily="18" charset="0"/>
              </a:rPr>
              <a:t>Le calcul de la densité fait intervenir la population à l’échelle du TVS</a:t>
            </a:r>
          </a:p>
        </p:txBody>
      </p:sp>
      <p:sp>
        <p:nvSpPr>
          <p:cNvPr id="5" name="ZoneTexte 4">
            <a:extLst>
              <a:ext uri="{FF2B5EF4-FFF2-40B4-BE49-F238E27FC236}">
                <a16:creationId xmlns:a16="http://schemas.microsoft.com/office/drawing/2014/main" id="{F2963C29-FF01-4249-9EA9-1042FD1E3619}"/>
              </a:ext>
            </a:extLst>
          </p:cNvPr>
          <p:cNvSpPr txBox="1"/>
          <p:nvPr/>
        </p:nvSpPr>
        <p:spPr>
          <a:xfrm>
            <a:off x="6096000" y="1948663"/>
            <a:ext cx="5475514" cy="644214"/>
          </a:xfrm>
          <a:prstGeom prst="rect">
            <a:avLst/>
          </a:prstGeom>
          <a:noFill/>
        </p:spPr>
        <p:txBody>
          <a:bodyPr wrap="square" rtlCol="0">
            <a:spAutoFit/>
          </a:bodyPr>
          <a:lstStyle/>
          <a:p>
            <a:r>
              <a:rPr lang="fr-FR" dirty="0">
                <a:latin typeface="Garamond" panose="02020404030301010803" pitchFamily="18" charset="0"/>
              </a:rPr>
              <a:t>Figure:  Imputation de la population totale à l’échelle du territoire de vie santé de Marolles-en-Brie (TVS 94 048)</a:t>
            </a:r>
          </a:p>
        </p:txBody>
      </p:sp>
      <p:sp>
        <p:nvSpPr>
          <p:cNvPr id="6" name="ZoneTexte 5">
            <a:extLst>
              <a:ext uri="{FF2B5EF4-FFF2-40B4-BE49-F238E27FC236}">
                <a16:creationId xmlns:a16="http://schemas.microsoft.com/office/drawing/2014/main" id="{A644C14B-E199-4F22-A86F-54EF42B73B17}"/>
              </a:ext>
            </a:extLst>
          </p:cNvPr>
          <p:cNvSpPr txBox="1"/>
          <p:nvPr/>
        </p:nvSpPr>
        <p:spPr>
          <a:xfrm>
            <a:off x="838200" y="2270769"/>
            <a:ext cx="4241800" cy="3693319"/>
          </a:xfrm>
          <a:prstGeom prst="rect">
            <a:avLst/>
          </a:prstGeom>
          <a:noFill/>
        </p:spPr>
        <p:txBody>
          <a:bodyPr wrap="square" rtlCol="0">
            <a:spAutoFit/>
          </a:bodyPr>
          <a:lstStyle/>
          <a:p>
            <a:r>
              <a:rPr lang="fr-FR" dirty="0">
                <a:latin typeface="Garamond" panose="02020404030301010803" pitchFamily="18" charset="0"/>
              </a:rPr>
              <a:t>Il nous manque des données pour les années 2004 et 2006, pour l’ensemble des TVS.  </a:t>
            </a:r>
          </a:p>
          <a:p>
            <a:endParaRPr lang="fr-FR" dirty="0">
              <a:latin typeface="Garamond" panose="02020404030301010803" pitchFamily="18" charset="0"/>
            </a:endParaRPr>
          </a:p>
          <a:p>
            <a:r>
              <a:rPr lang="fr-FR" dirty="0">
                <a:latin typeface="Garamond" panose="02020404030301010803" pitchFamily="18" charset="0"/>
              </a:rPr>
              <a:t>On a testé différentes procédures d’imputation pour les séries univariées (</a:t>
            </a:r>
            <a:r>
              <a:rPr lang="fr-FR" dirty="0" err="1">
                <a:latin typeface="Garamond" panose="02020404030301010803" pitchFamily="18" charset="0"/>
              </a:rPr>
              <a:t>Kalman</a:t>
            </a:r>
            <a:r>
              <a:rPr lang="fr-FR" dirty="0">
                <a:latin typeface="Garamond" panose="02020404030301010803" pitchFamily="18" charset="0"/>
              </a:rPr>
              <a:t> </a:t>
            </a:r>
            <a:r>
              <a:rPr lang="fr-FR" dirty="0" err="1">
                <a:latin typeface="Garamond" panose="02020404030301010803" pitchFamily="18" charset="0"/>
              </a:rPr>
              <a:t>Smoothing</a:t>
            </a:r>
            <a:r>
              <a:rPr lang="fr-FR" dirty="0">
                <a:latin typeface="Garamond" panose="02020404030301010803" pitchFamily="18" charset="0"/>
              </a:rPr>
              <a:t>, </a:t>
            </a:r>
            <a:r>
              <a:rPr lang="fr-FR" dirty="0" err="1">
                <a:latin typeface="Garamond" panose="02020404030301010803" pitchFamily="18" charset="0"/>
              </a:rPr>
              <a:t>moving</a:t>
            </a:r>
            <a:r>
              <a:rPr lang="fr-FR" dirty="0">
                <a:latin typeface="Garamond" panose="02020404030301010803" pitchFamily="18" charset="0"/>
              </a:rPr>
              <a:t> </a:t>
            </a:r>
            <a:r>
              <a:rPr lang="fr-FR" dirty="0" err="1">
                <a:latin typeface="Garamond" panose="02020404030301010803" pitchFamily="18" charset="0"/>
              </a:rPr>
              <a:t>average</a:t>
            </a:r>
            <a:r>
              <a:rPr lang="fr-FR" dirty="0">
                <a:latin typeface="Garamond" panose="02020404030301010803" pitchFamily="18" charset="0"/>
              </a:rPr>
              <a:t>, </a:t>
            </a:r>
            <a:r>
              <a:rPr lang="fr-FR" dirty="0" err="1">
                <a:latin typeface="Garamond" panose="02020404030301010803" pitchFamily="18" charset="0"/>
              </a:rPr>
              <a:t>Arima</a:t>
            </a:r>
            <a:r>
              <a:rPr lang="fr-FR" dirty="0">
                <a:latin typeface="Garamond" panose="02020404030301010803" pitchFamily="18" charset="0"/>
              </a:rPr>
              <a:t> State-</a:t>
            </a:r>
            <a:r>
              <a:rPr lang="fr-FR" dirty="0" err="1">
                <a:latin typeface="Garamond" panose="02020404030301010803" pitchFamily="18" charset="0"/>
              </a:rPr>
              <a:t>space</a:t>
            </a:r>
            <a:r>
              <a:rPr lang="fr-FR" dirty="0">
                <a:latin typeface="Garamond" panose="02020404030301010803" pitchFamily="18" charset="0"/>
              </a:rPr>
              <a:t>, interpolation linéaire).</a:t>
            </a:r>
          </a:p>
          <a:p>
            <a:r>
              <a:rPr lang="fr-FR" dirty="0">
                <a:latin typeface="Garamond" panose="02020404030301010803" pitchFamily="18" charset="0"/>
              </a:rPr>
              <a:t> </a:t>
            </a:r>
          </a:p>
          <a:p>
            <a:r>
              <a:rPr lang="fr-FR" dirty="0">
                <a:latin typeface="Garamond" panose="02020404030301010803" pitchFamily="18" charset="0"/>
              </a:rPr>
              <a:t>Etant donné le fait qu’il nous manque des données pour plusieurs périodes consécutives, on a décidé d’imputer les données </a:t>
            </a:r>
            <a:r>
              <a:rPr lang="fr-FR" b="1" dirty="0">
                <a:latin typeface="Garamond" panose="02020404030301010803" pitchFamily="18" charset="0"/>
              </a:rPr>
              <a:t>par interpolation, en utilisant la procédure de </a:t>
            </a:r>
            <a:r>
              <a:rPr lang="fr-FR" b="1" dirty="0" err="1">
                <a:latin typeface="Garamond" panose="02020404030301010803" pitchFamily="18" charset="0"/>
              </a:rPr>
              <a:t>smoothing</a:t>
            </a:r>
            <a:r>
              <a:rPr lang="fr-FR" b="1" dirty="0">
                <a:latin typeface="Garamond" panose="02020404030301010803" pitchFamily="18" charset="0"/>
              </a:rPr>
              <a:t> de </a:t>
            </a:r>
            <a:r>
              <a:rPr lang="fr-FR" b="1" dirty="0" err="1">
                <a:latin typeface="Garamond" panose="02020404030301010803" pitchFamily="18" charset="0"/>
              </a:rPr>
              <a:t>Kalman</a:t>
            </a:r>
            <a:endParaRPr lang="fr-FR" dirty="0">
              <a:latin typeface="Garamond" panose="02020404030301010803" pitchFamily="18" charset="0"/>
            </a:endParaRPr>
          </a:p>
        </p:txBody>
      </p:sp>
      <p:pic>
        <p:nvPicPr>
          <p:cNvPr id="12" name="Espace réservé du contenu 11">
            <a:extLst>
              <a:ext uri="{FF2B5EF4-FFF2-40B4-BE49-F238E27FC236}">
                <a16:creationId xmlns:a16="http://schemas.microsoft.com/office/drawing/2014/main" id="{73DF4E6F-2D11-4C93-A92C-50069EC32683}"/>
              </a:ext>
            </a:extLst>
          </p:cNvPr>
          <p:cNvPicPr>
            <a:picLocks noGrp="1" noChangeAspect="1"/>
          </p:cNvPicPr>
          <p:nvPr>
            <p:ph idx="1"/>
          </p:nvPr>
        </p:nvPicPr>
        <p:blipFill>
          <a:blip r:embed="rId2"/>
          <a:stretch>
            <a:fillRect/>
          </a:stretch>
        </p:blipFill>
        <p:spPr>
          <a:xfrm>
            <a:off x="5563923" y="2610741"/>
            <a:ext cx="6290495" cy="3882134"/>
          </a:xfrm>
          <a:prstGeom prst="rect">
            <a:avLst/>
          </a:prstGeom>
        </p:spPr>
      </p:pic>
    </p:spTree>
    <p:extLst>
      <p:ext uri="{BB962C8B-B14F-4D97-AF65-F5344CB8AC3E}">
        <p14:creationId xmlns:p14="http://schemas.microsoft.com/office/powerpoint/2010/main" val="320332484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1691</TotalTime>
  <Words>1474</Words>
  <Application>Microsoft Office PowerPoint</Application>
  <PresentationFormat>Grand écran</PresentationFormat>
  <Paragraphs>162</Paragraphs>
  <Slides>16</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16</vt:i4>
      </vt:variant>
    </vt:vector>
  </HeadingPairs>
  <TitlesOfParts>
    <vt:vector size="21" baseType="lpstr">
      <vt:lpstr>Arial</vt:lpstr>
      <vt:lpstr>Calibri</vt:lpstr>
      <vt:lpstr>Calibri Light</vt:lpstr>
      <vt:lpstr>Garamond</vt:lpstr>
      <vt:lpstr>Thème Office</vt:lpstr>
      <vt:lpstr>Déserts médicaux et espérance de vie</vt:lpstr>
      <vt:lpstr>Présentation PowerPoint</vt:lpstr>
      <vt:lpstr>Stratégie d’identification n°1 : utiliser l’indicateur Accessibilité potentielle localisée (APL) (DREES et IRDES) </vt:lpstr>
      <vt:lpstr>Résultats des régressions en cross section</vt:lpstr>
      <vt:lpstr>Explications avancées</vt:lpstr>
      <vt:lpstr>2) Modèles de panel avec APL instrumenté par la densité de médecins (communes ≥ 5 décès/an)</vt:lpstr>
      <vt:lpstr>Résultats pour les modèles de panel </vt:lpstr>
      <vt:lpstr>Stratégie d’identification n°2 : utiliser la densité du nombre de médecins à l’échelle du Territoire de Vie Santé</vt:lpstr>
      <vt:lpstr>Le calcul de la densité fait intervenir la population à l’échelle du TVS</vt:lpstr>
      <vt:lpstr>Décomposition de la variance de l’âge moyen de décès et de la densité médicale</vt:lpstr>
      <vt:lpstr>Modèles à effets fixes à l’échelle du TVS, standard error clusterisées à l’échelle du TVS</vt:lpstr>
      <vt:lpstr>Calcul d’un proxy de l’APL (indicatrice de commune sous-dense à l’échelle du TVS)</vt:lpstr>
      <vt:lpstr>On remplace la variable de densité par l’indicatrice d’une commune sous-dense</vt:lpstr>
      <vt:lpstr>Ajout des variables de contrôle</vt:lpstr>
      <vt:lpstr>Inputation des variables manquantes pour les équipements de santé (période 2004, 2005 et 2006)</vt:lpstr>
      <vt:lpstr>Ajout de toutes les covariables de contrôle (période 2007-2019)</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Déserts médicaux et espérance de vie</dc:title>
  <dc:creator>CHABAUD Mathieu</dc:creator>
  <cp:lastModifiedBy>Agathe Rosenzweig</cp:lastModifiedBy>
  <cp:revision>66</cp:revision>
  <dcterms:created xsi:type="dcterms:W3CDTF">2022-03-18T09:47:37Z</dcterms:created>
  <dcterms:modified xsi:type="dcterms:W3CDTF">2022-04-12T17:35:27Z</dcterms:modified>
</cp:coreProperties>
</file>