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4" r:id="rId9"/>
    <p:sldId id="263"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DE543-7AC5-443D-9111-EE52EE0C352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326FB5-B26C-43E1-84B3-03AD6BA58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EB92D383-703D-488D-B1DC-B6DA40203E11}"/>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5" name="Espace réservé du pied de page 4">
            <a:extLst>
              <a:ext uri="{FF2B5EF4-FFF2-40B4-BE49-F238E27FC236}">
                <a16:creationId xmlns:a16="http://schemas.microsoft.com/office/drawing/2014/main" id="{F0EB9AC8-8B13-4A05-9C9E-BA2082BC220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384AE33-1A41-4B01-B222-59B47FB4257B}"/>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81462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73099A-D6D6-45CC-B131-759BF629754E}"/>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C6D193FC-DB33-4DCD-BDEA-99B82C5750E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966967E-B29F-463F-A40A-6D518F68A9FD}"/>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5" name="Espace réservé du pied de page 4">
            <a:extLst>
              <a:ext uri="{FF2B5EF4-FFF2-40B4-BE49-F238E27FC236}">
                <a16:creationId xmlns:a16="http://schemas.microsoft.com/office/drawing/2014/main" id="{F59961CD-4B73-4B9A-AD2C-FC2590059D1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1D0968-E24C-416D-AFFE-840A396E879F}"/>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259468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09ADD1-A44C-45F3-8E7D-6BDEFB7B9E8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A632263-5C43-4AEB-94BE-82EB73FBAC7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FFCC720-C32A-4702-B6CC-CF00301FCCCB}"/>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5" name="Espace réservé du pied de page 4">
            <a:extLst>
              <a:ext uri="{FF2B5EF4-FFF2-40B4-BE49-F238E27FC236}">
                <a16:creationId xmlns:a16="http://schemas.microsoft.com/office/drawing/2014/main" id="{22122EF0-5E04-4AD1-B6BB-445BC6FA252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5D44D40-9591-43B8-9B04-3CEF120B647F}"/>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220621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55979C-EE27-4788-AD28-68274D211D67}"/>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BAE2513A-1649-48E9-84FB-4DF1AA02401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1576BE5-A2D9-4A14-A9BF-001EC97F8317}"/>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5" name="Espace réservé du pied de page 4">
            <a:extLst>
              <a:ext uri="{FF2B5EF4-FFF2-40B4-BE49-F238E27FC236}">
                <a16:creationId xmlns:a16="http://schemas.microsoft.com/office/drawing/2014/main" id="{DAA58698-20F0-4CAB-BBE3-24C96E8BDC5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3849724-AA05-4C6C-902C-FD94FC691F03}"/>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3024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323CE-9A1D-4F26-B4DE-1C26152C302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2A83DA4-6F9D-4421-9809-6E718C87B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87E002A-0FFB-463D-A2D1-5500F10A4DCD}"/>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5" name="Espace réservé du pied de page 4">
            <a:extLst>
              <a:ext uri="{FF2B5EF4-FFF2-40B4-BE49-F238E27FC236}">
                <a16:creationId xmlns:a16="http://schemas.microsoft.com/office/drawing/2014/main" id="{7780A697-D95B-456D-9EBD-67608D8CD29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B691A72-963D-4D73-82CC-F62C324F91E1}"/>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83384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09C022-552A-449B-BCBE-7E74E554AAA2}"/>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481CA60-3DBA-447C-9B6F-260527C4163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EA09FB0D-5B82-463D-8322-0EF7255216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B31B4A15-6433-431F-995A-17B25204228F}"/>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6" name="Espace réservé du pied de page 5">
            <a:extLst>
              <a:ext uri="{FF2B5EF4-FFF2-40B4-BE49-F238E27FC236}">
                <a16:creationId xmlns:a16="http://schemas.microsoft.com/office/drawing/2014/main" id="{F1740D74-5690-4DCE-88EF-24D5842CBAD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D24EE99-C0B9-4D3C-83AC-955372590E17}"/>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140561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6D1A8-4AC2-498B-894E-E26B07D5EF84}"/>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9AA96B5-B82F-4FCC-97D7-75D3A5BF2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E3331F0-21DA-42E4-B68A-7C0A1A788B7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6B52E79E-F7D5-4D11-96CC-39FBA0C5B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18943D9-76D0-46FC-B48A-922ABDD13AA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4B02070A-1543-4F06-988C-01176D85DA17}"/>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8" name="Espace réservé du pied de page 7">
            <a:extLst>
              <a:ext uri="{FF2B5EF4-FFF2-40B4-BE49-F238E27FC236}">
                <a16:creationId xmlns:a16="http://schemas.microsoft.com/office/drawing/2014/main" id="{90E14DDC-DA23-45C9-8803-561E22D894F1}"/>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06C23FE4-1EF2-410D-A4B3-61D574500EBE}"/>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7962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12F064-CD43-4878-AF2F-AC34F87BCEFE}"/>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755C3624-C4DF-49D3-8536-0117E844E568}"/>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4" name="Espace réservé du pied de page 3">
            <a:extLst>
              <a:ext uri="{FF2B5EF4-FFF2-40B4-BE49-F238E27FC236}">
                <a16:creationId xmlns:a16="http://schemas.microsoft.com/office/drawing/2014/main" id="{CA9758EE-AC17-44FB-854E-00EF2A832D4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FA551B9C-E905-4E9D-A485-432713A7C7B2}"/>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46984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9A23693-3634-4A15-9F75-7C6F82314C0C}"/>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3" name="Espace réservé du pied de page 2">
            <a:extLst>
              <a:ext uri="{FF2B5EF4-FFF2-40B4-BE49-F238E27FC236}">
                <a16:creationId xmlns:a16="http://schemas.microsoft.com/office/drawing/2014/main" id="{7A4F9242-8A85-4153-8351-A69076FC9A1F}"/>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9C37856B-E3DE-4B2E-A294-E38874D631CE}"/>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02058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D11AAA-C3A1-49C1-A782-35EE6CCA92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A782946-F031-43C9-B46C-611BDA0AF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AA41B467-25A2-4426-BDF1-1DEED2821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395DFF-9645-474C-8299-D3A77C377DFB}"/>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6" name="Espace réservé du pied de page 5">
            <a:extLst>
              <a:ext uri="{FF2B5EF4-FFF2-40B4-BE49-F238E27FC236}">
                <a16:creationId xmlns:a16="http://schemas.microsoft.com/office/drawing/2014/main" id="{759D41B7-32E1-48C1-AEE2-C0DECE14731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2AD701E-7082-4C83-A37C-CD606AACA3D9}"/>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35893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26C23-F01E-46AE-8B1E-0E2DD447455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000ED5F-0557-4E80-BA5C-686460939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3BC27F82-9FC4-4261-9798-27E54949F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FA31E89-69A9-4181-B2FD-C62AF9715160}"/>
              </a:ext>
            </a:extLst>
          </p:cNvPr>
          <p:cNvSpPr>
            <a:spLocks noGrp="1"/>
          </p:cNvSpPr>
          <p:nvPr>
            <p:ph type="dt" sz="half" idx="10"/>
          </p:nvPr>
        </p:nvSpPr>
        <p:spPr/>
        <p:txBody>
          <a:bodyPr/>
          <a:lstStyle/>
          <a:p>
            <a:fld id="{E87402B2-FA9B-4602-BEDB-1BB5CA8486BB}" type="datetimeFigureOut">
              <a:rPr lang="en-US" smtClean="0"/>
              <a:t>3/26/2022</a:t>
            </a:fld>
            <a:endParaRPr lang="en-US"/>
          </a:p>
        </p:txBody>
      </p:sp>
      <p:sp>
        <p:nvSpPr>
          <p:cNvPr id="6" name="Espace réservé du pied de page 5">
            <a:extLst>
              <a:ext uri="{FF2B5EF4-FFF2-40B4-BE49-F238E27FC236}">
                <a16:creationId xmlns:a16="http://schemas.microsoft.com/office/drawing/2014/main" id="{5158B9A1-052E-412D-979C-1BB10764079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ACE6567-361E-4898-B9DB-CFC85F769FE7}"/>
              </a:ext>
            </a:extLst>
          </p:cNvPr>
          <p:cNvSpPr>
            <a:spLocks noGrp="1"/>
          </p:cNvSpPr>
          <p:nvPr>
            <p:ph type="sldNum" sz="quarter" idx="12"/>
          </p:nvPr>
        </p:nvSpPr>
        <p:spPr/>
        <p:txBody>
          <a:bodyPr/>
          <a:lstStyle/>
          <a:p>
            <a:fld id="{566FFFFC-94C5-4731-AD58-1D73834E3174}" type="slidenum">
              <a:rPr lang="en-US" smtClean="0"/>
              <a:t>‹N°›</a:t>
            </a:fld>
            <a:endParaRPr lang="en-US"/>
          </a:p>
        </p:txBody>
      </p:sp>
    </p:spTree>
    <p:extLst>
      <p:ext uri="{BB962C8B-B14F-4D97-AF65-F5344CB8AC3E}">
        <p14:creationId xmlns:p14="http://schemas.microsoft.com/office/powerpoint/2010/main" val="421377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B1015E7-588F-4311-9923-01409B5A5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865D9DF-7E40-4362-AA54-0F85DBDEE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2F1107B-3C5A-4DC6-A33F-4853B2828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402B2-FA9B-4602-BEDB-1BB5CA8486BB}" type="datetimeFigureOut">
              <a:rPr lang="en-US" smtClean="0"/>
              <a:t>3/26/2022</a:t>
            </a:fld>
            <a:endParaRPr lang="en-US"/>
          </a:p>
        </p:txBody>
      </p:sp>
      <p:sp>
        <p:nvSpPr>
          <p:cNvPr id="5" name="Espace réservé du pied de page 4">
            <a:extLst>
              <a:ext uri="{FF2B5EF4-FFF2-40B4-BE49-F238E27FC236}">
                <a16:creationId xmlns:a16="http://schemas.microsoft.com/office/drawing/2014/main" id="{EAB66F3F-2BC3-41D2-B433-CACC7FB7B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56C1A455-D347-4574-8FDE-9544B33F7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FFFFC-94C5-4731-AD58-1D73834E3174}" type="slidenum">
              <a:rPr lang="en-US" smtClean="0"/>
              <a:t>‹N°›</a:t>
            </a:fld>
            <a:endParaRPr lang="en-US"/>
          </a:p>
        </p:txBody>
      </p:sp>
    </p:spTree>
    <p:extLst>
      <p:ext uri="{BB962C8B-B14F-4D97-AF65-F5344CB8AC3E}">
        <p14:creationId xmlns:p14="http://schemas.microsoft.com/office/powerpoint/2010/main" val="133573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C6D5C-9D8C-4051-BDD0-9E0D11FC3F4A}"/>
              </a:ext>
            </a:extLst>
          </p:cNvPr>
          <p:cNvSpPr>
            <a:spLocks noGrp="1"/>
          </p:cNvSpPr>
          <p:nvPr>
            <p:ph type="ctrTitle"/>
          </p:nvPr>
        </p:nvSpPr>
        <p:spPr/>
        <p:txBody>
          <a:bodyPr/>
          <a:lstStyle/>
          <a:p>
            <a:r>
              <a:rPr lang="fr-FR" dirty="0"/>
              <a:t>Déserts médicaux et espérance de vie</a:t>
            </a:r>
          </a:p>
        </p:txBody>
      </p:sp>
      <p:sp>
        <p:nvSpPr>
          <p:cNvPr id="3" name="Sous-titre 2">
            <a:extLst>
              <a:ext uri="{FF2B5EF4-FFF2-40B4-BE49-F238E27FC236}">
                <a16:creationId xmlns:a16="http://schemas.microsoft.com/office/drawing/2014/main" id="{EEE12694-28D7-4895-B07F-579ADFC9674C}"/>
              </a:ext>
            </a:extLst>
          </p:cNvPr>
          <p:cNvSpPr>
            <a:spLocks noGrp="1"/>
          </p:cNvSpPr>
          <p:nvPr>
            <p:ph type="subTitle" idx="1"/>
          </p:nvPr>
        </p:nvSpPr>
        <p:spPr/>
        <p:txBody>
          <a:bodyPr/>
          <a:lstStyle/>
          <a:p>
            <a:r>
              <a:rPr lang="en-US" dirty="0"/>
              <a:t>18/03</a:t>
            </a:r>
          </a:p>
        </p:txBody>
      </p:sp>
    </p:spTree>
    <p:extLst>
      <p:ext uri="{BB962C8B-B14F-4D97-AF65-F5344CB8AC3E}">
        <p14:creationId xmlns:p14="http://schemas.microsoft.com/office/powerpoint/2010/main" val="207418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6D3AB4-4120-4AF4-B8F8-5B94004D4DDE}"/>
              </a:ext>
            </a:extLst>
          </p:cNvPr>
          <p:cNvSpPr>
            <a:spLocks noGrp="1"/>
          </p:cNvSpPr>
          <p:nvPr>
            <p:ph type="title"/>
          </p:nvPr>
        </p:nvSpPr>
        <p:spPr/>
        <p:txBody>
          <a:bodyPr/>
          <a:lstStyle/>
          <a:p>
            <a:r>
              <a:rPr lang="fr-FR" dirty="0"/>
              <a:t>Panel avec APL instrumenté (≥ 5 </a:t>
            </a:r>
            <a:r>
              <a:rPr lang="fr-FR" dirty="0" err="1"/>
              <a:t>décè</a:t>
            </a:r>
            <a:r>
              <a:rPr lang="fr-FR" dirty="0"/>
              <a:t>/an)</a:t>
            </a:r>
          </a:p>
        </p:txBody>
      </p:sp>
      <p:pic>
        <p:nvPicPr>
          <p:cNvPr id="5" name="Espace réservé du contenu 4">
            <a:extLst>
              <a:ext uri="{FF2B5EF4-FFF2-40B4-BE49-F238E27FC236}">
                <a16:creationId xmlns:a16="http://schemas.microsoft.com/office/drawing/2014/main" id="{CE23B530-55D6-44F2-B455-8E2D41699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221" y="1690688"/>
            <a:ext cx="6846543" cy="1745868"/>
          </a:xfrm>
        </p:spPr>
      </p:pic>
      <p:pic>
        <p:nvPicPr>
          <p:cNvPr id="7" name="Image 6">
            <a:extLst>
              <a:ext uri="{FF2B5EF4-FFF2-40B4-BE49-F238E27FC236}">
                <a16:creationId xmlns:a16="http://schemas.microsoft.com/office/drawing/2014/main" id="{E182ED5D-76F6-4FD3-9D34-D99484787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221" y="4015410"/>
            <a:ext cx="6673148" cy="1461962"/>
          </a:xfrm>
          <a:prstGeom prst="rect">
            <a:avLst/>
          </a:prstGeom>
        </p:spPr>
      </p:pic>
    </p:spTree>
    <p:extLst>
      <p:ext uri="{BB962C8B-B14F-4D97-AF65-F5344CB8AC3E}">
        <p14:creationId xmlns:p14="http://schemas.microsoft.com/office/powerpoint/2010/main" val="60796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3209F-AD4E-441E-8A67-005F8708A26B}"/>
              </a:ext>
            </a:extLst>
          </p:cNvPr>
          <p:cNvSpPr>
            <a:spLocks noGrp="1"/>
          </p:cNvSpPr>
          <p:nvPr>
            <p:ph type="title"/>
          </p:nvPr>
        </p:nvSpPr>
        <p:spPr/>
        <p:txBody>
          <a:bodyPr/>
          <a:lstStyle/>
          <a:p>
            <a:r>
              <a:rPr lang="fr-FR" dirty="0"/>
              <a:t>Bilan panel</a:t>
            </a:r>
          </a:p>
        </p:txBody>
      </p:sp>
      <p:sp>
        <p:nvSpPr>
          <p:cNvPr id="3" name="Espace réservé du contenu 2">
            <a:extLst>
              <a:ext uri="{FF2B5EF4-FFF2-40B4-BE49-F238E27FC236}">
                <a16:creationId xmlns:a16="http://schemas.microsoft.com/office/drawing/2014/main" id="{16287789-96D1-469A-8528-DFDA73E18C20}"/>
              </a:ext>
            </a:extLst>
          </p:cNvPr>
          <p:cNvSpPr>
            <a:spLocks noGrp="1"/>
          </p:cNvSpPr>
          <p:nvPr>
            <p:ph idx="1"/>
          </p:nvPr>
        </p:nvSpPr>
        <p:spPr/>
        <p:txBody>
          <a:bodyPr/>
          <a:lstStyle/>
          <a:p>
            <a:r>
              <a:rPr lang="fr-FR" dirty="0"/>
              <a:t>Signe incohérent pour l’âge moyen de décès: pour une même commune, on trouve que lorsque l’APL augmente, l’âge moyen de décès diminue. Cela est encore plus marqué lorsqu’on instrumente, donc le problème ne semble pas venir de l’endogénéité de l’APL (bien que le F-test du 1st stage soit assez faible: 5,3 </a:t>
            </a:r>
            <a:r>
              <a:rPr lang="fr-FR" dirty="0">
                <a:sym typeface="Wingdings" panose="05000000000000000000" pitchFamily="2" charset="2"/>
              </a:rPr>
              <a:t> risque d’instrument faible)</a:t>
            </a:r>
          </a:p>
          <a:p>
            <a:r>
              <a:rPr lang="fr-FR" dirty="0">
                <a:sym typeface="Wingdings" panose="05000000000000000000" pitchFamily="2" charset="2"/>
              </a:rPr>
              <a:t>Peu de significativité pour le log du nombre de morts</a:t>
            </a:r>
            <a:r>
              <a:rPr lang="fr-FR" dirty="0"/>
              <a:t> </a:t>
            </a:r>
          </a:p>
        </p:txBody>
      </p:sp>
    </p:spTree>
    <p:extLst>
      <p:ext uri="{BB962C8B-B14F-4D97-AF65-F5344CB8AC3E}">
        <p14:creationId xmlns:p14="http://schemas.microsoft.com/office/powerpoint/2010/main" val="242446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375C2CC-6DFD-4476-8501-25008BAF962C}"/>
              </a:ext>
            </a:extLst>
          </p:cNvPr>
          <p:cNvSpPr>
            <a:spLocks noGrp="1"/>
          </p:cNvSpPr>
          <p:nvPr>
            <p:ph idx="1"/>
          </p:nvPr>
        </p:nvSpPr>
        <p:spPr>
          <a:xfrm>
            <a:off x="838200" y="569843"/>
            <a:ext cx="10515600" cy="5607120"/>
          </a:xfrm>
        </p:spPr>
        <p:txBody>
          <a:bodyPr/>
          <a:lstStyle/>
          <a:p>
            <a:pPr marL="0" indent="0">
              <a:buNone/>
            </a:pPr>
            <a:r>
              <a:rPr lang="fr-FR" dirty="0"/>
              <a:t>Dans l’ensemble des résultats présentés ci-dessous, on se restreint aux 12042 communes pour lesquelles nous avons au moins 1 décès par an entre 2015 et 2019 (sinon impossible d’exploiter des variations intra-communales de l’âge moyen de décès).</a:t>
            </a:r>
          </a:p>
          <a:p>
            <a:pPr marL="0" indent="0">
              <a:buNone/>
            </a:pPr>
            <a:r>
              <a:rPr lang="fr-FR" dirty="0"/>
              <a:t>Il peut même être mieux d’imposer une restriction supplémentaire sur le nombre de décès par an (par exemple ne retenir que les communes avec au moins 5 décès par an) pour éviter que les estimations ne soient trop bruitées, mais cela se fait au prix d’une réduction de l’échantillon (par exemple, seules 5693 communes ont au moins 5 décès par an).</a:t>
            </a:r>
          </a:p>
        </p:txBody>
      </p:sp>
    </p:spTree>
    <p:extLst>
      <p:ext uri="{BB962C8B-B14F-4D97-AF65-F5344CB8AC3E}">
        <p14:creationId xmlns:p14="http://schemas.microsoft.com/office/powerpoint/2010/main" val="339203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10BC3-CFFA-4CAB-8414-9BAD46A83D1F}"/>
              </a:ext>
            </a:extLst>
          </p:cNvPr>
          <p:cNvSpPr>
            <a:spLocks noGrp="1"/>
          </p:cNvSpPr>
          <p:nvPr>
            <p:ph type="title"/>
          </p:nvPr>
        </p:nvSpPr>
        <p:spPr/>
        <p:txBody>
          <a:bodyPr/>
          <a:lstStyle/>
          <a:p>
            <a:r>
              <a:rPr lang="fr-FR" dirty="0"/>
              <a:t>Décomposition de la variance</a:t>
            </a:r>
          </a:p>
        </p:txBody>
      </p:sp>
      <p:graphicFrame>
        <p:nvGraphicFramePr>
          <p:cNvPr id="4" name="Tableau 4">
            <a:extLst>
              <a:ext uri="{FF2B5EF4-FFF2-40B4-BE49-F238E27FC236}">
                <a16:creationId xmlns:a16="http://schemas.microsoft.com/office/drawing/2014/main" id="{8236B1CB-1EAD-4447-8BCC-02C6B3167A6B}"/>
              </a:ext>
            </a:extLst>
          </p:cNvPr>
          <p:cNvGraphicFramePr>
            <a:graphicFrameLocks noGrp="1"/>
          </p:cNvGraphicFramePr>
          <p:nvPr>
            <p:ph idx="1"/>
            <p:extLst>
              <p:ext uri="{D42A27DB-BD31-4B8C-83A1-F6EECF244321}">
                <p14:modId xmlns:p14="http://schemas.microsoft.com/office/powerpoint/2010/main" val="202038650"/>
              </p:ext>
            </p:extLst>
          </p:nvPr>
        </p:nvGraphicFramePr>
        <p:xfrm>
          <a:off x="2552368" y="1984651"/>
          <a:ext cx="841248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320068084"/>
                    </a:ext>
                  </a:extLst>
                </a:gridCol>
                <a:gridCol w="2103120">
                  <a:extLst>
                    <a:ext uri="{9D8B030D-6E8A-4147-A177-3AD203B41FA5}">
                      <a16:colId xmlns:a16="http://schemas.microsoft.com/office/drawing/2014/main" val="2303414387"/>
                    </a:ext>
                  </a:extLst>
                </a:gridCol>
                <a:gridCol w="2103120">
                  <a:extLst>
                    <a:ext uri="{9D8B030D-6E8A-4147-A177-3AD203B41FA5}">
                      <a16:colId xmlns:a16="http://schemas.microsoft.com/office/drawing/2014/main" val="3380952501"/>
                    </a:ext>
                  </a:extLst>
                </a:gridCol>
                <a:gridCol w="2103120">
                  <a:extLst>
                    <a:ext uri="{9D8B030D-6E8A-4147-A177-3AD203B41FA5}">
                      <a16:colId xmlns:a16="http://schemas.microsoft.com/office/drawing/2014/main" val="572848774"/>
                    </a:ext>
                  </a:extLst>
                </a:gridCol>
              </a:tblGrid>
              <a:tr h="370840">
                <a:tc>
                  <a:txBody>
                    <a:bodyPr/>
                    <a:lstStyle/>
                    <a:p>
                      <a:pPr algn="ctr"/>
                      <a:r>
                        <a:rPr lang="fr-FR" dirty="0"/>
                        <a:t>Variance</a:t>
                      </a:r>
                    </a:p>
                  </a:txBody>
                  <a:tcPr/>
                </a:tc>
                <a:tc>
                  <a:txBody>
                    <a:bodyPr/>
                    <a:lstStyle/>
                    <a:p>
                      <a:pPr algn="ctr"/>
                      <a:r>
                        <a:rPr lang="fr-FR" dirty="0"/>
                        <a:t>Âge moyen décès</a:t>
                      </a:r>
                    </a:p>
                  </a:txBody>
                  <a:tcPr/>
                </a:tc>
                <a:tc>
                  <a:txBody>
                    <a:bodyPr/>
                    <a:lstStyle/>
                    <a:p>
                      <a:pPr algn="ctr"/>
                      <a:r>
                        <a:rPr lang="fr-FR" dirty="0"/>
                        <a:t>APL</a:t>
                      </a:r>
                    </a:p>
                  </a:txBody>
                  <a:tcPr/>
                </a:tc>
                <a:tc>
                  <a:txBody>
                    <a:bodyPr/>
                    <a:lstStyle/>
                    <a:p>
                      <a:pPr algn="ctr"/>
                      <a:r>
                        <a:rPr lang="fr-FR" dirty="0"/>
                        <a:t>Densité médicale</a:t>
                      </a:r>
                    </a:p>
                  </a:txBody>
                  <a:tcPr/>
                </a:tc>
                <a:extLst>
                  <a:ext uri="{0D108BD9-81ED-4DB2-BD59-A6C34878D82A}">
                    <a16:rowId xmlns:a16="http://schemas.microsoft.com/office/drawing/2014/main" val="1907617649"/>
                  </a:ext>
                </a:extLst>
              </a:tr>
              <a:tr h="370840">
                <a:tc>
                  <a:txBody>
                    <a:bodyPr/>
                    <a:lstStyle/>
                    <a:p>
                      <a:pPr algn="ctr"/>
                      <a:r>
                        <a:rPr lang="fr-FR" dirty="0" err="1"/>
                        <a:t>Between</a:t>
                      </a:r>
                      <a:endParaRPr lang="fr-FR" dirty="0"/>
                    </a:p>
                  </a:txBody>
                  <a:tcPr/>
                </a:tc>
                <a:tc>
                  <a:txBody>
                    <a:bodyPr/>
                    <a:lstStyle/>
                    <a:p>
                      <a:pPr algn="ctr"/>
                      <a:r>
                        <a:rPr lang="fr-FR" dirty="0"/>
                        <a:t>51.45</a:t>
                      </a:r>
                    </a:p>
                  </a:txBody>
                  <a:tcPr/>
                </a:tc>
                <a:tc>
                  <a:txBody>
                    <a:bodyPr/>
                    <a:lstStyle/>
                    <a:p>
                      <a:pPr algn="ctr"/>
                      <a:r>
                        <a:rPr lang="fr-FR" dirty="0"/>
                        <a:t>1.44</a:t>
                      </a:r>
                    </a:p>
                  </a:txBody>
                  <a:tcPr/>
                </a:tc>
                <a:tc>
                  <a:txBody>
                    <a:bodyPr/>
                    <a:lstStyle/>
                    <a:p>
                      <a:pPr algn="ctr"/>
                      <a:r>
                        <a:rPr lang="fr-FR" dirty="0"/>
                        <a:t>0.84</a:t>
                      </a:r>
                    </a:p>
                  </a:txBody>
                  <a:tcPr/>
                </a:tc>
                <a:extLst>
                  <a:ext uri="{0D108BD9-81ED-4DB2-BD59-A6C34878D82A}">
                    <a16:rowId xmlns:a16="http://schemas.microsoft.com/office/drawing/2014/main" val="4012257664"/>
                  </a:ext>
                </a:extLst>
              </a:tr>
              <a:tr h="370840">
                <a:tc>
                  <a:txBody>
                    <a:bodyPr/>
                    <a:lstStyle/>
                    <a:p>
                      <a:pPr algn="ctr"/>
                      <a:r>
                        <a:rPr lang="fr-FR" dirty="0" err="1"/>
                        <a:t>Within</a:t>
                      </a:r>
                      <a:endParaRPr lang="fr-FR" dirty="0"/>
                    </a:p>
                  </a:txBody>
                  <a:tcPr/>
                </a:tc>
                <a:tc>
                  <a:txBody>
                    <a:bodyPr/>
                    <a:lstStyle/>
                    <a:p>
                      <a:pPr algn="ctr"/>
                      <a:r>
                        <a:rPr lang="fr-FR" dirty="0"/>
                        <a:t>63.64</a:t>
                      </a:r>
                    </a:p>
                  </a:txBody>
                  <a:tcPr/>
                </a:tc>
                <a:tc>
                  <a:txBody>
                    <a:bodyPr/>
                    <a:lstStyle/>
                    <a:p>
                      <a:pPr algn="ctr"/>
                      <a:r>
                        <a:rPr lang="fr-FR" dirty="0"/>
                        <a:t>0.06</a:t>
                      </a:r>
                    </a:p>
                  </a:txBody>
                  <a:tcPr/>
                </a:tc>
                <a:tc>
                  <a:txBody>
                    <a:bodyPr/>
                    <a:lstStyle/>
                    <a:p>
                      <a:pPr algn="ctr"/>
                      <a:r>
                        <a:rPr lang="fr-FR" dirty="0"/>
                        <a:t>0.06</a:t>
                      </a:r>
                    </a:p>
                  </a:txBody>
                  <a:tcPr/>
                </a:tc>
                <a:extLst>
                  <a:ext uri="{0D108BD9-81ED-4DB2-BD59-A6C34878D82A}">
                    <a16:rowId xmlns:a16="http://schemas.microsoft.com/office/drawing/2014/main" val="2696578168"/>
                  </a:ext>
                </a:extLst>
              </a:tr>
              <a:tr h="370840">
                <a:tc>
                  <a:txBody>
                    <a:bodyPr/>
                    <a:lstStyle/>
                    <a:p>
                      <a:pPr algn="ctr"/>
                      <a:r>
                        <a:rPr lang="fr-FR" dirty="0"/>
                        <a:t>Totale</a:t>
                      </a:r>
                    </a:p>
                  </a:txBody>
                  <a:tcPr/>
                </a:tc>
                <a:tc>
                  <a:txBody>
                    <a:bodyPr/>
                    <a:lstStyle/>
                    <a:p>
                      <a:pPr algn="ctr"/>
                      <a:r>
                        <a:rPr lang="fr-FR" dirty="0"/>
                        <a:t>115.09</a:t>
                      </a:r>
                    </a:p>
                  </a:txBody>
                  <a:tcPr/>
                </a:tc>
                <a:tc>
                  <a:txBody>
                    <a:bodyPr/>
                    <a:lstStyle/>
                    <a:p>
                      <a:pPr algn="ctr"/>
                      <a:r>
                        <a:rPr lang="fr-FR" dirty="0"/>
                        <a:t>1.50</a:t>
                      </a:r>
                    </a:p>
                  </a:txBody>
                  <a:tcPr/>
                </a:tc>
                <a:tc>
                  <a:txBody>
                    <a:bodyPr/>
                    <a:lstStyle/>
                    <a:p>
                      <a:pPr algn="ctr"/>
                      <a:r>
                        <a:rPr lang="fr-FR" dirty="0"/>
                        <a:t>0.90</a:t>
                      </a:r>
                    </a:p>
                  </a:txBody>
                  <a:tcPr/>
                </a:tc>
                <a:extLst>
                  <a:ext uri="{0D108BD9-81ED-4DB2-BD59-A6C34878D82A}">
                    <a16:rowId xmlns:a16="http://schemas.microsoft.com/office/drawing/2014/main" val="1913292010"/>
                  </a:ext>
                </a:extLst>
              </a:tr>
              <a:tr h="370840">
                <a:tc>
                  <a:txBody>
                    <a:bodyPr/>
                    <a:lstStyle/>
                    <a:p>
                      <a:pPr algn="ctr"/>
                      <a:r>
                        <a:rPr lang="fr-FR" dirty="0"/>
                        <a:t>Part </a:t>
                      </a:r>
                      <a:r>
                        <a:rPr lang="fr-FR" dirty="0" err="1"/>
                        <a:t>within</a:t>
                      </a:r>
                      <a:endParaRPr lang="fr-FR" dirty="0"/>
                    </a:p>
                  </a:txBody>
                  <a:tcPr/>
                </a:tc>
                <a:tc>
                  <a:txBody>
                    <a:bodyPr/>
                    <a:lstStyle/>
                    <a:p>
                      <a:pPr algn="ctr"/>
                      <a:r>
                        <a:rPr lang="fr-FR" dirty="0"/>
                        <a:t>55%</a:t>
                      </a:r>
                    </a:p>
                  </a:txBody>
                  <a:tcPr/>
                </a:tc>
                <a:tc>
                  <a:txBody>
                    <a:bodyPr/>
                    <a:lstStyle/>
                    <a:p>
                      <a:pPr algn="ctr"/>
                      <a:r>
                        <a:rPr lang="fr-FR" dirty="0"/>
                        <a:t>4%</a:t>
                      </a:r>
                    </a:p>
                  </a:txBody>
                  <a:tcPr/>
                </a:tc>
                <a:tc>
                  <a:txBody>
                    <a:bodyPr/>
                    <a:lstStyle/>
                    <a:p>
                      <a:pPr algn="ctr"/>
                      <a:r>
                        <a:rPr lang="fr-FR" dirty="0"/>
                        <a:t>7%</a:t>
                      </a:r>
                    </a:p>
                  </a:txBody>
                  <a:tcPr/>
                </a:tc>
                <a:extLst>
                  <a:ext uri="{0D108BD9-81ED-4DB2-BD59-A6C34878D82A}">
                    <a16:rowId xmlns:a16="http://schemas.microsoft.com/office/drawing/2014/main" val="2453475930"/>
                  </a:ext>
                </a:extLst>
              </a:tr>
            </a:tbl>
          </a:graphicData>
        </a:graphic>
      </p:graphicFrame>
      <p:graphicFrame>
        <p:nvGraphicFramePr>
          <p:cNvPr id="7" name="Tableau 6">
            <a:extLst>
              <a:ext uri="{FF2B5EF4-FFF2-40B4-BE49-F238E27FC236}">
                <a16:creationId xmlns:a16="http://schemas.microsoft.com/office/drawing/2014/main" id="{3AD0D27E-DF26-4F32-A224-CD3292F70E1C}"/>
              </a:ext>
            </a:extLst>
          </p:cNvPr>
          <p:cNvGraphicFramePr>
            <a:graphicFrameLocks noGrp="1"/>
          </p:cNvGraphicFramePr>
          <p:nvPr>
            <p:extLst>
              <p:ext uri="{D42A27DB-BD31-4B8C-83A1-F6EECF244321}">
                <p14:modId xmlns:p14="http://schemas.microsoft.com/office/powerpoint/2010/main" val="878269533"/>
              </p:ext>
            </p:extLst>
          </p:nvPr>
        </p:nvGraphicFramePr>
        <p:xfrm>
          <a:off x="2552368" y="4383295"/>
          <a:ext cx="841248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625713203"/>
                    </a:ext>
                  </a:extLst>
                </a:gridCol>
                <a:gridCol w="2103120">
                  <a:extLst>
                    <a:ext uri="{9D8B030D-6E8A-4147-A177-3AD203B41FA5}">
                      <a16:colId xmlns:a16="http://schemas.microsoft.com/office/drawing/2014/main" val="3007502223"/>
                    </a:ext>
                  </a:extLst>
                </a:gridCol>
                <a:gridCol w="2103120">
                  <a:extLst>
                    <a:ext uri="{9D8B030D-6E8A-4147-A177-3AD203B41FA5}">
                      <a16:colId xmlns:a16="http://schemas.microsoft.com/office/drawing/2014/main" val="4179583654"/>
                    </a:ext>
                  </a:extLst>
                </a:gridCol>
                <a:gridCol w="2103120">
                  <a:extLst>
                    <a:ext uri="{9D8B030D-6E8A-4147-A177-3AD203B41FA5}">
                      <a16:colId xmlns:a16="http://schemas.microsoft.com/office/drawing/2014/main" val="3044972160"/>
                    </a:ext>
                  </a:extLst>
                </a:gridCol>
              </a:tblGrid>
              <a:tr h="370840">
                <a:tc>
                  <a:txBody>
                    <a:bodyPr/>
                    <a:lstStyle/>
                    <a:p>
                      <a:pPr algn="ctr"/>
                      <a:r>
                        <a:rPr lang="fr-FR" dirty="0"/>
                        <a:t>Variance</a:t>
                      </a:r>
                    </a:p>
                  </a:txBody>
                  <a:tcPr/>
                </a:tc>
                <a:tc>
                  <a:txBody>
                    <a:bodyPr/>
                    <a:lstStyle/>
                    <a:p>
                      <a:pPr algn="ctr"/>
                      <a:r>
                        <a:rPr lang="fr-FR" dirty="0"/>
                        <a:t>Âge moyen décès</a:t>
                      </a:r>
                    </a:p>
                  </a:txBody>
                  <a:tcPr/>
                </a:tc>
                <a:tc>
                  <a:txBody>
                    <a:bodyPr/>
                    <a:lstStyle/>
                    <a:p>
                      <a:pPr algn="ctr"/>
                      <a:r>
                        <a:rPr lang="fr-FR" dirty="0"/>
                        <a:t>APL</a:t>
                      </a:r>
                    </a:p>
                  </a:txBody>
                  <a:tcPr/>
                </a:tc>
                <a:tc>
                  <a:txBody>
                    <a:bodyPr/>
                    <a:lstStyle/>
                    <a:p>
                      <a:pPr algn="ctr"/>
                      <a:r>
                        <a:rPr lang="fr-FR" dirty="0"/>
                        <a:t>Densité médicale</a:t>
                      </a:r>
                    </a:p>
                  </a:txBody>
                  <a:tcPr/>
                </a:tc>
                <a:extLst>
                  <a:ext uri="{0D108BD9-81ED-4DB2-BD59-A6C34878D82A}">
                    <a16:rowId xmlns:a16="http://schemas.microsoft.com/office/drawing/2014/main" val="1984071723"/>
                  </a:ext>
                </a:extLst>
              </a:tr>
              <a:tr h="370840">
                <a:tc>
                  <a:txBody>
                    <a:bodyPr/>
                    <a:lstStyle/>
                    <a:p>
                      <a:pPr algn="ctr"/>
                      <a:r>
                        <a:rPr lang="fr-FR" dirty="0" err="1"/>
                        <a:t>Between</a:t>
                      </a:r>
                      <a:endParaRPr lang="fr-FR" dirty="0"/>
                    </a:p>
                  </a:txBody>
                  <a:tcPr/>
                </a:tc>
                <a:tc>
                  <a:txBody>
                    <a:bodyPr/>
                    <a:lstStyle/>
                    <a:p>
                      <a:pPr algn="ctr"/>
                      <a:r>
                        <a:rPr lang="fr-FR" dirty="0"/>
                        <a:t>26.45</a:t>
                      </a:r>
                    </a:p>
                  </a:txBody>
                  <a:tcPr/>
                </a:tc>
                <a:tc>
                  <a:txBody>
                    <a:bodyPr/>
                    <a:lstStyle/>
                    <a:p>
                      <a:pPr algn="ctr"/>
                      <a:r>
                        <a:rPr lang="fr-FR" dirty="0"/>
                        <a:t>1.38</a:t>
                      </a:r>
                    </a:p>
                  </a:txBody>
                  <a:tcPr/>
                </a:tc>
                <a:tc>
                  <a:txBody>
                    <a:bodyPr/>
                    <a:lstStyle/>
                    <a:p>
                      <a:pPr algn="ctr"/>
                      <a:r>
                        <a:rPr lang="fr-FR" dirty="0"/>
                        <a:t>0.66</a:t>
                      </a:r>
                    </a:p>
                  </a:txBody>
                  <a:tcPr/>
                </a:tc>
                <a:extLst>
                  <a:ext uri="{0D108BD9-81ED-4DB2-BD59-A6C34878D82A}">
                    <a16:rowId xmlns:a16="http://schemas.microsoft.com/office/drawing/2014/main" val="3665385126"/>
                  </a:ext>
                </a:extLst>
              </a:tr>
              <a:tr h="370840">
                <a:tc>
                  <a:txBody>
                    <a:bodyPr/>
                    <a:lstStyle/>
                    <a:p>
                      <a:pPr algn="ctr"/>
                      <a:r>
                        <a:rPr lang="fr-FR" dirty="0" err="1"/>
                        <a:t>Within</a:t>
                      </a:r>
                      <a:endParaRPr lang="fr-FR" dirty="0"/>
                    </a:p>
                  </a:txBody>
                  <a:tcPr/>
                </a:tc>
                <a:tc>
                  <a:txBody>
                    <a:bodyPr/>
                    <a:lstStyle/>
                    <a:p>
                      <a:pPr algn="ctr"/>
                      <a:r>
                        <a:rPr lang="fr-FR" dirty="0"/>
                        <a:t>8.78</a:t>
                      </a:r>
                    </a:p>
                  </a:txBody>
                  <a:tcPr/>
                </a:tc>
                <a:tc>
                  <a:txBody>
                    <a:bodyPr/>
                    <a:lstStyle/>
                    <a:p>
                      <a:pPr algn="ctr"/>
                      <a:r>
                        <a:rPr lang="fr-FR" dirty="0"/>
                        <a:t>0.05</a:t>
                      </a:r>
                    </a:p>
                  </a:txBody>
                  <a:tcPr/>
                </a:tc>
                <a:tc>
                  <a:txBody>
                    <a:bodyPr/>
                    <a:lstStyle/>
                    <a:p>
                      <a:pPr algn="ctr"/>
                      <a:r>
                        <a:rPr lang="fr-FR" dirty="0"/>
                        <a:t>0.06</a:t>
                      </a:r>
                    </a:p>
                  </a:txBody>
                  <a:tcPr/>
                </a:tc>
                <a:extLst>
                  <a:ext uri="{0D108BD9-81ED-4DB2-BD59-A6C34878D82A}">
                    <a16:rowId xmlns:a16="http://schemas.microsoft.com/office/drawing/2014/main" val="3821796177"/>
                  </a:ext>
                </a:extLst>
              </a:tr>
              <a:tr h="370840">
                <a:tc>
                  <a:txBody>
                    <a:bodyPr/>
                    <a:lstStyle/>
                    <a:p>
                      <a:pPr algn="ctr"/>
                      <a:r>
                        <a:rPr lang="fr-FR" dirty="0"/>
                        <a:t>Totale</a:t>
                      </a:r>
                    </a:p>
                  </a:txBody>
                  <a:tcPr/>
                </a:tc>
                <a:tc>
                  <a:txBody>
                    <a:bodyPr/>
                    <a:lstStyle/>
                    <a:p>
                      <a:pPr algn="ctr"/>
                      <a:r>
                        <a:rPr lang="fr-FR" dirty="0"/>
                        <a:t>35.24</a:t>
                      </a:r>
                    </a:p>
                  </a:txBody>
                  <a:tcPr/>
                </a:tc>
                <a:tc>
                  <a:txBody>
                    <a:bodyPr/>
                    <a:lstStyle/>
                    <a:p>
                      <a:pPr algn="ctr"/>
                      <a:r>
                        <a:rPr lang="fr-FR" dirty="0"/>
                        <a:t>1.44</a:t>
                      </a:r>
                    </a:p>
                  </a:txBody>
                  <a:tcPr/>
                </a:tc>
                <a:tc>
                  <a:txBody>
                    <a:bodyPr/>
                    <a:lstStyle/>
                    <a:p>
                      <a:pPr algn="ctr"/>
                      <a:r>
                        <a:rPr lang="fr-FR" dirty="0"/>
                        <a:t>0.73</a:t>
                      </a:r>
                    </a:p>
                  </a:txBody>
                  <a:tcPr/>
                </a:tc>
                <a:extLst>
                  <a:ext uri="{0D108BD9-81ED-4DB2-BD59-A6C34878D82A}">
                    <a16:rowId xmlns:a16="http://schemas.microsoft.com/office/drawing/2014/main" val="2067683310"/>
                  </a:ext>
                </a:extLst>
              </a:tr>
              <a:tr h="370840">
                <a:tc>
                  <a:txBody>
                    <a:bodyPr/>
                    <a:lstStyle/>
                    <a:p>
                      <a:pPr algn="ctr"/>
                      <a:r>
                        <a:rPr lang="fr-FR" dirty="0"/>
                        <a:t>Part </a:t>
                      </a:r>
                      <a:r>
                        <a:rPr lang="fr-FR" dirty="0" err="1"/>
                        <a:t>within</a:t>
                      </a:r>
                      <a:endParaRPr lang="fr-FR" dirty="0"/>
                    </a:p>
                  </a:txBody>
                  <a:tcPr/>
                </a:tc>
                <a:tc>
                  <a:txBody>
                    <a:bodyPr/>
                    <a:lstStyle/>
                    <a:p>
                      <a:pPr algn="ctr"/>
                      <a:r>
                        <a:rPr lang="fr-FR" dirty="0"/>
                        <a:t>25%</a:t>
                      </a:r>
                    </a:p>
                  </a:txBody>
                  <a:tcPr/>
                </a:tc>
                <a:tc>
                  <a:txBody>
                    <a:bodyPr/>
                    <a:lstStyle/>
                    <a:p>
                      <a:pPr algn="ctr"/>
                      <a:r>
                        <a:rPr lang="fr-FR" dirty="0"/>
                        <a:t>4%</a:t>
                      </a:r>
                    </a:p>
                  </a:txBody>
                  <a:tcPr/>
                </a:tc>
                <a:tc>
                  <a:txBody>
                    <a:bodyPr/>
                    <a:lstStyle/>
                    <a:p>
                      <a:pPr algn="ctr"/>
                      <a:r>
                        <a:rPr lang="fr-FR" dirty="0"/>
                        <a:t>9%</a:t>
                      </a:r>
                    </a:p>
                  </a:txBody>
                  <a:tcPr/>
                </a:tc>
                <a:extLst>
                  <a:ext uri="{0D108BD9-81ED-4DB2-BD59-A6C34878D82A}">
                    <a16:rowId xmlns:a16="http://schemas.microsoft.com/office/drawing/2014/main" val="3114785280"/>
                  </a:ext>
                </a:extLst>
              </a:tr>
            </a:tbl>
          </a:graphicData>
        </a:graphic>
      </p:graphicFrame>
      <p:sp>
        <p:nvSpPr>
          <p:cNvPr id="8" name="ZoneTexte 7">
            <a:extLst>
              <a:ext uri="{FF2B5EF4-FFF2-40B4-BE49-F238E27FC236}">
                <a16:creationId xmlns:a16="http://schemas.microsoft.com/office/drawing/2014/main" id="{935432A9-3E0E-4AAF-964A-3BEE15FF8C31}"/>
              </a:ext>
            </a:extLst>
          </p:cNvPr>
          <p:cNvSpPr txBox="1"/>
          <p:nvPr/>
        </p:nvSpPr>
        <p:spPr>
          <a:xfrm>
            <a:off x="282271" y="2342459"/>
            <a:ext cx="2063363" cy="646331"/>
          </a:xfrm>
          <a:prstGeom prst="rect">
            <a:avLst/>
          </a:prstGeom>
          <a:noFill/>
        </p:spPr>
        <p:txBody>
          <a:bodyPr wrap="square" rtlCol="0">
            <a:spAutoFit/>
          </a:bodyPr>
          <a:lstStyle/>
          <a:p>
            <a:r>
              <a:rPr lang="fr-FR" dirty="0"/>
              <a:t>≥ 1 décès/an</a:t>
            </a:r>
          </a:p>
          <a:p>
            <a:r>
              <a:rPr lang="fr-FR" dirty="0"/>
              <a:t>(12042 communes)</a:t>
            </a:r>
          </a:p>
        </p:txBody>
      </p:sp>
      <p:sp>
        <p:nvSpPr>
          <p:cNvPr id="9" name="ZoneTexte 8">
            <a:extLst>
              <a:ext uri="{FF2B5EF4-FFF2-40B4-BE49-F238E27FC236}">
                <a16:creationId xmlns:a16="http://schemas.microsoft.com/office/drawing/2014/main" id="{6FE3F9B9-1484-4299-91C1-3C610B48B8D8}"/>
              </a:ext>
            </a:extLst>
          </p:cNvPr>
          <p:cNvSpPr txBox="1"/>
          <p:nvPr/>
        </p:nvSpPr>
        <p:spPr>
          <a:xfrm>
            <a:off x="369736" y="4880250"/>
            <a:ext cx="2063363" cy="646331"/>
          </a:xfrm>
          <a:prstGeom prst="rect">
            <a:avLst/>
          </a:prstGeom>
          <a:noFill/>
        </p:spPr>
        <p:txBody>
          <a:bodyPr wrap="square" rtlCol="0">
            <a:spAutoFit/>
          </a:bodyPr>
          <a:lstStyle/>
          <a:p>
            <a:r>
              <a:rPr lang="fr-FR" dirty="0"/>
              <a:t>≥ 5 décès/an</a:t>
            </a:r>
          </a:p>
          <a:p>
            <a:r>
              <a:rPr lang="fr-FR" dirty="0"/>
              <a:t>(5693 communes)</a:t>
            </a:r>
          </a:p>
        </p:txBody>
      </p:sp>
    </p:spTree>
    <p:extLst>
      <p:ext uri="{BB962C8B-B14F-4D97-AF65-F5344CB8AC3E}">
        <p14:creationId xmlns:p14="http://schemas.microsoft.com/office/powerpoint/2010/main" val="325517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A8F67-4538-4C91-979E-A02C4AF1E311}"/>
              </a:ext>
            </a:extLst>
          </p:cNvPr>
          <p:cNvSpPr>
            <a:spLocks noGrp="1"/>
          </p:cNvSpPr>
          <p:nvPr>
            <p:ph type="title"/>
          </p:nvPr>
        </p:nvSpPr>
        <p:spPr>
          <a:xfrm>
            <a:off x="838200" y="404882"/>
            <a:ext cx="10515600" cy="1755223"/>
          </a:xfrm>
        </p:spPr>
        <p:txBody>
          <a:bodyPr>
            <a:normAutofit/>
          </a:bodyPr>
          <a:lstStyle/>
          <a:p>
            <a:r>
              <a:rPr lang="fr-FR" dirty="0"/>
              <a:t>Cross-section sans </a:t>
            </a:r>
            <a:r>
              <a:rPr lang="fr-FR" dirty="0" err="1"/>
              <a:t>covariables</a:t>
            </a:r>
            <a:r>
              <a:rPr lang="fr-FR" dirty="0"/>
              <a:t> (2018)</a:t>
            </a:r>
          </a:p>
        </p:txBody>
      </p:sp>
      <p:pic>
        <p:nvPicPr>
          <p:cNvPr id="12" name="Espace réservé du contenu 11">
            <a:extLst>
              <a:ext uri="{FF2B5EF4-FFF2-40B4-BE49-F238E27FC236}">
                <a16:creationId xmlns:a16="http://schemas.microsoft.com/office/drawing/2014/main" id="{4436F9C0-FD44-4545-9E11-1B1D38166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80" y="2875722"/>
            <a:ext cx="5801949" cy="2361259"/>
          </a:xfrm>
        </p:spPr>
      </p:pic>
      <p:pic>
        <p:nvPicPr>
          <p:cNvPr id="14" name="Image 13">
            <a:extLst>
              <a:ext uri="{FF2B5EF4-FFF2-40B4-BE49-F238E27FC236}">
                <a16:creationId xmlns:a16="http://schemas.microsoft.com/office/drawing/2014/main" id="{1D2075F2-DA1A-4BE4-9E2D-F2A48B6E4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674" y="2994992"/>
            <a:ext cx="5681272" cy="2241990"/>
          </a:xfrm>
          <a:prstGeom prst="rect">
            <a:avLst/>
          </a:prstGeom>
        </p:spPr>
      </p:pic>
    </p:spTree>
    <p:extLst>
      <p:ext uri="{BB962C8B-B14F-4D97-AF65-F5344CB8AC3E}">
        <p14:creationId xmlns:p14="http://schemas.microsoft.com/office/powerpoint/2010/main" val="395519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7BD09-1F7C-42B7-A978-3392BB08E707}"/>
              </a:ext>
            </a:extLst>
          </p:cNvPr>
          <p:cNvSpPr>
            <a:spLocks noGrp="1"/>
          </p:cNvSpPr>
          <p:nvPr>
            <p:ph type="title"/>
          </p:nvPr>
        </p:nvSpPr>
        <p:spPr/>
        <p:txBody>
          <a:bodyPr/>
          <a:lstStyle/>
          <a:p>
            <a:r>
              <a:rPr lang="fr-FR" dirty="0"/>
              <a:t>Cross-section avec </a:t>
            </a:r>
            <a:r>
              <a:rPr lang="fr-FR" dirty="0" err="1"/>
              <a:t>covariables</a:t>
            </a:r>
            <a:r>
              <a:rPr lang="fr-FR" dirty="0"/>
              <a:t> (2018)</a:t>
            </a:r>
          </a:p>
        </p:txBody>
      </p:sp>
      <p:pic>
        <p:nvPicPr>
          <p:cNvPr id="8" name="Espace réservé du contenu 7">
            <a:extLst>
              <a:ext uri="{FF2B5EF4-FFF2-40B4-BE49-F238E27FC236}">
                <a16:creationId xmlns:a16="http://schemas.microsoft.com/office/drawing/2014/main" id="{1CAB3B3C-9482-43DE-9EC4-C615BC56EE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39" y="2432604"/>
            <a:ext cx="5981072" cy="2748996"/>
          </a:xfrm>
        </p:spPr>
      </p:pic>
      <p:pic>
        <p:nvPicPr>
          <p:cNvPr id="10" name="Image 9">
            <a:extLst>
              <a:ext uri="{FF2B5EF4-FFF2-40B4-BE49-F238E27FC236}">
                <a16:creationId xmlns:a16="http://schemas.microsoft.com/office/drawing/2014/main" id="{21CA249D-AF4F-43AC-9B54-885AE65EE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32604"/>
            <a:ext cx="5506218" cy="2762636"/>
          </a:xfrm>
          <a:prstGeom prst="rect">
            <a:avLst/>
          </a:prstGeom>
        </p:spPr>
      </p:pic>
    </p:spTree>
    <p:extLst>
      <p:ext uri="{BB962C8B-B14F-4D97-AF65-F5344CB8AC3E}">
        <p14:creationId xmlns:p14="http://schemas.microsoft.com/office/powerpoint/2010/main" val="406687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CE338-EBA9-4744-B88E-EE2527751D32}"/>
              </a:ext>
            </a:extLst>
          </p:cNvPr>
          <p:cNvSpPr>
            <a:spLocks noGrp="1"/>
          </p:cNvSpPr>
          <p:nvPr>
            <p:ph type="title"/>
          </p:nvPr>
        </p:nvSpPr>
        <p:spPr/>
        <p:txBody>
          <a:bodyPr/>
          <a:lstStyle/>
          <a:p>
            <a:r>
              <a:rPr lang="fr-FR" dirty="0"/>
              <a:t>Bilan cross-section</a:t>
            </a:r>
          </a:p>
        </p:txBody>
      </p:sp>
      <p:sp>
        <p:nvSpPr>
          <p:cNvPr id="3" name="Espace réservé du contenu 2">
            <a:extLst>
              <a:ext uri="{FF2B5EF4-FFF2-40B4-BE49-F238E27FC236}">
                <a16:creationId xmlns:a16="http://schemas.microsoft.com/office/drawing/2014/main" id="{5DE3DBB3-8F62-48C9-9494-55DE98949EF3}"/>
              </a:ext>
            </a:extLst>
          </p:cNvPr>
          <p:cNvSpPr>
            <a:spLocks noGrp="1"/>
          </p:cNvSpPr>
          <p:nvPr>
            <p:ph idx="1"/>
          </p:nvPr>
        </p:nvSpPr>
        <p:spPr/>
        <p:txBody>
          <a:bodyPr>
            <a:normAutofit fontScale="85000" lnSpcReduction="10000"/>
          </a:bodyPr>
          <a:lstStyle/>
          <a:p>
            <a:r>
              <a:rPr lang="fr-FR" dirty="0"/>
              <a:t>Signe cohérent pour l’âge moyen de décès, mais risque de variable inobservable</a:t>
            </a:r>
          </a:p>
          <a:p>
            <a:r>
              <a:rPr lang="fr-FR" dirty="0"/>
              <a:t>Signe incohérent pour le nombre de morts : peut être dû au fait que là où l’APL est + élevée, il y aussi + de structures de santé prenant en charge les malades en fin de vie: problème vient du fait que les données recensent le lieu de décès, et non le lieu de vie de la personne décédée. Cette hypothèse semble vérifier par la magnitude du coefficient associé au log de la population (1,12): en contrôlant pour la structure de la population, on s’attendrait à ce qu’une augmentation de 1% de la population conduise à une augmentation de 1% du nombre de décès. Or, on observe qu’une augmentation de 1% de la population conduit à une augmentation de 1,12% du nombre de décès, suggérant que lorsque la taille de la commune augmente, elle est plus susceptible d’accueillir des malades en fin de vie (dans les centres hospitaliers par exemple), ce qui conduit à une augmentation plus rapide du nombre de morts.</a:t>
            </a:r>
          </a:p>
        </p:txBody>
      </p:sp>
    </p:spTree>
    <p:extLst>
      <p:ext uri="{BB962C8B-B14F-4D97-AF65-F5344CB8AC3E}">
        <p14:creationId xmlns:p14="http://schemas.microsoft.com/office/powerpoint/2010/main" val="189086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EC10F4-D30D-4979-A3CC-451ABDA68A5D}"/>
              </a:ext>
            </a:extLst>
          </p:cNvPr>
          <p:cNvSpPr>
            <a:spLocks noGrp="1"/>
          </p:cNvSpPr>
          <p:nvPr>
            <p:ph type="title"/>
          </p:nvPr>
        </p:nvSpPr>
        <p:spPr/>
        <p:txBody>
          <a:bodyPr/>
          <a:lstStyle/>
          <a:p>
            <a:r>
              <a:rPr lang="fr-FR" dirty="0"/>
              <a:t>Panel sans </a:t>
            </a:r>
            <a:r>
              <a:rPr lang="fr-FR" dirty="0" err="1"/>
              <a:t>covariables</a:t>
            </a:r>
            <a:r>
              <a:rPr lang="fr-FR" dirty="0"/>
              <a:t> (seulement log pop)</a:t>
            </a:r>
          </a:p>
        </p:txBody>
      </p:sp>
      <p:pic>
        <p:nvPicPr>
          <p:cNvPr id="5" name="Espace réservé du contenu 4">
            <a:extLst>
              <a:ext uri="{FF2B5EF4-FFF2-40B4-BE49-F238E27FC236}">
                <a16:creationId xmlns:a16="http://schemas.microsoft.com/office/drawing/2014/main" id="{BE97E0F7-D599-4DEF-AD5A-4528472C25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148" y="3066527"/>
            <a:ext cx="5724596" cy="1598237"/>
          </a:xfrm>
        </p:spPr>
      </p:pic>
      <p:pic>
        <p:nvPicPr>
          <p:cNvPr id="7" name="Image 6">
            <a:extLst>
              <a:ext uri="{FF2B5EF4-FFF2-40B4-BE49-F238E27FC236}">
                <a16:creationId xmlns:a16="http://schemas.microsoft.com/office/drawing/2014/main" id="{7361D226-DB42-46C4-BEF0-E8E447F2D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745" y="3066527"/>
            <a:ext cx="5947256" cy="1598237"/>
          </a:xfrm>
          <a:prstGeom prst="rect">
            <a:avLst/>
          </a:prstGeom>
        </p:spPr>
      </p:pic>
    </p:spTree>
    <p:extLst>
      <p:ext uri="{BB962C8B-B14F-4D97-AF65-F5344CB8AC3E}">
        <p14:creationId xmlns:p14="http://schemas.microsoft.com/office/powerpoint/2010/main" val="91092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E28C5-42A6-4FC7-840F-878A97E62AB2}"/>
              </a:ext>
            </a:extLst>
          </p:cNvPr>
          <p:cNvSpPr>
            <a:spLocks noGrp="1"/>
          </p:cNvSpPr>
          <p:nvPr>
            <p:ph type="title"/>
          </p:nvPr>
        </p:nvSpPr>
        <p:spPr/>
        <p:txBody>
          <a:bodyPr/>
          <a:lstStyle/>
          <a:p>
            <a:r>
              <a:rPr lang="fr-FR" dirty="0"/>
              <a:t>Panel sans </a:t>
            </a:r>
            <a:r>
              <a:rPr lang="fr-FR" dirty="0" err="1"/>
              <a:t>covariables</a:t>
            </a:r>
            <a:r>
              <a:rPr lang="fr-FR" dirty="0"/>
              <a:t>  (≥ 5 </a:t>
            </a:r>
            <a:r>
              <a:rPr lang="fr-FR" dirty="0" err="1"/>
              <a:t>décè</a:t>
            </a:r>
            <a:r>
              <a:rPr lang="fr-FR" dirty="0"/>
              <a:t>/an)</a:t>
            </a:r>
          </a:p>
        </p:txBody>
      </p:sp>
      <p:pic>
        <p:nvPicPr>
          <p:cNvPr id="5" name="Espace réservé du contenu 4">
            <a:extLst>
              <a:ext uri="{FF2B5EF4-FFF2-40B4-BE49-F238E27FC236}">
                <a16:creationId xmlns:a16="http://schemas.microsoft.com/office/drawing/2014/main" id="{2B18542A-F7BA-407C-A77B-44AF0B210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259" y="3113914"/>
            <a:ext cx="5332741" cy="1421195"/>
          </a:xfrm>
        </p:spPr>
      </p:pic>
      <p:pic>
        <p:nvPicPr>
          <p:cNvPr id="7" name="Image 6">
            <a:extLst>
              <a:ext uri="{FF2B5EF4-FFF2-40B4-BE49-F238E27FC236}">
                <a16:creationId xmlns:a16="http://schemas.microsoft.com/office/drawing/2014/main" id="{0F18746A-3F09-4415-9BAC-DA8C71343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043" y="3113913"/>
            <a:ext cx="5541356" cy="1421195"/>
          </a:xfrm>
          <a:prstGeom prst="rect">
            <a:avLst/>
          </a:prstGeom>
        </p:spPr>
      </p:pic>
    </p:spTree>
    <p:extLst>
      <p:ext uri="{BB962C8B-B14F-4D97-AF65-F5344CB8AC3E}">
        <p14:creationId xmlns:p14="http://schemas.microsoft.com/office/powerpoint/2010/main" val="411603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322CC-A834-4A9E-819A-5A02D36742B7}"/>
              </a:ext>
            </a:extLst>
          </p:cNvPr>
          <p:cNvSpPr>
            <a:spLocks noGrp="1"/>
          </p:cNvSpPr>
          <p:nvPr>
            <p:ph type="title"/>
          </p:nvPr>
        </p:nvSpPr>
        <p:spPr/>
        <p:txBody>
          <a:bodyPr/>
          <a:lstStyle/>
          <a:p>
            <a:r>
              <a:rPr lang="fr-FR" dirty="0"/>
              <a:t>Panel avec APL instrumenté par densité</a:t>
            </a:r>
          </a:p>
        </p:txBody>
      </p:sp>
      <p:pic>
        <p:nvPicPr>
          <p:cNvPr id="5" name="Espace réservé du contenu 4">
            <a:extLst>
              <a:ext uri="{FF2B5EF4-FFF2-40B4-BE49-F238E27FC236}">
                <a16:creationId xmlns:a16="http://schemas.microsoft.com/office/drawing/2014/main" id="{32B677FB-EA2B-4049-909D-8A12D69244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823" y="1763732"/>
            <a:ext cx="7502197" cy="1582096"/>
          </a:xfrm>
        </p:spPr>
      </p:pic>
      <p:pic>
        <p:nvPicPr>
          <p:cNvPr id="7" name="Image 6">
            <a:extLst>
              <a:ext uri="{FF2B5EF4-FFF2-40B4-BE49-F238E27FC236}">
                <a16:creationId xmlns:a16="http://schemas.microsoft.com/office/drawing/2014/main" id="{ED0303AA-A0DF-46A8-9C0A-BB30451AC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823" y="4284353"/>
            <a:ext cx="7340922" cy="1582095"/>
          </a:xfrm>
          <a:prstGeom prst="rect">
            <a:avLst/>
          </a:prstGeom>
        </p:spPr>
      </p:pic>
    </p:spTree>
    <p:extLst>
      <p:ext uri="{BB962C8B-B14F-4D97-AF65-F5344CB8AC3E}">
        <p14:creationId xmlns:p14="http://schemas.microsoft.com/office/powerpoint/2010/main" val="36734965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507</Words>
  <Application>Microsoft Office PowerPoint</Application>
  <PresentationFormat>Grand écran</PresentationFormat>
  <Paragraphs>61</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Déserts médicaux et espérance de vie</vt:lpstr>
      <vt:lpstr>Présentation PowerPoint</vt:lpstr>
      <vt:lpstr>Décomposition de la variance</vt:lpstr>
      <vt:lpstr>Cross-section sans covariables (2018)</vt:lpstr>
      <vt:lpstr>Cross-section avec covariables (2018)</vt:lpstr>
      <vt:lpstr>Bilan cross-section</vt:lpstr>
      <vt:lpstr>Panel sans covariables (seulement log pop)</vt:lpstr>
      <vt:lpstr>Panel sans covariables  (≥ 5 décè/an)</vt:lpstr>
      <vt:lpstr>Panel avec APL instrumenté par densité</vt:lpstr>
      <vt:lpstr>Panel avec APL instrumenté (≥ 5 décè/an)</vt:lpstr>
      <vt:lpstr>Bilan panel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Déserts médicaux et espérance de vie</dc:title>
  <dc:creator>CHABAUD Mathieu</dc:creator>
  <cp:lastModifiedBy>CHABAUD Mathieu</cp:lastModifiedBy>
  <cp:revision>57</cp:revision>
  <dcterms:created xsi:type="dcterms:W3CDTF">2022-03-18T09:47:37Z</dcterms:created>
  <dcterms:modified xsi:type="dcterms:W3CDTF">2022-03-26T17:30:20Z</dcterms:modified>
</cp:coreProperties>
</file>