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4" r:id="rId9"/>
    <p:sldId id="263" r:id="rId10"/>
    <p:sldId id="265" r:id="rId11"/>
    <p:sldId id="266" r:id="rId12"/>
    <p:sldId id="270" r:id="rId13"/>
    <p:sldId id="267" r:id="rId14"/>
    <p:sldId id="268" r:id="rId15"/>
    <p:sldId id="269"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DE543-7AC5-443D-9111-EE52EE0C35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326FB5-B26C-43E1-84B3-03AD6BA58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EB92D383-703D-488D-B1DC-B6DA40203E11}"/>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0EB9AC8-8B13-4A05-9C9E-BA2082BC220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384AE33-1A41-4B01-B222-59B47FB4257B}"/>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8146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3099A-D6D6-45CC-B131-759BF629754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6D193FC-DB33-4DCD-BDEA-99B82C5750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966967E-B29F-463F-A40A-6D518F68A9F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59961CD-4B73-4B9A-AD2C-FC2590059D1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1D0968-E24C-416D-AFFE-840A396E879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5946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09ADD1-A44C-45F3-8E7D-6BDEFB7B9E8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A632263-5C43-4AEB-94BE-82EB73FBAC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FFCC720-C32A-4702-B6CC-CF00301FCCC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22122EF0-5E04-4AD1-B6BB-445BC6FA252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D44D40-9591-43B8-9B04-3CEF120B647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20621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5979C-EE27-4788-AD28-68274D211D6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E2513A-1649-48E9-84FB-4DF1AA0240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1576BE5-A2D9-4A14-A9BF-001EC97F83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DAA58698-20F0-4CAB-BBE3-24C96E8BDC5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849724-AA05-4C6C-902C-FD94FC691F03}"/>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3024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323CE-9A1D-4F26-B4DE-1C26152C30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2A83DA4-6F9D-4421-9809-6E718C87B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87E002A-0FFB-463D-A2D1-5500F10A4DC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7780A697-D95B-456D-9EBD-67608D8CD29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B691A72-963D-4D73-82CC-F62C324F91E1}"/>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83384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9C022-552A-449B-BCBE-7E74E554AAA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481CA60-3DBA-447C-9B6F-260527C416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A09FB0D-5B82-463D-8322-0EF7255216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31B4A15-6433-431F-995A-17B25204228F}"/>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F1740D74-5690-4DCE-88EF-24D5842CBAD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D24EE99-C0B9-4D3C-83AC-955372590E1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14056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6D1A8-4AC2-498B-894E-E26B07D5EF84}"/>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9AA96B5-B82F-4FCC-97D7-75D3A5BF2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3331F0-21DA-42E4-B68A-7C0A1A788B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B52E79E-F7D5-4D11-96CC-39FBA0C5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8943D9-76D0-46FC-B48A-922ABDD13AA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4B02070A-1543-4F06-988C-01176D85DA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8" name="Espace réservé du pied de page 7">
            <a:extLst>
              <a:ext uri="{FF2B5EF4-FFF2-40B4-BE49-F238E27FC236}">
                <a16:creationId xmlns:a16="http://schemas.microsoft.com/office/drawing/2014/main" id="{90E14DDC-DA23-45C9-8803-561E22D894F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06C23FE4-1EF2-410D-A4B3-61D574500EB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796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2F064-CD43-4878-AF2F-AC34F87BCEF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55C3624-C4DF-49D3-8536-0117E844E568}"/>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4" name="Espace réservé du pied de page 3">
            <a:extLst>
              <a:ext uri="{FF2B5EF4-FFF2-40B4-BE49-F238E27FC236}">
                <a16:creationId xmlns:a16="http://schemas.microsoft.com/office/drawing/2014/main" id="{CA9758EE-AC17-44FB-854E-00EF2A832D4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A551B9C-E905-4E9D-A485-432713A7C7B2}"/>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46984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A23693-3634-4A15-9F75-7C6F82314C0C}"/>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3" name="Espace réservé du pied de page 2">
            <a:extLst>
              <a:ext uri="{FF2B5EF4-FFF2-40B4-BE49-F238E27FC236}">
                <a16:creationId xmlns:a16="http://schemas.microsoft.com/office/drawing/2014/main" id="{7A4F9242-8A85-4153-8351-A69076FC9A1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C37856B-E3DE-4B2E-A294-E38874D631C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205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11AAA-C3A1-49C1-A782-35EE6CCA92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A782946-F031-43C9-B46C-611BDA0AF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AA41B467-25A2-4426-BDF1-1DEED2821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395DFF-9645-474C-8299-D3A77C377DF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759D41B7-32E1-48C1-AEE2-C0DECE14731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AD701E-7082-4C83-A37C-CD606AACA3D9}"/>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5893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26C23-F01E-46AE-8B1E-0E2DD44745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000ED5F-0557-4E80-BA5C-686460939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3BC27F82-9FC4-4261-9798-27E54949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A31E89-69A9-4181-B2FD-C62AF9715160}"/>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5158B9A1-052E-412D-979C-1BB1076407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CE6567-361E-4898-B9DB-CFC85F769FE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421377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1015E7-588F-4311-9923-01409B5A5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865D9DF-7E40-4362-AA54-0F85DBDEE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2F1107B-3C5A-4DC6-A33F-4853B2828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EAB66F3F-2BC3-41D2-B433-CACC7FB7B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6C1A455-D347-4574-8FDE-9544B33F7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FFFFC-94C5-4731-AD58-1D73834E3174}" type="slidenum">
              <a:rPr lang="en-US" smtClean="0"/>
              <a:t>‹N°›</a:t>
            </a:fld>
            <a:endParaRPr lang="en-US"/>
          </a:p>
        </p:txBody>
      </p:sp>
    </p:spTree>
    <p:extLst>
      <p:ext uri="{BB962C8B-B14F-4D97-AF65-F5344CB8AC3E}">
        <p14:creationId xmlns:p14="http://schemas.microsoft.com/office/powerpoint/2010/main" val="133573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C6D5C-9D8C-4051-BDD0-9E0D11FC3F4A}"/>
              </a:ext>
            </a:extLst>
          </p:cNvPr>
          <p:cNvSpPr>
            <a:spLocks noGrp="1"/>
          </p:cNvSpPr>
          <p:nvPr>
            <p:ph type="ctrTitle"/>
          </p:nvPr>
        </p:nvSpPr>
        <p:spPr/>
        <p:txBody>
          <a:bodyPr/>
          <a:lstStyle/>
          <a:p>
            <a:r>
              <a:rPr lang="fr-FR" dirty="0"/>
              <a:t>Déserts médicaux et espérance de vie</a:t>
            </a:r>
          </a:p>
        </p:txBody>
      </p:sp>
      <p:sp>
        <p:nvSpPr>
          <p:cNvPr id="3" name="Sous-titre 2">
            <a:extLst>
              <a:ext uri="{FF2B5EF4-FFF2-40B4-BE49-F238E27FC236}">
                <a16:creationId xmlns:a16="http://schemas.microsoft.com/office/drawing/2014/main" id="{EEE12694-28D7-4895-B07F-579ADFC9674C}"/>
              </a:ext>
            </a:extLst>
          </p:cNvPr>
          <p:cNvSpPr>
            <a:spLocks noGrp="1"/>
          </p:cNvSpPr>
          <p:nvPr>
            <p:ph type="subTitle" idx="1"/>
          </p:nvPr>
        </p:nvSpPr>
        <p:spPr/>
        <p:txBody>
          <a:bodyPr/>
          <a:lstStyle/>
          <a:p>
            <a:r>
              <a:rPr lang="en-US" dirty="0"/>
              <a:t>18/03</a:t>
            </a:r>
          </a:p>
        </p:txBody>
      </p:sp>
    </p:spTree>
    <p:extLst>
      <p:ext uri="{BB962C8B-B14F-4D97-AF65-F5344CB8AC3E}">
        <p14:creationId xmlns:p14="http://schemas.microsoft.com/office/powerpoint/2010/main" val="20741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D3AB4-4120-4AF4-B8F8-5B94004D4DDE}"/>
              </a:ext>
            </a:extLst>
          </p:cNvPr>
          <p:cNvSpPr>
            <a:spLocks noGrp="1"/>
          </p:cNvSpPr>
          <p:nvPr>
            <p:ph type="title"/>
          </p:nvPr>
        </p:nvSpPr>
        <p:spPr/>
        <p:txBody>
          <a:bodyPr/>
          <a:lstStyle/>
          <a:p>
            <a:r>
              <a:rPr lang="fr-FR" dirty="0"/>
              <a:t>Panel avec APL instrumenté (≥ 5 </a:t>
            </a:r>
            <a:r>
              <a:rPr lang="fr-FR" dirty="0" err="1"/>
              <a:t>décè</a:t>
            </a:r>
            <a:r>
              <a:rPr lang="fr-FR" dirty="0"/>
              <a:t>/an)</a:t>
            </a:r>
          </a:p>
        </p:txBody>
      </p:sp>
      <p:pic>
        <p:nvPicPr>
          <p:cNvPr id="5" name="Espace réservé du contenu 4">
            <a:extLst>
              <a:ext uri="{FF2B5EF4-FFF2-40B4-BE49-F238E27FC236}">
                <a16:creationId xmlns:a16="http://schemas.microsoft.com/office/drawing/2014/main" id="{CE23B530-55D6-44F2-B455-8E2D41699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221" y="1690688"/>
            <a:ext cx="6846543" cy="1745868"/>
          </a:xfrm>
        </p:spPr>
      </p:pic>
      <p:pic>
        <p:nvPicPr>
          <p:cNvPr id="7" name="Image 6">
            <a:extLst>
              <a:ext uri="{FF2B5EF4-FFF2-40B4-BE49-F238E27FC236}">
                <a16:creationId xmlns:a16="http://schemas.microsoft.com/office/drawing/2014/main" id="{E182ED5D-76F6-4FD3-9D34-D99484787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221" y="4015410"/>
            <a:ext cx="6673148" cy="1461962"/>
          </a:xfrm>
          <a:prstGeom prst="rect">
            <a:avLst/>
          </a:prstGeom>
        </p:spPr>
      </p:pic>
    </p:spTree>
    <p:extLst>
      <p:ext uri="{BB962C8B-B14F-4D97-AF65-F5344CB8AC3E}">
        <p14:creationId xmlns:p14="http://schemas.microsoft.com/office/powerpoint/2010/main" val="60796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3209F-AD4E-441E-8A67-005F8708A26B}"/>
              </a:ext>
            </a:extLst>
          </p:cNvPr>
          <p:cNvSpPr>
            <a:spLocks noGrp="1"/>
          </p:cNvSpPr>
          <p:nvPr>
            <p:ph type="title"/>
          </p:nvPr>
        </p:nvSpPr>
        <p:spPr/>
        <p:txBody>
          <a:bodyPr/>
          <a:lstStyle/>
          <a:p>
            <a:r>
              <a:rPr lang="fr-FR" dirty="0"/>
              <a:t>Bilan panel</a:t>
            </a:r>
          </a:p>
        </p:txBody>
      </p:sp>
      <p:sp>
        <p:nvSpPr>
          <p:cNvPr id="3" name="Espace réservé du contenu 2">
            <a:extLst>
              <a:ext uri="{FF2B5EF4-FFF2-40B4-BE49-F238E27FC236}">
                <a16:creationId xmlns:a16="http://schemas.microsoft.com/office/drawing/2014/main" id="{16287789-96D1-469A-8528-DFDA73E18C20}"/>
              </a:ext>
            </a:extLst>
          </p:cNvPr>
          <p:cNvSpPr>
            <a:spLocks noGrp="1"/>
          </p:cNvSpPr>
          <p:nvPr>
            <p:ph idx="1"/>
          </p:nvPr>
        </p:nvSpPr>
        <p:spPr/>
        <p:txBody>
          <a:bodyPr/>
          <a:lstStyle/>
          <a:p>
            <a:r>
              <a:rPr lang="fr-FR" dirty="0"/>
              <a:t>Signe incohérent pour l’âge moyen de décès: pour une même commune, on trouve que lorsque l’APL augmente, l’âge moyen de décès diminue. Cela est encore plus marqué lorsqu’on instrumente, donc le problème ne semble pas venir de l’endogénéité de l’APL (bien que le F-test du 1st stage soit assez faible: 5,3 </a:t>
            </a:r>
            <a:r>
              <a:rPr lang="fr-FR" dirty="0">
                <a:sym typeface="Wingdings" panose="05000000000000000000" pitchFamily="2" charset="2"/>
              </a:rPr>
              <a:t> risque d’instrument faible)</a:t>
            </a:r>
          </a:p>
          <a:p>
            <a:r>
              <a:rPr lang="fr-FR" dirty="0">
                <a:sym typeface="Wingdings" panose="05000000000000000000" pitchFamily="2" charset="2"/>
              </a:rPr>
              <a:t>Peu de significativité pour le log du nombre de morts</a:t>
            </a:r>
            <a:r>
              <a:rPr lang="fr-FR" dirty="0"/>
              <a:t> </a:t>
            </a:r>
          </a:p>
        </p:txBody>
      </p:sp>
    </p:spTree>
    <p:extLst>
      <p:ext uri="{BB962C8B-B14F-4D97-AF65-F5344CB8AC3E}">
        <p14:creationId xmlns:p14="http://schemas.microsoft.com/office/powerpoint/2010/main" val="242446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E9AD-4FBE-408B-80B2-2A844C6080F9}"/>
              </a:ext>
            </a:extLst>
          </p:cNvPr>
          <p:cNvSpPr>
            <a:spLocks noGrp="1"/>
          </p:cNvSpPr>
          <p:nvPr>
            <p:ph type="title"/>
          </p:nvPr>
        </p:nvSpPr>
        <p:spPr/>
        <p:txBody>
          <a:bodyPr/>
          <a:lstStyle/>
          <a:p>
            <a:r>
              <a:rPr lang="fr-FR" dirty="0"/>
              <a:t>Modèles de panel à l’échelle des territoires de vie santé (TVS)</a:t>
            </a:r>
          </a:p>
        </p:txBody>
      </p:sp>
      <p:sp>
        <p:nvSpPr>
          <p:cNvPr id="3" name="Espace réservé du contenu 2">
            <a:extLst>
              <a:ext uri="{FF2B5EF4-FFF2-40B4-BE49-F238E27FC236}">
                <a16:creationId xmlns:a16="http://schemas.microsoft.com/office/drawing/2014/main" id="{C33D4AD7-6D3F-478B-8C89-8DBF4079FEA7}"/>
              </a:ext>
            </a:extLst>
          </p:cNvPr>
          <p:cNvSpPr>
            <a:spLocks noGrp="1"/>
          </p:cNvSpPr>
          <p:nvPr>
            <p:ph idx="1"/>
          </p:nvPr>
        </p:nvSpPr>
        <p:spPr/>
        <p:txBody>
          <a:bodyPr>
            <a:normAutofit lnSpcReduction="10000"/>
          </a:bodyPr>
          <a:lstStyle/>
          <a:p>
            <a:pPr marL="0" indent="0">
              <a:buNone/>
            </a:pPr>
            <a:r>
              <a:rPr lang="fr-FR" dirty="0"/>
              <a:t>Pour pallier au problème qui nous semble se dégager de nos analyses, on décide changer de stratégie : </a:t>
            </a:r>
          </a:p>
          <a:p>
            <a:pPr marL="0" indent="0">
              <a:buNone/>
            </a:pPr>
            <a:r>
              <a:rPr lang="fr-FR" dirty="0"/>
              <a:t>	- on prend comme unité d’observation le Territoire Vie-Santé, </a:t>
            </a:r>
            <a:r>
              <a:rPr lang="fr-FR" dirty="0" err="1"/>
              <a:t>aggrégat</a:t>
            </a:r>
            <a:r>
              <a:rPr lang="fr-FR" dirty="0"/>
              <a:t> de communes autour d’un pôle d’équipements et de services. Il s’agit de l’unité de référence utilisée pour les politiques incitant les médecins à s’installer en zone sous-dense. On retient la définition des TVS en fonction des communes établie en 2019, et qui présente 2 842 TVS pour 32 705 communes. </a:t>
            </a:r>
          </a:p>
          <a:p>
            <a:pPr marL="0" indent="0">
              <a:buNone/>
            </a:pPr>
            <a:r>
              <a:rPr lang="fr-FR" dirty="0"/>
              <a:t>- On passe à une période plus importante (2004-2019), soit 16 périodes, ce qui nous permet de capturer davantage la dynamique étudiée. </a:t>
            </a:r>
          </a:p>
        </p:txBody>
      </p:sp>
    </p:spTree>
    <p:extLst>
      <p:ext uri="{BB962C8B-B14F-4D97-AF65-F5344CB8AC3E}">
        <p14:creationId xmlns:p14="http://schemas.microsoft.com/office/powerpoint/2010/main" val="297803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D402A-67C2-45EA-8F47-FB6376D37986}"/>
              </a:ext>
            </a:extLst>
          </p:cNvPr>
          <p:cNvSpPr>
            <a:spLocks noGrp="1"/>
          </p:cNvSpPr>
          <p:nvPr>
            <p:ph type="title"/>
          </p:nvPr>
        </p:nvSpPr>
        <p:spPr>
          <a:xfrm>
            <a:off x="838200" y="365125"/>
            <a:ext cx="10515600" cy="1832165"/>
          </a:xfrm>
        </p:spPr>
        <p:txBody>
          <a:bodyPr>
            <a:normAutofit fontScale="90000"/>
          </a:bodyPr>
          <a:lstStyle/>
          <a:p>
            <a:r>
              <a:rPr lang="fr-FR" dirty="0"/>
              <a:t>Modèles de panel en utilisant le nombre de médecins sur 18 périodes (2004-2021)</a:t>
            </a:r>
            <a:br>
              <a:rPr lang="fr-FR" dirty="0"/>
            </a:br>
            <a:r>
              <a:rPr lang="fr-FR" dirty="0"/>
              <a:t>Gestion des valeurs manquantes 1/2</a:t>
            </a:r>
          </a:p>
        </p:txBody>
      </p:sp>
      <p:pic>
        <p:nvPicPr>
          <p:cNvPr id="5" name="Espace réservé du contenu 4">
            <a:extLst>
              <a:ext uri="{FF2B5EF4-FFF2-40B4-BE49-F238E27FC236}">
                <a16:creationId xmlns:a16="http://schemas.microsoft.com/office/drawing/2014/main" id="{C0C65FBF-636D-4D32-A261-62DCC0A38567}"/>
              </a:ext>
            </a:extLst>
          </p:cNvPr>
          <p:cNvPicPr>
            <a:picLocks noGrp="1" noChangeAspect="1"/>
          </p:cNvPicPr>
          <p:nvPr>
            <p:ph idx="1"/>
          </p:nvPr>
        </p:nvPicPr>
        <p:blipFill>
          <a:blip r:embed="rId2"/>
          <a:stretch>
            <a:fillRect/>
          </a:stretch>
        </p:blipFill>
        <p:spPr>
          <a:xfrm>
            <a:off x="838200" y="2578898"/>
            <a:ext cx="6950344" cy="1421338"/>
          </a:xfrm>
        </p:spPr>
      </p:pic>
      <p:sp>
        <p:nvSpPr>
          <p:cNvPr id="6" name="ZoneTexte 5">
            <a:extLst>
              <a:ext uri="{FF2B5EF4-FFF2-40B4-BE49-F238E27FC236}">
                <a16:creationId xmlns:a16="http://schemas.microsoft.com/office/drawing/2014/main" id="{81FB07D3-86DC-4370-8F7D-140738D88FF3}"/>
              </a:ext>
            </a:extLst>
          </p:cNvPr>
          <p:cNvSpPr txBox="1"/>
          <p:nvPr/>
        </p:nvSpPr>
        <p:spPr>
          <a:xfrm>
            <a:off x="681690" y="4000236"/>
            <a:ext cx="8134764" cy="923330"/>
          </a:xfrm>
          <a:prstGeom prst="rect">
            <a:avLst/>
          </a:prstGeom>
          <a:noFill/>
        </p:spPr>
        <p:txBody>
          <a:bodyPr wrap="square" rtlCol="0">
            <a:spAutoFit/>
          </a:bodyPr>
          <a:lstStyle/>
          <a:p>
            <a:r>
              <a:rPr lang="fr-FR" dirty="0"/>
              <a:t>1.8% des observations de décès appartiennent à des communes qui ne peuvent </a:t>
            </a:r>
            <a:r>
              <a:rPr lang="fr-FR" dirty="0" err="1"/>
              <a:t>aps</a:t>
            </a:r>
            <a:r>
              <a:rPr lang="fr-FR" dirty="0"/>
              <a:t> être rattachées aux  TVS, on décide de les supprimer en faisant l’hypothèse qu’elles sont </a:t>
            </a:r>
            <a:r>
              <a:rPr lang="fr-FR" i="1" dirty="0" err="1"/>
              <a:t>missing</a:t>
            </a:r>
            <a:r>
              <a:rPr lang="fr-FR" i="1" dirty="0"/>
              <a:t> at </a:t>
            </a:r>
            <a:r>
              <a:rPr lang="fr-FR" i="1" dirty="0" err="1"/>
              <a:t>random</a:t>
            </a:r>
            <a:r>
              <a:rPr lang="fr-FR" i="1" dirty="0"/>
              <a:t> </a:t>
            </a:r>
          </a:p>
        </p:txBody>
      </p:sp>
    </p:spTree>
    <p:extLst>
      <p:ext uri="{BB962C8B-B14F-4D97-AF65-F5344CB8AC3E}">
        <p14:creationId xmlns:p14="http://schemas.microsoft.com/office/powerpoint/2010/main" val="262655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83B54-E82F-40CC-B76B-C1E454CE9EAC}"/>
              </a:ext>
            </a:extLst>
          </p:cNvPr>
          <p:cNvSpPr>
            <a:spLocks noGrp="1"/>
          </p:cNvSpPr>
          <p:nvPr>
            <p:ph type="title"/>
          </p:nvPr>
        </p:nvSpPr>
        <p:spPr/>
        <p:txBody>
          <a:bodyPr>
            <a:normAutofit fontScale="90000"/>
          </a:bodyPr>
          <a:lstStyle/>
          <a:p>
            <a:r>
              <a:rPr lang="fr-FR" dirty="0"/>
              <a:t>Gestion des valeurs manquantes pour la population à l’échelle du territoire de vie santé</a:t>
            </a:r>
          </a:p>
        </p:txBody>
      </p:sp>
      <p:sp>
        <p:nvSpPr>
          <p:cNvPr id="5" name="ZoneTexte 4">
            <a:extLst>
              <a:ext uri="{FF2B5EF4-FFF2-40B4-BE49-F238E27FC236}">
                <a16:creationId xmlns:a16="http://schemas.microsoft.com/office/drawing/2014/main" id="{F2963C29-FF01-4249-9EA9-1042FD1E3619}"/>
              </a:ext>
            </a:extLst>
          </p:cNvPr>
          <p:cNvSpPr txBox="1"/>
          <p:nvPr/>
        </p:nvSpPr>
        <p:spPr>
          <a:xfrm>
            <a:off x="5859658" y="1881272"/>
            <a:ext cx="5494142" cy="646331"/>
          </a:xfrm>
          <a:prstGeom prst="rect">
            <a:avLst/>
          </a:prstGeom>
          <a:noFill/>
        </p:spPr>
        <p:txBody>
          <a:bodyPr wrap="square" rtlCol="0">
            <a:spAutoFit/>
          </a:bodyPr>
          <a:lstStyle/>
          <a:p>
            <a:r>
              <a:rPr lang="fr-FR" dirty="0"/>
              <a:t>Figure:  Imputation de la population totale à l’échelle du territoire de vie santé de Marolles-en-Brie (TVS 94 048)</a:t>
            </a:r>
          </a:p>
        </p:txBody>
      </p:sp>
      <p:sp>
        <p:nvSpPr>
          <p:cNvPr id="6" name="ZoneTexte 5">
            <a:extLst>
              <a:ext uri="{FF2B5EF4-FFF2-40B4-BE49-F238E27FC236}">
                <a16:creationId xmlns:a16="http://schemas.microsoft.com/office/drawing/2014/main" id="{A644C14B-E199-4F22-A86F-54EF42B73B17}"/>
              </a:ext>
            </a:extLst>
          </p:cNvPr>
          <p:cNvSpPr txBox="1"/>
          <p:nvPr/>
        </p:nvSpPr>
        <p:spPr>
          <a:xfrm>
            <a:off x="632170" y="2551924"/>
            <a:ext cx="4141763" cy="2862322"/>
          </a:xfrm>
          <a:prstGeom prst="rect">
            <a:avLst/>
          </a:prstGeom>
          <a:noFill/>
        </p:spPr>
        <p:txBody>
          <a:bodyPr wrap="square" rtlCol="0">
            <a:spAutoFit/>
          </a:bodyPr>
          <a:lstStyle/>
          <a:p>
            <a:r>
              <a:rPr lang="fr-FR" dirty="0"/>
              <a:t>On a testé différentes procédures d’imputation pour les séries univariées (</a:t>
            </a:r>
            <a:r>
              <a:rPr lang="fr-FR" dirty="0" err="1"/>
              <a:t>Kalman</a:t>
            </a:r>
            <a:r>
              <a:rPr lang="fr-FR" dirty="0"/>
              <a:t> </a:t>
            </a:r>
            <a:r>
              <a:rPr lang="fr-FR" dirty="0" err="1"/>
              <a:t>Smoothing</a:t>
            </a:r>
            <a:r>
              <a:rPr lang="fr-FR" dirty="0"/>
              <a:t>, </a:t>
            </a:r>
            <a:r>
              <a:rPr lang="fr-FR" dirty="0" err="1"/>
              <a:t>moving</a:t>
            </a:r>
            <a:r>
              <a:rPr lang="fr-FR" dirty="0"/>
              <a:t> </a:t>
            </a:r>
            <a:r>
              <a:rPr lang="fr-FR" dirty="0" err="1"/>
              <a:t>average</a:t>
            </a:r>
            <a:r>
              <a:rPr lang="fr-FR" dirty="0"/>
              <a:t>, </a:t>
            </a:r>
            <a:r>
              <a:rPr lang="fr-FR" dirty="0" err="1"/>
              <a:t>Arima</a:t>
            </a:r>
            <a:r>
              <a:rPr lang="fr-FR" dirty="0"/>
              <a:t> State-</a:t>
            </a:r>
            <a:r>
              <a:rPr lang="fr-FR" dirty="0" err="1"/>
              <a:t>space</a:t>
            </a:r>
            <a:r>
              <a:rPr lang="fr-FR" dirty="0"/>
              <a:t>, interpolation linéaire).</a:t>
            </a:r>
          </a:p>
          <a:p>
            <a:r>
              <a:rPr lang="fr-FR" dirty="0"/>
              <a:t> </a:t>
            </a:r>
          </a:p>
          <a:p>
            <a:r>
              <a:rPr lang="fr-FR" dirty="0"/>
              <a:t>Etant donné le fait qu’il nous manque des données pour plusieurs périodes consécutives, on a décidé d’imputer les données </a:t>
            </a:r>
            <a:r>
              <a:rPr lang="fr-FR" b="1" dirty="0"/>
              <a:t>par interpolation, en utilisant la procédure de </a:t>
            </a:r>
            <a:r>
              <a:rPr lang="fr-FR" b="1" dirty="0" err="1"/>
              <a:t>smoothing</a:t>
            </a:r>
            <a:r>
              <a:rPr lang="fr-FR" b="1" dirty="0"/>
              <a:t> de </a:t>
            </a:r>
            <a:r>
              <a:rPr lang="fr-FR" b="1" dirty="0" err="1"/>
              <a:t>Kalman</a:t>
            </a:r>
            <a:endParaRPr lang="fr-FR" dirty="0"/>
          </a:p>
        </p:txBody>
      </p:sp>
      <p:pic>
        <p:nvPicPr>
          <p:cNvPr id="12" name="Espace réservé du contenu 11">
            <a:extLst>
              <a:ext uri="{FF2B5EF4-FFF2-40B4-BE49-F238E27FC236}">
                <a16:creationId xmlns:a16="http://schemas.microsoft.com/office/drawing/2014/main" id="{73DF4E6F-2D11-4C93-A92C-50069EC32683}"/>
              </a:ext>
            </a:extLst>
          </p:cNvPr>
          <p:cNvPicPr>
            <a:picLocks noGrp="1" noChangeAspect="1"/>
          </p:cNvPicPr>
          <p:nvPr>
            <p:ph idx="1"/>
          </p:nvPr>
        </p:nvPicPr>
        <p:blipFill>
          <a:blip r:embed="rId2"/>
          <a:stretch>
            <a:fillRect/>
          </a:stretch>
        </p:blipFill>
        <p:spPr>
          <a:xfrm>
            <a:off x="5563923" y="2610741"/>
            <a:ext cx="6290495" cy="3882134"/>
          </a:xfrm>
          <a:prstGeom prst="rect">
            <a:avLst/>
          </a:prstGeom>
        </p:spPr>
      </p:pic>
    </p:spTree>
    <p:extLst>
      <p:ext uri="{BB962C8B-B14F-4D97-AF65-F5344CB8AC3E}">
        <p14:creationId xmlns:p14="http://schemas.microsoft.com/office/powerpoint/2010/main" val="320332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D4A7F-17F6-4FB3-8AAC-147B00E6FE77}"/>
              </a:ext>
            </a:extLst>
          </p:cNvPr>
          <p:cNvSpPr>
            <a:spLocks noGrp="1"/>
          </p:cNvSpPr>
          <p:nvPr>
            <p:ph type="title"/>
          </p:nvPr>
        </p:nvSpPr>
        <p:spPr/>
        <p:txBody>
          <a:bodyPr/>
          <a:lstStyle/>
          <a:p>
            <a:r>
              <a:rPr lang="fr-FR" dirty="0"/>
              <a:t>Décomposition de la variance, en prenant le TVS comme groupe</a:t>
            </a:r>
          </a:p>
        </p:txBody>
      </p:sp>
      <p:graphicFrame>
        <p:nvGraphicFramePr>
          <p:cNvPr id="6" name="Tableau 6">
            <a:extLst>
              <a:ext uri="{FF2B5EF4-FFF2-40B4-BE49-F238E27FC236}">
                <a16:creationId xmlns:a16="http://schemas.microsoft.com/office/drawing/2014/main" id="{9EAA26FF-14DD-4F2E-B269-9BF28D4FB8CA}"/>
              </a:ext>
            </a:extLst>
          </p:cNvPr>
          <p:cNvGraphicFramePr>
            <a:graphicFrameLocks noGrp="1"/>
          </p:cNvGraphicFramePr>
          <p:nvPr>
            <p:extLst>
              <p:ext uri="{D42A27DB-BD31-4B8C-83A1-F6EECF244321}">
                <p14:modId xmlns:p14="http://schemas.microsoft.com/office/powerpoint/2010/main" val="3973958942"/>
              </p:ext>
            </p:extLst>
          </p:nvPr>
        </p:nvGraphicFramePr>
        <p:xfrm>
          <a:off x="3016154" y="2688609"/>
          <a:ext cx="7519915" cy="2327808"/>
        </p:xfrm>
        <a:graphic>
          <a:graphicData uri="http://schemas.openxmlformats.org/drawingml/2006/table">
            <a:tbl>
              <a:tblPr firstRow="1" bandRow="1">
                <a:tableStyleId>{5C22544A-7EE6-4342-B048-85BDC9FD1C3A}</a:tableStyleId>
              </a:tblPr>
              <a:tblGrid>
                <a:gridCol w="1503983">
                  <a:extLst>
                    <a:ext uri="{9D8B030D-6E8A-4147-A177-3AD203B41FA5}">
                      <a16:colId xmlns:a16="http://schemas.microsoft.com/office/drawing/2014/main" val="1214303205"/>
                    </a:ext>
                  </a:extLst>
                </a:gridCol>
                <a:gridCol w="1503983">
                  <a:extLst>
                    <a:ext uri="{9D8B030D-6E8A-4147-A177-3AD203B41FA5}">
                      <a16:colId xmlns:a16="http://schemas.microsoft.com/office/drawing/2014/main" val="2846042646"/>
                    </a:ext>
                  </a:extLst>
                </a:gridCol>
                <a:gridCol w="1503983">
                  <a:extLst>
                    <a:ext uri="{9D8B030D-6E8A-4147-A177-3AD203B41FA5}">
                      <a16:colId xmlns:a16="http://schemas.microsoft.com/office/drawing/2014/main" val="393709161"/>
                    </a:ext>
                  </a:extLst>
                </a:gridCol>
                <a:gridCol w="1503983">
                  <a:extLst>
                    <a:ext uri="{9D8B030D-6E8A-4147-A177-3AD203B41FA5}">
                      <a16:colId xmlns:a16="http://schemas.microsoft.com/office/drawing/2014/main" val="3533549228"/>
                    </a:ext>
                  </a:extLst>
                </a:gridCol>
                <a:gridCol w="1503983">
                  <a:extLst>
                    <a:ext uri="{9D8B030D-6E8A-4147-A177-3AD203B41FA5}">
                      <a16:colId xmlns:a16="http://schemas.microsoft.com/office/drawing/2014/main" val="351747786"/>
                    </a:ext>
                  </a:extLst>
                </a:gridCol>
              </a:tblGrid>
              <a:tr h="775936">
                <a:tc>
                  <a:txBody>
                    <a:bodyPr/>
                    <a:lstStyle/>
                    <a:p>
                      <a:pPr algn="l"/>
                      <a:r>
                        <a:rPr lang="fr-FR" sz="1600" dirty="0">
                          <a:effectLst/>
                        </a:rPr>
                        <a:t>Variable</a:t>
                      </a:r>
                    </a:p>
                  </a:txBody>
                  <a:tcPr marL="57150" marR="57150" marT="19050" marB="19050" anchor="ctr"/>
                </a:tc>
                <a:tc>
                  <a:txBody>
                    <a:bodyPr/>
                    <a:lstStyle/>
                    <a:p>
                      <a:pPr algn="l"/>
                      <a:r>
                        <a:rPr lang="fr-FR" sz="1600" dirty="0">
                          <a:effectLst/>
                        </a:rPr>
                        <a:t>Variance totale</a:t>
                      </a:r>
                    </a:p>
                  </a:txBody>
                  <a:tcPr marL="57150" marR="57150" marT="19050" marB="19050" anchor="ctr"/>
                </a:tc>
                <a:tc>
                  <a:txBody>
                    <a:bodyPr/>
                    <a:lstStyle/>
                    <a:p>
                      <a:pPr algn="l"/>
                      <a:r>
                        <a:rPr lang="fr-FR" sz="1600" dirty="0" err="1">
                          <a:effectLst/>
                        </a:rPr>
                        <a:t>Between</a:t>
                      </a:r>
                      <a:endParaRPr lang="fr-FR" sz="1600" dirty="0">
                        <a:effectLst/>
                      </a:endParaRPr>
                    </a:p>
                  </a:txBody>
                  <a:tcPr marL="57150" marR="57150" marT="19050" marB="19050" anchor="ctr"/>
                </a:tc>
                <a:tc>
                  <a:txBody>
                    <a:bodyPr/>
                    <a:lstStyle/>
                    <a:p>
                      <a:pPr algn="l"/>
                      <a:r>
                        <a:rPr lang="fr-FR" sz="1600" dirty="0" err="1">
                          <a:effectLst/>
                        </a:rPr>
                        <a:t>Within</a:t>
                      </a:r>
                      <a:endParaRPr lang="fr-FR" sz="1600" dirty="0">
                        <a:effectLst/>
                      </a:endParaRPr>
                    </a:p>
                  </a:txBody>
                  <a:tcPr marL="57150" marR="57150" marT="19050" marB="19050" anchor="ctr"/>
                </a:tc>
                <a:tc>
                  <a:txBody>
                    <a:bodyPr/>
                    <a:lstStyle/>
                    <a:p>
                      <a:pPr algn="l"/>
                      <a:r>
                        <a:rPr lang="fr-FR" sz="1600" dirty="0">
                          <a:effectLst/>
                        </a:rPr>
                        <a:t>Part </a:t>
                      </a:r>
                      <a:r>
                        <a:rPr lang="fr-FR" sz="1600" dirty="0" err="1">
                          <a:effectLst/>
                        </a:rPr>
                        <a:t>within</a:t>
                      </a:r>
                      <a:endParaRPr lang="fr-FR" sz="1600" dirty="0">
                        <a:effectLst/>
                      </a:endParaRPr>
                    </a:p>
                  </a:txBody>
                  <a:tcPr marL="57150" marR="57150" marT="19050" marB="19050" anchor="ctr"/>
                </a:tc>
                <a:extLst>
                  <a:ext uri="{0D108BD9-81ED-4DB2-BD59-A6C34878D82A}">
                    <a16:rowId xmlns:a16="http://schemas.microsoft.com/office/drawing/2014/main" val="3725085581"/>
                  </a:ext>
                </a:extLst>
              </a:tr>
              <a:tr h="775936">
                <a:tc>
                  <a:txBody>
                    <a:bodyPr/>
                    <a:lstStyle/>
                    <a:p>
                      <a:pPr algn="l"/>
                      <a:r>
                        <a:rPr lang="fr-FR" sz="1600" dirty="0">
                          <a:effectLst/>
                        </a:rPr>
                        <a:t>Âge moyen de décès</a:t>
                      </a:r>
                    </a:p>
                  </a:txBody>
                  <a:tcPr marL="57150" marR="57150" marT="19050" marB="19050" anchor="ctr"/>
                </a:tc>
                <a:tc>
                  <a:txBody>
                    <a:bodyPr/>
                    <a:lstStyle/>
                    <a:p>
                      <a:pPr algn="l"/>
                      <a:r>
                        <a:rPr lang="fr-FR" sz="1600" dirty="0">
                          <a:effectLst/>
                        </a:rPr>
                        <a:t>25.757		</a:t>
                      </a:r>
                    </a:p>
                  </a:txBody>
                  <a:tcPr marL="57150" marR="57150" marT="19050" marB="19050" anchor="ctr"/>
                </a:tc>
                <a:tc>
                  <a:txBody>
                    <a:bodyPr/>
                    <a:lstStyle/>
                    <a:p>
                      <a:pPr algn="l"/>
                      <a:r>
                        <a:rPr lang="fr-FR" sz="1600" dirty="0">
                          <a:effectLst/>
                        </a:rPr>
                        <a:t>21.343</a:t>
                      </a:r>
                    </a:p>
                  </a:txBody>
                  <a:tcPr marL="57150" marR="57150" marT="19050" marB="19050" anchor="ctr"/>
                </a:tc>
                <a:tc>
                  <a:txBody>
                    <a:bodyPr/>
                    <a:lstStyle/>
                    <a:p>
                      <a:pPr algn="l"/>
                      <a:r>
                        <a:rPr lang="fr-FR" sz="1600" dirty="0">
                          <a:effectLst/>
                        </a:rPr>
                        <a:t>7.985	</a:t>
                      </a:r>
                    </a:p>
                  </a:txBody>
                  <a:tcPr marL="57150" marR="57150" marT="19050" marB="19050" anchor="ctr"/>
                </a:tc>
                <a:tc>
                  <a:txBody>
                    <a:bodyPr/>
                    <a:lstStyle/>
                    <a:p>
                      <a:pPr algn="l"/>
                      <a:r>
                        <a:rPr lang="fr-FR" sz="1600" dirty="0">
                          <a:effectLst/>
                        </a:rPr>
                        <a:t>0.310</a:t>
                      </a:r>
                    </a:p>
                  </a:txBody>
                  <a:tcPr marL="57150" marR="57150" marT="19050" marB="19050" anchor="ctr"/>
                </a:tc>
                <a:extLst>
                  <a:ext uri="{0D108BD9-81ED-4DB2-BD59-A6C34878D82A}">
                    <a16:rowId xmlns:a16="http://schemas.microsoft.com/office/drawing/2014/main" val="2246598397"/>
                  </a:ext>
                </a:extLst>
              </a:tr>
              <a:tr h="775936">
                <a:tc>
                  <a:txBody>
                    <a:bodyPr/>
                    <a:lstStyle/>
                    <a:p>
                      <a:pPr algn="l"/>
                      <a:r>
                        <a:rPr lang="fr-FR" sz="1600" dirty="0">
                          <a:effectLst/>
                        </a:rPr>
                        <a:t>Densité médicale </a:t>
                      </a:r>
                    </a:p>
                  </a:txBody>
                  <a:tcPr marL="57150" marR="57150" marT="19050" marB="19050" anchor="ctr"/>
                </a:tc>
                <a:tc>
                  <a:txBody>
                    <a:bodyPr/>
                    <a:lstStyle/>
                    <a:p>
                      <a:pPr algn="l"/>
                      <a:r>
                        <a:rPr lang="fr-FR" sz="1600" dirty="0">
                          <a:effectLst/>
                        </a:rPr>
                        <a:t>0.1160		</a:t>
                      </a:r>
                    </a:p>
                  </a:txBody>
                  <a:tcPr marL="57150" marR="57150" marT="19050" marB="19050" anchor="ctr"/>
                </a:tc>
                <a:tc>
                  <a:txBody>
                    <a:bodyPr/>
                    <a:lstStyle/>
                    <a:p>
                      <a:pPr algn="l"/>
                      <a:r>
                        <a:rPr lang="fr-FR" sz="1600" dirty="0">
                          <a:effectLst/>
                        </a:rPr>
                        <a:t>0.108</a:t>
                      </a:r>
                    </a:p>
                  </a:txBody>
                  <a:tcPr marL="57150" marR="57150" marT="19050" marB="19050" anchor="ctr"/>
                </a:tc>
                <a:tc>
                  <a:txBody>
                    <a:bodyPr/>
                    <a:lstStyle/>
                    <a:p>
                      <a:pPr algn="l"/>
                      <a:r>
                        <a:rPr lang="fr-FR" sz="1600" dirty="0">
                          <a:effectLst/>
                        </a:rPr>
                        <a:t>0.0206</a:t>
                      </a:r>
                    </a:p>
                  </a:txBody>
                  <a:tcPr marL="57150" marR="57150" marT="19050" marB="19050" anchor="ctr"/>
                </a:tc>
                <a:tc>
                  <a:txBody>
                    <a:bodyPr/>
                    <a:lstStyle/>
                    <a:p>
                      <a:pPr algn="l"/>
                      <a:r>
                        <a:rPr lang="fr-FR" sz="1600" dirty="0">
                          <a:effectLst/>
                          <a:highlight>
                            <a:srgbClr val="FFFF00"/>
                          </a:highlight>
                        </a:rPr>
                        <a:t>0.177</a:t>
                      </a:r>
                    </a:p>
                  </a:txBody>
                  <a:tcPr marL="57150" marR="57150" marT="19050" marB="19050" anchor="ctr"/>
                </a:tc>
                <a:extLst>
                  <a:ext uri="{0D108BD9-81ED-4DB2-BD59-A6C34878D82A}">
                    <a16:rowId xmlns:a16="http://schemas.microsoft.com/office/drawing/2014/main" val="1071975229"/>
                  </a:ext>
                </a:extLst>
              </a:tr>
            </a:tbl>
          </a:graphicData>
        </a:graphic>
      </p:graphicFrame>
      <p:sp>
        <p:nvSpPr>
          <p:cNvPr id="7" name="ZoneTexte 6">
            <a:extLst>
              <a:ext uri="{FF2B5EF4-FFF2-40B4-BE49-F238E27FC236}">
                <a16:creationId xmlns:a16="http://schemas.microsoft.com/office/drawing/2014/main" id="{3481D5DF-2B8B-4D6C-80BF-C7B41D9C1F94}"/>
              </a:ext>
            </a:extLst>
          </p:cNvPr>
          <p:cNvSpPr txBox="1"/>
          <p:nvPr/>
        </p:nvSpPr>
        <p:spPr>
          <a:xfrm>
            <a:off x="838200" y="3429000"/>
            <a:ext cx="2063363" cy="646331"/>
          </a:xfrm>
          <a:prstGeom prst="rect">
            <a:avLst/>
          </a:prstGeom>
          <a:noFill/>
        </p:spPr>
        <p:txBody>
          <a:bodyPr wrap="square" rtlCol="0">
            <a:spAutoFit/>
          </a:bodyPr>
          <a:lstStyle/>
          <a:p>
            <a:r>
              <a:rPr lang="fr-FR" dirty="0"/>
              <a:t>≥ 5 décès/an</a:t>
            </a:r>
          </a:p>
          <a:p>
            <a:r>
              <a:rPr lang="fr-FR" dirty="0"/>
              <a:t>(2 830 TVS)</a:t>
            </a:r>
          </a:p>
        </p:txBody>
      </p:sp>
    </p:spTree>
    <p:extLst>
      <p:ext uri="{BB962C8B-B14F-4D97-AF65-F5344CB8AC3E}">
        <p14:creationId xmlns:p14="http://schemas.microsoft.com/office/powerpoint/2010/main" val="409591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D6566-7FA2-4C0A-80D0-704CF162D296}"/>
              </a:ext>
            </a:extLst>
          </p:cNvPr>
          <p:cNvSpPr>
            <a:spLocks noGrp="1"/>
          </p:cNvSpPr>
          <p:nvPr>
            <p:ph type="title"/>
          </p:nvPr>
        </p:nvSpPr>
        <p:spPr/>
        <p:txBody>
          <a:bodyPr/>
          <a:lstStyle/>
          <a:p>
            <a:r>
              <a:rPr lang="fr-FR" dirty="0"/>
              <a:t>Modèles à effets fixes à l’échelle du TVS, standard </a:t>
            </a:r>
            <a:r>
              <a:rPr lang="fr-FR" dirty="0" err="1"/>
              <a:t>error</a:t>
            </a:r>
            <a:r>
              <a:rPr lang="fr-FR" dirty="0"/>
              <a:t> </a:t>
            </a:r>
            <a:r>
              <a:rPr lang="fr-FR" dirty="0" err="1"/>
              <a:t>clusterisées</a:t>
            </a:r>
            <a:r>
              <a:rPr lang="fr-FR" dirty="0"/>
              <a:t> à l’échelle du TVS</a:t>
            </a:r>
          </a:p>
        </p:txBody>
      </p:sp>
      <p:graphicFrame>
        <p:nvGraphicFramePr>
          <p:cNvPr id="4" name="Tableau 4">
            <a:extLst>
              <a:ext uri="{FF2B5EF4-FFF2-40B4-BE49-F238E27FC236}">
                <a16:creationId xmlns:a16="http://schemas.microsoft.com/office/drawing/2014/main" id="{26BB4300-9526-4082-A58E-97AFFCE20E6A}"/>
              </a:ext>
            </a:extLst>
          </p:cNvPr>
          <p:cNvGraphicFramePr>
            <a:graphicFrameLocks noGrp="1"/>
          </p:cNvGraphicFramePr>
          <p:nvPr>
            <p:extLst>
              <p:ext uri="{D42A27DB-BD31-4B8C-83A1-F6EECF244321}">
                <p14:modId xmlns:p14="http://schemas.microsoft.com/office/powerpoint/2010/main" val="1789905989"/>
              </p:ext>
            </p:extLst>
          </p:nvPr>
        </p:nvGraphicFramePr>
        <p:xfrm>
          <a:off x="634621" y="1879726"/>
          <a:ext cx="10058399" cy="3653950"/>
        </p:xfrm>
        <a:graphic>
          <a:graphicData uri="http://schemas.openxmlformats.org/drawingml/2006/table">
            <a:tbl>
              <a:tblPr firstRow="1" bandRow="1">
                <a:tableStyleId>{0505E3EF-67EA-436B-97B2-0124C06EBD24}</a:tableStyleId>
              </a:tblPr>
              <a:tblGrid>
                <a:gridCol w="2135741">
                  <a:extLst>
                    <a:ext uri="{9D8B030D-6E8A-4147-A177-3AD203B41FA5}">
                      <a16:colId xmlns:a16="http://schemas.microsoft.com/office/drawing/2014/main" val="3595388076"/>
                    </a:ext>
                  </a:extLst>
                </a:gridCol>
                <a:gridCol w="1938116">
                  <a:extLst>
                    <a:ext uri="{9D8B030D-6E8A-4147-A177-3AD203B41FA5}">
                      <a16:colId xmlns:a16="http://schemas.microsoft.com/office/drawing/2014/main" val="1673018884"/>
                    </a:ext>
                  </a:extLst>
                </a:gridCol>
                <a:gridCol w="1692322">
                  <a:extLst>
                    <a:ext uri="{9D8B030D-6E8A-4147-A177-3AD203B41FA5}">
                      <a16:colId xmlns:a16="http://schemas.microsoft.com/office/drawing/2014/main" val="3436322391"/>
                    </a:ext>
                  </a:extLst>
                </a:gridCol>
                <a:gridCol w="1862029">
                  <a:extLst>
                    <a:ext uri="{9D8B030D-6E8A-4147-A177-3AD203B41FA5}">
                      <a16:colId xmlns:a16="http://schemas.microsoft.com/office/drawing/2014/main" val="3155236069"/>
                    </a:ext>
                  </a:extLst>
                </a:gridCol>
                <a:gridCol w="1558621">
                  <a:extLst>
                    <a:ext uri="{9D8B030D-6E8A-4147-A177-3AD203B41FA5}">
                      <a16:colId xmlns:a16="http://schemas.microsoft.com/office/drawing/2014/main" val="79867350"/>
                    </a:ext>
                  </a:extLst>
                </a:gridCol>
                <a:gridCol w="871570">
                  <a:extLst>
                    <a:ext uri="{9D8B030D-6E8A-4147-A177-3AD203B41FA5}">
                      <a16:colId xmlns:a16="http://schemas.microsoft.com/office/drawing/2014/main" val="191686223"/>
                    </a:ext>
                  </a:extLst>
                </a:gridCol>
              </a:tblGrid>
              <a:tr h="561323">
                <a:tc>
                  <a:txBody>
                    <a:bodyPr/>
                    <a:lstStyle/>
                    <a:p>
                      <a:endParaRPr lang="fr-FR"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fr-FR" b="0" i="1" dirty="0"/>
                        <a:t>Âge moyen décès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dirty="0"/>
                        <a:t>Modèle = </a:t>
                      </a:r>
                      <a:r>
                        <a:rPr lang="fr-FR" sz="1400" b="0" i="0" dirty="0" err="1"/>
                        <a:t>pooled</a:t>
                      </a:r>
                      <a:r>
                        <a:rPr lang="fr-FR" sz="1400" b="0" i="0" dirty="0"/>
                        <a:t> OLS</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(2)</a:t>
                      </a:r>
                      <a:r>
                        <a:rPr lang="fr-FR" b="0" i="1" dirty="0" err="1"/>
                        <a:t>log_nb_morts</a:t>
                      </a:r>
                      <a:endParaRPr lang="fr-FR"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400" b="0" i="0" dirty="0"/>
                        <a:t>Modèle = </a:t>
                      </a:r>
                      <a:r>
                        <a:rPr lang="fr-FR" sz="1400" b="0" i="0" dirty="0" err="1"/>
                        <a:t>pooled</a:t>
                      </a:r>
                      <a:r>
                        <a:rPr lang="fr-FR" sz="1400" b="0" i="0" dirty="0"/>
                        <a:t> OLS</a:t>
                      </a:r>
                    </a:p>
                    <a:p>
                      <a:endParaRPr lang="fr-FR" dirty="0"/>
                    </a:p>
                  </a:txBody>
                  <a:tcPr/>
                </a:tc>
                <a:tc>
                  <a:txBody>
                    <a:bodyPr/>
                    <a:lstStyle/>
                    <a:p>
                      <a:pPr marL="0" indent="0">
                        <a:buNone/>
                      </a:pPr>
                      <a:r>
                        <a:rPr lang="fr-FR" b="0" i="1" dirty="0"/>
                        <a:t>(3) Âge moyen décès</a:t>
                      </a:r>
                    </a:p>
                    <a:p>
                      <a:pPr marL="0" indent="0">
                        <a:buNone/>
                      </a:pPr>
                      <a:r>
                        <a:rPr lang="fr-FR" sz="1400" b="0" i="0" dirty="0"/>
                        <a:t>n = 2830, T = 1-18</a:t>
                      </a:r>
                    </a:p>
                    <a:p>
                      <a:pPr marL="0" indent="0">
                        <a:buNone/>
                      </a:pPr>
                      <a:r>
                        <a:rPr lang="fr-FR" sz="1400" b="0" i="0" dirty="0" err="1"/>
                        <a:t>Within</a:t>
                      </a:r>
                      <a:endParaRPr lang="fr-FR" sz="1400" b="0" i="0" dirty="0"/>
                    </a:p>
                  </a:txBody>
                  <a:tcPr/>
                </a:tc>
                <a:tc>
                  <a:txBody>
                    <a:bodyPr/>
                    <a:lstStyle/>
                    <a:p>
                      <a:r>
                        <a:rPr lang="fr-FR" b="0" dirty="0"/>
                        <a:t>(4)</a:t>
                      </a:r>
                      <a:r>
                        <a:rPr lang="fr-FR" b="0" i="1" dirty="0" err="1"/>
                        <a:t>log_nb_morts</a:t>
                      </a:r>
                      <a:endParaRPr lang="fr-FR" b="0" i="1" dirty="0"/>
                    </a:p>
                    <a:p>
                      <a:pPr marL="0" indent="0">
                        <a:buNone/>
                      </a:pPr>
                      <a:r>
                        <a:rPr lang="fr-FR" sz="1400" b="0" i="0" dirty="0"/>
                        <a:t>n = 2830, T = 1-18</a:t>
                      </a:r>
                    </a:p>
                    <a:p>
                      <a:pPr marL="0" indent="0">
                        <a:buNone/>
                      </a:pPr>
                      <a:r>
                        <a:rPr lang="fr-FR" sz="1400" b="0" i="0" dirty="0" err="1"/>
                        <a:t>within</a:t>
                      </a:r>
                      <a:endParaRPr lang="fr-FR" sz="1400" b="0" i="0" dirty="0"/>
                    </a:p>
                    <a:p>
                      <a:endParaRPr lang="fr-FR" dirty="0"/>
                    </a:p>
                  </a:txBody>
                  <a:tcPr/>
                </a:tc>
                <a:tc>
                  <a:txBody>
                    <a:bodyPr/>
                    <a:lstStyle/>
                    <a:p>
                      <a:endParaRPr lang="fr-FR"/>
                    </a:p>
                  </a:txBody>
                  <a:tcPr/>
                </a:tc>
                <a:extLst>
                  <a:ext uri="{0D108BD9-81ED-4DB2-BD59-A6C34878D82A}">
                    <a16:rowId xmlns:a16="http://schemas.microsoft.com/office/drawing/2014/main" val="443043191"/>
                  </a:ext>
                </a:extLst>
              </a:tr>
              <a:tr h="605868">
                <a:tc>
                  <a:txBody>
                    <a:bodyPr/>
                    <a:lstStyle/>
                    <a:p>
                      <a:r>
                        <a:rPr lang="fr-FR" dirty="0"/>
                        <a:t>Densité (</a:t>
                      </a:r>
                      <a:r>
                        <a:rPr lang="fr-FR" dirty="0" err="1"/>
                        <a:t>nb_médecins</a:t>
                      </a:r>
                      <a:r>
                        <a:rPr lang="fr-FR" dirty="0"/>
                        <a:t>*1000/</a:t>
                      </a:r>
                      <a:r>
                        <a:rPr lang="fr-FR" dirty="0" err="1"/>
                        <a:t>pop_totale</a:t>
                      </a:r>
                      <a:r>
                        <a:rPr lang="fr-FR" dirty="0"/>
                        <a:t>)</a:t>
                      </a:r>
                    </a:p>
                  </a:txBody>
                  <a:tcPr/>
                </a:tc>
                <a:tc>
                  <a:txBody>
                    <a:bodyPr/>
                    <a:lstStyle/>
                    <a:p>
                      <a:r>
                        <a:rPr lang="fr-FR" dirty="0"/>
                        <a:t>1.808***</a:t>
                      </a:r>
                    </a:p>
                    <a:p>
                      <a:r>
                        <a:rPr lang="fr-FR" dirty="0"/>
                        <a:t>(0.0695)</a:t>
                      </a:r>
                    </a:p>
                  </a:txBody>
                  <a:tcPr/>
                </a:tc>
                <a:tc>
                  <a:txBody>
                    <a:bodyPr/>
                    <a:lstStyle/>
                    <a:p>
                      <a:r>
                        <a:rPr lang="fr-FR" dirty="0"/>
                        <a:t>0.5271 ***</a:t>
                      </a:r>
                    </a:p>
                    <a:p>
                      <a:r>
                        <a:rPr lang="fr-FR" dirty="0"/>
                        <a:t>(0.0099)</a:t>
                      </a:r>
                    </a:p>
                  </a:txBody>
                  <a:tcPr/>
                </a:tc>
                <a:tc>
                  <a:txBody>
                    <a:bodyPr/>
                    <a:lstStyle/>
                    <a:p>
                      <a:r>
                        <a:rPr lang="fr-FR" dirty="0"/>
                        <a:t>-0.5357***</a:t>
                      </a:r>
                    </a:p>
                    <a:p>
                      <a:r>
                        <a:rPr lang="fr-FR" dirty="0"/>
                        <a:t>(0.0939)</a:t>
                      </a:r>
                    </a:p>
                  </a:txBody>
                  <a:tcPr/>
                </a:tc>
                <a:tc>
                  <a:txBody>
                    <a:bodyPr/>
                    <a:lstStyle/>
                    <a:p>
                      <a:r>
                        <a:rPr lang="fr-FR" dirty="0">
                          <a:highlight>
                            <a:srgbClr val="FFFF00"/>
                          </a:highlight>
                        </a:rPr>
                        <a:t>0.048693</a:t>
                      </a:r>
                      <a:r>
                        <a:rPr lang="fr-FR" dirty="0"/>
                        <a:t>***</a:t>
                      </a:r>
                    </a:p>
                    <a:p>
                      <a:r>
                        <a:rPr lang="fr-FR" dirty="0"/>
                        <a:t>(0.0064224)</a:t>
                      </a:r>
                    </a:p>
                  </a:txBody>
                  <a:tcPr/>
                </a:tc>
                <a:tc>
                  <a:txBody>
                    <a:bodyPr/>
                    <a:lstStyle/>
                    <a:p>
                      <a:endParaRPr lang="fr-FR" dirty="0"/>
                    </a:p>
                  </a:txBody>
                  <a:tcPr/>
                </a:tc>
                <a:extLst>
                  <a:ext uri="{0D108BD9-81ED-4DB2-BD59-A6C34878D82A}">
                    <a16:rowId xmlns:a16="http://schemas.microsoft.com/office/drawing/2014/main" val="2522342192"/>
                  </a:ext>
                </a:extLst>
              </a:tr>
              <a:tr h="605868">
                <a:tc>
                  <a:txBody>
                    <a:bodyPr/>
                    <a:lstStyle/>
                    <a:p>
                      <a:r>
                        <a:rPr lang="fr-FR" dirty="0" err="1"/>
                        <a:t>Log_pop</a:t>
                      </a:r>
                      <a:endParaRPr lang="fr-FR" dirty="0"/>
                    </a:p>
                  </a:txBody>
                  <a:tcPr/>
                </a:tc>
                <a:tc>
                  <a:txBody>
                    <a:bodyPr/>
                    <a:lstStyle/>
                    <a:p>
                      <a:r>
                        <a:rPr lang="fr-FR" dirty="0"/>
                        <a:t>-0. 810 ***</a:t>
                      </a:r>
                    </a:p>
                    <a:p>
                      <a:r>
                        <a:rPr lang="fr-FR" dirty="0"/>
                        <a:t>(0.029952)</a:t>
                      </a:r>
                    </a:p>
                  </a:txBody>
                  <a:tcPr/>
                </a:tc>
                <a:tc>
                  <a:txBody>
                    <a:bodyPr/>
                    <a:lstStyle/>
                    <a:p>
                      <a:r>
                        <a:rPr lang="fr-FR" dirty="0"/>
                        <a:t>1.1361***</a:t>
                      </a:r>
                    </a:p>
                    <a:p>
                      <a:r>
                        <a:rPr lang="fr-FR" dirty="0"/>
                        <a:t>(0.0045)</a:t>
                      </a:r>
                    </a:p>
                  </a:txBody>
                  <a:tcPr/>
                </a:tc>
                <a:tc>
                  <a:txBody>
                    <a:bodyPr/>
                    <a:lstStyle/>
                    <a:p>
                      <a:r>
                        <a:rPr lang="fr-FR" dirty="0"/>
                        <a:t>14.299***</a:t>
                      </a:r>
                    </a:p>
                    <a:p>
                      <a:r>
                        <a:rPr lang="fr-FR" dirty="0"/>
                        <a:t>(0.2809) </a:t>
                      </a:r>
                    </a:p>
                  </a:txBody>
                  <a:tcPr/>
                </a:tc>
                <a:tc>
                  <a:txBody>
                    <a:bodyPr/>
                    <a:lstStyle/>
                    <a:p>
                      <a:r>
                        <a:rPr lang="fr-FR" dirty="0"/>
                        <a:t> 1.03976***</a:t>
                      </a:r>
                    </a:p>
                    <a:p>
                      <a:r>
                        <a:rPr lang="fr-FR" dirty="0"/>
                        <a:t>(0.02040)</a:t>
                      </a:r>
                    </a:p>
                  </a:txBody>
                  <a:tcPr/>
                </a:tc>
                <a:tc>
                  <a:txBody>
                    <a:bodyPr/>
                    <a:lstStyle/>
                    <a:p>
                      <a:endParaRPr lang="fr-FR"/>
                    </a:p>
                  </a:txBody>
                  <a:tcPr/>
                </a:tc>
                <a:extLst>
                  <a:ext uri="{0D108BD9-81ED-4DB2-BD59-A6C34878D82A}">
                    <a16:rowId xmlns:a16="http://schemas.microsoft.com/office/drawing/2014/main" val="3125637570"/>
                  </a:ext>
                </a:extLst>
              </a:tr>
              <a:tr h="697390">
                <a:tc>
                  <a:txBody>
                    <a:bodyPr/>
                    <a:lstStyle/>
                    <a:p>
                      <a:r>
                        <a:rPr lang="fr-FR" u="sng" dirty="0"/>
                        <a:t>Adjusted-R2</a:t>
                      </a:r>
                    </a:p>
                  </a:txBody>
                  <a:tcPr/>
                </a:tc>
                <a:tc>
                  <a:txBody>
                    <a:bodyPr/>
                    <a:lstStyle/>
                    <a:p>
                      <a:r>
                        <a:rPr lang="fr-FR" dirty="0"/>
                        <a:t>0.0268</a:t>
                      </a:r>
                    </a:p>
                  </a:txBody>
                  <a:tcPr/>
                </a:tc>
                <a:tc>
                  <a:txBody>
                    <a:bodyPr/>
                    <a:lstStyle/>
                    <a:p>
                      <a:r>
                        <a:rPr lang="fr-FR" dirty="0"/>
                        <a:t>0.59839</a:t>
                      </a:r>
                    </a:p>
                  </a:txBody>
                  <a:tcPr/>
                </a:tc>
                <a:tc>
                  <a:txBody>
                    <a:bodyPr/>
                    <a:lstStyle/>
                    <a:p>
                      <a:r>
                        <a:rPr lang="en-US" sz="1600" dirty="0"/>
                        <a:t> -0.0014</a:t>
                      </a:r>
                    </a:p>
                  </a:txBody>
                  <a:tcPr/>
                </a:tc>
                <a:tc>
                  <a:txBody>
                    <a:bodyPr/>
                    <a:lstStyle/>
                    <a:p>
                      <a:r>
                        <a:rPr lang="en-US" sz="1600" dirty="0"/>
                        <a:t> -0.005</a:t>
                      </a:r>
                    </a:p>
                  </a:txBody>
                  <a:tcPr/>
                </a:tc>
                <a:tc>
                  <a:txBody>
                    <a:bodyPr/>
                    <a:lstStyle/>
                    <a:p>
                      <a:endParaRPr lang="fr-FR" dirty="0"/>
                    </a:p>
                  </a:txBody>
                  <a:tcPr/>
                </a:tc>
                <a:extLst>
                  <a:ext uri="{0D108BD9-81ED-4DB2-BD59-A6C34878D82A}">
                    <a16:rowId xmlns:a16="http://schemas.microsoft.com/office/drawing/2014/main" val="3728865829"/>
                  </a:ext>
                </a:extLst>
              </a:tr>
            </a:tbl>
          </a:graphicData>
        </a:graphic>
      </p:graphicFrame>
    </p:spTree>
    <p:extLst>
      <p:ext uri="{BB962C8B-B14F-4D97-AF65-F5344CB8AC3E}">
        <p14:creationId xmlns:p14="http://schemas.microsoft.com/office/powerpoint/2010/main" val="255077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1C127-F906-438B-BACF-219DA80E6BDA}"/>
              </a:ext>
            </a:extLst>
          </p:cNvPr>
          <p:cNvSpPr>
            <a:spLocks noGrp="1"/>
          </p:cNvSpPr>
          <p:nvPr>
            <p:ph type="title"/>
          </p:nvPr>
        </p:nvSpPr>
        <p:spPr/>
        <p:txBody>
          <a:bodyPr/>
          <a:lstStyle/>
          <a:p>
            <a:r>
              <a:rPr lang="fr-FR" dirty="0"/>
              <a:t>Calcul d’un proxy de l’APL (indicatrice de commune sous-dense à l’échelle du TVS)</a:t>
            </a:r>
          </a:p>
        </p:txBody>
      </p:sp>
      <p:pic>
        <p:nvPicPr>
          <p:cNvPr id="4" name="Espace réservé du contenu 3">
            <a:extLst>
              <a:ext uri="{FF2B5EF4-FFF2-40B4-BE49-F238E27FC236}">
                <a16:creationId xmlns:a16="http://schemas.microsoft.com/office/drawing/2014/main" id="{A1A8F199-9193-49FD-ABA0-DEB9E475FE66}"/>
              </a:ext>
            </a:extLst>
          </p:cNvPr>
          <p:cNvPicPr>
            <a:picLocks noGrp="1" noChangeAspect="1"/>
          </p:cNvPicPr>
          <p:nvPr>
            <p:ph idx="1"/>
          </p:nvPr>
        </p:nvPicPr>
        <p:blipFill>
          <a:blip r:embed="rId2"/>
          <a:stretch>
            <a:fillRect/>
          </a:stretch>
        </p:blipFill>
        <p:spPr>
          <a:xfrm>
            <a:off x="1193174" y="2026038"/>
            <a:ext cx="6666667" cy="4114286"/>
          </a:xfrm>
          <a:prstGeom prst="rect">
            <a:avLst/>
          </a:prstGeom>
        </p:spPr>
      </p:pic>
      <p:sp>
        <p:nvSpPr>
          <p:cNvPr id="5" name="ZoneTexte 4">
            <a:extLst>
              <a:ext uri="{FF2B5EF4-FFF2-40B4-BE49-F238E27FC236}">
                <a16:creationId xmlns:a16="http://schemas.microsoft.com/office/drawing/2014/main" id="{25BAC521-2A0F-4E1B-8E28-36E70FC5B423}"/>
              </a:ext>
            </a:extLst>
          </p:cNvPr>
          <p:cNvSpPr txBox="1"/>
          <p:nvPr/>
        </p:nvSpPr>
        <p:spPr>
          <a:xfrm>
            <a:off x="8665698" y="2321169"/>
            <a:ext cx="3080825" cy="3416320"/>
          </a:xfrm>
          <a:prstGeom prst="rect">
            <a:avLst/>
          </a:prstGeom>
          <a:noFill/>
        </p:spPr>
        <p:txBody>
          <a:bodyPr wrap="square" rtlCol="0">
            <a:spAutoFit/>
          </a:bodyPr>
          <a:lstStyle/>
          <a:p>
            <a:r>
              <a:rPr lang="fr-FR" dirty="0">
                <a:latin typeface="Garamond" panose="02020404030301010803" pitchFamily="18" charset="0"/>
              </a:rPr>
              <a:t>L’</a:t>
            </a:r>
            <a:r>
              <a:rPr lang="fr-FR" dirty="0" err="1">
                <a:latin typeface="Garamond" panose="02020404030301010803" pitchFamily="18" charset="0"/>
              </a:rPr>
              <a:t>Irdes</a:t>
            </a:r>
            <a:r>
              <a:rPr lang="fr-FR" dirty="0">
                <a:latin typeface="Garamond" panose="02020404030301010803" pitchFamily="18" charset="0"/>
              </a:rPr>
              <a:t> et la DREES retienne le seuil </a:t>
            </a:r>
            <a:r>
              <a:rPr lang="fr-FR" b="0" i="0" dirty="0">
                <a:effectLst/>
                <a:latin typeface="Garamond" panose="02020404030301010803" pitchFamily="18" charset="0"/>
              </a:rPr>
              <a:t>d’une accessibilité inférieure à 2,5 consultations par an et par habitant pour définir une commune sous dense, ce qui représente 8% des communes en 2017.</a:t>
            </a:r>
          </a:p>
          <a:p>
            <a:endParaRPr lang="fr-FR" dirty="0">
              <a:latin typeface="Garamond" panose="02020404030301010803" pitchFamily="18" charset="0"/>
            </a:endParaRPr>
          </a:p>
          <a:p>
            <a:r>
              <a:rPr lang="fr-FR" dirty="0">
                <a:latin typeface="Garamond" panose="02020404030301010803" pitchFamily="18" charset="0"/>
              </a:rPr>
              <a:t>On décide donc de définir une commune sous-dense comme tout commune dont la densité médicale est inférieure à 0.5039</a:t>
            </a:r>
          </a:p>
        </p:txBody>
      </p:sp>
    </p:spTree>
    <p:extLst>
      <p:ext uri="{BB962C8B-B14F-4D97-AF65-F5344CB8AC3E}">
        <p14:creationId xmlns:p14="http://schemas.microsoft.com/office/powerpoint/2010/main" val="110666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06786-4CEE-4453-A0BA-D35D8B69D6C0}"/>
              </a:ext>
            </a:extLst>
          </p:cNvPr>
          <p:cNvSpPr>
            <a:spLocks noGrp="1"/>
          </p:cNvSpPr>
          <p:nvPr>
            <p:ph type="title"/>
          </p:nvPr>
        </p:nvSpPr>
        <p:spPr/>
        <p:txBody>
          <a:bodyPr/>
          <a:lstStyle/>
          <a:p>
            <a:r>
              <a:rPr lang="fr-FR" dirty="0"/>
              <a:t>On remplace la variable de densité par l’indicatrice d’une commune sous-dense</a:t>
            </a:r>
          </a:p>
        </p:txBody>
      </p:sp>
      <p:graphicFrame>
        <p:nvGraphicFramePr>
          <p:cNvPr id="8" name="Tableau 4">
            <a:extLst>
              <a:ext uri="{FF2B5EF4-FFF2-40B4-BE49-F238E27FC236}">
                <a16:creationId xmlns:a16="http://schemas.microsoft.com/office/drawing/2014/main" id="{F0C7570D-5844-44DF-B7E4-6BBBCE892863}"/>
              </a:ext>
            </a:extLst>
          </p:cNvPr>
          <p:cNvGraphicFramePr>
            <a:graphicFrameLocks noGrp="1"/>
          </p:cNvGraphicFramePr>
          <p:nvPr>
            <p:extLst>
              <p:ext uri="{D42A27DB-BD31-4B8C-83A1-F6EECF244321}">
                <p14:modId xmlns:p14="http://schemas.microsoft.com/office/powerpoint/2010/main" val="1351514824"/>
              </p:ext>
            </p:extLst>
          </p:nvPr>
        </p:nvGraphicFramePr>
        <p:xfrm>
          <a:off x="634621" y="1879726"/>
          <a:ext cx="10037928" cy="3749040"/>
        </p:xfrm>
        <a:graphic>
          <a:graphicData uri="http://schemas.openxmlformats.org/drawingml/2006/table">
            <a:tbl>
              <a:tblPr firstRow="1" bandRow="1">
                <a:tableStyleId>{0505E3EF-67EA-436B-97B2-0124C06EBD24}</a:tableStyleId>
              </a:tblPr>
              <a:tblGrid>
                <a:gridCol w="2135741">
                  <a:extLst>
                    <a:ext uri="{9D8B030D-6E8A-4147-A177-3AD203B41FA5}">
                      <a16:colId xmlns:a16="http://schemas.microsoft.com/office/drawing/2014/main" val="3595388076"/>
                    </a:ext>
                  </a:extLst>
                </a:gridCol>
                <a:gridCol w="1801638">
                  <a:extLst>
                    <a:ext uri="{9D8B030D-6E8A-4147-A177-3AD203B41FA5}">
                      <a16:colId xmlns:a16="http://schemas.microsoft.com/office/drawing/2014/main" val="1673018884"/>
                    </a:ext>
                  </a:extLst>
                </a:gridCol>
                <a:gridCol w="1965278">
                  <a:extLst>
                    <a:ext uri="{9D8B030D-6E8A-4147-A177-3AD203B41FA5}">
                      <a16:colId xmlns:a16="http://schemas.microsoft.com/office/drawing/2014/main" val="3436322391"/>
                    </a:ext>
                  </a:extLst>
                </a:gridCol>
                <a:gridCol w="1725551">
                  <a:extLst>
                    <a:ext uri="{9D8B030D-6E8A-4147-A177-3AD203B41FA5}">
                      <a16:colId xmlns:a16="http://schemas.microsoft.com/office/drawing/2014/main" val="3155236069"/>
                    </a:ext>
                  </a:extLst>
                </a:gridCol>
                <a:gridCol w="2409720">
                  <a:extLst>
                    <a:ext uri="{9D8B030D-6E8A-4147-A177-3AD203B41FA5}">
                      <a16:colId xmlns:a16="http://schemas.microsoft.com/office/drawing/2014/main" val="79867350"/>
                    </a:ext>
                  </a:extLst>
                </a:gridCol>
              </a:tblGrid>
              <a:tr h="561323">
                <a:tc>
                  <a:txBody>
                    <a:bodyPr/>
                    <a:lstStyle/>
                    <a:p>
                      <a:endParaRPr lang="fr-FR"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fr-FR" b="0" i="1" dirty="0"/>
                        <a:t>Âge moyen décès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dirty="0"/>
                        <a:t>Modèle = </a:t>
                      </a:r>
                      <a:r>
                        <a:rPr lang="fr-FR" sz="1400" b="0" i="0" dirty="0" err="1"/>
                        <a:t>pooled</a:t>
                      </a:r>
                      <a:r>
                        <a:rPr lang="fr-FR" sz="1400" b="0" i="0" dirty="0"/>
                        <a:t> OLS</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(2)</a:t>
                      </a:r>
                      <a:r>
                        <a:rPr lang="fr-FR" b="0" i="1" dirty="0" err="1"/>
                        <a:t>log_nb_morts</a:t>
                      </a:r>
                      <a:endParaRPr lang="fr-FR"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400" b="0" i="0" dirty="0"/>
                        <a:t>Modèle = </a:t>
                      </a:r>
                      <a:r>
                        <a:rPr lang="fr-FR" sz="1400" b="0" i="0" dirty="0" err="1"/>
                        <a:t>pooled</a:t>
                      </a:r>
                      <a:r>
                        <a:rPr lang="fr-FR" sz="1400" b="0" i="0" dirty="0"/>
                        <a:t> OLS</a:t>
                      </a:r>
                    </a:p>
                    <a:p>
                      <a:endParaRPr lang="fr-FR" dirty="0"/>
                    </a:p>
                  </a:txBody>
                  <a:tcPr/>
                </a:tc>
                <a:tc>
                  <a:txBody>
                    <a:bodyPr/>
                    <a:lstStyle/>
                    <a:p>
                      <a:pPr marL="0" indent="0">
                        <a:buNone/>
                      </a:pPr>
                      <a:r>
                        <a:rPr lang="fr-FR" b="0" i="1" dirty="0"/>
                        <a:t>(3) Âge moyen décès</a:t>
                      </a:r>
                    </a:p>
                    <a:p>
                      <a:pPr marL="0" indent="0">
                        <a:buNone/>
                      </a:pPr>
                      <a:r>
                        <a:rPr lang="fr-FR" sz="1400" b="0" i="0" dirty="0"/>
                        <a:t>n = 2830, T = 1-18</a:t>
                      </a:r>
                    </a:p>
                    <a:p>
                      <a:pPr marL="0" indent="0">
                        <a:buNone/>
                      </a:pPr>
                      <a:r>
                        <a:rPr lang="fr-FR" sz="1400" b="0" i="0" dirty="0" err="1"/>
                        <a:t>Within</a:t>
                      </a:r>
                      <a:endParaRPr lang="fr-FR" sz="1400" b="0" i="0" dirty="0"/>
                    </a:p>
                  </a:txBody>
                  <a:tcPr/>
                </a:tc>
                <a:tc>
                  <a:txBody>
                    <a:bodyPr/>
                    <a:lstStyle/>
                    <a:p>
                      <a:r>
                        <a:rPr lang="fr-FR" b="0" dirty="0"/>
                        <a:t>(4)</a:t>
                      </a:r>
                      <a:r>
                        <a:rPr lang="fr-FR" b="0" i="1" dirty="0" err="1"/>
                        <a:t>log_nb_morts</a:t>
                      </a:r>
                      <a:endParaRPr lang="fr-FR" b="0" i="1" dirty="0"/>
                    </a:p>
                    <a:p>
                      <a:pPr marL="0" indent="0">
                        <a:buNone/>
                      </a:pPr>
                      <a:r>
                        <a:rPr lang="fr-FR" sz="1400" b="0" i="0" dirty="0"/>
                        <a:t>n = 2830, T = 1-18</a:t>
                      </a:r>
                    </a:p>
                    <a:p>
                      <a:pPr marL="0" indent="0">
                        <a:buNone/>
                      </a:pPr>
                      <a:r>
                        <a:rPr lang="fr-FR" sz="1400" b="0" i="0" dirty="0" err="1"/>
                        <a:t>within</a:t>
                      </a:r>
                      <a:endParaRPr lang="fr-FR" sz="1400" b="0" i="0" dirty="0"/>
                    </a:p>
                    <a:p>
                      <a:endParaRPr lang="fr-FR" dirty="0"/>
                    </a:p>
                  </a:txBody>
                  <a:tcPr/>
                </a:tc>
                <a:extLst>
                  <a:ext uri="{0D108BD9-81ED-4DB2-BD59-A6C34878D82A}">
                    <a16:rowId xmlns:a16="http://schemas.microsoft.com/office/drawing/2014/main" val="443043191"/>
                  </a:ext>
                </a:extLst>
              </a:tr>
              <a:tr h="605868">
                <a:tc>
                  <a:txBody>
                    <a:bodyPr/>
                    <a:lstStyle/>
                    <a:p>
                      <a:r>
                        <a:rPr lang="fr-FR" dirty="0"/>
                        <a:t>Indicatrice de commune sous-dense</a:t>
                      </a:r>
                    </a:p>
                  </a:txBody>
                  <a:tcPr/>
                </a:tc>
                <a:tc>
                  <a:txBody>
                    <a:bodyPr/>
                    <a:lstStyle/>
                    <a:p>
                      <a:r>
                        <a:rPr lang="fr-FR" dirty="0"/>
                        <a:t>-3.337507***</a:t>
                      </a:r>
                    </a:p>
                    <a:p>
                      <a:r>
                        <a:rPr lang="fr-FR" dirty="0"/>
                        <a:t>(0.086862)</a:t>
                      </a:r>
                    </a:p>
                  </a:txBody>
                  <a:tcPr/>
                </a:tc>
                <a:tc>
                  <a:txBody>
                    <a:bodyPr/>
                    <a:lstStyle/>
                    <a:p>
                      <a:r>
                        <a:rPr lang="fr-FR" dirty="0"/>
                        <a:t>-0.3318***</a:t>
                      </a:r>
                    </a:p>
                    <a:p>
                      <a:r>
                        <a:rPr lang="fr-FR" dirty="0"/>
                        <a:t>(0.01285)</a:t>
                      </a:r>
                    </a:p>
                  </a:txBody>
                  <a:tcPr/>
                </a:tc>
                <a:tc>
                  <a:txBody>
                    <a:bodyPr/>
                    <a:lstStyle/>
                    <a:p>
                      <a:r>
                        <a:rPr lang="fr-FR" dirty="0">
                          <a:highlight>
                            <a:srgbClr val="FFFF00"/>
                          </a:highlight>
                        </a:rPr>
                        <a:t>0.1897</a:t>
                      </a:r>
                    </a:p>
                    <a:p>
                      <a:r>
                        <a:rPr lang="fr-FR" dirty="0"/>
                        <a:t>(0.1165)	</a:t>
                      </a:r>
                    </a:p>
                  </a:txBody>
                  <a:tcPr/>
                </a:tc>
                <a:tc>
                  <a:txBody>
                    <a:bodyPr/>
                    <a:lstStyle/>
                    <a:p>
                      <a:pPr algn="l"/>
                      <a:r>
                        <a:rPr lang="fr-FR" sz="1800" dirty="0">
                          <a:effectLst/>
                        </a:rPr>
                        <a:t>-0.015719</a:t>
                      </a:r>
                    </a:p>
                    <a:p>
                      <a:pPr algn="l"/>
                      <a:r>
                        <a:rPr lang="fr-FR" sz="1800" dirty="0">
                          <a:effectLst/>
                        </a:rPr>
                        <a:t>(0.0113)</a:t>
                      </a:r>
                      <a:r>
                        <a:rPr lang="fr-FR" sz="1000" dirty="0">
                          <a:effectLst/>
                        </a:rPr>
                        <a:t>	</a:t>
                      </a:r>
                    </a:p>
                  </a:txBody>
                  <a:tcPr marL="57150" marR="57150" marT="19050" marB="19050" anchor="ctr"/>
                </a:tc>
                <a:extLst>
                  <a:ext uri="{0D108BD9-81ED-4DB2-BD59-A6C34878D82A}">
                    <a16:rowId xmlns:a16="http://schemas.microsoft.com/office/drawing/2014/main" val="2522342192"/>
                  </a:ext>
                </a:extLst>
              </a:tr>
              <a:tr h="605868">
                <a:tc>
                  <a:txBody>
                    <a:bodyPr/>
                    <a:lstStyle/>
                    <a:p>
                      <a:r>
                        <a:rPr lang="fr-FR" dirty="0" err="1"/>
                        <a:t>Log_pop</a:t>
                      </a:r>
                      <a:endParaRPr lang="fr-FR" dirty="0"/>
                    </a:p>
                  </a:txBody>
                  <a:tcPr/>
                </a:tc>
                <a:tc>
                  <a:txBody>
                    <a:bodyPr/>
                    <a:lstStyle/>
                    <a:p>
                      <a:r>
                        <a:rPr lang="fr-FR" dirty="0"/>
                        <a:t>-0.879***</a:t>
                      </a:r>
                    </a:p>
                    <a:p>
                      <a:r>
                        <a:rPr lang="fr-FR" dirty="0"/>
                        <a:t>(0.031625)</a:t>
                      </a:r>
                    </a:p>
                  </a:txBody>
                  <a:tcPr/>
                </a:tc>
                <a:tc>
                  <a:txBody>
                    <a:bodyPr/>
                    <a:lstStyle/>
                    <a:p>
                      <a:r>
                        <a:rPr lang="fr-FR" dirty="0"/>
                        <a:t> 1.140***</a:t>
                      </a:r>
                    </a:p>
                    <a:p>
                      <a:r>
                        <a:rPr lang="fr-FR" dirty="0"/>
                        <a:t>(0.00467)</a:t>
                      </a:r>
                    </a:p>
                  </a:txBody>
                  <a:tcPr/>
                </a:tc>
                <a:tc>
                  <a:txBody>
                    <a:bodyPr/>
                    <a:lstStyle/>
                    <a:p>
                      <a:r>
                        <a:rPr lang="fr-FR" dirty="0"/>
                        <a:t>14.4605	***</a:t>
                      </a:r>
                    </a:p>
                    <a:p>
                      <a:r>
                        <a:rPr lang="fr-FR" dirty="0"/>
                        <a:t>(1.8270) </a:t>
                      </a:r>
                    </a:p>
                  </a:txBody>
                  <a:tcPr/>
                </a:tc>
                <a:tc>
                  <a:txBody>
                    <a:bodyPr/>
                    <a:lstStyle/>
                    <a:p>
                      <a:pPr algn="l"/>
                      <a:r>
                        <a:rPr lang="fr-FR" sz="1800" dirty="0">
                          <a:effectLst/>
                        </a:rPr>
                        <a:t>1.024***</a:t>
                      </a:r>
                    </a:p>
                    <a:p>
                      <a:pPr algn="l"/>
                      <a:r>
                        <a:rPr lang="fr-FR" sz="1800" dirty="0">
                          <a:effectLst/>
                        </a:rPr>
                        <a:t>(0.1368)</a:t>
                      </a:r>
                    </a:p>
                  </a:txBody>
                  <a:tcPr marL="57150" marR="57150" marT="19050" marB="19050" anchor="ctr"/>
                </a:tc>
                <a:extLst>
                  <a:ext uri="{0D108BD9-81ED-4DB2-BD59-A6C34878D82A}">
                    <a16:rowId xmlns:a16="http://schemas.microsoft.com/office/drawing/2014/main" val="3125637570"/>
                  </a:ext>
                </a:extLst>
              </a:tr>
              <a:tr h="697390">
                <a:tc>
                  <a:txBody>
                    <a:bodyPr/>
                    <a:lstStyle/>
                    <a:p>
                      <a:endParaRPr lang="fr-FR" u="sng" dirty="0"/>
                    </a:p>
                  </a:txBody>
                  <a:tcPr/>
                </a:tc>
                <a:tc>
                  <a:txBody>
                    <a:bodyPr/>
                    <a:lstStyle/>
                    <a:p>
                      <a:r>
                        <a:rPr lang="en-US" sz="1600" dirty="0"/>
                        <a:t>Adj. R2: 0.04366</a:t>
                      </a:r>
                      <a:endParaRPr lang="fr-FR" sz="1600" dirty="0"/>
                    </a:p>
                  </a:txBody>
                  <a:tcPr/>
                </a:tc>
                <a:tc>
                  <a:txBody>
                    <a:bodyPr/>
                    <a:lstStyle/>
                    <a:p>
                      <a:r>
                        <a:rPr lang="fr-FR" dirty="0"/>
                        <a:t> </a:t>
                      </a:r>
                      <a:r>
                        <a:rPr lang="en-US" sz="1600" dirty="0"/>
                        <a:t>Adj. R2: 0.58051</a:t>
                      </a:r>
                      <a:endParaRPr lang="fr-FR" dirty="0"/>
                    </a:p>
                  </a:txBody>
                  <a:tcPr/>
                </a:tc>
                <a:tc>
                  <a:txBody>
                    <a:bodyPr/>
                    <a:lstStyle/>
                    <a:p>
                      <a:r>
                        <a:rPr lang="en-US" sz="1600" dirty="0"/>
                        <a:t>RMSE: 2.73795     Adj. R2: 0.689342</a:t>
                      </a:r>
                    </a:p>
                    <a:p>
                      <a:r>
                        <a:rPr lang="en-US" sz="1600" dirty="0"/>
                        <a:t>Within R2: 0.061196</a:t>
                      </a:r>
                    </a:p>
                  </a:txBody>
                  <a:tcPr/>
                </a:tc>
                <a:tc>
                  <a:txBody>
                    <a:bodyPr/>
                    <a:lstStyle/>
                    <a:p>
                      <a:r>
                        <a:rPr lang="en-US" sz="1600" dirty="0"/>
                        <a:t>RMSE: 0.198879 </a:t>
                      </a:r>
                    </a:p>
                    <a:p>
                      <a:r>
                        <a:rPr lang="en-US" sz="1600" dirty="0"/>
                        <a:t>Adj. R2: 0.967151</a:t>
                      </a:r>
                    </a:p>
                    <a:p>
                      <a:r>
                        <a:rPr lang="en-US" sz="1600" dirty="0"/>
                        <a:t>Within R2: 0.057277</a:t>
                      </a:r>
                    </a:p>
                  </a:txBody>
                  <a:tcPr/>
                </a:tc>
                <a:extLst>
                  <a:ext uri="{0D108BD9-81ED-4DB2-BD59-A6C34878D82A}">
                    <a16:rowId xmlns:a16="http://schemas.microsoft.com/office/drawing/2014/main" val="3728865829"/>
                  </a:ext>
                </a:extLst>
              </a:tr>
            </a:tbl>
          </a:graphicData>
        </a:graphic>
      </p:graphicFrame>
    </p:spTree>
    <p:extLst>
      <p:ext uri="{BB962C8B-B14F-4D97-AF65-F5344CB8AC3E}">
        <p14:creationId xmlns:p14="http://schemas.microsoft.com/office/powerpoint/2010/main" val="368817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C3623-526B-497E-A4D1-E97B3AB56188}"/>
              </a:ext>
            </a:extLst>
          </p:cNvPr>
          <p:cNvSpPr>
            <a:spLocks noGrp="1"/>
          </p:cNvSpPr>
          <p:nvPr>
            <p:ph type="title"/>
          </p:nvPr>
        </p:nvSpPr>
        <p:spPr/>
        <p:txBody>
          <a:bodyPr/>
          <a:lstStyle/>
          <a:p>
            <a:r>
              <a:rPr lang="fr-FR" dirty="0"/>
              <a:t>Ajout des variables de contrôle</a:t>
            </a:r>
          </a:p>
        </p:txBody>
      </p:sp>
      <p:sp>
        <p:nvSpPr>
          <p:cNvPr id="3" name="Espace réservé du contenu 2">
            <a:extLst>
              <a:ext uri="{FF2B5EF4-FFF2-40B4-BE49-F238E27FC236}">
                <a16:creationId xmlns:a16="http://schemas.microsoft.com/office/drawing/2014/main" id="{8817E8A6-54FD-4B11-A669-2BD3A0CF7430}"/>
              </a:ext>
            </a:extLst>
          </p:cNvPr>
          <p:cNvSpPr>
            <a:spLocks noGrp="1"/>
          </p:cNvSpPr>
          <p:nvPr>
            <p:ph idx="1"/>
          </p:nvPr>
        </p:nvSpPr>
        <p:spPr/>
        <p:txBody>
          <a:bodyPr/>
          <a:lstStyle/>
          <a:p>
            <a:r>
              <a:rPr lang="fr-FR" dirty="0"/>
              <a:t>BPE </a:t>
            </a:r>
          </a:p>
        </p:txBody>
      </p:sp>
    </p:spTree>
    <p:extLst>
      <p:ext uri="{BB962C8B-B14F-4D97-AF65-F5344CB8AC3E}">
        <p14:creationId xmlns:p14="http://schemas.microsoft.com/office/powerpoint/2010/main" val="411587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75C2CC-6DFD-4476-8501-25008BAF962C}"/>
              </a:ext>
            </a:extLst>
          </p:cNvPr>
          <p:cNvSpPr>
            <a:spLocks noGrp="1"/>
          </p:cNvSpPr>
          <p:nvPr>
            <p:ph idx="1"/>
          </p:nvPr>
        </p:nvSpPr>
        <p:spPr>
          <a:xfrm>
            <a:off x="838200" y="569843"/>
            <a:ext cx="10515600" cy="5607120"/>
          </a:xfrm>
        </p:spPr>
        <p:txBody>
          <a:bodyPr/>
          <a:lstStyle/>
          <a:p>
            <a:pPr marL="0" indent="0">
              <a:buNone/>
            </a:pPr>
            <a:r>
              <a:rPr lang="fr-FR" dirty="0"/>
              <a:t>Dans l’ensemble des résultats présentés ci-dessous, on se restreint aux 12042 communes pour lesquelles nous avons au moins 1 décès par an entre 2015 et 2019 (sinon impossible d’exploiter des variations intra-communales de l’âge moyen de décès).</a:t>
            </a:r>
          </a:p>
          <a:p>
            <a:pPr marL="0" indent="0">
              <a:buNone/>
            </a:pPr>
            <a:r>
              <a:rPr lang="fr-FR" dirty="0"/>
              <a:t>Il peut même être mieux d’imposer une restriction supplémentaire sur le nombre de décès par an (par exemple ne retenir que les communes avec au moins 5 décès par an) pour éviter que les estimations ne soient trop bruitées, mais cela se fait au prix d’une réduction de l’échantillon (par exemple, seules 5693 communes ont au moins 5 décès par an).</a:t>
            </a:r>
          </a:p>
        </p:txBody>
      </p:sp>
    </p:spTree>
    <p:extLst>
      <p:ext uri="{BB962C8B-B14F-4D97-AF65-F5344CB8AC3E}">
        <p14:creationId xmlns:p14="http://schemas.microsoft.com/office/powerpoint/2010/main" val="3392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10BC3-CFFA-4CAB-8414-9BAD46A83D1F}"/>
              </a:ext>
            </a:extLst>
          </p:cNvPr>
          <p:cNvSpPr>
            <a:spLocks noGrp="1"/>
          </p:cNvSpPr>
          <p:nvPr>
            <p:ph type="title"/>
          </p:nvPr>
        </p:nvSpPr>
        <p:spPr/>
        <p:txBody>
          <a:bodyPr/>
          <a:lstStyle/>
          <a:p>
            <a:r>
              <a:rPr lang="fr-FR" dirty="0"/>
              <a:t>Décomposition de la variance</a:t>
            </a:r>
          </a:p>
        </p:txBody>
      </p:sp>
      <p:graphicFrame>
        <p:nvGraphicFramePr>
          <p:cNvPr id="4" name="Tableau 4">
            <a:extLst>
              <a:ext uri="{FF2B5EF4-FFF2-40B4-BE49-F238E27FC236}">
                <a16:creationId xmlns:a16="http://schemas.microsoft.com/office/drawing/2014/main" id="{8236B1CB-1EAD-4447-8BCC-02C6B3167A6B}"/>
              </a:ext>
            </a:extLst>
          </p:cNvPr>
          <p:cNvGraphicFramePr>
            <a:graphicFrameLocks noGrp="1"/>
          </p:cNvGraphicFramePr>
          <p:nvPr>
            <p:ph idx="1"/>
            <p:extLst>
              <p:ext uri="{D42A27DB-BD31-4B8C-83A1-F6EECF244321}">
                <p14:modId xmlns:p14="http://schemas.microsoft.com/office/powerpoint/2010/main" val="202038650"/>
              </p:ext>
            </p:extLst>
          </p:nvPr>
        </p:nvGraphicFramePr>
        <p:xfrm>
          <a:off x="2552368" y="1984651"/>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320068084"/>
                    </a:ext>
                  </a:extLst>
                </a:gridCol>
                <a:gridCol w="2103120">
                  <a:extLst>
                    <a:ext uri="{9D8B030D-6E8A-4147-A177-3AD203B41FA5}">
                      <a16:colId xmlns:a16="http://schemas.microsoft.com/office/drawing/2014/main" val="2303414387"/>
                    </a:ext>
                  </a:extLst>
                </a:gridCol>
                <a:gridCol w="2103120">
                  <a:extLst>
                    <a:ext uri="{9D8B030D-6E8A-4147-A177-3AD203B41FA5}">
                      <a16:colId xmlns:a16="http://schemas.microsoft.com/office/drawing/2014/main" val="3380952501"/>
                    </a:ext>
                  </a:extLst>
                </a:gridCol>
                <a:gridCol w="2103120">
                  <a:extLst>
                    <a:ext uri="{9D8B030D-6E8A-4147-A177-3AD203B41FA5}">
                      <a16:colId xmlns:a16="http://schemas.microsoft.com/office/drawing/2014/main" val="572848774"/>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07617649"/>
                  </a:ext>
                </a:extLst>
              </a:tr>
              <a:tr h="370840">
                <a:tc>
                  <a:txBody>
                    <a:bodyPr/>
                    <a:lstStyle/>
                    <a:p>
                      <a:pPr algn="ctr"/>
                      <a:r>
                        <a:rPr lang="fr-FR" dirty="0" err="1"/>
                        <a:t>Between</a:t>
                      </a:r>
                      <a:endParaRPr lang="fr-FR" dirty="0"/>
                    </a:p>
                  </a:txBody>
                  <a:tcPr/>
                </a:tc>
                <a:tc>
                  <a:txBody>
                    <a:bodyPr/>
                    <a:lstStyle/>
                    <a:p>
                      <a:pPr algn="ctr"/>
                      <a:r>
                        <a:rPr lang="fr-FR" dirty="0"/>
                        <a:t>51.45</a:t>
                      </a:r>
                    </a:p>
                  </a:txBody>
                  <a:tcPr/>
                </a:tc>
                <a:tc>
                  <a:txBody>
                    <a:bodyPr/>
                    <a:lstStyle/>
                    <a:p>
                      <a:pPr algn="ctr"/>
                      <a:r>
                        <a:rPr lang="fr-FR" dirty="0"/>
                        <a:t>1.44</a:t>
                      </a:r>
                    </a:p>
                  </a:txBody>
                  <a:tcPr/>
                </a:tc>
                <a:tc>
                  <a:txBody>
                    <a:bodyPr/>
                    <a:lstStyle/>
                    <a:p>
                      <a:pPr algn="ctr"/>
                      <a:r>
                        <a:rPr lang="fr-FR" dirty="0"/>
                        <a:t>0.84</a:t>
                      </a:r>
                    </a:p>
                  </a:txBody>
                  <a:tcPr/>
                </a:tc>
                <a:extLst>
                  <a:ext uri="{0D108BD9-81ED-4DB2-BD59-A6C34878D82A}">
                    <a16:rowId xmlns:a16="http://schemas.microsoft.com/office/drawing/2014/main" val="4012257664"/>
                  </a:ext>
                </a:extLst>
              </a:tr>
              <a:tr h="370840">
                <a:tc>
                  <a:txBody>
                    <a:bodyPr/>
                    <a:lstStyle/>
                    <a:p>
                      <a:pPr algn="ctr"/>
                      <a:r>
                        <a:rPr lang="fr-FR" dirty="0" err="1"/>
                        <a:t>Within</a:t>
                      </a:r>
                      <a:endParaRPr lang="fr-FR" dirty="0"/>
                    </a:p>
                  </a:txBody>
                  <a:tcPr/>
                </a:tc>
                <a:tc>
                  <a:txBody>
                    <a:bodyPr/>
                    <a:lstStyle/>
                    <a:p>
                      <a:pPr algn="ctr"/>
                      <a:r>
                        <a:rPr lang="fr-FR" dirty="0"/>
                        <a:t>63.64</a:t>
                      </a:r>
                    </a:p>
                  </a:txBody>
                  <a:tcPr/>
                </a:tc>
                <a:tc>
                  <a:txBody>
                    <a:bodyPr/>
                    <a:lstStyle/>
                    <a:p>
                      <a:pPr algn="ctr"/>
                      <a:r>
                        <a:rPr lang="fr-FR" dirty="0"/>
                        <a:t>0.06</a:t>
                      </a:r>
                    </a:p>
                  </a:txBody>
                  <a:tcPr/>
                </a:tc>
                <a:tc>
                  <a:txBody>
                    <a:bodyPr/>
                    <a:lstStyle/>
                    <a:p>
                      <a:pPr algn="ctr"/>
                      <a:r>
                        <a:rPr lang="fr-FR" dirty="0"/>
                        <a:t>0.06</a:t>
                      </a:r>
                    </a:p>
                  </a:txBody>
                  <a:tcPr/>
                </a:tc>
                <a:extLst>
                  <a:ext uri="{0D108BD9-81ED-4DB2-BD59-A6C34878D82A}">
                    <a16:rowId xmlns:a16="http://schemas.microsoft.com/office/drawing/2014/main" val="2696578168"/>
                  </a:ext>
                </a:extLst>
              </a:tr>
              <a:tr h="370840">
                <a:tc>
                  <a:txBody>
                    <a:bodyPr/>
                    <a:lstStyle/>
                    <a:p>
                      <a:pPr algn="ctr"/>
                      <a:r>
                        <a:rPr lang="fr-FR" dirty="0"/>
                        <a:t>Totale</a:t>
                      </a:r>
                    </a:p>
                  </a:txBody>
                  <a:tcPr/>
                </a:tc>
                <a:tc>
                  <a:txBody>
                    <a:bodyPr/>
                    <a:lstStyle/>
                    <a:p>
                      <a:pPr algn="ctr"/>
                      <a:r>
                        <a:rPr lang="fr-FR" dirty="0"/>
                        <a:t>115.09</a:t>
                      </a:r>
                    </a:p>
                  </a:txBody>
                  <a:tcPr/>
                </a:tc>
                <a:tc>
                  <a:txBody>
                    <a:bodyPr/>
                    <a:lstStyle/>
                    <a:p>
                      <a:pPr algn="ctr"/>
                      <a:r>
                        <a:rPr lang="fr-FR" dirty="0"/>
                        <a:t>1.50</a:t>
                      </a:r>
                    </a:p>
                  </a:txBody>
                  <a:tcPr/>
                </a:tc>
                <a:tc>
                  <a:txBody>
                    <a:bodyPr/>
                    <a:lstStyle/>
                    <a:p>
                      <a:pPr algn="ctr"/>
                      <a:r>
                        <a:rPr lang="fr-FR" dirty="0"/>
                        <a:t>0.90</a:t>
                      </a:r>
                    </a:p>
                  </a:txBody>
                  <a:tcPr/>
                </a:tc>
                <a:extLst>
                  <a:ext uri="{0D108BD9-81ED-4DB2-BD59-A6C34878D82A}">
                    <a16:rowId xmlns:a16="http://schemas.microsoft.com/office/drawing/2014/main" val="1913292010"/>
                  </a:ext>
                </a:extLst>
              </a:tr>
              <a:tr h="370840">
                <a:tc>
                  <a:txBody>
                    <a:bodyPr/>
                    <a:lstStyle/>
                    <a:p>
                      <a:pPr algn="ctr"/>
                      <a:r>
                        <a:rPr lang="fr-FR" dirty="0"/>
                        <a:t>Part </a:t>
                      </a:r>
                      <a:r>
                        <a:rPr lang="fr-FR" dirty="0" err="1"/>
                        <a:t>within</a:t>
                      </a:r>
                      <a:endParaRPr lang="fr-FR" dirty="0"/>
                    </a:p>
                  </a:txBody>
                  <a:tcPr/>
                </a:tc>
                <a:tc>
                  <a:txBody>
                    <a:bodyPr/>
                    <a:lstStyle/>
                    <a:p>
                      <a:pPr algn="ctr"/>
                      <a:r>
                        <a:rPr lang="fr-FR" dirty="0"/>
                        <a:t>55%</a:t>
                      </a:r>
                    </a:p>
                  </a:txBody>
                  <a:tcPr/>
                </a:tc>
                <a:tc>
                  <a:txBody>
                    <a:bodyPr/>
                    <a:lstStyle/>
                    <a:p>
                      <a:pPr algn="ctr"/>
                      <a:r>
                        <a:rPr lang="fr-FR" dirty="0"/>
                        <a:t>4%</a:t>
                      </a:r>
                    </a:p>
                  </a:txBody>
                  <a:tcPr/>
                </a:tc>
                <a:tc>
                  <a:txBody>
                    <a:bodyPr/>
                    <a:lstStyle/>
                    <a:p>
                      <a:pPr algn="ctr"/>
                      <a:r>
                        <a:rPr lang="fr-FR" dirty="0"/>
                        <a:t>7%</a:t>
                      </a:r>
                    </a:p>
                  </a:txBody>
                  <a:tcPr/>
                </a:tc>
                <a:extLst>
                  <a:ext uri="{0D108BD9-81ED-4DB2-BD59-A6C34878D82A}">
                    <a16:rowId xmlns:a16="http://schemas.microsoft.com/office/drawing/2014/main" val="2453475930"/>
                  </a:ext>
                </a:extLst>
              </a:tr>
            </a:tbl>
          </a:graphicData>
        </a:graphic>
      </p:graphicFrame>
      <p:graphicFrame>
        <p:nvGraphicFramePr>
          <p:cNvPr id="7" name="Tableau 6">
            <a:extLst>
              <a:ext uri="{FF2B5EF4-FFF2-40B4-BE49-F238E27FC236}">
                <a16:creationId xmlns:a16="http://schemas.microsoft.com/office/drawing/2014/main" id="{3AD0D27E-DF26-4F32-A224-CD3292F70E1C}"/>
              </a:ext>
            </a:extLst>
          </p:cNvPr>
          <p:cNvGraphicFramePr>
            <a:graphicFrameLocks noGrp="1"/>
          </p:cNvGraphicFramePr>
          <p:nvPr>
            <p:extLst>
              <p:ext uri="{D42A27DB-BD31-4B8C-83A1-F6EECF244321}">
                <p14:modId xmlns:p14="http://schemas.microsoft.com/office/powerpoint/2010/main" val="878269533"/>
              </p:ext>
            </p:extLst>
          </p:nvPr>
        </p:nvGraphicFramePr>
        <p:xfrm>
          <a:off x="2552368" y="4383295"/>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625713203"/>
                    </a:ext>
                  </a:extLst>
                </a:gridCol>
                <a:gridCol w="2103120">
                  <a:extLst>
                    <a:ext uri="{9D8B030D-6E8A-4147-A177-3AD203B41FA5}">
                      <a16:colId xmlns:a16="http://schemas.microsoft.com/office/drawing/2014/main" val="3007502223"/>
                    </a:ext>
                  </a:extLst>
                </a:gridCol>
                <a:gridCol w="2103120">
                  <a:extLst>
                    <a:ext uri="{9D8B030D-6E8A-4147-A177-3AD203B41FA5}">
                      <a16:colId xmlns:a16="http://schemas.microsoft.com/office/drawing/2014/main" val="4179583654"/>
                    </a:ext>
                  </a:extLst>
                </a:gridCol>
                <a:gridCol w="2103120">
                  <a:extLst>
                    <a:ext uri="{9D8B030D-6E8A-4147-A177-3AD203B41FA5}">
                      <a16:colId xmlns:a16="http://schemas.microsoft.com/office/drawing/2014/main" val="3044972160"/>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84071723"/>
                  </a:ext>
                </a:extLst>
              </a:tr>
              <a:tr h="370840">
                <a:tc>
                  <a:txBody>
                    <a:bodyPr/>
                    <a:lstStyle/>
                    <a:p>
                      <a:pPr algn="ctr"/>
                      <a:r>
                        <a:rPr lang="fr-FR" dirty="0" err="1"/>
                        <a:t>Between</a:t>
                      </a:r>
                      <a:endParaRPr lang="fr-FR" dirty="0"/>
                    </a:p>
                  </a:txBody>
                  <a:tcPr/>
                </a:tc>
                <a:tc>
                  <a:txBody>
                    <a:bodyPr/>
                    <a:lstStyle/>
                    <a:p>
                      <a:pPr algn="ctr"/>
                      <a:r>
                        <a:rPr lang="fr-FR" dirty="0"/>
                        <a:t>26.45</a:t>
                      </a:r>
                    </a:p>
                  </a:txBody>
                  <a:tcPr/>
                </a:tc>
                <a:tc>
                  <a:txBody>
                    <a:bodyPr/>
                    <a:lstStyle/>
                    <a:p>
                      <a:pPr algn="ctr"/>
                      <a:r>
                        <a:rPr lang="fr-FR" dirty="0"/>
                        <a:t>1.38</a:t>
                      </a:r>
                    </a:p>
                  </a:txBody>
                  <a:tcPr/>
                </a:tc>
                <a:tc>
                  <a:txBody>
                    <a:bodyPr/>
                    <a:lstStyle/>
                    <a:p>
                      <a:pPr algn="ctr"/>
                      <a:r>
                        <a:rPr lang="fr-FR" dirty="0"/>
                        <a:t>0.66</a:t>
                      </a:r>
                    </a:p>
                  </a:txBody>
                  <a:tcPr/>
                </a:tc>
                <a:extLst>
                  <a:ext uri="{0D108BD9-81ED-4DB2-BD59-A6C34878D82A}">
                    <a16:rowId xmlns:a16="http://schemas.microsoft.com/office/drawing/2014/main" val="3665385126"/>
                  </a:ext>
                </a:extLst>
              </a:tr>
              <a:tr h="370840">
                <a:tc>
                  <a:txBody>
                    <a:bodyPr/>
                    <a:lstStyle/>
                    <a:p>
                      <a:pPr algn="ctr"/>
                      <a:r>
                        <a:rPr lang="fr-FR" dirty="0" err="1"/>
                        <a:t>Within</a:t>
                      </a:r>
                      <a:endParaRPr lang="fr-FR" dirty="0"/>
                    </a:p>
                  </a:txBody>
                  <a:tcPr/>
                </a:tc>
                <a:tc>
                  <a:txBody>
                    <a:bodyPr/>
                    <a:lstStyle/>
                    <a:p>
                      <a:pPr algn="ctr"/>
                      <a:r>
                        <a:rPr lang="fr-FR" dirty="0"/>
                        <a:t>8.78</a:t>
                      </a:r>
                    </a:p>
                  </a:txBody>
                  <a:tcPr/>
                </a:tc>
                <a:tc>
                  <a:txBody>
                    <a:bodyPr/>
                    <a:lstStyle/>
                    <a:p>
                      <a:pPr algn="ctr"/>
                      <a:r>
                        <a:rPr lang="fr-FR" dirty="0"/>
                        <a:t>0.05</a:t>
                      </a:r>
                    </a:p>
                  </a:txBody>
                  <a:tcPr/>
                </a:tc>
                <a:tc>
                  <a:txBody>
                    <a:bodyPr/>
                    <a:lstStyle/>
                    <a:p>
                      <a:pPr algn="ctr"/>
                      <a:r>
                        <a:rPr lang="fr-FR" dirty="0"/>
                        <a:t>0.06</a:t>
                      </a:r>
                    </a:p>
                  </a:txBody>
                  <a:tcPr/>
                </a:tc>
                <a:extLst>
                  <a:ext uri="{0D108BD9-81ED-4DB2-BD59-A6C34878D82A}">
                    <a16:rowId xmlns:a16="http://schemas.microsoft.com/office/drawing/2014/main" val="3821796177"/>
                  </a:ext>
                </a:extLst>
              </a:tr>
              <a:tr h="370840">
                <a:tc>
                  <a:txBody>
                    <a:bodyPr/>
                    <a:lstStyle/>
                    <a:p>
                      <a:pPr algn="ctr"/>
                      <a:r>
                        <a:rPr lang="fr-FR" dirty="0"/>
                        <a:t>Totale</a:t>
                      </a:r>
                    </a:p>
                  </a:txBody>
                  <a:tcPr/>
                </a:tc>
                <a:tc>
                  <a:txBody>
                    <a:bodyPr/>
                    <a:lstStyle/>
                    <a:p>
                      <a:pPr algn="ctr"/>
                      <a:r>
                        <a:rPr lang="fr-FR" dirty="0"/>
                        <a:t>35.24</a:t>
                      </a:r>
                    </a:p>
                  </a:txBody>
                  <a:tcPr/>
                </a:tc>
                <a:tc>
                  <a:txBody>
                    <a:bodyPr/>
                    <a:lstStyle/>
                    <a:p>
                      <a:pPr algn="ctr"/>
                      <a:r>
                        <a:rPr lang="fr-FR" dirty="0"/>
                        <a:t>1.44</a:t>
                      </a:r>
                    </a:p>
                  </a:txBody>
                  <a:tcPr/>
                </a:tc>
                <a:tc>
                  <a:txBody>
                    <a:bodyPr/>
                    <a:lstStyle/>
                    <a:p>
                      <a:pPr algn="ctr"/>
                      <a:r>
                        <a:rPr lang="fr-FR" dirty="0"/>
                        <a:t>0.73</a:t>
                      </a:r>
                    </a:p>
                  </a:txBody>
                  <a:tcPr/>
                </a:tc>
                <a:extLst>
                  <a:ext uri="{0D108BD9-81ED-4DB2-BD59-A6C34878D82A}">
                    <a16:rowId xmlns:a16="http://schemas.microsoft.com/office/drawing/2014/main" val="2067683310"/>
                  </a:ext>
                </a:extLst>
              </a:tr>
              <a:tr h="370840">
                <a:tc>
                  <a:txBody>
                    <a:bodyPr/>
                    <a:lstStyle/>
                    <a:p>
                      <a:pPr algn="ctr"/>
                      <a:r>
                        <a:rPr lang="fr-FR" dirty="0"/>
                        <a:t>Part </a:t>
                      </a:r>
                      <a:r>
                        <a:rPr lang="fr-FR" dirty="0" err="1"/>
                        <a:t>within</a:t>
                      </a:r>
                      <a:endParaRPr lang="fr-FR" dirty="0"/>
                    </a:p>
                  </a:txBody>
                  <a:tcPr/>
                </a:tc>
                <a:tc>
                  <a:txBody>
                    <a:bodyPr/>
                    <a:lstStyle/>
                    <a:p>
                      <a:pPr algn="ctr"/>
                      <a:r>
                        <a:rPr lang="fr-FR" dirty="0"/>
                        <a:t>25%</a:t>
                      </a:r>
                    </a:p>
                  </a:txBody>
                  <a:tcPr/>
                </a:tc>
                <a:tc>
                  <a:txBody>
                    <a:bodyPr/>
                    <a:lstStyle/>
                    <a:p>
                      <a:pPr algn="ctr"/>
                      <a:r>
                        <a:rPr lang="fr-FR" dirty="0"/>
                        <a:t>4%</a:t>
                      </a:r>
                    </a:p>
                  </a:txBody>
                  <a:tcPr/>
                </a:tc>
                <a:tc>
                  <a:txBody>
                    <a:bodyPr/>
                    <a:lstStyle/>
                    <a:p>
                      <a:pPr algn="ctr"/>
                      <a:r>
                        <a:rPr lang="fr-FR" dirty="0"/>
                        <a:t>9%</a:t>
                      </a:r>
                    </a:p>
                  </a:txBody>
                  <a:tcPr/>
                </a:tc>
                <a:extLst>
                  <a:ext uri="{0D108BD9-81ED-4DB2-BD59-A6C34878D82A}">
                    <a16:rowId xmlns:a16="http://schemas.microsoft.com/office/drawing/2014/main" val="3114785280"/>
                  </a:ext>
                </a:extLst>
              </a:tr>
            </a:tbl>
          </a:graphicData>
        </a:graphic>
      </p:graphicFrame>
      <p:sp>
        <p:nvSpPr>
          <p:cNvPr id="8" name="ZoneTexte 7">
            <a:extLst>
              <a:ext uri="{FF2B5EF4-FFF2-40B4-BE49-F238E27FC236}">
                <a16:creationId xmlns:a16="http://schemas.microsoft.com/office/drawing/2014/main" id="{935432A9-3E0E-4AAF-964A-3BEE15FF8C31}"/>
              </a:ext>
            </a:extLst>
          </p:cNvPr>
          <p:cNvSpPr txBox="1"/>
          <p:nvPr/>
        </p:nvSpPr>
        <p:spPr>
          <a:xfrm>
            <a:off x="282271" y="2342459"/>
            <a:ext cx="2063363" cy="646331"/>
          </a:xfrm>
          <a:prstGeom prst="rect">
            <a:avLst/>
          </a:prstGeom>
          <a:noFill/>
        </p:spPr>
        <p:txBody>
          <a:bodyPr wrap="square" rtlCol="0">
            <a:spAutoFit/>
          </a:bodyPr>
          <a:lstStyle/>
          <a:p>
            <a:r>
              <a:rPr lang="fr-FR" dirty="0"/>
              <a:t>≥ 1 décès/an</a:t>
            </a:r>
          </a:p>
          <a:p>
            <a:r>
              <a:rPr lang="fr-FR" dirty="0"/>
              <a:t>(12042 communes)</a:t>
            </a:r>
          </a:p>
        </p:txBody>
      </p:sp>
      <p:sp>
        <p:nvSpPr>
          <p:cNvPr id="9" name="ZoneTexte 8">
            <a:extLst>
              <a:ext uri="{FF2B5EF4-FFF2-40B4-BE49-F238E27FC236}">
                <a16:creationId xmlns:a16="http://schemas.microsoft.com/office/drawing/2014/main" id="{6FE3F9B9-1484-4299-91C1-3C610B48B8D8}"/>
              </a:ext>
            </a:extLst>
          </p:cNvPr>
          <p:cNvSpPr txBox="1"/>
          <p:nvPr/>
        </p:nvSpPr>
        <p:spPr>
          <a:xfrm>
            <a:off x="369736" y="4880250"/>
            <a:ext cx="2063363" cy="646331"/>
          </a:xfrm>
          <a:prstGeom prst="rect">
            <a:avLst/>
          </a:prstGeom>
          <a:noFill/>
        </p:spPr>
        <p:txBody>
          <a:bodyPr wrap="square" rtlCol="0">
            <a:spAutoFit/>
          </a:bodyPr>
          <a:lstStyle/>
          <a:p>
            <a:r>
              <a:rPr lang="fr-FR" dirty="0"/>
              <a:t>≥ 5 décès/an</a:t>
            </a:r>
          </a:p>
          <a:p>
            <a:r>
              <a:rPr lang="fr-FR" dirty="0"/>
              <a:t>(5693 communes)</a:t>
            </a:r>
          </a:p>
        </p:txBody>
      </p:sp>
    </p:spTree>
    <p:extLst>
      <p:ext uri="{BB962C8B-B14F-4D97-AF65-F5344CB8AC3E}">
        <p14:creationId xmlns:p14="http://schemas.microsoft.com/office/powerpoint/2010/main" val="325517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A8F67-4538-4C91-979E-A02C4AF1E311}"/>
              </a:ext>
            </a:extLst>
          </p:cNvPr>
          <p:cNvSpPr>
            <a:spLocks noGrp="1"/>
          </p:cNvSpPr>
          <p:nvPr>
            <p:ph type="title"/>
          </p:nvPr>
        </p:nvSpPr>
        <p:spPr>
          <a:xfrm>
            <a:off x="838200" y="404882"/>
            <a:ext cx="10515600" cy="1755223"/>
          </a:xfrm>
        </p:spPr>
        <p:txBody>
          <a:bodyPr>
            <a:normAutofit/>
          </a:bodyPr>
          <a:lstStyle/>
          <a:p>
            <a:r>
              <a:rPr lang="fr-FR" dirty="0"/>
              <a:t>Cross-section sans </a:t>
            </a:r>
            <a:r>
              <a:rPr lang="fr-FR" dirty="0" err="1"/>
              <a:t>covariables</a:t>
            </a:r>
            <a:r>
              <a:rPr lang="fr-FR" dirty="0"/>
              <a:t> (2018)</a:t>
            </a:r>
          </a:p>
        </p:txBody>
      </p:sp>
      <p:pic>
        <p:nvPicPr>
          <p:cNvPr id="12" name="Espace réservé du contenu 11">
            <a:extLst>
              <a:ext uri="{FF2B5EF4-FFF2-40B4-BE49-F238E27FC236}">
                <a16:creationId xmlns:a16="http://schemas.microsoft.com/office/drawing/2014/main" id="{4436F9C0-FD44-4545-9E11-1B1D38166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0" y="2875722"/>
            <a:ext cx="5801949" cy="2361259"/>
          </a:xfrm>
        </p:spPr>
      </p:pic>
      <p:pic>
        <p:nvPicPr>
          <p:cNvPr id="14" name="Image 13">
            <a:extLst>
              <a:ext uri="{FF2B5EF4-FFF2-40B4-BE49-F238E27FC236}">
                <a16:creationId xmlns:a16="http://schemas.microsoft.com/office/drawing/2014/main" id="{1D2075F2-DA1A-4BE4-9E2D-F2A48B6E4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674" y="2994992"/>
            <a:ext cx="5681272" cy="2241990"/>
          </a:xfrm>
          <a:prstGeom prst="rect">
            <a:avLst/>
          </a:prstGeom>
        </p:spPr>
      </p:pic>
    </p:spTree>
    <p:extLst>
      <p:ext uri="{BB962C8B-B14F-4D97-AF65-F5344CB8AC3E}">
        <p14:creationId xmlns:p14="http://schemas.microsoft.com/office/powerpoint/2010/main" val="395519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7BD09-1F7C-42B7-A978-3392BB08E707}"/>
              </a:ext>
            </a:extLst>
          </p:cNvPr>
          <p:cNvSpPr>
            <a:spLocks noGrp="1"/>
          </p:cNvSpPr>
          <p:nvPr>
            <p:ph type="title"/>
          </p:nvPr>
        </p:nvSpPr>
        <p:spPr/>
        <p:txBody>
          <a:bodyPr/>
          <a:lstStyle/>
          <a:p>
            <a:r>
              <a:rPr lang="fr-FR" dirty="0"/>
              <a:t>Cross-section avec </a:t>
            </a:r>
            <a:r>
              <a:rPr lang="fr-FR" dirty="0" err="1"/>
              <a:t>covariables</a:t>
            </a:r>
            <a:r>
              <a:rPr lang="fr-FR" dirty="0"/>
              <a:t> (2018)</a:t>
            </a:r>
          </a:p>
        </p:txBody>
      </p:sp>
      <p:pic>
        <p:nvPicPr>
          <p:cNvPr id="8" name="Espace réservé du contenu 7">
            <a:extLst>
              <a:ext uri="{FF2B5EF4-FFF2-40B4-BE49-F238E27FC236}">
                <a16:creationId xmlns:a16="http://schemas.microsoft.com/office/drawing/2014/main" id="{1CAB3B3C-9482-43DE-9EC4-C615BC56E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 y="2432604"/>
            <a:ext cx="5981072" cy="2748996"/>
          </a:xfrm>
        </p:spPr>
      </p:pic>
      <p:pic>
        <p:nvPicPr>
          <p:cNvPr id="10" name="Image 9">
            <a:extLst>
              <a:ext uri="{FF2B5EF4-FFF2-40B4-BE49-F238E27FC236}">
                <a16:creationId xmlns:a16="http://schemas.microsoft.com/office/drawing/2014/main" id="{21CA249D-AF4F-43AC-9B54-885AE65EE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32604"/>
            <a:ext cx="5506218" cy="2762636"/>
          </a:xfrm>
          <a:prstGeom prst="rect">
            <a:avLst/>
          </a:prstGeom>
        </p:spPr>
      </p:pic>
    </p:spTree>
    <p:extLst>
      <p:ext uri="{BB962C8B-B14F-4D97-AF65-F5344CB8AC3E}">
        <p14:creationId xmlns:p14="http://schemas.microsoft.com/office/powerpoint/2010/main" val="40668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CE338-EBA9-4744-B88E-EE2527751D32}"/>
              </a:ext>
            </a:extLst>
          </p:cNvPr>
          <p:cNvSpPr>
            <a:spLocks noGrp="1"/>
          </p:cNvSpPr>
          <p:nvPr>
            <p:ph type="title"/>
          </p:nvPr>
        </p:nvSpPr>
        <p:spPr/>
        <p:txBody>
          <a:bodyPr/>
          <a:lstStyle/>
          <a:p>
            <a:r>
              <a:rPr lang="fr-FR" dirty="0"/>
              <a:t>Bilan cross-section</a:t>
            </a:r>
          </a:p>
        </p:txBody>
      </p:sp>
      <p:sp>
        <p:nvSpPr>
          <p:cNvPr id="3" name="Espace réservé du contenu 2">
            <a:extLst>
              <a:ext uri="{FF2B5EF4-FFF2-40B4-BE49-F238E27FC236}">
                <a16:creationId xmlns:a16="http://schemas.microsoft.com/office/drawing/2014/main" id="{5DE3DBB3-8F62-48C9-9494-55DE98949EF3}"/>
              </a:ext>
            </a:extLst>
          </p:cNvPr>
          <p:cNvSpPr>
            <a:spLocks noGrp="1"/>
          </p:cNvSpPr>
          <p:nvPr>
            <p:ph idx="1"/>
          </p:nvPr>
        </p:nvSpPr>
        <p:spPr/>
        <p:txBody>
          <a:bodyPr>
            <a:normAutofit fontScale="85000" lnSpcReduction="10000"/>
          </a:bodyPr>
          <a:lstStyle/>
          <a:p>
            <a:r>
              <a:rPr lang="fr-FR" dirty="0"/>
              <a:t>Signe cohérent pour l’âge moyen de décès, mais risque de variable inobservable</a:t>
            </a:r>
          </a:p>
          <a:p>
            <a:r>
              <a:rPr lang="fr-FR" dirty="0"/>
              <a:t>Signe incohérent pour le nombre de morts : peut être dû au fait que là où l’APL est + élevée, il y aussi + de structures de santé prenant en charge les malades en fin de vie: problème vient du fait que les données recensent le lieu de décès, et non le lieu de vie de la personne décédée. Cette hypothèse semble vérifier par la magnitude du coefficient associé au log de la population (1,12): en contrôlant pour la structure de la population, on s’attendrait à ce qu’une augmentation de 1% de la population conduise à une augmentation de 1% du nombre de décès. Or, on observe qu’une augmentation de 1% de la population conduit à une augmentation de 1,12% du nombre de décès, suggérant que lorsque la taille de la commune augmente, elle est plus susceptible d’accueillir des malades en fin de vie (dans les centres hospitaliers par exemple), ce qui conduit à une augmentation plus rapide du nombre de morts.</a:t>
            </a:r>
          </a:p>
        </p:txBody>
      </p:sp>
    </p:spTree>
    <p:extLst>
      <p:ext uri="{BB962C8B-B14F-4D97-AF65-F5344CB8AC3E}">
        <p14:creationId xmlns:p14="http://schemas.microsoft.com/office/powerpoint/2010/main" val="18908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C10F4-D30D-4979-A3CC-451ABDA68A5D}"/>
              </a:ext>
            </a:extLst>
          </p:cNvPr>
          <p:cNvSpPr>
            <a:spLocks noGrp="1"/>
          </p:cNvSpPr>
          <p:nvPr>
            <p:ph type="title"/>
          </p:nvPr>
        </p:nvSpPr>
        <p:spPr/>
        <p:txBody>
          <a:bodyPr/>
          <a:lstStyle/>
          <a:p>
            <a:r>
              <a:rPr lang="fr-FR" dirty="0"/>
              <a:t>Panel sans </a:t>
            </a:r>
            <a:r>
              <a:rPr lang="fr-FR" dirty="0" err="1"/>
              <a:t>covariables</a:t>
            </a:r>
            <a:r>
              <a:rPr lang="fr-FR" dirty="0"/>
              <a:t> (seulement log pop)</a:t>
            </a:r>
          </a:p>
        </p:txBody>
      </p:sp>
      <p:pic>
        <p:nvPicPr>
          <p:cNvPr id="5" name="Espace réservé du contenu 4">
            <a:extLst>
              <a:ext uri="{FF2B5EF4-FFF2-40B4-BE49-F238E27FC236}">
                <a16:creationId xmlns:a16="http://schemas.microsoft.com/office/drawing/2014/main" id="{BE97E0F7-D599-4DEF-AD5A-4528472C2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148" y="3066527"/>
            <a:ext cx="5724596" cy="1598237"/>
          </a:xfrm>
        </p:spPr>
      </p:pic>
      <p:pic>
        <p:nvPicPr>
          <p:cNvPr id="7" name="Image 6">
            <a:extLst>
              <a:ext uri="{FF2B5EF4-FFF2-40B4-BE49-F238E27FC236}">
                <a16:creationId xmlns:a16="http://schemas.microsoft.com/office/drawing/2014/main" id="{7361D226-DB42-46C4-BEF0-E8E447F2D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45" y="3066527"/>
            <a:ext cx="5947256" cy="1598237"/>
          </a:xfrm>
          <a:prstGeom prst="rect">
            <a:avLst/>
          </a:prstGeom>
        </p:spPr>
      </p:pic>
    </p:spTree>
    <p:extLst>
      <p:ext uri="{BB962C8B-B14F-4D97-AF65-F5344CB8AC3E}">
        <p14:creationId xmlns:p14="http://schemas.microsoft.com/office/powerpoint/2010/main" val="91092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E28C5-42A6-4FC7-840F-878A97E62AB2}"/>
              </a:ext>
            </a:extLst>
          </p:cNvPr>
          <p:cNvSpPr>
            <a:spLocks noGrp="1"/>
          </p:cNvSpPr>
          <p:nvPr>
            <p:ph type="title"/>
          </p:nvPr>
        </p:nvSpPr>
        <p:spPr/>
        <p:txBody>
          <a:bodyPr/>
          <a:lstStyle/>
          <a:p>
            <a:r>
              <a:rPr lang="fr-FR" dirty="0"/>
              <a:t>Panel sans </a:t>
            </a:r>
            <a:r>
              <a:rPr lang="fr-FR" dirty="0" err="1"/>
              <a:t>covariables</a:t>
            </a:r>
            <a:r>
              <a:rPr lang="fr-FR" dirty="0"/>
              <a:t>  (≥ 5 </a:t>
            </a:r>
            <a:r>
              <a:rPr lang="fr-FR" dirty="0" err="1"/>
              <a:t>décè</a:t>
            </a:r>
            <a:r>
              <a:rPr lang="fr-FR" dirty="0"/>
              <a:t>/an)</a:t>
            </a:r>
          </a:p>
        </p:txBody>
      </p:sp>
      <p:pic>
        <p:nvPicPr>
          <p:cNvPr id="5" name="Espace réservé du contenu 4">
            <a:extLst>
              <a:ext uri="{FF2B5EF4-FFF2-40B4-BE49-F238E27FC236}">
                <a16:creationId xmlns:a16="http://schemas.microsoft.com/office/drawing/2014/main" id="{2B18542A-F7BA-407C-A77B-44AF0B210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259" y="3113914"/>
            <a:ext cx="5332741" cy="1421195"/>
          </a:xfrm>
        </p:spPr>
      </p:pic>
      <p:pic>
        <p:nvPicPr>
          <p:cNvPr id="7" name="Image 6">
            <a:extLst>
              <a:ext uri="{FF2B5EF4-FFF2-40B4-BE49-F238E27FC236}">
                <a16:creationId xmlns:a16="http://schemas.microsoft.com/office/drawing/2014/main" id="{0F18746A-3F09-4415-9BAC-DA8C71343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043" y="3113913"/>
            <a:ext cx="5541356" cy="1421195"/>
          </a:xfrm>
          <a:prstGeom prst="rect">
            <a:avLst/>
          </a:prstGeom>
        </p:spPr>
      </p:pic>
    </p:spTree>
    <p:extLst>
      <p:ext uri="{BB962C8B-B14F-4D97-AF65-F5344CB8AC3E}">
        <p14:creationId xmlns:p14="http://schemas.microsoft.com/office/powerpoint/2010/main" val="41160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322CC-A834-4A9E-819A-5A02D36742B7}"/>
              </a:ext>
            </a:extLst>
          </p:cNvPr>
          <p:cNvSpPr>
            <a:spLocks noGrp="1"/>
          </p:cNvSpPr>
          <p:nvPr>
            <p:ph type="title"/>
          </p:nvPr>
        </p:nvSpPr>
        <p:spPr/>
        <p:txBody>
          <a:bodyPr/>
          <a:lstStyle/>
          <a:p>
            <a:r>
              <a:rPr lang="fr-FR" dirty="0"/>
              <a:t>Panel avec APL instrumenté par densité</a:t>
            </a:r>
          </a:p>
        </p:txBody>
      </p:sp>
      <p:pic>
        <p:nvPicPr>
          <p:cNvPr id="5" name="Espace réservé du contenu 4">
            <a:extLst>
              <a:ext uri="{FF2B5EF4-FFF2-40B4-BE49-F238E27FC236}">
                <a16:creationId xmlns:a16="http://schemas.microsoft.com/office/drawing/2014/main" id="{32B677FB-EA2B-4049-909D-8A12D6924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823" y="1763732"/>
            <a:ext cx="7502197" cy="1582096"/>
          </a:xfrm>
        </p:spPr>
      </p:pic>
      <p:pic>
        <p:nvPicPr>
          <p:cNvPr id="7" name="Image 6">
            <a:extLst>
              <a:ext uri="{FF2B5EF4-FFF2-40B4-BE49-F238E27FC236}">
                <a16:creationId xmlns:a16="http://schemas.microsoft.com/office/drawing/2014/main" id="{ED0303AA-A0DF-46A8-9C0A-BB30451A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823" y="4284353"/>
            <a:ext cx="7340922" cy="1582095"/>
          </a:xfrm>
          <a:prstGeom prst="rect">
            <a:avLst/>
          </a:prstGeom>
        </p:spPr>
      </p:pic>
    </p:spTree>
    <p:extLst>
      <p:ext uri="{BB962C8B-B14F-4D97-AF65-F5344CB8AC3E}">
        <p14:creationId xmlns:p14="http://schemas.microsoft.com/office/powerpoint/2010/main" val="36734965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1180</Words>
  <Application>Microsoft Office PowerPoint</Application>
  <PresentationFormat>Grand écran</PresentationFormat>
  <Paragraphs>166</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Calibri Light</vt:lpstr>
      <vt:lpstr>Garamond</vt:lpstr>
      <vt:lpstr>Thème Office</vt:lpstr>
      <vt:lpstr>Déserts médicaux et espérance de vie</vt:lpstr>
      <vt:lpstr>Présentation PowerPoint</vt:lpstr>
      <vt:lpstr>Décomposition de la variance</vt:lpstr>
      <vt:lpstr>Cross-section sans covariables (2018)</vt:lpstr>
      <vt:lpstr>Cross-section avec covariables (2018)</vt:lpstr>
      <vt:lpstr>Bilan cross-section</vt:lpstr>
      <vt:lpstr>Panel sans covariables (seulement log pop)</vt:lpstr>
      <vt:lpstr>Panel sans covariables  (≥ 5 décè/an)</vt:lpstr>
      <vt:lpstr>Panel avec APL instrumenté par densité</vt:lpstr>
      <vt:lpstr>Panel avec APL instrumenté (≥ 5 décè/an)</vt:lpstr>
      <vt:lpstr>Bilan panel</vt:lpstr>
      <vt:lpstr>Modèles de panel à l’échelle des territoires de vie santé (TVS)</vt:lpstr>
      <vt:lpstr>Modèles de panel en utilisant le nombre de médecins sur 18 périodes (2004-2021) Gestion des valeurs manquantes 1/2</vt:lpstr>
      <vt:lpstr>Gestion des valeurs manquantes pour la population à l’échelle du territoire de vie santé</vt:lpstr>
      <vt:lpstr>Décomposition de la variance, en prenant le TVS comme groupe</vt:lpstr>
      <vt:lpstr>Modèles à effets fixes à l’échelle du TVS, standard error clusterisées à l’échelle du TVS</vt:lpstr>
      <vt:lpstr>Calcul d’un proxy de l’APL (indicatrice de commune sous-dense à l’échelle du TVS)</vt:lpstr>
      <vt:lpstr>On remplace la variable de densité par l’indicatrice d’une commune sous-dense</vt:lpstr>
      <vt:lpstr>Ajout des variables de contrôle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Déserts médicaux et espérance de vie</dc:title>
  <dc:creator>CHABAUD Mathieu</dc:creator>
  <cp:lastModifiedBy>Agathe Rosenzweig</cp:lastModifiedBy>
  <cp:revision>63</cp:revision>
  <dcterms:created xsi:type="dcterms:W3CDTF">2022-03-18T09:47:37Z</dcterms:created>
  <dcterms:modified xsi:type="dcterms:W3CDTF">2022-04-12T12:09:18Z</dcterms:modified>
</cp:coreProperties>
</file>