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0C3C5-EB44-475E-A08A-CCA750B9F5A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6BD27E-2C37-4B3C-B66F-17C8DFD295F8}">
      <dgm:prSet/>
      <dgm:spPr/>
      <dgm:t>
        <a:bodyPr/>
        <a:lstStyle/>
        <a:p>
          <a:pPr>
            <a:lnSpc>
              <a:spcPct val="100000"/>
            </a:lnSpc>
          </a:pPr>
          <a:r>
            <a:rPr lang="en-US"/>
            <a:t>In future, the model could be improved to predict the accident severity on a continuum running from 1–4, rather than simply predicting a binary accident severity of 0 (minor) or 1 (major).</a:t>
          </a:r>
        </a:p>
      </dgm:t>
    </dgm:pt>
    <dgm:pt modelId="{D5C072A9-F858-4DF4-B08B-C7404DEC6705}" type="parTrans" cxnId="{F39357CC-82B8-4828-8384-4EEA64BD6AD5}">
      <dgm:prSet/>
      <dgm:spPr/>
      <dgm:t>
        <a:bodyPr/>
        <a:lstStyle/>
        <a:p>
          <a:endParaRPr lang="en-US"/>
        </a:p>
      </dgm:t>
    </dgm:pt>
    <dgm:pt modelId="{7CB36829-5633-43E7-BB97-0DD247585021}" type="sibTrans" cxnId="{F39357CC-82B8-4828-8384-4EEA64BD6AD5}">
      <dgm:prSet/>
      <dgm:spPr/>
      <dgm:t>
        <a:bodyPr/>
        <a:lstStyle/>
        <a:p>
          <a:endParaRPr lang="en-US"/>
        </a:p>
      </dgm:t>
    </dgm:pt>
    <dgm:pt modelId="{489F10CE-C59A-43E1-91A4-6D602387E9C2}">
      <dgm:prSet/>
      <dgm:spPr/>
      <dgm:t>
        <a:bodyPr/>
        <a:lstStyle/>
        <a:p>
          <a:pPr>
            <a:lnSpc>
              <a:spcPct val="100000"/>
            </a:lnSpc>
          </a:pPr>
          <a:r>
            <a:rPr lang="en-US"/>
            <a:t>In future, it may be worth revisiting this work and modelling the accident data in five-year chunks, to see if the features which best predict accident severity have changed over time.</a:t>
          </a:r>
        </a:p>
      </dgm:t>
    </dgm:pt>
    <dgm:pt modelId="{2B91CC89-D9DD-4880-A061-0560934414E2}" type="parTrans" cxnId="{8B378226-70DA-4E4F-89DC-4593684CEBBD}">
      <dgm:prSet/>
      <dgm:spPr/>
      <dgm:t>
        <a:bodyPr/>
        <a:lstStyle/>
        <a:p>
          <a:endParaRPr lang="en-US"/>
        </a:p>
      </dgm:t>
    </dgm:pt>
    <dgm:pt modelId="{6BCD716F-76D2-418F-831A-245E10898130}" type="sibTrans" cxnId="{8B378226-70DA-4E4F-89DC-4593684CEBBD}">
      <dgm:prSet/>
      <dgm:spPr/>
      <dgm:t>
        <a:bodyPr/>
        <a:lstStyle/>
        <a:p>
          <a:endParaRPr lang="en-US"/>
        </a:p>
      </dgm:t>
    </dgm:pt>
    <dgm:pt modelId="{FCFD2276-0DF5-4F24-8182-E172CD4BF664}" type="pres">
      <dgm:prSet presAssocID="{6CD0C3C5-EB44-475E-A08A-CCA750B9F5A9}" presName="root" presStyleCnt="0">
        <dgm:presLayoutVars>
          <dgm:dir/>
          <dgm:resizeHandles val="exact"/>
        </dgm:presLayoutVars>
      </dgm:prSet>
      <dgm:spPr/>
    </dgm:pt>
    <dgm:pt modelId="{2DD18135-6478-49FC-95A4-13385D6BFC5C}" type="pres">
      <dgm:prSet presAssocID="{0A6BD27E-2C37-4B3C-B66F-17C8DFD295F8}" presName="compNode" presStyleCnt="0"/>
      <dgm:spPr/>
    </dgm:pt>
    <dgm:pt modelId="{12034292-A655-4AD2-BCE2-9C9FCD443465}" type="pres">
      <dgm:prSet presAssocID="{0A6BD27E-2C37-4B3C-B66F-17C8DFD295F8}" presName="bgRect" presStyleLbl="bgShp" presStyleIdx="0" presStyleCnt="2"/>
      <dgm:spPr/>
    </dgm:pt>
    <dgm:pt modelId="{A2518DEA-4D4E-4786-A514-649AB4187FFC}" type="pres">
      <dgm:prSet presAssocID="{0A6BD27E-2C37-4B3C-B66F-17C8DFD295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87EEFA3E-7DE6-4851-A033-CF7B76177614}" type="pres">
      <dgm:prSet presAssocID="{0A6BD27E-2C37-4B3C-B66F-17C8DFD295F8}" presName="spaceRect" presStyleCnt="0"/>
      <dgm:spPr/>
    </dgm:pt>
    <dgm:pt modelId="{1C76B99D-8BF5-4F2D-A926-8BD947B6956E}" type="pres">
      <dgm:prSet presAssocID="{0A6BD27E-2C37-4B3C-B66F-17C8DFD295F8}" presName="parTx" presStyleLbl="revTx" presStyleIdx="0" presStyleCnt="2">
        <dgm:presLayoutVars>
          <dgm:chMax val="0"/>
          <dgm:chPref val="0"/>
        </dgm:presLayoutVars>
      </dgm:prSet>
      <dgm:spPr/>
    </dgm:pt>
    <dgm:pt modelId="{32080883-7C2F-4B3C-A87D-EC6AC0C2A97D}" type="pres">
      <dgm:prSet presAssocID="{7CB36829-5633-43E7-BB97-0DD247585021}" presName="sibTrans" presStyleCnt="0"/>
      <dgm:spPr/>
    </dgm:pt>
    <dgm:pt modelId="{99264E04-93AE-41DD-8E23-E7BF5EB02025}" type="pres">
      <dgm:prSet presAssocID="{489F10CE-C59A-43E1-91A4-6D602387E9C2}" presName="compNode" presStyleCnt="0"/>
      <dgm:spPr/>
    </dgm:pt>
    <dgm:pt modelId="{4D349E49-A209-4349-8A00-9F864DCA7137}" type="pres">
      <dgm:prSet presAssocID="{489F10CE-C59A-43E1-91A4-6D602387E9C2}" presName="bgRect" presStyleLbl="bgShp" presStyleIdx="1" presStyleCnt="2"/>
      <dgm:spPr/>
    </dgm:pt>
    <dgm:pt modelId="{09055690-6EFE-42C1-BC18-4F695F33FCF4}" type="pres">
      <dgm:prSet presAssocID="{489F10CE-C59A-43E1-91A4-6D602387E9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4E7B35BD-BE6A-437F-B191-0CA379C7BF5C}" type="pres">
      <dgm:prSet presAssocID="{489F10CE-C59A-43E1-91A4-6D602387E9C2}" presName="spaceRect" presStyleCnt="0"/>
      <dgm:spPr/>
    </dgm:pt>
    <dgm:pt modelId="{39AD3B6B-A951-4B4C-83BF-B10BFEC0D789}" type="pres">
      <dgm:prSet presAssocID="{489F10CE-C59A-43E1-91A4-6D602387E9C2}" presName="parTx" presStyleLbl="revTx" presStyleIdx="1" presStyleCnt="2">
        <dgm:presLayoutVars>
          <dgm:chMax val="0"/>
          <dgm:chPref val="0"/>
        </dgm:presLayoutVars>
      </dgm:prSet>
      <dgm:spPr/>
    </dgm:pt>
  </dgm:ptLst>
  <dgm:cxnLst>
    <dgm:cxn modelId="{D52A010B-E350-48E9-9FB1-3579EA3F27B5}" type="presOf" srcId="{6CD0C3C5-EB44-475E-A08A-CCA750B9F5A9}" destId="{FCFD2276-0DF5-4F24-8182-E172CD4BF664}" srcOrd="0" destOrd="0" presId="urn:microsoft.com/office/officeart/2018/2/layout/IconVerticalSolidList"/>
    <dgm:cxn modelId="{7ED7C318-18AA-4405-9953-B6A87948270D}" type="presOf" srcId="{0A6BD27E-2C37-4B3C-B66F-17C8DFD295F8}" destId="{1C76B99D-8BF5-4F2D-A926-8BD947B6956E}" srcOrd="0" destOrd="0" presId="urn:microsoft.com/office/officeart/2018/2/layout/IconVerticalSolidList"/>
    <dgm:cxn modelId="{8B378226-70DA-4E4F-89DC-4593684CEBBD}" srcId="{6CD0C3C5-EB44-475E-A08A-CCA750B9F5A9}" destId="{489F10CE-C59A-43E1-91A4-6D602387E9C2}" srcOrd="1" destOrd="0" parTransId="{2B91CC89-D9DD-4880-A061-0560934414E2}" sibTransId="{6BCD716F-76D2-418F-831A-245E10898130}"/>
    <dgm:cxn modelId="{E18B5D43-48BD-49BE-A082-C00822D1AAC4}" type="presOf" srcId="{489F10CE-C59A-43E1-91A4-6D602387E9C2}" destId="{39AD3B6B-A951-4B4C-83BF-B10BFEC0D789}" srcOrd="0" destOrd="0" presId="urn:microsoft.com/office/officeart/2018/2/layout/IconVerticalSolidList"/>
    <dgm:cxn modelId="{F39357CC-82B8-4828-8384-4EEA64BD6AD5}" srcId="{6CD0C3C5-EB44-475E-A08A-CCA750B9F5A9}" destId="{0A6BD27E-2C37-4B3C-B66F-17C8DFD295F8}" srcOrd="0" destOrd="0" parTransId="{D5C072A9-F858-4DF4-B08B-C7404DEC6705}" sibTransId="{7CB36829-5633-43E7-BB97-0DD247585021}"/>
    <dgm:cxn modelId="{4666D5EE-22F3-4B77-953B-290863F0616B}" type="presParOf" srcId="{FCFD2276-0DF5-4F24-8182-E172CD4BF664}" destId="{2DD18135-6478-49FC-95A4-13385D6BFC5C}" srcOrd="0" destOrd="0" presId="urn:microsoft.com/office/officeart/2018/2/layout/IconVerticalSolidList"/>
    <dgm:cxn modelId="{DFB08654-E70C-4697-983A-5D2F011C5E6F}" type="presParOf" srcId="{2DD18135-6478-49FC-95A4-13385D6BFC5C}" destId="{12034292-A655-4AD2-BCE2-9C9FCD443465}" srcOrd="0" destOrd="0" presId="urn:microsoft.com/office/officeart/2018/2/layout/IconVerticalSolidList"/>
    <dgm:cxn modelId="{147E4706-8454-4139-867F-8FC3E54C642A}" type="presParOf" srcId="{2DD18135-6478-49FC-95A4-13385D6BFC5C}" destId="{A2518DEA-4D4E-4786-A514-649AB4187FFC}" srcOrd="1" destOrd="0" presId="urn:microsoft.com/office/officeart/2018/2/layout/IconVerticalSolidList"/>
    <dgm:cxn modelId="{B155CB3F-CECA-4905-9508-521BB211E876}" type="presParOf" srcId="{2DD18135-6478-49FC-95A4-13385D6BFC5C}" destId="{87EEFA3E-7DE6-4851-A033-CF7B76177614}" srcOrd="2" destOrd="0" presId="urn:microsoft.com/office/officeart/2018/2/layout/IconVerticalSolidList"/>
    <dgm:cxn modelId="{7C17E13A-EE94-4690-A5EE-E9EE4410DFFC}" type="presParOf" srcId="{2DD18135-6478-49FC-95A4-13385D6BFC5C}" destId="{1C76B99D-8BF5-4F2D-A926-8BD947B6956E}" srcOrd="3" destOrd="0" presId="urn:microsoft.com/office/officeart/2018/2/layout/IconVerticalSolidList"/>
    <dgm:cxn modelId="{2D9EEB2A-91D1-4268-A38F-0CDED5FE791F}" type="presParOf" srcId="{FCFD2276-0DF5-4F24-8182-E172CD4BF664}" destId="{32080883-7C2F-4B3C-A87D-EC6AC0C2A97D}" srcOrd="1" destOrd="0" presId="urn:microsoft.com/office/officeart/2018/2/layout/IconVerticalSolidList"/>
    <dgm:cxn modelId="{6C1FA678-DBFE-4B3A-9356-C431CEE1EC63}" type="presParOf" srcId="{FCFD2276-0DF5-4F24-8182-E172CD4BF664}" destId="{99264E04-93AE-41DD-8E23-E7BF5EB02025}" srcOrd="2" destOrd="0" presId="urn:microsoft.com/office/officeart/2018/2/layout/IconVerticalSolidList"/>
    <dgm:cxn modelId="{5EDAB7FD-9489-4739-A320-25CD16EEEDA7}" type="presParOf" srcId="{99264E04-93AE-41DD-8E23-E7BF5EB02025}" destId="{4D349E49-A209-4349-8A00-9F864DCA7137}" srcOrd="0" destOrd="0" presId="urn:microsoft.com/office/officeart/2018/2/layout/IconVerticalSolidList"/>
    <dgm:cxn modelId="{93B16679-1C32-4981-85A7-E800F06A2DB0}" type="presParOf" srcId="{99264E04-93AE-41DD-8E23-E7BF5EB02025}" destId="{09055690-6EFE-42C1-BC18-4F695F33FCF4}" srcOrd="1" destOrd="0" presId="urn:microsoft.com/office/officeart/2018/2/layout/IconVerticalSolidList"/>
    <dgm:cxn modelId="{2F06FEDD-D3E1-4E21-8F39-3969469D4301}" type="presParOf" srcId="{99264E04-93AE-41DD-8E23-E7BF5EB02025}" destId="{4E7B35BD-BE6A-437F-B191-0CA379C7BF5C}" srcOrd="2" destOrd="0" presId="urn:microsoft.com/office/officeart/2018/2/layout/IconVerticalSolidList"/>
    <dgm:cxn modelId="{C8A56131-3B0A-4724-A43C-8C1FE14918AD}" type="presParOf" srcId="{99264E04-93AE-41DD-8E23-E7BF5EB02025}" destId="{39AD3B6B-A951-4B4C-83BF-B10BFEC0D7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34292-A655-4AD2-BCE2-9C9FCD443465}">
      <dsp:nvSpPr>
        <dsp:cNvPr id="0" name=""/>
        <dsp:cNvSpPr/>
      </dsp:nvSpPr>
      <dsp:spPr>
        <a:xfrm>
          <a:off x="0" y="630004"/>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18DEA-4D4E-4786-A514-649AB4187FFC}">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6B99D-8BF5-4F2D-A926-8BD947B6956E}">
      <dsp:nvSpPr>
        <dsp:cNvPr id="0" name=""/>
        <dsp:cNvSpPr/>
      </dsp:nvSpPr>
      <dsp:spPr>
        <a:xfrm>
          <a:off x="1343362" y="630004"/>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844550">
            <a:lnSpc>
              <a:spcPct val="100000"/>
            </a:lnSpc>
            <a:spcBef>
              <a:spcPct val="0"/>
            </a:spcBef>
            <a:spcAft>
              <a:spcPct val="35000"/>
            </a:spcAft>
            <a:buNone/>
          </a:pPr>
          <a:r>
            <a:rPr lang="en-US" sz="1900" kern="1200"/>
            <a:t>In future, the model could be improved to predict the accident severity on a continuum running from 1–4, rather than simply predicting a binary accident severity of 0 (minor) or 1 (major).</a:t>
          </a:r>
        </a:p>
      </dsp:txBody>
      <dsp:txXfrm>
        <a:off x="1343362" y="630004"/>
        <a:ext cx="9163093" cy="1163084"/>
      </dsp:txXfrm>
    </dsp:sp>
    <dsp:sp modelId="{4D349E49-A209-4349-8A00-9F864DCA7137}">
      <dsp:nvSpPr>
        <dsp:cNvPr id="0" name=""/>
        <dsp:cNvSpPr/>
      </dsp:nvSpPr>
      <dsp:spPr>
        <a:xfrm>
          <a:off x="0" y="2083859"/>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55690-6EFE-42C1-BC18-4F695F33FCF4}">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D3B6B-A951-4B4C-83BF-B10BFEC0D789}">
      <dsp:nvSpPr>
        <dsp:cNvPr id="0" name=""/>
        <dsp:cNvSpPr/>
      </dsp:nvSpPr>
      <dsp:spPr>
        <a:xfrm>
          <a:off x="1343362" y="2083859"/>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844550">
            <a:lnSpc>
              <a:spcPct val="100000"/>
            </a:lnSpc>
            <a:spcBef>
              <a:spcPct val="0"/>
            </a:spcBef>
            <a:spcAft>
              <a:spcPct val="35000"/>
            </a:spcAft>
            <a:buNone/>
          </a:pPr>
          <a:r>
            <a:rPr lang="en-US" sz="1900" kern="1200"/>
            <a:t>In future, it may be worth revisiting this work and modelling the accident data in five-year chunks, to see if the features which best predict accident severity have changed over time.</a:t>
          </a:r>
        </a:p>
      </dsp:txBody>
      <dsp:txXfrm>
        <a:off x="1343362" y="2083859"/>
        <a:ext cx="9163093" cy="1163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10/31/2020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6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10/31/2020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912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10/31/2020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163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42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10/31/2020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048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336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446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10/31/2020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306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10/31/2020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414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413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804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10/31/2020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0981300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46" r:id="rId6"/>
    <p:sldLayoutId id="2147483842" r:id="rId7"/>
    <p:sldLayoutId id="2147483843" r:id="rId8"/>
    <p:sldLayoutId id="2147483844" r:id="rId9"/>
    <p:sldLayoutId id="2147483845" r:id="rId10"/>
    <p:sldLayoutId id="2147483847"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74">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7763D8-EDBA-459C-90AA-02EACEB1EAEB}"/>
              </a:ext>
            </a:extLst>
          </p:cNvPr>
          <p:cNvPicPr>
            <a:picLocks noChangeAspect="1"/>
          </p:cNvPicPr>
          <p:nvPr/>
        </p:nvPicPr>
        <p:blipFill rotWithShape="1">
          <a:blip r:embed="rId2"/>
          <a:srcRect r="21337"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90" name="Freeform: Shape 76">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1" name="Freeform: Shape 78">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23FCD9-82D3-4422-A7FC-71A45F3480FE}"/>
              </a:ext>
            </a:extLst>
          </p:cNvPr>
          <p:cNvSpPr>
            <a:spLocks noGrp="1"/>
          </p:cNvSpPr>
          <p:nvPr>
            <p:ph type="ctrTitle"/>
          </p:nvPr>
        </p:nvSpPr>
        <p:spPr>
          <a:xfrm>
            <a:off x="477981" y="1122363"/>
            <a:ext cx="4023360" cy="3204134"/>
          </a:xfrm>
        </p:spPr>
        <p:txBody>
          <a:bodyPr anchor="b">
            <a:normAutofit/>
          </a:bodyPr>
          <a:lstStyle/>
          <a:p>
            <a:r>
              <a:rPr lang="en-US" sz="4400"/>
              <a:t>SEATTLE CAR ACCIDENT SEVERITY PREDICTION</a:t>
            </a:r>
          </a:p>
        </p:txBody>
      </p:sp>
      <p:sp>
        <p:nvSpPr>
          <p:cNvPr id="3" name="Subtitle 2">
            <a:extLst>
              <a:ext uri="{FF2B5EF4-FFF2-40B4-BE49-F238E27FC236}">
                <a16:creationId xmlns:a16="http://schemas.microsoft.com/office/drawing/2014/main" id="{21E0A5CD-17B8-4146-94F5-8AE177E3AC88}"/>
              </a:ext>
            </a:extLst>
          </p:cNvPr>
          <p:cNvSpPr>
            <a:spLocks noGrp="1"/>
          </p:cNvSpPr>
          <p:nvPr>
            <p:ph type="subTitle" idx="1"/>
          </p:nvPr>
        </p:nvSpPr>
        <p:spPr>
          <a:xfrm>
            <a:off x="477981" y="4872922"/>
            <a:ext cx="3933306" cy="1208141"/>
          </a:xfrm>
        </p:spPr>
        <p:txBody>
          <a:bodyPr>
            <a:normAutofit/>
          </a:bodyPr>
          <a:lstStyle/>
          <a:p>
            <a:r>
              <a:rPr lang="en-US" sz="2000"/>
              <a:t>MANOJ KUMAR CHALAMALA</a:t>
            </a:r>
          </a:p>
        </p:txBody>
      </p:sp>
      <p:sp>
        <p:nvSpPr>
          <p:cNvPr id="92"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993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CB4C-0F24-426F-8C1E-FF417D80F5D9}"/>
              </a:ext>
            </a:extLst>
          </p:cNvPr>
          <p:cNvSpPr>
            <a:spLocks noGrp="1"/>
          </p:cNvSpPr>
          <p:nvPr>
            <p:ph type="title"/>
          </p:nvPr>
        </p:nvSpPr>
        <p:spPr>
          <a:xfrm>
            <a:off x="841248" y="685800"/>
            <a:ext cx="10506456" cy="1157005"/>
          </a:xfrm>
        </p:spPr>
        <p:txBody>
          <a:bodyPr anchor="b">
            <a:normAutofit/>
          </a:bodyPr>
          <a:lstStyle/>
          <a:p>
            <a:r>
              <a:rPr lang="en-US" sz="4800"/>
              <a:t>Future Work</a:t>
            </a:r>
          </a:p>
        </p:txBody>
      </p:sp>
      <p:graphicFrame>
        <p:nvGraphicFramePr>
          <p:cNvPr id="18" name="Content Placeholder 2">
            <a:extLst>
              <a:ext uri="{FF2B5EF4-FFF2-40B4-BE49-F238E27FC236}">
                <a16:creationId xmlns:a16="http://schemas.microsoft.com/office/drawing/2014/main" id="{506211BF-8106-4516-95C4-84FF9FF2A034}"/>
              </a:ext>
            </a:extLst>
          </p:cNvPr>
          <p:cNvGraphicFramePr>
            <a:graphicFrameLocks noGrp="1"/>
          </p:cNvGraphicFramePr>
          <p:nvPr>
            <p:ph idx="1"/>
            <p:extLst>
              <p:ext uri="{D42A27DB-BD31-4B8C-83A1-F6EECF244321}">
                <p14:modId xmlns:p14="http://schemas.microsoft.com/office/powerpoint/2010/main" val="2855343315"/>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Thank You Slide PowerPoint Template With Amazing Background- SlideEgg">
            <a:extLst>
              <a:ext uri="{FF2B5EF4-FFF2-40B4-BE49-F238E27FC236}">
                <a16:creationId xmlns:a16="http://schemas.microsoft.com/office/drawing/2014/main" id="{595D4CD9-84D7-4AEE-BD76-68EF4B2A47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22" r="-1" b="-1"/>
          <a:stretch/>
        </p:blipFill>
        <p:spPr bwMode="auto">
          <a:xfrm>
            <a:off x="352751" y="302429"/>
            <a:ext cx="11550506" cy="605392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94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3">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25">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13E613-866E-416E-8FC0-3524D772556E}"/>
              </a:ext>
            </a:extLst>
          </p:cNvPr>
          <p:cNvSpPr>
            <a:spLocks noGrp="1"/>
          </p:cNvSpPr>
          <p:nvPr>
            <p:ph type="title"/>
          </p:nvPr>
        </p:nvSpPr>
        <p:spPr>
          <a:xfrm>
            <a:off x="838200" y="253397"/>
            <a:ext cx="10515600" cy="1273233"/>
          </a:xfrm>
        </p:spPr>
        <p:txBody>
          <a:bodyPr>
            <a:normAutofit/>
          </a:bodyPr>
          <a:lstStyle/>
          <a:p>
            <a:r>
              <a:rPr lang="en-US"/>
              <a:t>Predicting Accident Severity will reduce Fatalities</a:t>
            </a:r>
            <a:endParaRPr lang="en-US" dirty="0"/>
          </a:p>
        </p:txBody>
      </p:sp>
      <p:sp>
        <p:nvSpPr>
          <p:cNvPr id="28" name="Rectangle 27">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91E0E2-89C2-445C-989F-E2FC1126EB12}"/>
              </a:ext>
            </a:extLst>
          </p:cNvPr>
          <p:cNvSpPr>
            <a:spLocks noGrp="1"/>
          </p:cNvSpPr>
          <p:nvPr>
            <p:ph idx="1"/>
          </p:nvPr>
        </p:nvSpPr>
        <p:spPr>
          <a:xfrm>
            <a:off x="838200" y="2478024"/>
            <a:ext cx="10515600" cy="3694176"/>
          </a:xfrm>
        </p:spPr>
        <p:txBody>
          <a:bodyPr>
            <a:normAutofit/>
          </a:bodyPr>
          <a:lstStyle/>
          <a:p>
            <a:r>
              <a:rPr lang="en-US" sz="2200" dirty="0">
                <a:effectLst/>
                <a:latin typeface="Calibri" panose="020F0502020204030204" pitchFamily="34" charset="0"/>
                <a:ea typeface="Calibri" panose="020F0502020204030204" pitchFamily="34" charset="0"/>
              </a:rPr>
              <a:t>It is estimated that road traffic accidents cost the United States’ economy </a:t>
            </a:r>
            <a:r>
              <a:rPr lang="en-US" sz="2200" dirty="0">
                <a:effectLst/>
                <a:latin typeface="Cambria Math" panose="02040503050406030204" pitchFamily="18" charset="0"/>
                <a:ea typeface="Calibri" panose="020F0502020204030204" pitchFamily="34" charset="0"/>
                <a:cs typeface="Cambria Math" panose="02040503050406030204" pitchFamily="18" charset="0"/>
              </a:rPr>
              <a:t>∼</a:t>
            </a:r>
            <a:r>
              <a:rPr lang="en-US" sz="2200" dirty="0">
                <a:effectLst/>
                <a:latin typeface="Calibri" panose="020F0502020204030204" pitchFamily="34" charset="0"/>
                <a:ea typeface="Calibri" panose="020F0502020204030204" pitchFamily="34" charset="0"/>
              </a:rPr>
              <a:t> $810 billion per year</a:t>
            </a:r>
            <a:endParaRPr lang="en-US" sz="2200" dirty="0">
              <a:latin typeface="Calibri" panose="020F0502020204030204" pitchFamily="34" charset="0"/>
              <a:ea typeface="Calibri" panose="020F0502020204030204" pitchFamily="34"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The main objective is to identify the key factors that determine the severity of accidents like Weather, Road Conditions, Light Conditions etc.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Prevent or reduce the Severe or Fatal accidents in future by taking appropriate preventive measures.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latin typeface="Calibri" panose="020F0502020204030204" pitchFamily="34" charset="0"/>
            </a:endParaRPr>
          </a:p>
        </p:txBody>
      </p:sp>
    </p:spTree>
    <p:extLst>
      <p:ext uri="{BB962C8B-B14F-4D97-AF65-F5344CB8AC3E}">
        <p14:creationId xmlns:p14="http://schemas.microsoft.com/office/powerpoint/2010/main" val="330407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843E4-98F8-41CC-9921-BF5575B8CF70}"/>
              </a:ext>
            </a:extLst>
          </p:cNvPr>
          <p:cNvSpPr>
            <a:spLocks noGrp="1"/>
          </p:cNvSpPr>
          <p:nvPr>
            <p:ph type="title"/>
          </p:nvPr>
        </p:nvSpPr>
        <p:spPr>
          <a:xfrm>
            <a:off x="841248" y="1683169"/>
            <a:ext cx="4068849" cy="4148586"/>
          </a:xfrm>
        </p:spPr>
        <p:txBody>
          <a:bodyPr anchor="t">
            <a:normAutofit/>
          </a:bodyPr>
          <a:lstStyle/>
          <a:p>
            <a:r>
              <a:rPr lang="en-US" sz="4800"/>
              <a:t>Data Acquisition and Cleaning</a:t>
            </a:r>
          </a:p>
        </p:txBody>
      </p:sp>
      <p:sp>
        <p:nvSpPr>
          <p:cNvPr id="3" name="Content Placeholder 2">
            <a:extLst>
              <a:ext uri="{FF2B5EF4-FFF2-40B4-BE49-F238E27FC236}">
                <a16:creationId xmlns:a16="http://schemas.microsoft.com/office/drawing/2014/main" id="{53258A50-5ABA-4199-90C8-1B5911F9A2BC}"/>
              </a:ext>
            </a:extLst>
          </p:cNvPr>
          <p:cNvSpPr>
            <a:spLocks noGrp="1"/>
          </p:cNvSpPr>
          <p:nvPr>
            <p:ph idx="1"/>
          </p:nvPr>
        </p:nvSpPr>
        <p:spPr>
          <a:xfrm>
            <a:off x="5532504" y="1683170"/>
            <a:ext cx="5818248" cy="4148585"/>
          </a:xfrm>
        </p:spPr>
        <p:txBody>
          <a:bodyPr>
            <a:normAutofit/>
          </a:bodyPr>
          <a:lstStyle/>
          <a:p>
            <a:r>
              <a:rPr lang="en-US" sz="2000" dirty="0">
                <a:effectLst/>
                <a:latin typeface="Arial" panose="020B0604020202020204" pitchFamily="34" charset="0"/>
                <a:ea typeface="Times New Roman" panose="02020603050405020304" pitchFamily="18" charset="0"/>
                <a:cs typeface="Arial" panose="020B0604020202020204" pitchFamily="34" charset="0"/>
              </a:rPr>
              <a:t>Data is obtained from all road traffic accidents recorded in the Seattle municipal area between Jan 2004–Aug 2020 by the Seattle Department of Transport (SDOT).</a:t>
            </a:r>
          </a:p>
          <a:p>
            <a:r>
              <a:rPr lang="en-US" sz="2000" dirty="0">
                <a:effectLst/>
                <a:latin typeface="Arial" panose="020B0604020202020204" pitchFamily="34" charset="0"/>
                <a:ea typeface="Times New Roman" panose="02020603050405020304" pitchFamily="18" charset="0"/>
                <a:cs typeface="Arial" panose="020B0604020202020204" pitchFamily="34" charset="0"/>
              </a:rPr>
              <a:t>The Dataset contains 221738 rows (accidents) and 40 columns (attributes)</a:t>
            </a:r>
          </a:p>
          <a:p>
            <a:r>
              <a:rPr lang="en-US" sz="2000" dirty="0">
                <a:latin typeface="Arial" panose="020B0604020202020204" pitchFamily="34" charset="0"/>
                <a:cs typeface="Arial" panose="020B0604020202020204" pitchFamily="34" charset="0"/>
              </a:rPr>
              <a:t>Duplicate, highly similar or highly correlated features were dropped. </a:t>
            </a:r>
          </a:p>
          <a:p>
            <a:r>
              <a:rPr lang="en-US" sz="2000" dirty="0">
                <a:latin typeface="Arial" panose="020B0604020202020204" pitchFamily="34" charset="0"/>
                <a:cs typeface="Arial" panose="020B0604020202020204" pitchFamily="34" charset="0"/>
              </a:rPr>
              <a:t>Replace all Unknown and missing values</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75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886E6FC-D5AD-48A1-8DD1-7BE2702AEDA4}"/>
              </a:ext>
            </a:extLst>
          </p:cNvPr>
          <p:cNvPicPr>
            <a:picLocks noGrp="1"/>
          </p:cNvPicPr>
          <p:nvPr>
            <p:ph idx="1"/>
          </p:nvPr>
        </p:nvPicPr>
        <p:blipFill rotWithShape="1">
          <a:blip r:embed="rId2"/>
          <a:srcRect l="4000"/>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55CA1-9153-4C9D-9812-BA18A72E6183}"/>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Seattle City Map of Accidents</a:t>
            </a:r>
          </a:p>
        </p:txBody>
      </p:sp>
      <p:cxnSp>
        <p:nvCxnSpPr>
          <p:cNvPr id="15" name="Straight Connector 14">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70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D66E694-505A-4D16-AD11-0C1FD54AC073}"/>
              </a:ext>
            </a:extLst>
          </p:cNvPr>
          <p:cNvPicPr>
            <a:picLocks noChangeAspect="1"/>
          </p:cNvPicPr>
          <p:nvPr/>
        </p:nvPicPr>
        <p:blipFill>
          <a:blip r:embed="rId2"/>
          <a:stretch>
            <a:fillRect/>
          </a:stretch>
        </p:blipFill>
        <p:spPr>
          <a:xfrm>
            <a:off x="827432" y="625683"/>
            <a:ext cx="5481888" cy="5551280"/>
          </a:xfrm>
          <a:prstGeom prst="rect">
            <a:avLst/>
          </a:prstGeom>
        </p:spPr>
      </p:pic>
      <p:sp>
        <p:nvSpPr>
          <p:cNvPr id="51" name="Rectangle 4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4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ontent Placeholder 16">
            <a:extLst>
              <a:ext uri="{FF2B5EF4-FFF2-40B4-BE49-F238E27FC236}">
                <a16:creationId xmlns:a16="http://schemas.microsoft.com/office/drawing/2014/main" id="{5272BEA3-70AE-4FCF-9325-A7DDC53DCAE4}"/>
              </a:ext>
            </a:extLst>
          </p:cNvPr>
          <p:cNvSpPr>
            <a:spLocks noGrp="1"/>
          </p:cNvSpPr>
          <p:nvPr>
            <p:ph idx="1"/>
          </p:nvPr>
        </p:nvSpPr>
        <p:spPr>
          <a:xfrm>
            <a:off x="7145654" y="2684095"/>
            <a:ext cx="4603001" cy="3492868"/>
          </a:xfrm>
        </p:spPr>
        <p:txBody>
          <a:bodyPr>
            <a:normAutofit/>
          </a:bodyPr>
          <a:lstStyle/>
          <a:p>
            <a:pPr marL="0" indent="0">
              <a:buNone/>
            </a:pPr>
            <a:r>
              <a:rPr lang="en-US" sz="1700" dirty="0">
                <a:effectLst/>
                <a:latin typeface="Calibri" panose="020F0502020204030204" pitchFamily="34" charset="0"/>
                <a:ea typeface="Calibri" panose="020F0502020204030204" pitchFamily="34" charset="0"/>
                <a:cs typeface="Liberation Serif"/>
              </a:rPr>
              <a:t>Most accidents (75.6%) occurred in clear or overcast (i.e. dry) weather conditions. The remaining 24.4% took place either in severe conditions (such as severe winds) or during periods of precipitation (rain, snow, fog, </a:t>
            </a:r>
            <a:r>
              <a:rPr lang="en-US" sz="1700" dirty="0" err="1">
                <a:effectLst/>
                <a:latin typeface="Calibri" panose="020F0502020204030204" pitchFamily="34" charset="0"/>
                <a:ea typeface="Calibri" panose="020F0502020204030204" pitchFamily="34" charset="0"/>
                <a:cs typeface="Liberation Serif"/>
              </a:rPr>
              <a:t>etc</a:t>
            </a:r>
            <a:r>
              <a:rPr lang="en-US" sz="1700" dirty="0">
                <a:effectLst/>
                <a:latin typeface="Calibri" panose="020F0502020204030204" pitchFamily="34" charset="0"/>
                <a:ea typeface="Calibri" panose="020F0502020204030204" pitchFamily="34" charset="0"/>
                <a:cs typeface="Liberation Serif"/>
              </a:rPr>
              <a:t>).</a:t>
            </a:r>
            <a:endParaRPr lang="en-US" sz="1700" dirty="0">
              <a:effectLst/>
              <a:latin typeface="Liberation Serif"/>
              <a:ea typeface="Calibri" panose="020F0502020204030204" pitchFamily="34" charset="0"/>
              <a:cs typeface="Liberation Serif"/>
            </a:endParaRPr>
          </a:p>
          <a:p>
            <a:endParaRPr lang="en-US" sz="1700" dirty="0"/>
          </a:p>
        </p:txBody>
      </p:sp>
    </p:spTree>
    <p:extLst>
      <p:ext uri="{BB962C8B-B14F-4D97-AF65-F5344CB8AC3E}">
        <p14:creationId xmlns:p14="http://schemas.microsoft.com/office/powerpoint/2010/main" val="251545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6">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8">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0">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ontent Placeholder 16">
            <a:extLst>
              <a:ext uri="{FF2B5EF4-FFF2-40B4-BE49-F238E27FC236}">
                <a16:creationId xmlns:a16="http://schemas.microsoft.com/office/drawing/2014/main" id="{5272BEA3-70AE-4FCF-9325-A7DDC53DCAE4}"/>
              </a:ext>
            </a:extLst>
          </p:cNvPr>
          <p:cNvSpPr>
            <a:spLocks noGrp="1"/>
          </p:cNvSpPr>
          <p:nvPr>
            <p:ph idx="1"/>
          </p:nvPr>
        </p:nvSpPr>
        <p:spPr>
          <a:xfrm>
            <a:off x="411479" y="2688336"/>
            <a:ext cx="4498848" cy="3584448"/>
          </a:xfrm>
        </p:spPr>
        <p:txBody>
          <a:bodyPr anchor="t">
            <a:normAutofit/>
          </a:bodyPr>
          <a:lstStyle/>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Liberation Serif"/>
              </a:rPr>
              <a:t>Road conditions at the time of each accident. Clearly the road conditions are related to the prevailing weather at the time (e.g. if there is rain, the roads are likely to be wet), however conditions are not wholly determined by the weather. For instance, 61 accidents occurred on roads where oil was present.</a:t>
            </a:r>
            <a:endParaRPr lang="en-US" sz="1700" dirty="0">
              <a:effectLst/>
              <a:latin typeface="Liberation Serif"/>
              <a:ea typeface="Calibri" panose="020F0502020204030204" pitchFamily="34" charset="0"/>
              <a:cs typeface="Liberation Serif"/>
            </a:endParaRPr>
          </a:p>
          <a:p>
            <a:endParaRPr lang="en-US" sz="1700" dirty="0"/>
          </a:p>
        </p:txBody>
      </p:sp>
      <p:pic>
        <p:nvPicPr>
          <p:cNvPr id="2" name="Picture 1">
            <a:extLst>
              <a:ext uri="{FF2B5EF4-FFF2-40B4-BE49-F238E27FC236}">
                <a16:creationId xmlns:a16="http://schemas.microsoft.com/office/drawing/2014/main" id="{5B2B366D-0241-48C2-9DC4-3F4065935202}"/>
              </a:ext>
            </a:extLst>
          </p:cNvPr>
          <p:cNvPicPr>
            <a:picLocks noChangeAspect="1"/>
          </p:cNvPicPr>
          <p:nvPr/>
        </p:nvPicPr>
        <p:blipFill rotWithShape="1">
          <a:blip r:embed="rId2"/>
          <a:srcRect t="6054" r="-2" b="6525"/>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4879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 histogram&#10;&#10;Description automatically generated">
            <a:extLst>
              <a:ext uri="{FF2B5EF4-FFF2-40B4-BE49-F238E27FC236}">
                <a16:creationId xmlns:a16="http://schemas.microsoft.com/office/drawing/2014/main" id="{142C2A6F-383E-47D5-8AF7-D3FD3AC05966}"/>
              </a:ext>
            </a:extLst>
          </p:cNvPr>
          <p:cNvPicPr>
            <a:picLocks noChangeAspect="1"/>
          </p:cNvPicPr>
          <p:nvPr/>
        </p:nvPicPr>
        <p:blipFill>
          <a:blip r:embed="rId2"/>
          <a:stretch>
            <a:fillRect/>
          </a:stretch>
        </p:blipFill>
        <p:spPr>
          <a:xfrm>
            <a:off x="1188265" y="625683"/>
            <a:ext cx="4760222" cy="5551280"/>
          </a:xfrm>
          <a:prstGeom prst="rect">
            <a:avLst/>
          </a:prstGeom>
        </p:spPr>
      </p:pic>
      <p:sp>
        <p:nvSpPr>
          <p:cNvPr id="76" name="Rectangle 7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ontent Placeholder 16">
            <a:extLst>
              <a:ext uri="{FF2B5EF4-FFF2-40B4-BE49-F238E27FC236}">
                <a16:creationId xmlns:a16="http://schemas.microsoft.com/office/drawing/2014/main" id="{5272BEA3-70AE-4FCF-9325-A7DDC53DCAE4}"/>
              </a:ext>
            </a:extLst>
          </p:cNvPr>
          <p:cNvSpPr>
            <a:spLocks noGrp="1"/>
          </p:cNvSpPr>
          <p:nvPr>
            <p:ph idx="1"/>
          </p:nvPr>
        </p:nvSpPr>
        <p:spPr>
          <a:xfrm>
            <a:off x="7145654" y="2684095"/>
            <a:ext cx="4603001" cy="3492868"/>
          </a:xfrm>
        </p:spPr>
        <p:txBody>
          <a:bodyPr>
            <a:normAutofit/>
          </a:bodyPr>
          <a:lstStyle/>
          <a:p>
            <a:pPr marL="0" marR="0" indent="0">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Liberation Serif"/>
              </a:rPr>
              <a:t>The light conditions at the time of each accident. 62.6% accidents occurred during daylight hours, while 26.2% of accidents occurred at nighttime in areas with streetlights (i.e. urban areas). The remaining 11.2% of accidents include those which happened at dawn/dusk, or on roads with no/faulty streetlights. </a:t>
            </a:r>
            <a:endParaRPr lang="en-US" sz="1800" dirty="0">
              <a:solidFill>
                <a:srgbClr val="000000"/>
              </a:solidFill>
              <a:effectLst/>
              <a:latin typeface="Liberation Serif"/>
              <a:ea typeface="Calibri" panose="020F0502020204030204" pitchFamily="34" charset="0"/>
              <a:cs typeface="Liberation Serif"/>
            </a:endParaRPr>
          </a:p>
          <a:p>
            <a:endParaRPr lang="en-US" sz="1700" dirty="0"/>
          </a:p>
        </p:txBody>
      </p:sp>
    </p:spTree>
    <p:extLst>
      <p:ext uri="{BB962C8B-B14F-4D97-AF65-F5344CB8AC3E}">
        <p14:creationId xmlns:p14="http://schemas.microsoft.com/office/powerpoint/2010/main" val="206171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4D77B-9CA8-4319-9EAF-1E4920CF4EF0}"/>
              </a:ext>
            </a:extLst>
          </p:cNvPr>
          <p:cNvSpPr>
            <a:spLocks noGrp="1"/>
          </p:cNvSpPr>
          <p:nvPr>
            <p:ph type="title"/>
          </p:nvPr>
        </p:nvSpPr>
        <p:spPr>
          <a:xfrm>
            <a:off x="841248" y="685800"/>
            <a:ext cx="10506456" cy="1157005"/>
          </a:xfrm>
        </p:spPr>
        <p:txBody>
          <a:bodyPr anchor="b">
            <a:normAutofit/>
          </a:bodyPr>
          <a:lstStyle/>
          <a:p>
            <a:r>
              <a:rPr lang="en-US" sz="4800"/>
              <a:t>Model Performance and Results</a:t>
            </a:r>
          </a:p>
        </p:txBody>
      </p:sp>
      <p:sp>
        <p:nvSpPr>
          <p:cNvPr id="34" name="Rectangle 3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D92E50FD-748D-4985-A7D4-5287C1015ADE}"/>
              </a:ext>
            </a:extLst>
          </p:cNvPr>
          <p:cNvGraphicFramePr>
            <a:graphicFrameLocks noGrp="1"/>
          </p:cNvGraphicFramePr>
          <p:nvPr>
            <p:ph idx="1"/>
            <p:extLst>
              <p:ext uri="{D42A27DB-BD31-4B8C-83A1-F6EECF244321}">
                <p14:modId xmlns:p14="http://schemas.microsoft.com/office/powerpoint/2010/main" val="73084988"/>
              </p:ext>
            </p:extLst>
          </p:nvPr>
        </p:nvGraphicFramePr>
        <p:xfrm>
          <a:off x="838200" y="2391600"/>
          <a:ext cx="10506459" cy="3684255"/>
        </p:xfrm>
        <a:graphic>
          <a:graphicData uri="http://schemas.openxmlformats.org/drawingml/2006/table">
            <a:tbl>
              <a:tblPr firstRow="1" firstCol="1" bandRow="1">
                <a:solidFill>
                  <a:srgbClr val="F2F2F2">
                    <a:alpha val="45098"/>
                  </a:srgbClr>
                </a:solidFill>
                <a:tableStyleId>{5C22544A-7EE6-4342-B048-85BDC9FD1C3A}</a:tableStyleId>
              </a:tblPr>
              <a:tblGrid>
                <a:gridCol w="2713276">
                  <a:extLst>
                    <a:ext uri="{9D8B030D-6E8A-4147-A177-3AD203B41FA5}">
                      <a16:colId xmlns:a16="http://schemas.microsoft.com/office/drawing/2014/main" val="633329147"/>
                    </a:ext>
                  </a:extLst>
                </a:gridCol>
                <a:gridCol w="1957341">
                  <a:extLst>
                    <a:ext uri="{9D8B030D-6E8A-4147-A177-3AD203B41FA5}">
                      <a16:colId xmlns:a16="http://schemas.microsoft.com/office/drawing/2014/main" val="2888153297"/>
                    </a:ext>
                  </a:extLst>
                </a:gridCol>
                <a:gridCol w="1491789">
                  <a:extLst>
                    <a:ext uri="{9D8B030D-6E8A-4147-A177-3AD203B41FA5}">
                      <a16:colId xmlns:a16="http://schemas.microsoft.com/office/drawing/2014/main" val="1537880897"/>
                    </a:ext>
                  </a:extLst>
                </a:gridCol>
                <a:gridCol w="1819847">
                  <a:extLst>
                    <a:ext uri="{9D8B030D-6E8A-4147-A177-3AD203B41FA5}">
                      <a16:colId xmlns:a16="http://schemas.microsoft.com/office/drawing/2014/main" val="3205286555"/>
                    </a:ext>
                  </a:extLst>
                </a:gridCol>
                <a:gridCol w="2524206">
                  <a:extLst>
                    <a:ext uri="{9D8B030D-6E8A-4147-A177-3AD203B41FA5}">
                      <a16:colId xmlns:a16="http://schemas.microsoft.com/office/drawing/2014/main" val="769364951"/>
                    </a:ext>
                  </a:extLst>
                </a:gridCol>
              </a:tblGrid>
              <a:tr h="865539">
                <a:tc>
                  <a:txBody>
                    <a:bodyPr/>
                    <a:lstStyle/>
                    <a:p>
                      <a:pPr marL="0" marR="0" algn="ctr">
                        <a:lnSpc>
                          <a:spcPct val="107000"/>
                        </a:lnSpc>
                        <a:spcBef>
                          <a:spcPts val="0"/>
                        </a:spcBef>
                        <a:spcAft>
                          <a:spcPts val="0"/>
                        </a:spcAft>
                      </a:pPr>
                      <a:r>
                        <a:rPr lang="en-US" sz="2100" b="0" cap="none" spc="0">
                          <a:solidFill>
                            <a:schemeClr val="bg1"/>
                          </a:solidFill>
                          <a:effectLst/>
                        </a:rPr>
                        <a:t>Model</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611" marR="341611" marT="138942" marB="34161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marL="0" marR="0" algn="ctr">
                        <a:lnSpc>
                          <a:spcPct val="107000"/>
                        </a:lnSpc>
                        <a:spcBef>
                          <a:spcPts val="0"/>
                        </a:spcBef>
                        <a:spcAft>
                          <a:spcPts val="0"/>
                        </a:spcAft>
                      </a:pPr>
                      <a:r>
                        <a:rPr lang="en-US" sz="2100" b="0" cap="none" spc="0">
                          <a:solidFill>
                            <a:schemeClr val="bg1"/>
                          </a:solidFill>
                          <a:effectLst/>
                        </a:rPr>
                        <a:t>Precision</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611" marR="341611" marT="138942" marB="34161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marL="0" marR="0" algn="ctr">
                        <a:lnSpc>
                          <a:spcPct val="107000"/>
                        </a:lnSpc>
                        <a:spcBef>
                          <a:spcPts val="0"/>
                        </a:spcBef>
                        <a:spcAft>
                          <a:spcPts val="0"/>
                        </a:spcAft>
                      </a:pPr>
                      <a:r>
                        <a:rPr lang="en-US" sz="2100" b="0" cap="none" spc="0">
                          <a:solidFill>
                            <a:schemeClr val="bg1"/>
                          </a:solidFill>
                          <a:effectLst/>
                        </a:rPr>
                        <a:t>recall</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611" marR="341611" marT="138942" marB="34161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marL="0" marR="0" algn="ctr">
                        <a:lnSpc>
                          <a:spcPct val="107000"/>
                        </a:lnSpc>
                        <a:spcBef>
                          <a:spcPts val="0"/>
                        </a:spcBef>
                        <a:spcAft>
                          <a:spcPts val="0"/>
                        </a:spcAft>
                      </a:pPr>
                      <a:r>
                        <a:rPr lang="en-US" sz="2100" b="0" cap="none" spc="0">
                          <a:solidFill>
                            <a:schemeClr val="bg1"/>
                          </a:solidFill>
                          <a:effectLst/>
                        </a:rPr>
                        <a:t>f1-score</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611" marR="341611" marT="138942" marB="34161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marL="0" marR="0" algn="ctr">
                        <a:lnSpc>
                          <a:spcPct val="107000"/>
                        </a:lnSpc>
                        <a:spcBef>
                          <a:spcPts val="0"/>
                        </a:spcBef>
                        <a:spcAft>
                          <a:spcPts val="0"/>
                        </a:spcAft>
                      </a:pPr>
                      <a:r>
                        <a:rPr lang="en-US" sz="2100" b="0" cap="none" spc="0">
                          <a:solidFill>
                            <a:schemeClr val="bg1"/>
                          </a:solidFill>
                          <a:effectLst/>
                        </a:rPr>
                        <a:t>Jaccard Index</a:t>
                      </a:r>
                      <a:endParaRPr lang="en-US" sz="2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611" marR="341611" marT="138942" marB="34161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extLst>
                  <a:ext uri="{0D108BD9-81ED-4DB2-BD59-A6C34878D82A}">
                    <a16:rowId xmlns:a16="http://schemas.microsoft.com/office/drawing/2014/main" val="4051236135"/>
                  </a:ext>
                </a:extLst>
              </a:tr>
              <a:tr h="704679">
                <a:tc>
                  <a:txBody>
                    <a:bodyPr/>
                    <a:lstStyle/>
                    <a:p>
                      <a:pPr marL="0" marR="0">
                        <a:lnSpc>
                          <a:spcPct val="107000"/>
                        </a:lnSpc>
                        <a:spcBef>
                          <a:spcPts val="0"/>
                        </a:spcBef>
                        <a:spcAft>
                          <a:spcPts val="0"/>
                        </a:spcAft>
                      </a:pPr>
                      <a:r>
                        <a:rPr lang="en-US" sz="1800" b="1" cap="none" spc="0">
                          <a:solidFill>
                            <a:schemeClr val="tx1"/>
                          </a:solidFill>
                          <a:effectLst/>
                        </a:rPr>
                        <a:t>Decision Tree</a:t>
                      </a:r>
                      <a:endParaRPr lang="en-US" sz="1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260807794"/>
                  </a:ext>
                </a:extLst>
              </a:tr>
              <a:tr h="704679">
                <a:tc>
                  <a:txBody>
                    <a:bodyPr/>
                    <a:lstStyle/>
                    <a:p>
                      <a:pPr marL="0" marR="0">
                        <a:lnSpc>
                          <a:spcPct val="107000"/>
                        </a:lnSpc>
                        <a:spcBef>
                          <a:spcPts val="0"/>
                        </a:spcBef>
                        <a:spcAft>
                          <a:spcPts val="0"/>
                        </a:spcAft>
                      </a:pPr>
                      <a:r>
                        <a:rPr lang="en-US" sz="1800" b="1" cap="none" spc="0">
                          <a:solidFill>
                            <a:schemeClr val="tx1"/>
                          </a:solidFill>
                          <a:effectLst/>
                        </a:rPr>
                        <a:t>Random Forest</a:t>
                      </a:r>
                      <a:endParaRPr lang="en-US" sz="1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467746709"/>
                  </a:ext>
                </a:extLst>
              </a:tr>
              <a:tr h="704679">
                <a:tc>
                  <a:txBody>
                    <a:bodyPr/>
                    <a:lstStyle/>
                    <a:p>
                      <a:pPr marL="0" marR="0">
                        <a:lnSpc>
                          <a:spcPct val="107000"/>
                        </a:lnSpc>
                        <a:spcBef>
                          <a:spcPts val="0"/>
                        </a:spcBef>
                        <a:spcAft>
                          <a:spcPts val="0"/>
                        </a:spcAft>
                      </a:pPr>
                      <a:r>
                        <a:rPr lang="en-US" sz="1800" b="1" cap="none" spc="0">
                          <a:solidFill>
                            <a:schemeClr val="tx1"/>
                          </a:solidFill>
                          <a:effectLst/>
                        </a:rPr>
                        <a:t>Logistic Regression</a:t>
                      </a:r>
                      <a:endParaRPr lang="en-US" sz="1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90824202"/>
                  </a:ext>
                </a:extLst>
              </a:tr>
              <a:tr h="704679">
                <a:tc>
                  <a:txBody>
                    <a:bodyPr/>
                    <a:lstStyle/>
                    <a:p>
                      <a:pPr marL="0" marR="0">
                        <a:lnSpc>
                          <a:spcPct val="107000"/>
                        </a:lnSpc>
                        <a:spcBef>
                          <a:spcPts val="0"/>
                        </a:spcBef>
                        <a:spcAft>
                          <a:spcPts val="0"/>
                        </a:spcAft>
                      </a:pPr>
                      <a:r>
                        <a:rPr lang="en-US" sz="1800" b="1" cap="none" spc="0">
                          <a:solidFill>
                            <a:schemeClr val="tx1"/>
                          </a:solidFill>
                          <a:effectLst/>
                        </a:rPr>
                        <a:t>SVM</a:t>
                      </a:r>
                      <a:endParaRPr lang="en-US" sz="1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0"/>
                        </a:spcAft>
                      </a:pPr>
                      <a:r>
                        <a:rPr lang="en-US" sz="1800" cap="none" spc="0">
                          <a:solidFill>
                            <a:schemeClr val="tx1"/>
                          </a:solidFill>
                          <a:effectLst/>
                        </a:rPr>
                        <a:t>1.00</a:t>
                      </a:r>
                      <a:endParaRPr lang="en-US"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06" marR="170806" marT="138942" marB="227739"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238919488"/>
                  </a:ext>
                </a:extLst>
              </a:tr>
            </a:tbl>
          </a:graphicData>
        </a:graphic>
      </p:graphicFrame>
    </p:spTree>
    <p:extLst>
      <p:ext uri="{BB962C8B-B14F-4D97-AF65-F5344CB8AC3E}">
        <p14:creationId xmlns:p14="http://schemas.microsoft.com/office/powerpoint/2010/main" val="364595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B44EC-4ABA-499C-A1F8-8802F4932A34}"/>
              </a:ext>
            </a:extLst>
          </p:cNvPr>
          <p:cNvSpPr>
            <a:spLocks noGrp="1"/>
          </p:cNvSpPr>
          <p:nvPr>
            <p:ph type="title"/>
          </p:nvPr>
        </p:nvSpPr>
        <p:spPr>
          <a:xfrm>
            <a:off x="838200" y="253397"/>
            <a:ext cx="10515600" cy="1273233"/>
          </a:xfrm>
        </p:spPr>
        <p:txBody>
          <a:bodyPr>
            <a:normAutofit/>
          </a:bodyPr>
          <a:lstStyle/>
          <a:p>
            <a:r>
              <a:rPr lang="en-US"/>
              <a:t>Conclusion</a:t>
            </a:r>
            <a:endParaRPr lang="en-US" dirty="0"/>
          </a:p>
        </p:txBody>
      </p:sp>
      <p:sp>
        <p:nvSpPr>
          <p:cNvPr id="19"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DEE440-83D0-4246-AA44-D3F62232195E}"/>
              </a:ext>
            </a:extLst>
          </p:cNvPr>
          <p:cNvSpPr>
            <a:spLocks noGrp="1"/>
          </p:cNvSpPr>
          <p:nvPr>
            <p:ph idx="1"/>
          </p:nvPr>
        </p:nvSpPr>
        <p:spPr>
          <a:xfrm>
            <a:off x="838200" y="2478024"/>
            <a:ext cx="10515600" cy="3694176"/>
          </a:xfrm>
        </p:spPr>
        <p:txBody>
          <a:bodyPr>
            <a:normAutofit/>
          </a:bodyPr>
          <a:lstStyle/>
          <a:p>
            <a:r>
              <a:rPr lang="en-US" sz="2200">
                <a:effectLst/>
                <a:latin typeface="Helvetica" panose="020B0604020202020204" pitchFamily="34" charset="0"/>
                <a:ea typeface="Calibri" panose="020F0502020204030204" pitchFamily="34" charset="0"/>
                <a:cs typeface="Times New Roman" panose="02020603050405020304" pitchFamily="18" charset="0"/>
              </a:rPr>
              <a:t>The accuracy of the classifiers is excellent, i.e. 100%. </a:t>
            </a:r>
          </a:p>
          <a:p>
            <a:r>
              <a:rPr lang="en-US" sz="2200">
                <a:latin typeface="Helvetica" panose="020B0604020202020204" pitchFamily="34" charset="0"/>
                <a:ea typeface="Calibri" panose="020F0502020204030204" pitchFamily="34" charset="0"/>
                <a:cs typeface="Times New Roman" panose="02020603050405020304" pitchFamily="18" charset="0"/>
              </a:rPr>
              <a:t>T</a:t>
            </a:r>
            <a:r>
              <a:rPr lang="en-US" sz="2200">
                <a:effectLst/>
                <a:latin typeface="Helvetica" panose="020B0604020202020204" pitchFamily="34" charset="0"/>
                <a:ea typeface="Calibri" panose="020F0502020204030204" pitchFamily="34" charset="0"/>
                <a:cs typeface="Times New Roman" panose="02020603050405020304" pitchFamily="18" charset="0"/>
              </a:rPr>
              <a:t>he model has trained well and fits the training data and performs well on the testing set as well as the training set. </a:t>
            </a:r>
          </a:p>
          <a:p>
            <a:r>
              <a:rPr lang="en-US" sz="2200">
                <a:effectLst/>
                <a:latin typeface="Helvetica" panose="020B0604020202020204" pitchFamily="34" charset="0"/>
                <a:ea typeface="Calibri" panose="020F0502020204030204" pitchFamily="34" charset="0"/>
                <a:cs typeface="Times New Roman" panose="02020603050405020304" pitchFamily="18" charset="0"/>
              </a:rPr>
              <a:t>This model can accurately predict the severity of car accidents in Seattle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spTree>
    <p:extLst>
      <p:ext uri="{BB962C8B-B14F-4D97-AF65-F5344CB8AC3E}">
        <p14:creationId xmlns:p14="http://schemas.microsoft.com/office/powerpoint/2010/main" val="197841207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Cambria Math</vt:lpstr>
      <vt:lpstr>Helvetica</vt:lpstr>
      <vt:lpstr>Liberation Serif</vt:lpstr>
      <vt:lpstr>AccentBoxVTI</vt:lpstr>
      <vt:lpstr>SEATTLE CAR ACCIDENT SEVERITY PREDICTION</vt:lpstr>
      <vt:lpstr>Predicting Accident Severity will reduce Fatalities</vt:lpstr>
      <vt:lpstr>Data Acquisition and Cleaning</vt:lpstr>
      <vt:lpstr>Seattle City Map of Accidents</vt:lpstr>
      <vt:lpstr>PowerPoint Presentation</vt:lpstr>
      <vt:lpstr>PowerPoint Presentation</vt:lpstr>
      <vt:lpstr>PowerPoint Presentation</vt:lpstr>
      <vt:lpstr>Model Performance and Results</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CAR ACCIDENT SEVERITY PREDICTION</dc:title>
  <dc:creator>Raahitha Devarapalli</dc:creator>
  <cp:lastModifiedBy>Raahitha Devarapalli</cp:lastModifiedBy>
  <cp:revision>1</cp:revision>
  <dcterms:created xsi:type="dcterms:W3CDTF">2020-10-31T19:28:23Z</dcterms:created>
  <dcterms:modified xsi:type="dcterms:W3CDTF">2020-10-31T19:29:02Z</dcterms:modified>
</cp:coreProperties>
</file>