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9" r:id="rId3"/>
    <p:sldId id="265" r:id="rId4"/>
    <p:sldId id="266"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2" r:id="rId19"/>
    <p:sldId id="313" r:id="rId20"/>
    <p:sldId id="314" r:id="rId21"/>
    <p:sldId id="315" r:id="rId22"/>
    <p:sldId id="316" r:id="rId23"/>
    <p:sldId id="317" r:id="rId24"/>
    <p:sldId id="318" r:id="rId25"/>
  </p:sldIdLst>
  <p:sldSz cx="9144000" cy="5143500" type="screen16x9"/>
  <p:notesSz cx="6858000" cy="9144000"/>
  <p:embeddedFontLst>
    <p:embeddedFont>
      <p:font typeface="Consolas" panose="020B0609020204030204" pitchFamily="49" charset="0"/>
      <p:regular r:id="rId27"/>
      <p:bold r:id="rId28"/>
      <p:italic r:id="rId29"/>
      <p:boldItalic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464" autoAdjust="0"/>
  </p:normalViewPr>
  <p:slideViewPr>
    <p:cSldViewPr snapToGrid="0">
      <p:cViewPr varScale="1">
        <p:scale>
          <a:sx n="99" d="100"/>
          <a:sy n="99" d="100"/>
        </p:scale>
        <p:origin x="5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349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0062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0183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8964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1760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577694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329691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87108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4973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487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4566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2603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7531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21900" y="1503030"/>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solidFill>
                  <a:schemeClr val="bg1"/>
                </a:solidFill>
              </a:rPr>
              <a:t>Web Development using React js</a:t>
            </a:r>
            <a:endParaRPr sz="4000" dirty="0">
              <a:solidFill>
                <a:schemeClr val="bg1"/>
              </a:solidFill>
            </a:endParaRPr>
          </a:p>
        </p:txBody>
      </p:sp>
      <p:sp>
        <p:nvSpPr>
          <p:cNvPr id="86" name="Google Shape;86;p13"/>
          <p:cNvSpPr txBox="1">
            <a:spLocks noGrp="1"/>
          </p:cNvSpPr>
          <p:nvPr>
            <p:ph type="subTitle" idx="1"/>
          </p:nvPr>
        </p:nvSpPr>
        <p:spPr>
          <a:xfrm>
            <a:off x="2992174" y="2509967"/>
            <a:ext cx="5353978" cy="432900"/>
          </a:xfrm>
          <a:prstGeom prst="rect">
            <a:avLst/>
          </a:prstGeom>
        </p:spPr>
        <p:txBody>
          <a:bodyPr spcFirstLastPara="1" wrap="square" lIns="91425" tIns="91425" rIns="91425" bIns="91425" anchor="t" anchorCtr="0">
            <a:noAutofit/>
          </a:bodyPr>
          <a:lstStyle/>
          <a:p>
            <a:pPr marL="0" lvl="0" indent="0"/>
            <a:r>
              <a:rPr lang="en-US" dirty="0"/>
              <a:t>Lecturer name</a:t>
            </a:r>
          </a:p>
          <a:p>
            <a:pPr marL="0" lvl="0" indent="0" algn="l" rtl="0">
              <a:spcBef>
                <a:spcPts val="0"/>
              </a:spcBef>
              <a:spcAft>
                <a:spcPts val="0"/>
              </a:spcAft>
              <a:buNone/>
            </a:pPr>
            <a:endParaRPr dirty="0"/>
          </a:p>
        </p:txBody>
      </p:sp>
      <p:sp>
        <p:nvSpPr>
          <p:cNvPr id="9" name="TextBox 8">
            <a:extLst>
              <a:ext uri="{FF2B5EF4-FFF2-40B4-BE49-F238E27FC236}">
                <a16:creationId xmlns:a16="http://schemas.microsoft.com/office/drawing/2014/main" id="{FD946B8D-3AAC-3948-865E-4C28C4E55822}"/>
              </a:ext>
            </a:extLst>
          </p:cNvPr>
          <p:cNvSpPr txBox="1"/>
          <p:nvPr/>
        </p:nvSpPr>
        <p:spPr>
          <a:xfrm>
            <a:off x="2082799" y="3111004"/>
            <a:ext cx="4572000" cy="1200329"/>
          </a:xfrm>
          <a:prstGeom prst="rect">
            <a:avLst/>
          </a:prstGeom>
          <a:noFill/>
        </p:spPr>
        <p:txBody>
          <a:bodyPr wrap="square">
            <a:spAutoFit/>
          </a:bodyPr>
          <a:lstStyle/>
          <a:p>
            <a:pPr algn="ctr" eaLnBrk="1" hangingPunct="1">
              <a:lnSpc>
                <a:spcPct val="80000"/>
              </a:lnSpc>
              <a:buFont typeface="Wingdings" panose="05000000000000000000" pitchFamily="2" charset="2"/>
              <a:buNone/>
            </a:pPr>
            <a:r>
              <a:rPr lang="en-US" altLang="en-US" sz="1800" dirty="0">
                <a:solidFill>
                  <a:schemeClr val="bg1"/>
                </a:solidFill>
              </a:rPr>
              <a:t>Lecturer </a:t>
            </a:r>
          </a:p>
          <a:p>
            <a:pPr algn="ctr" eaLnBrk="1" hangingPunct="1">
              <a:lnSpc>
                <a:spcPct val="80000"/>
              </a:lnSpc>
              <a:buFont typeface="Wingdings" panose="05000000000000000000" pitchFamily="2" charset="2"/>
              <a:buNone/>
            </a:pPr>
            <a:r>
              <a:rPr lang="en-US" altLang="en-US" sz="1800" dirty="0">
                <a:solidFill>
                  <a:schemeClr val="bg1"/>
                </a:solidFill>
              </a:rPr>
              <a:t>Faculty of Computer &amp; IT</a:t>
            </a:r>
          </a:p>
          <a:p>
            <a:pPr algn="ctr" eaLnBrk="1" hangingPunct="1">
              <a:lnSpc>
                <a:spcPct val="80000"/>
              </a:lnSpc>
              <a:buFont typeface="Wingdings" panose="05000000000000000000" pitchFamily="2" charset="2"/>
              <a:buNone/>
            </a:pPr>
            <a:r>
              <a:rPr lang="en-US" altLang="en-US" sz="1800" dirty="0">
                <a:solidFill>
                  <a:schemeClr val="bg1"/>
                </a:solidFill>
              </a:rPr>
              <a:t>Jamahiriya University of Science &amp; Technology</a:t>
            </a:r>
          </a:p>
          <a:p>
            <a:pPr algn="ctr" eaLnBrk="1" hangingPunct="1">
              <a:lnSpc>
                <a:spcPct val="80000"/>
              </a:lnSpc>
              <a:buFontTx/>
              <a:buNone/>
            </a:pPr>
            <a:endParaRPr lang="en-US" altLang="en-US" sz="1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smtClean="0"/>
              <a:t>JSX</a:t>
            </a:r>
            <a:endParaRPr lang="en-SO" b="1" dirty="0"/>
          </a:p>
        </p:txBody>
      </p:sp>
      <p:sp>
        <p:nvSpPr>
          <p:cNvPr id="3" name="TextBox 2">
            <a:extLst>
              <a:ext uri="{FF2B5EF4-FFF2-40B4-BE49-F238E27FC236}">
                <a16:creationId xmlns:a16="http://schemas.microsoft.com/office/drawing/2014/main" id="{2616C3A4-28B3-BD4E-B916-2F3692DE6916}"/>
              </a:ext>
            </a:extLst>
          </p:cNvPr>
          <p:cNvSpPr txBox="1"/>
          <p:nvPr/>
        </p:nvSpPr>
        <p:spPr>
          <a:xfrm>
            <a:off x="223565" y="1017800"/>
            <a:ext cx="7907867" cy="36317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smtClean="0"/>
              <a:t>Specifying Attributes with JSX</a:t>
            </a:r>
            <a:r>
              <a:rPr lang="en-US" sz="1800" dirty="0" smtClean="0">
                <a:solidFill>
                  <a:srgbClr val="273239"/>
                </a:solidFill>
                <a:latin typeface="Consolas" panose="020B0609020204030204" pitchFamily="49" charset="0"/>
              </a:rPr>
              <a:t>: you </a:t>
            </a:r>
            <a:r>
              <a:rPr lang="en-US" sz="1800" dirty="0">
                <a:solidFill>
                  <a:srgbClr val="273239"/>
                </a:solidFill>
                <a:latin typeface="Consolas" panose="020B0609020204030204" pitchFamily="49" charset="0"/>
              </a:rPr>
              <a:t>may use quotes to specify string literals as attributes</a:t>
            </a:r>
            <a:r>
              <a:rPr lang="en-US" sz="1800" dirty="0" smtClean="0">
                <a:solidFill>
                  <a:srgbClr val="273239"/>
                </a:solidFill>
                <a:latin typeface="Consolas" panose="020B0609020204030204" pitchFamily="49" charset="0"/>
              </a:rPr>
              <a:t>:</a:t>
            </a:r>
          </a:p>
          <a:p>
            <a:pPr>
              <a:lnSpc>
                <a:spcPct val="150000"/>
              </a:lnSpc>
            </a:pPr>
            <a:endParaRPr lang="en-US" sz="1800" dirty="0">
              <a:solidFill>
                <a:srgbClr val="273239"/>
              </a:solidFill>
              <a:latin typeface="Consolas" panose="020B0609020204030204" pitchFamily="49" charset="0"/>
            </a:endParaRPr>
          </a:p>
          <a:p>
            <a:pPr marL="285750" indent="-285750">
              <a:lnSpc>
                <a:spcPct val="150000"/>
              </a:lnSpc>
              <a:buFont typeface="Wingdings" panose="05000000000000000000" pitchFamily="2" charset="2"/>
              <a:buChar char="Ø"/>
            </a:pPr>
            <a:endParaRPr lang="en-US" sz="1800" dirty="0" smtClean="0">
              <a:solidFill>
                <a:srgbClr val="273239"/>
              </a:solidFill>
              <a:latin typeface="Consolas" panose="020B0609020204030204" pitchFamily="49" charset="0"/>
            </a:endParaRPr>
          </a:p>
          <a:p>
            <a:pPr marL="285750" indent="-285750">
              <a:lnSpc>
                <a:spcPct val="150000"/>
              </a:lnSpc>
              <a:buFont typeface="Wingdings" panose="05000000000000000000" pitchFamily="2" charset="2"/>
              <a:buChar char="Ø"/>
            </a:pPr>
            <a:r>
              <a:rPr lang="en-US" sz="1800" dirty="0">
                <a:solidFill>
                  <a:srgbClr val="273239"/>
                </a:solidFill>
                <a:latin typeface="Consolas" panose="020B0609020204030204" pitchFamily="49" charset="0"/>
              </a:rPr>
              <a:t>You may also use curly braces to embed a JavaScript expression in an attribute</a:t>
            </a:r>
            <a:r>
              <a:rPr lang="en-US" sz="1800" dirty="0" smtClean="0">
                <a:solidFill>
                  <a:srgbClr val="273239"/>
                </a:solidFill>
                <a:latin typeface="Consolas" panose="020B0609020204030204" pitchFamily="49" charset="0"/>
              </a:rPr>
              <a:t>:</a:t>
            </a:r>
          </a:p>
          <a:p>
            <a:pPr marL="285750" indent="-285750">
              <a:lnSpc>
                <a:spcPct val="150000"/>
              </a:lnSpc>
              <a:buFont typeface="Wingdings" panose="05000000000000000000" pitchFamily="2" charset="2"/>
              <a:buChar char="Ø"/>
            </a:pPr>
            <a:endParaRPr lang="en-US" sz="1800" dirty="0">
              <a:solidFill>
                <a:srgbClr val="273239"/>
              </a:solidFill>
              <a:latin typeface="Consolas" panose="020B0609020204030204" pitchFamily="49" charset="0"/>
            </a:endParaRPr>
          </a:p>
          <a:p>
            <a:pPr>
              <a:lnSpc>
                <a:spcPct val="150000"/>
              </a:lnSpc>
            </a:pPr>
            <a:endParaRPr lang="en-US" sz="1800" dirty="0">
              <a:solidFill>
                <a:srgbClr val="005282"/>
              </a:solidFill>
              <a:effectLst/>
            </a:endParaRPr>
          </a:p>
          <a:p>
            <a:endParaRPr lang="en-SO" dirty="0"/>
          </a:p>
        </p:txBody>
      </p:sp>
      <p:pic>
        <p:nvPicPr>
          <p:cNvPr id="4" name="Picture 3"/>
          <p:cNvPicPr>
            <a:picLocks noChangeAspect="1"/>
          </p:cNvPicPr>
          <p:nvPr/>
        </p:nvPicPr>
        <p:blipFill>
          <a:blip r:embed="rId2"/>
          <a:stretch>
            <a:fillRect/>
          </a:stretch>
        </p:blipFill>
        <p:spPr>
          <a:xfrm>
            <a:off x="282832" y="2089958"/>
            <a:ext cx="7848600" cy="466725"/>
          </a:xfrm>
          <a:prstGeom prst="rect">
            <a:avLst/>
          </a:prstGeom>
        </p:spPr>
      </p:pic>
      <p:pic>
        <p:nvPicPr>
          <p:cNvPr id="5" name="Picture 4"/>
          <p:cNvPicPr>
            <a:picLocks noChangeAspect="1"/>
          </p:cNvPicPr>
          <p:nvPr/>
        </p:nvPicPr>
        <p:blipFill>
          <a:blip r:embed="rId3"/>
          <a:stretch>
            <a:fillRect/>
          </a:stretch>
        </p:blipFill>
        <p:spPr>
          <a:xfrm>
            <a:off x="311700" y="3772060"/>
            <a:ext cx="7819732" cy="667737"/>
          </a:xfrm>
          <a:prstGeom prst="rect">
            <a:avLst/>
          </a:prstGeom>
        </p:spPr>
      </p:pic>
    </p:spTree>
    <p:extLst>
      <p:ext uri="{BB962C8B-B14F-4D97-AF65-F5344CB8AC3E}">
        <p14:creationId xmlns:p14="http://schemas.microsoft.com/office/powerpoint/2010/main" val="3131498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smtClean="0"/>
              <a:t>JSX</a:t>
            </a:r>
            <a:endParaRPr lang="en-SO" b="1" dirty="0"/>
          </a:p>
        </p:txBody>
      </p:sp>
      <p:sp>
        <p:nvSpPr>
          <p:cNvPr id="3" name="TextBox 2">
            <a:extLst>
              <a:ext uri="{FF2B5EF4-FFF2-40B4-BE49-F238E27FC236}">
                <a16:creationId xmlns:a16="http://schemas.microsoft.com/office/drawing/2014/main" id="{2616C3A4-28B3-BD4E-B916-2F3692DE6916}"/>
              </a:ext>
            </a:extLst>
          </p:cNvPr>
          <p:cNvSpPr txBox="1"/>
          <p:nvPr/>
        </p:nvSpPr>
        <p:spPr>
          <a:xfrm>
            <a:off x="223565" y="1017800"/>
            <a:ext cx="7907867" cy="280076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a:solidFill>
                  <a:srgbClr val="273239"/>
                </a:solidFill>
                <a:latin typeface="Consolas" panose="020B0609020204030204" pitchFamily="49" charset="0"/>
              </a:rPr>
              <a:t>Don’t </a:t>
            </a:r>
            <a:r>
              <a:rPr lang="en-US" sz="1800" dirty="0">
                <a:solidFill>
                  <a:srgbClr val="273239"/>
                </a:solidFill>
                <a:latin typeface="Consolas" panose="020B0609020204030204" pitchFamily="49" charset="0"/>
              </a:rPr>
              <a:t>put quotes around curly braces when embedding a JavaScript expression in an attribute. </a:t>
            </a:r>
            <a:endParaRPr lang="en-US" sz="1800" dirty="0" smtClean="0">
              <a:solidFill>
                <a:srgbClr val="273239"/>
              </a:solidFill>
              <a:latin typeface="Consolas" panose="020B0609020204030204" pitchFamily="49" charset="0"/>
            </a:endParaRPr>
          </a:p>
          <a:p>
            <a:pPr marL="285750" indent="-285750">
              <a:lnSpc>
                <a:spcPct val="150000"/>
              </a:lnSpc>
              <a:buFont typeface="Wingdings" panose="05000000000000000000" pitchFamily="2" charset="2"/>
              <a:buChar char="Ø"/>
            </a:pPr>
            <a:r>
              <a:rPr lang="en-US" sz="1800" dirty="0" smtClean="0">
                <a:solidFill>
                  <a:srgbClr val="273239"/>
                </a:solidFill>
                <a:latin typeface="Consolas" panose="020B0609020204030204" pitchFamily="49" charset="0"/>
              </a:rPr>
              <a:t>You </a:t>
            </a:r>
            <a:r>
              <a:rPr lang="en-US" sz="1800" dirty="0">
                <a:solidFill>
                  <a:srgbClr val="273239"/>
                </a:solidFill>
                <a:latin typeface="Consolas" panose="020B0609020204030204" pitchFamily="49" charset="0"/>
              </a:rPr>
              <a:t>should either use quotes (for string values) or curly braces (for expressions), but not both in the same attribute</a:t>
            </a:r>
            <a:r>
              <a:rPr lang="en-US" dirty="0"/>
              <a:t>.</a:t>
            </a:r>
            <a:endParaRPr lang="en-US" sz="1800" dirty="0">
              <a:solidFill>
                <a:srgbClr val="273239"/>
              </a:solidFill>
              <a:latin typeface="Consolas" panose="020B0609020204030204" pitchFamily="49" charset="0"/>
            </a:endParaRPr>
          </a:p>
          <a:p>
            <a:pPr>
              <a:lnSpc>
                <a:spcPct val="150000"/>
              </a:lnSpc>
            </a:pPr>
            <a:endParaRPr lang="en-US" sz="1800" dirty="0">
              <a:solidFill>
                <a:srgbClr val="005282"/>
              </a:solidFill>
              <a:effectLst/>
            </a:endParaRPr>
          </a:p>
          <a:p>
            <a:endParaRPr lang="en-SO" dirty="0"/>
          </a:p>
        </p:txBody>
      </p:sp>
    </p:spTree>
    <p:extLst>
      <p:ext uri="{BB962C8B-B14F-4D97-AF65-F5344CB8AC3E}">
        <p14:creationId xmlns:p14="http://schemas.microsoft.com/office/powerpoint/2010/main" val="574789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smtClean="0"/>
              <a:t>JSX</a:t>
            </a:r>
            <a:endParaRPr lang="en-SO" b="1" dirty="0"/>
          </a:p>
        </p:txBody>
      </p:sp>
      <p:sp>
        <p:nvSpPr>
          <p:cNvPr id="3" name="TextBox 2">
            <a:extLst>
              <a:ext uri="{FF2B5EF4-FFF2-40B4-BE49-F238E27FC236}">
                <a16:creationId xmlns:a16="http://schemas.microsoft.com/office/drawing/2014/main" id="{2616C3A4-28B3-BD4E-B916-2F3692DE6916}"/>
              </a:ext>
            </a:extLst>
          </p:cNvPr>
          <p:cNvSpPr txBox="1"/>
          <p:nvPr/>
        </p:nvSpPr>
        <p:spPr>
          <a:xfrm>
            <a:off x="223565" y="1017800"/>
            <a:ext cx="7907867" cy="723275"/>
          </a:xfrm>
          <a:prstGeom prst="rect">
            <a:avLst/>
          </a:prstGeom>
          <a:noFill/>
        </p:spPr>
        <p:txBody>
          <a:bodyPr wrap="square" rtlCol="0">
            <a:spAutoFit/>
          </a:bodyPr>
          <a:lstStyle/>
          <a:p>
            <a:pPr>
              <a:lnSpc>
                <a:spcPct val="150000"/>
              </a:lnSpc>
            </a:pPr>
            <a:endParaRPr lang="en-US" sz="1800" dirty="0">
              <a:solidFill>
                <a:srgbClr val="005282"/>
              </a:solidFill>
              <a:effectLst/>
            </a:endParaRPr>
          </a:p>
          <a:p>
            <a:endParaRPr lang="en-SO" dirty="0"/>
          </a:p>
        </p:txBody>
      </p:sp>
      <p:pic>
        <p:nvPicPr>
          <p:cNvPr id="4" name="Picture 3"/>
          <p:cNvPicPr>
            <a:picLocks noChangeAspect="1"/>
          </p:cNvPicPr>
          <p:nvPr/>
        </p:nvPicPr>
        <p:blipFill>
          <a:blip r:embed="rId2"/>
          <a:stretch>
            <a:fillRect/>
          </a:stretch>
        </p:blipFill>
        <p:spPr>
          <a:xfrm>
            <a:off x="311700" y="1017800"/>
            <a:ext cx="8358575" cy="1846586"/>
          </a:xfrm>
          <a:prstGeom prst="rect">
            <a:avLst/>
          </a:prstGeom>
        </p:spPr>
      </p:pic>
      <p:sp>
        <p:nvSpPr>
          <p:cNvPr id="5" name="Rectangle 4"/>
          <p:cNvSpPr/>
          <p:nvPr/>
        </p:nvSpPr>
        <p:spPr>
          <a:xfrm>
            <a:off x="223565" y="3164409"/>
            <a:ext cx="8303490" cy="2970044"/>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b="1" dirty="0">
                <a:latin typeface="-apple-system"/>
              </a:rPr>
              <a:t>Specifying Children with </a:t>
            </a:r>
            <a:r>
              <a:rPr lang="en-US" b="1" dirty="0" smtClean="0">
                <a:latin typeface="-apple-system"/>
              </a:rPr>
              <a:t>JSX</a:t>
            </a:r>
          </a:p>
          <a:p>
            <a:pPr marL="285750" indent="-285750">
              <a:lnSpc>
                <a:spcPct val="150000"/>
              </a:lnSpc>
              <a:buFont typeface="Arial" panose="020B0604020202020204" pitchFamily="34" charset="0"/>
              <a:buChar char="•"/>
            </a:pPr>
            <a:r>
              <a:rPr lang="en-US" sz="1800" dirty="0">
                <a:solidFill>
                  <a:srgbClr val="273239"/>
                </a:solidFill>
                <a:latin typeface="Consolas" panose="020B0609020204030204" pitchFamily="49" charset="0"/>
              </a:rPr>
              <a:t>If </a:t>
            </a:r>
            <a:r>
              <a:rPr lang="en-US" sz="1800" dirty="0">
                <a:solidFill>
                  <a:srgbClr val="273239"/>
                </a:solidFill>
                <a:latin typeface="Consolas" panose="020B0609020204030204" pitchFamily="49" charset="0"/>
              </a:rPr>
              <a:t>a tag is empty, you may close it immediately with /&gt;, like </a:t>
            </a:r>
            <a:r>
              <a:rPr lang="en-US" sz="1800" dirty="0" smtClean="0">
                <a:solidFill>
                  <a:srgbClr val="273239"/>
                </a:solidFill>
                <a:latin typeface="Consolas" panose="020B0609020204030204" pitchFamily="49" charset="0"/>
              </a:rPr>
              <a:t>XML.</a:t>
            </a:r>
            <a:endParaRPr lang="en-US" sz="1800" dirty="0">
              <a:solidFill>
                <a:srgbClr val="273239"/>
              </a:solidFill>
              <a:latin typeface="Consolas" panose="020B0609020204030204" pitchFamily="49" charset="0"/>
            </a:endParaRPr>
          </a:p>
          <a:p>
            <a:endParaRPr lang="en-US" b="1" dirty="0" smtClean="0">
              <a:latin typeface="-apple-system"/>
            </a:endParaRPr>
          </a:p>
          <a:p>
            <a:endParaRPr lang="en-US" b="1" dirty="0">
              <a:latin typeface="-apple-system"/>
            </a:endParaRPr>
          </a:p>
          <a:p>
            <a:endParaRPr lang="en-US" b="1" dirty="0" smtClean="0">
              <a:latin typeface="-apple-system"/>
            </a:endParaRPr>
          </a:p>
          <a:p>
            <a:endParaRPr lang="en-US" b="1" dirty="0">
              <a:latin typeface="-apple-system"/>
            </a:endParaRPr>
          </a:p>
          <a:p>
            <a:endParaRPr lang="en-US" b="1" dirty="0" smtClean="0">
              <a:latin typeface="-apple-system"/>
            </a:endParaRPr>
          </a:p>
          <a:p>
            <a:endParaRPr lang="en-US" b="1" dirty="0">
              <a:latin typeface="-apple-system"/>
            </a:endParaRPr>
          </a:p>
          <a:p>
            <a:endParaRPr lang="en-US" b="1" dirty="0" smtClean="0">
              <a:latin typeface="-apple-system"/>
            </a:endParaRPr>
          </a:p>
          <a:p>
            <a:endParaRPr lang="en-US" b="1" dirty="0">
              <a:latin typeface="-apple-system"/>
            </a:endParaRPr>
          </a:p>
        </p:txBody>
      </p:sp>
      <p:pic>
        <p:nvPicPr>
          <p:cNvPr id="7" name="Picture 6"/>
          <p:cNvPicPr>
            <a:picLocks noChangeAspect="1"/>
          </p:cNvPicPr>
          <p:nvPr/>
        </p:nvPicPr>
        <p:blipFill>
          <a:blip r:embed="rId3"/>
          <a:stretch>
            <a:fillRect/>
          </a:stretch>
        </p:blipFill>
        <p:spPr>
          <a:xfrm>
            <a:off x="311700" y="4339868"/>
            <a:ext cx="6657975" cy="619125"/>
          </a:xfrm>
          <a:prstGeom prst="rect">
            <a:avLst/>
          </a:prstGeom>
        </p:spPr>
      </p:pic>
    </p:spTree>
    <p:extLst>
      <p:ext uri="{BB962C8B-B14F-4D97-AF65-F5344CB8AC3E}">
        <p14:creationId xmlns:p14="http://schemas.microsoft.com/office/powerpoint/2010/main" val="3430712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smtClean="0"/>
              <a:t>JSX</a:t>
            </a:r>
            <a:endParaRPr lang="en-SO" b="1" dirty="0"/>
          </a:p>
        </p:txBody>
      </p:sp>
      <p:sp>
        <p:nvSpPr>
          <p:cNvPr id="3" name="TextBox 2">
            <a:extLst>
              <a:ext uri="{FF2B5EF4-FFF2-40B4-BE49-F238E27FC236}">
                <a16:creationId xmlns:a16="http://schemas.microsoft.com/office/drawing/2014/main" id="{2616C3A4-28B3-BD4E-B916-2F3692DE6916}"/>
              </a:ext>
            </a:extLst>
          </p:cNvPr>
          <p:cNvSpPr txBox="1"/>
          <p:nvPr/>
        </p:nvSpPr>
        <p:spPr>
          <a:xfrm>
            <a:off x="234582" y="1017800"/>
            <a:ext cx="7907867" cy="800219"/>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273239"/>
                </a:solidFill>
                <a:latin typeface="Consolas" panose="020B0609020204030204" pitchFamily="49" charset="0"/>
              </a:rPr>
              <a:t>JSX tags may contain children</a:t>
            </a:r>
            <a:r>
              <a:rPr lang="en-US" dirty="0" smtClean="0"/>
              <a:t>:</a:t>
            </a:r>
          </a:p>
          <a:p>
            <a:pPr marL="285750" indent="-285750">
              <a:buFont typeface="Arial" panose="020B0604020202020204" pitchFamily="34" charset="0"/>
              <a:buChar char="•"/>
            </a:pPr>
            <a:endParaRPr lang="en-US" dirty="0" smtClean="0"/>
          </a:p>
          <a:p>
            <a:pPr marL="285750" indent="-285750">
              <a:buFont typeface="Wingdings" panose="05000000000000000000" pitchFamily="2" charset="2"/>
              <a:buChar char="§"/>
            </a:pPr>
            <a:endParaRPr lang="en-US" dirty="0"/>
          </a:p>
        </p:txBody>
      </p:sp>
      <p:pic>
        <p:nvPicPr>
          <p:cNvPr id="6" name="Picture 5"/>
          <p:cNvPicPr>
            <a:picLocks noChangeAspect="1"/>
          </p:cNvPicPr>
          <p:nvPr/>
        </p:nvPicPr>
        <p:blipFill>
          <a:blip r:embed="rId2"/>
          <a:stretch>
            <a:fillRect/>
          </a:stretch>
        </p:blipFill>
        <p:spPr>
          <a:xfrm>
            <a:off x="311700" y="1989157"/>
            <a:ext cx="8520600" cy="2152650"/>
          </a:xfrm>
          <a:prstGeom prst="rect">
            <a:avLst/>
          </a:prstGeom>
        </p:spPr>
      </p:pic>
    </p:spTree>
    <p:extLst>
      <p:ext uri="{BB962C8B-B14F-4D97-AF65-F5344CB8AC3E}">
        <p14:creationId xmlns:p14="http://schemas.microsoft.com/office/powerpoint/2010/main" val="4152441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smtClean="0"/>
              <a:t>JSX</a:t>
            </a:r>
            <a:endParaRPr lang="en-SO" b="1" dirty="0"/>
          </a:p>
        </p:txBody>
      </p:sp>
      <p:sp>
        <p:nvSpPr>
          <p:cNvPr id="3" name="TextBox 2">
            <a:extLst>
              <a:ext uri="{FF2B5EF4-FFF2-40B4-BE49-F238E27FC236}">
                <a16:creationId xmlns:a16="http://schemas.microsoft.com/office/drawing/2014/main" id="{2616C3A4-28B3-BD4E-B916-2F3692DE6916}"/>
              </a:ext>
            </a:extLst>
          </p:cNvPr>
          <p:cNvSpPr txBox="1"/>
          <p:nvPr/>
        </p:nvSpPr>
        <p:spPr>
          <a:xfrm>
            <a:off x="234582" y="1017800"/>
            <a:ext cx="8597718" cy="3693319"/>
          </a:xfrm>
          <a:prstGeom prst="rect">
            <a:avLst/>
          </a:prstGeom>
          <a:noFill/>
        </p:spPr>
        <p:txBody>
          <a:bodyPr wrap="square" rtlCol="0">
            <a:spAutoFit/>
          </a:bodyPr>
          <a:lstStyle/>
          <a:p>
            <a:pPr marL="285750" indent="-285750">
              <a:buFont typeface="Wingdings" panose="05000000000000000000" pitchFamily="2" charset="2"/>
              <a:buChar char="Ø"/>
            </a:pPr>
            <a:r>
              <a:rPr lang="en-US" sz="1800" b="1" dirty="0">
                <a:solidFill>
                  <a:srgbClr val="273239"/>
                </a:solidFill>
                <a:latin typeface="Consolas" panose="020B0609020204030204" pitchFamily="49" charset="0"/>
              </a:rPr>
              <a:t>JSX Prevents Injection </a:t>
            </a:r>
            <a:r>
              <a:rPr lang="en-US" sz="1800" b="1" dirty="0" smtClean="0">
                <a:solidFill>
                  <a:srgbClr val="273239"/>
                </a:solidFill>
                <a:latin typeface="Consolas" panose="020B0609020204030204" pitchFamily="49" charset="0"/>
              </a:rPr>
              <a:t>Attacks</a:t>
            </a:r>
          </a:p>
          <a:p>
            <a:pPr marL="285750" indent="-285750">
              <a:buFont typeface="Wingdings" panose="05000000000000000000" pitchFamily="2" charset="2"/>
              <a:buChar char="Ø"/>
            </a:pPr>
            <a:endParaRPr lang="en-US" sz="1800" b="1" dirty="0">
              <a:solidFill>
                <a:srgbClr val="273239"/>
              </a:solidFill>
              <a:latin typeface="Consolas" panose="020B0609020204030204" pitchFamily="49" charset="0"/>
            </a:endParaRPr>
          </a:p>
          <a:p>
            <a:pPr marL="285750" indent="-285750">
              <a:buFont typeface="Wingdings" panose="05000000000000000000" pitchFamily="2" charset="2"/>
              <a:buChar char="Ø"/>
            </a:pPr>
            <a:endParaRPr lang="en-US" sz="1800" b="1" dirty="0" smtClean="0">
              <a:solidFill>
                <a:srgbClr val="273239"/>
              </a:solidFill>
              <a:latin typeface="Consolas" panose="020B0609020204030204" pitchFamily="49" charset="0"/>
            </a:endParaRPr>
          </a:p>
          <a:p>
            <a:pPr>
              <a:lnSpc>
                <a:spcPct val="150000"/>
              </a:lnSpc>
            </a:pPr>
            <a:endParaRPr lang="en-US" sz="1800" b="1" dirty="0">
              <a:solidFill>
                <a:srgbClr val="273239"/>
              </a:solidFill>
              <a:latin typeface="Consolas" panose="020B0609020204030204" pitchFamily="49" charset="0"/>
            </a:endParaRPr>
          </a:p>
          <a:p>
            <a:pPr marL="285750" indent="-285750">
              <a:lnSpc>
                <a:spcPct val="150000"/>
              </a:lnSpc>
              <a:buFont typeface="Wingdings" panose="05000000000000000000" pitchFamily="2" charset="2"/>
              <a:buChar char="Ø"/>
            </a:pPr>
            <a:r>
              <a:rPr lang="en-US" sz="1800" dirty="0" smtClean="0">
                <a:solidFill>
                  <a:srgbClr val="273239"/>
                </a:solidFill>
                <a:latin typeface="Consolas" panose="020B0609020204030204" pitchFamily="49" charset="0"/>
              </a:rPr>
              <a:t>By </a:t>
            </a:r>
            <a:r>
              <a:rPr lang="en-US" sz="1800" dirty="0">
                <a:solidFill>
                  <a:srgbClr val="273239"/>
                </a:solidFill>
                <a:latin typeface="Consolas" panose="020B0609020204030204" pitchFamily="49" charset="0"/>
              </a:rPr>
              <a:t>default, React DOM </a:t>
            </a:r>
            <a:r>
              <a:rPr lang="en-US" sz="1800" b="1" dirty="0">
                <a:solidFill>
                  <a:srgbClr val="273239"/>
                </a:solidFill>
                <a:latin typeface="Consolas" panose="020B0609020204030204" pitchFamily="49" charset="0"/>
              </a:rPr>
              <a:t>escapes</a:t>
            </a:r>
            <a:r>
              <a:rPr lang="en-US" sz="1800" dirty="0">
                <a:solidFill>
                  <a:srgbClr val="273239"/>
                </a:solidFill>
                <a:latin typeface="Consolas" panose="020B0609020204030204" pitchFamily="49" charset="0"/>
              </a:rPr>
              <a:t> any values embedded in JSX before rendering them. </a:t>
            </a:r>
            <a:r>
              <a:rPr lang="en-US" sz="1800" dirty="0">
                <a:solidFill>
                  <a:srgbClr val="273239"/>
                </a:solidFill>
                <a:latin typeface="Consolas" panose="020B0609020204030204" pitchFamily="49" charset="0"/>
              </a:rPr>
              <a:t>Thus it ensures that you can never inject anything that’s not explicitly written in your application. Everything is converted to a string before being rendered. This helps prevent </a:t>
            </a:r>
            <a:r>
              <a:rPr lang="en-US" sz="1800" b="1" dirty="0">
                <a:solidFill>
                  <a:srgbClr val="273239"/>
                </a:solidFill>
                <a:latin typeface="Consolas" panose="020B0609020204030204" pitchFamily="49" charset="0"/>
              </a:rPr>
              <a:t>XSS (cross-site-scripting)</a:t>
            </a:r>
            <a:r>
              <a:rPr lang="en-US" sz="1800" dirty="0">
                <a:solidFill>
                  <a:srgbClr val="273239"/>
                </a:solidFill>
                <a:latin typeface="Consolas" panose="020B0609020204030204" pitchFamily="49" charset="0"/>
              </a:rPr>
              <a:t> attacks.</a:t>
            </a:r>
          </a:p>
          <a:p>
            <a:endParaRPr lang="en-US" sz="1800" b="1" dirty="0" smtClean="0">
              <a:solidFill>
                <a:srgbClr val="273239"/>
              </a:solidFill>
              <a:latin typeface="Consolas" panose="020B0609020204030204" pitchFamily="49" charset="0"/>
            </a:endParaRPr>
          </a:p>
        </p:txBody>
      </p:sp>
      <p:pic>
        <p:nvPicPr>
          <p:cNvPr id="5" name="Picture 4"/>
          <p:cNvPicPr>
            <a:picLocks noChangeAspect="1"/>
          </p:cNvPicPr>
          <p:nvPr/>
        </p:nvPicPr>
        <p:blipFill>
          <a:blip r:embed="rId3"/>
          <a:stretch>
            <a:fillRect/>
          </a:stretch>
        </p:blipFill>
        <p:spPr>
          <a:xfrm>
            <a:off x="311700" y="1449330"/>
            <a:ext cx="8153400" cy="914400"/>
          </a:xfrm>
          <a:prstGeom prst="rect">
            <a:avLst/>
          </a:prstGeom>
        </p:spPr>
      </p:pic>
    </p:spTree>
    <p:extLst>
      <p:ext uri="{BB962C8B-B14F-4D97-AF65-F5344CB8AC3E}">
        <p14:creationId xmlns:p14="http://schemas.microsoft.com/office/powerpoint/2010/main" val="3244259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smtClean="0"/>
              <a:t>JSX</a:t>
            </a:r>
            <a:endParaRPr lang="en-SO" b="1" dirty="0"/>
          </a:p>
        </p:txBody>
      </p:sp>
      <p:sp>
        <p:nvSpPr>
          <p:cNvPr id="3" name="TextBox 2">
            <a:extLst>
              <a:ext uri="{FF2B5EF4-FFF2-40B4-BE49-F238E27FC236}">
                <a16:creationId xmlns:a16="http://schemas.microsoft.com/office/drawing/2014/main" id="{2616C3A4-28B3-BD4E-B916-2F3692DE6916}"/>
              </a:ext>
            </a:extLst>
          </p:cNvPr>
          <p:cNvSpPr txBox="1"/>
          <p:nvPr/>
        </p:nvSpPr>
        <p:spPr>
          <a:xfrm>
            <a:off x="234582" y="1017800"/>
            <a:ext cx="8597718"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solidFill>
                  <a:srgbClr val="273239"/>
                </a:solidFill>
                <a:latin typeface="Consolas" panose="020B0609020204030204" pitchFamily="49" charset="0"/>
              </a:rPr>
              <a:t>JSX Represents </a:t>
            </a:r>
            <a:r>
              <a:rPr lang="en-US" sz="1800" b="1" dirty="0" smtClean="0">
                <a:solidFill>
                  <a:srgbClr val="273239"/>
                </a:solidFill>
                <a:latin typeface="Consolas" panose="020B0609020204030204" pitchFamily="49" charset="0"/>
              </a:rPr>
              <a:t>Objects</a:t>
            </a:r>
          </a:p>
          <a:p>
            <a:pPr marL="285750" indent="-285750">
              <a:lnSpc>
                <a:spcPct val="150000"/>
              </a:lnSpc>
              <a:buFont typeface="Wingdings" panose="05000000000000000000" pitchFamily="2" charset="2"/>
              <a:buChar char="Ø"/>
            </a:pPr>
            <a:r>
              <a:rPr lang="en-US" sz="1800" dirty="0">
                <a:solidFill>
                  <a:srgbClr val="273239"/>
                </a:solidFill>
                <a:latin typeface="Consolas" panose="020B0609020204030204" pitchFamily="49" charset="0"/>
              </a:rPr>
              <a:t>Babel compiles JSX down to </a:t>
            </a:r>
            <a:r>
              <a:rPr lang="en-US" sz="1800" b="1" dirty="0">
                <a:solidFill>
                  <a:srgbClr val="273239"/>
                </a:solidFill>
                <a:latin typeface="Consolas" panose="020B0609020204030204" pitchFamily="49" charset="0"/>
              </a:rPr>
              <a:t>React.createElement()</a:t>
            </a:r>
            <a:r>
              <a:rPr lang="en-US" sz="1800" dirty="0">
                <a:solidFill>
                  <a:srgbClr val="273239"/>
                </a:solidFill>
                <a:latin typeface="Consolas" panose="020B0609020204030204" pitchFamily="49" charset="0"/>
              </a:rPr>
              <a:t> calls</a:t>
            </a:r>
            <a:r>
              <a:rPr lang="en-US" sz="1800" dirty="0" smtClean="0">
                <a:solidFill>
                  <a:srgbClr val="273239"/>
                </a:solidFill>
                <a:latin typeface="Consolas" panose="020B0609020204030204" pitchFamily="49" charset="0"/>
              </a:rPr>
              <a:t>.</a:t>
            </a:r>
          </a:p>
          <a:p>
            <a:pPr marL="285750" indent="-285750">
              <a:lnSpc>
                <a:spcPct val="150000"/>
              </a:lnSpc>
              <a:buFont typeface="Wingdings" panose="05000000000000000000" pitchFamily="2" charset="2"/>
              <a:buChar char="Ø"/>
            </a:pPr>
            <a:r>
              <a:rPr lang="en-US" sz="1800" dirty="0">
                <a:solidFill>
                  <a:srgbClr val="273239"/>
                </a:solidFill>
                <a:latin typeface="Consolas" panose="020B0609020204030204" pitchFamily="49" charset="0"/>
              </a:rPr>
              <a:t>These two examples are identical</a:t>
            </a:r>
            <a:r>
              <a:rPr lang="en-US" sz="1800" dirty="0" smtClean="0">
                <a:solidFill>
                  <a:srgbClr val="273239"/>
                </a:solidFill>
                <a:latin typeface="Consolas" panose="020B0609020204030204" pitchFamily="49" charset="0"/>
              </a:rPr>
              <a:t>:</a:t>
            </a:r>
          </a:p>
          <a:p>
            <a:endParaRPr lang="en-US" sz="1800" b="1" dirty="0">
              <a:solidFill>
                <a:srgbClr val="273239"/>
              </a:solidFill>
              <a:latin typeface="Consolas" panose="020B0609020204030204" pitchFamily="49" charset="0"/>
            </a:endParaRPr>
          </a:p>
          <a:p>
            <a:endParaRPr lang="en-US" sz="1800" b="1" dirty="0">
              <a:solidFill>
                <a:srgbClr val="273239"/>
              </a:solidFill>
              <a:latin typeface="Consolas" panose="020B0609020204030204" pitchFamily="49" charset="0"/>
            </a:endParaRPr>
          </a:p>
          <a:p>
            <a:endParaRPr lang="en-US" sz="1800" dirty="0">
              <a:solidFill>
                <a:srgbClr val="273239"/>
              </a:soli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153203" y="2273776"/>
            <a:ext cx="8286750" cy="2867025"/>
          </a:xfrm>
          <a:prstGeom prst="rect">
            <a:avLst/>
          </a:prstGeom>
        </p:spPr>
      </p:pic>
    </p:spTree>
    <p:extLst>
      <p:ext uri="{BB962C8B-B14F-4D97-AF65-F5344CB8AC3E}">
        <p14:creationId xmlns:p14="http://schemas.microsoft.com/office/powerpoint/2010/main" val="970807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smtClean="0"/>
              <a:t>JSX</a:t>
            </a:r>
            <a:endParaRPr lang="en-SO" b="1" dirty="0"/>
          </a:p>
        </p:txBody>
      </p:sp>
      <p:sp>
        <p:nvSpPr>
          <p:cNvPr id="3" name="TextBox 2">
            <a:extLst>
              <a:ext uri="{FF2B5EF4-FFF2-40B4-BE49-F238E27FC236}">
                <a16:creationId xmlns:a16="http://schemas.microsoft.com/office/drawing/2014/main" id="{2616C3A4-28B3-BD4E-B916-2F3692DE6916}"/>
              </a:ext>
            </a:extLst>
          </p:cNvPr>
          <p:cNvSpPr txBox="1"/>
          <p:nvPr/>
        </p:nvSpPr>
        <p:spPr>
          <a:xfrm>
            <a:off x="234582" y="1017800"/>
            <a:ext cx="8597718" cy="39703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solidFill>
                  <a:srgbClr val="273239"/>
                </a:solidFill>
                <a:latin typeface="Consolas" panose="020B0609020204030204" pitchFamily="49" charset="0"/>
              </a:rPr>
              <a:t>React.createElement()</a:t>
            </a:r>
            <a:r>
              <a:rPr lang="en-US" sz="1800" dirty="0">
                <a:solidFill>
                  <a:srgbClr val="273239"/>
                </a:solidFill>
                <a:latin typeface="Consolas" panose="020B0609020204030204" pitchFamily="49" charset="0"/>
              </a:rPr>
              <a:t> performs a few checks to help you write bug-free code but essentially it creates an object like </a:t>
            </a:r>
            <a:r>
              <a:rPr lang="en-US" sz="1800" dirty="0" smtClean="0">
                <a:solidFill>
                  <a:srgbClr val="273239"/>
                </a:solidFill>
                <a:latin typeface="Consolas" panose="020B0609020204030204" pitchFamily="49" charset="0"/>
              </a:rPr>
              <a:t>the below one</a:t>
            </a:r>
          </a:p>
          <a:p>
            <a:pPr>
              <a:lnSpc>
                <a:spcPct val="150000"/>
              </a:lnSpc>
            </a:pPr>
            <a:endParaRPr lang="en-US" sz="1800" dirty="0">
              <a:solidFill>
                <a:srgbClr val="273239"/>
              </a:solidFill>
              <a:latin typeface="Consolas" panose="020B0609020204030204" pitchFamily="49" charset="0"/>
            </a:endParaRPr>
          </a:p>
          <a:p>
            <a:endParaRPr lang="en-US" sz="1800" b="1" dirty="0" smtClean="0">
              <a:solidFill>
                <a:srgbClr val="273239"/>
              </a:solidFill>
              <a:latin typeface="Consolas" panose="020B0609020204030204" pitchFamily="49" charset="0"/>
            </a:endParaRPr>
          </a:p>
          <a:p>
            <a:endParaRPr lang="en-US" sz="1800" b="1" dirty="0">
              <a:solidFill>
                <a:srgbClr val="273239"/>
              </a:solidFill>
              <a:latin typeface="Consolas" panose="020B0609020204030204" pitchFamily="49" charset="0"/>
            </a:endParaRPr>
          </a:p>
          <a:p>
            <a:endParaRPr lang="en-US" sz="1800" b="1" dirty="0" smtClean="0">
              <a:solidFill>
                <a:srgbClr val="273239"/>
              </a:solidFill>
              <a:latin typeface="Consolas" panose="020B0609020204030204" pitchFamily="49" charset="0"/>
            </a:endParaRPr>
          </a:p>
          <a:p>
            <a:endParaRPr lang="en-US" sz="1800" b="1" dirty="0">
              <a:solidFill>
                <a:srgbClr val="273239"/>
              </a:solidFill>
              <a:latin typeface="Consolas" panose="020B0609020204030204" pitchFamily="49" charset="0"/>
            </a:endParaRPr>
          </a:p>
          <a:p>
            <a:endParaRPr lang="en-US" sz="1800" b="1" dirty="0" smtClean="0">
              <a:solidFill>
                <a:srgbClr val="273239"/>
              </a:solidFill>
              <a:latin typeface="Consolas" panose="020B0609020204030204" pitchFamily="49" charset="0"/>
            </a:endParaRPr>
          </a:p>
          <a:p>
            <a:endParaRPr lang="en-US" sz="1800" b="1" dirty="0">
              <a:solidFill>
                <a:srgbClr val="273239"/>
              </a:solidFill>
              <a:latin typeface="Consolas" panose="020B0609020204030204" pitchFamily="49" charset="0"/>
            </a:endParaRPr>
          </a:p>
          <a:p>
            <a:endParaRPr lang="en-US" sz="1800" b="1" dirty="0">
              <a:solidFill>
                <a:srgbClr val="273239"/>
              </a:solidFill>
              <a:latin typeface="Consolas" panose="020B0609020204030204" pitchFamily="49" charset="0"/>
            </a:endParaRPr>
          </a:p>
          <a:p>
            <a:endParaRPr lang="en-US" sz="1800" dirty="0">
              <a:solidFill>
                <a:srgbClr val="273239"/>
              </a:solidFill>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388818" y="2589782"/>
            <a:ext cx="5514975" cy="1657350"/>
          </a:xfrm>
          <a:prstGeom prst="rect">
            <a:avLst/>
          </a:prstGeom>
        </p:spPr>
      </p:pic>
    </p:spTree>
    <p:extLst>
      <p:ext uri="{BB962C8B-B14F-4D97-AF65-F5344CB8AC3E}">
        <p14:creationId xmlns:p14="http://schemas.microsoft.com/office/powerpoint/2010/main" val="3438270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smtClean="0"/>
              <a:t>JSX</a:t>
            </a:r>
            <a:endParaRPr lang="en-SO" b="1" dirty="0"/>
          </a:p>
        </p:txBody>
      </p:sp>
      <p:sp>
        <p:nvSpPr>
          <p:cNvPr id="3" name="TextBox 2">
            <a:extLst>
              <a:ext uri="{FF2B5EF4-FFF2-40B4-BE49-F238E27FC236}">
                <a16:creationId xmlns:a16="http://schemas.microsoft.com/office/drawing/2014/main" id="{2616C3A4-28B3-BD4E-B916-2F3692DE6916}"/>
              </a:ext>
            </a:extLst>
          </p:cNvPr>
          <p:cNvSpPr txBox="1"/>
          <p:nvPr/>
        </p:nvSpPr>
        <p:spPr>
          <a:xfrm>
            <a:off x="234582" y="1017800"/>
            <a:ext cx="8597718"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smtClean="0">
                <a:solidFill>
                  <a:srgbClr val="273239"/>
                </a:solidFill>
                <a:latin typeface="Consolas" panose="020B0609020204030204" pitchFamily="49" charset="0"/>
              </a:rPr>
              <a:t>The objects shown last slide are </a:t>
            </a:r>
            <a:r>
              <a:rPr lang="en-US" sz="1800" dirty="0">
                <a:solidFill>
                  <a:srgbClr val="273239"/>
                </a:solidFill>
                <a:latin typeface="Consolas" panose="020B0609020204030204" pitchFamily="49" charset="0"/>
              </a:rPr>
              <a:t>called </a:t>
            </a:r>
            <a:r>
              <a:rPr lang="en-US" sz="1800" b="1" dirty="0" smtClean="0">
                <a:solidFill>
                  <a:srgbClr val="273239"/>
                </a:solidFill>
                <a:latin typeface="Consolas" panose="020B0609020204030204" pitchFamily="49" charset="0"/>
              </a:rPr>
              <a:t>React elements</a:t>
            </a:r>
            <a:r>
              <a:rPr lang="en-US" sz="1800" dirty="0" smtClean="0">
                <a:solidFill>
                  <a:srgbClr val="273239"/>
                </a:solidFill>
                <a:latin typeface="Consolas" panose="020B0609020204030204" pitchFamily="49" charset="0"/>
              </a:rPr>
              <a:t>. </a:t>
            </a:r>
            <a:r>
              <a:rPr lang="en-US" sz="1800" dirty="0">
                <a:solidFill>
                  <a:srgbClr val="273239"/>
                </a:solidFill>
                <a:latin typeface="Consolas" panose="020B0609020204030204" pitchFamily="49" charset="0"/>
              </a:rPr>
              <a:t>You can think of them as descriptions of what you want to see on the screen</a:t>
            </a:r>
            <a:r>
              <a:rPr lang="en-US" sz="1800" dirty="0" smtClean="0">
                <a:solidFill>
                  <a:srgbClr val="273239"/>
                </a:solidFill>
                <a:latin typeface="Consolas" panose="020B0609020204030204" pitchFamily="49" charset="0"/>
              </a:rPr>
              <a:t>.</a:t>
            </a:r>
          </a:p>
          <a:p>
            <a:pPr marL="285750" indent="-285750">
              <a:lnSpc>
                <a:spcPct val="150000"/>
              </a:lnSpc>
              <a:buFont typeface="Wingdings" panose="05000000000000000000" pitchFamily="2" charset="2"/>
              <a:buChar char="Ø"/>
            </a:pPr>
            <a:r>
              <a:rPr lang="en-US" sz="1800" dirty="0" smtClean="0">
                <a:solidFill>
                  <a:srgbClr val="273239"/>
                </a:solidFill>
                <a:latin typeface="Consolas" panose="020B0609020204030204" pitchFamily="49" charset="0"/>
              </a:rPr>
              <a:t>React </a:t>
            </a:r>
            <a:r>
              <a:rPr lang="en-US" sz="1800" dirty="0">
                <a:solidFill>
                  <a:srgbClr val="273239"/>
                </a:solidFill>
                <a:latin typeface="Consolas" panose="020B0609020204030204" pitchFamily="49" charset="0"/>
              </a:rPr>
              <a:t>reads these objects and uses them to construct the DOM and keep it up to date.</a:t>
            </a:r>
          </a:p>
          <a:p>
            <a:pPr>
              <a:lnSpc>
                <a:spcPct val="150000"/>
              </a:lnSpc>
            </a:pPr>
            <a:endParaRPr lang="en-US" sz="1800" dirty="0">
              <a:solidFill>
                <a:srgbClr val="273239"/>
              </a:solidFill>
              <a:latin typeface="Consolas" panose="020B0609020204030204" pitchFamily="49" charset="0"/>
            </a:endParaRPr>
          </a:p>
          <a:p>
            <a:endParaRPr lang="en-US" sz="1800" b="1" dirty="0" smtClean="0">
              <a:solidFill>
                <a:srgbClr val="273239"/>
              </a:solidFill>
              <a:latin typeface="Consolas" panose="020B0609020204030204" pitchFamily="49" charset="0"/>
            </a:endParaRPr>
          </a:p>
          <a:p>
            <a:endParaRPr lang="en-US" sz="1800" b="1" dirty="0">
              <a:solidFill>
                <a:srgbClr val="273239"/>
              </a:solidFill>
              <a:latin typeface="Consolas" panose="020B0609020204030204" pitchFamily="49" charset="0"/>
            </a:endParaRPr>
          </a:p>
          <a:p>
            <a:endParaRPr lang="en-US" sz="1800" b="1" dirty="0" smtClean="0">
              <a:solidFill>
                <a:srgbClr val="273239"/>
              </a:solidFill>
              <a:latin typeface="Consolas" panose="020B0609020204030204" pitchFamily="49" charset="0"/>
            </a:endParaRPr>
          </a:p>
        </p:txBody>
      </p:sp>
    </p:spTree>
    <p:extLst>
      <p:ext uri="{BB962C8B-B14F-4D97-AF65-F5344CB8AC3E}">
        <p14:creationId xmlns:p14="http://schemas.microsoft.com/office/powerpoint/2010/main" val="16317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a:t>Rendering Elements</a:t>
            </a:r>
            <a:br>
              <a:rPr lang="en-US" b="1" dirty="0"/>
            </a:br>
            <a:endParaRPr lang="en-SO" b="1" dirty="0"/>
          </a:p>
        </p:txBody>
      </p:sp>
      <p:sp>
        <p:nvSpPr>
          <p:cNvPr id="3" name="TextBox 2">
            <a:extLst>
              <a:ext uri="{FF2B5EF4-FFF2-40B4-BE49-F238E27FC236}">
                <a16:creationId xmlns:a16="http://schemas.microsoft.com/office/drawing/2014/main" id="{2616C3A4-28B3-BD4E-B916-2F3692DE6916}"/>
              </a:ext>
            </a:extLst>
          </p:cNvPr>
          <p:cNvSpPr txBox="1"/>
          <p:nvPr/>
        </p:nvSpPr>
        <p:spPr>
          <a:xfrm>
            <a:off x="234582" y="1017800"/>
            <a:ext cx="8597718"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a:solidFill>
                  <a:srgbClr val="273239"/>
                </a:solidFill>
                <a:latin typeface="Consolas" panose="020B0609020204030204" pitchFamily="49" charset="0"/>
              </a:rPr>
              <a:t>Elements are the smallest building blocks of React </a:t>
            </a:r>
            <a:r>
              <a:rPr lang="en-US" sz="1800" dirty="0" smtClean="0">
                <a:solidFill>
                  <a:srgbClr val="273239"/>
                </a:solidFill>
                <a:latin typeface="Consolas" panose="020B0609020204030204" pitchFamily="49" charset="0"/>
              </a:rPr>
              <a:t>apps.</a:t>
            </a:r>
          </a:p>
          <a:p>
            <a:pPr marL="285750" indent="-285750">
              <a:lnSpc>
                <a:spcPct val="150000"/>
              </a:lnSpc>
              <a:buFont typeface="Wingdings" panose="05000000000000000000" pitchFamily="2" charset="2"/>
              <a:buChar char="Ø"/>
            </a:pPr>
            <a:r>
              <a:rPr lang="en-US" sz="1800" dirty="0">
                <a:solidFill>
                  <a:srgbClr val="273239"/>
                </a:solidFill>
                <a:latin typeface="Consolas" panose="020B0609020204030204" pitchFamily="49" charset="0"/>
              </a:rPr>
              <a:t>An element describes what you want to see on the </a:t>
            </a:r>
            <a:r>
              <a:rPr lang="en-US" sz="1800" dirty="0" smtClean="0">
                <a:solidFill>
                  <a:srgbClr val="273239"/>
                </a:solidFill>
                <a:latin typeface="Consolas" panose="020B0609020204030204" pitchFamily="49" charset="0"/>
              </a:rPr>
              <a:t>screen.</a:t>
            </a:r>
          </a:p>
          <a:p>
            <a:pPr marL="285750" indent="-285750">
              <a:lnSpc>
                <a:spcPct val="150000"/>
              </a:lnSpc>
              <a:buFont typeface="Wingdings" panose="05000000000000000000" pitchFamily="2" charset="2"/>
              <a:buChar char="Ø"/>
            </a:pPr>
            <a:endParaRPr lang="en-US" sz="1800" dirty="0">
              <a:solidFill>
                <a:srgbClr val="273239"/>
              </a:solidFill>
              <a:latin typeface="Consolas" panose="020B0609020204030204" pitchFamily="49" charset="0"/>
            </a:endParaRPr>
          </a:p>
          <a:p>
            <a:pPr marL="285750" indent="-285750">
              <a:lnSpc>
                <a:spcPct val="150000"/>
              </a:lnSpc>
              <a:buFont typeface="Wingdings" panose="05000000000000000000" pitchFamily="2" charset="2"/>
              <a:buChar char="Ø"/>
            </a:pPr>
            <a:endParaRPr lang="en-US" sz="1800" dirty="0" smtClean="0">
              <a:solidFill>
                <a:srgbClr val="273239"/>
              </a:solidFill>
              <a:latin typeface="Consolas" panose="020B0609020204030204" pitchFamily="49" charset="0"/>
            </a:endParaRPr>
          </a:p>
          <a:p>
            <a:pPr marL="285750" indent="-285750">
              <a:lnSpc>
                <a:spcPct val="150000"/>
              </a:lnSpc>
              <a:buFont typeface="Wingdings" panose="05000000000000000000" pitchFamily="2" charset="2"/>
              <a:buChar char="Ø"/>
            </a:pPr>
            <a:r>
              <a:rPr lang="en-US" sz="1800" dirty="0">
                <a:solidFill>
                  <a:srgbClr val="273239"/>
                </a:solidFill>
                <a:latin typeface="Consolas" panose="020B0609020204030204" pitchFamily="49" charset="0"/>
              </a:rPr>
              <a:t>Rendering an Element into the </a:t>
            </a:r>
            <a:r>
              <a:rPr lang="en-US" sz="1800" dirty="0" smtClean="0">
                <a:solidFill>
                  <a:srgbClr val="273239"/>
                </a:solidFill>
                <a:latin typeface="Consolas" panose="020B0609020204030204" pitchFamily="49" charset="0"/>
              </a:rPr>
              <a:t>DOM</a:t>
            </a:r>
          </a:p>
          <a:p>
            <a:pPr marL="285750" indent="-285750">
              <a:lnSpc>
                <a:spcPct val="150000"/>
              </a:lnSpc>
              <a:buFont typeface="Arial" panose="020B0604020202020204" pitchFamily="34" charset="0"/>
              <a:buChar char="•"/>
            </a:pPr>
            <a:r>
              <a:rPr lang="en-US" sz="1800" dirty="0" smtClean="0">
                <a:solidFill>
                  <a:srgbClr val="273239"/>
                </a:solidFill>
                <a:latin typeface="Consolas" panose="020B0609020204030204" pitchFamily="49" charset="0"/>
              </a:rPr>
              <a:t>Let’s </a:t>
            </a:r>
            <a:r>
              <a:rPr lang="en-US" sz="1800" dirty="0">
                <a:solidFill>
                  <a:srgbClr val="273239"/>
                </a:solidFill>
                <a:latin typeface="Consolas" panose="020B0609020204030204" pitchFamily="49" charset="0"/>
              </a:rPr>
              <a:t>say there is a &lt; div &gt; somewhere in your HTML </a:t>
            </a:r>
            <a:r>
              <a:rPr lang="en-US" sz="1800" dirty="0" smtClean="0">
                <a:solidFill>
                  <a:srgbClr val="273239"/>
                </a:solidFill>
                <a:latin typeface="Consolas" panose="020B0609020204030204" pitchFamily="49" charset="0"/>
              </a:rPr>
              <a:t>file</a:t>
            </a:r>
            <a:endParaRPr lang="en-US" sz="1800" dirty="0">
              <a:solidFill>
                <a:srgbClr val="273239"/>
              </a:solidFill>
              <a:latin typeface="Consolas" panose="020B0609020204030204" pitchFamily="49" charset="0"/>
            </a:endParaRPr>
          </a:p>
          <a:p>
            <a:pPr>
              <a:lnSpc>
                <a:spcPct val="150000"/>
              </a:lnSpc>
            </a:pPr>
            <a:endParaRPr lang="en-US" sz="1800" dirty="0">
              <a:solidFill>
                <a:srgbClr val="273239"/>
              </a:solidFill>
              <a:latin typeface="Consolas" panose="020B0609020204030204" pitchFamily="49" charset="0"/>
            </a:endParaRPr>
          </a:p>
          <a:p>
            <a:pPr marL="285750" indent="-285750">
              <a:lnSpc>
                <a:spcPct val="150000"/>
              </a:lnSpc>
              <a:buFont typeface="Arial" panose="020B0604020202020204" pitchFamily="34" charset="0"/>
              <a:buChar char="•"/>
            </a:pPr>
            <a:r>
              <a:rPr lang="en-US" sz="1800" dirty="0">
                <a:solidFill>
                  <a:srgbClr val="273239"/>
                </a:solidFill>
                <a:latin typeface="Consolas" panose="020B0609020204030204" pitchFamily="49" charset="0"/>
              </a:rPr>
              <a:t>We call this a </a:t>
            </a:r>
            <a:r>
              <a:rPr lang="en-US" sz="1800" b="1" dirty="0" smtClean="0">
                <a:solidFill>
                  <a:srgbClr val="273239"/>
                </a:solidFill>
                <a:latin typeface="Consolas" panose="020B0609020204030204" pitchFamily="49" charset="0"/>
              </a:rPr>
              <a:t>root </a:t>
            </a:r>
            <a:r>
              <a:rPr lang="en-US" sz="1800" dirty="0" smtClean="0">
                <a:solidFill>
                  <a:srgbClr val="273239"/>
                </a:solidFill>
                <a:latin typeface="Consolas" panose="020B0609020204030204" pitchFamily="49" charset="0"/>
              </a:rPr>
              <a:t>DOM </a:t>
            </a:r>
            <a:r>
              <a:rPr lang="en-US" sz="1800" dirty="0">
                <a:solidFill>
                  <a:srgbClr val="273239"/>
                </a:solidFill>
                <a:latin typeface="Consolas" panose="020B0609020204030204" pitchFamily="49" charset="0"/>
              </a:rPr>
              <a:t>node because everything inside it will be managed by React DOM</a:t>
            </a:r>
            <a:r>
              <a:rPr lang="en-US" sz="1800" dirty="0" smtClean="0">
                <a:solidFill>
                  <a:srgbClr val="273239"/>
                </a:solidFill>
                <a:latin typeface="Consolas" panose="020B0609020204030204" pitchFamily="49" charset="0"/>
              </a:rPr>
              <a:t>.</a:t>
            </a:r>
            <a:endParaRPr lang="en-US" sz="1800" b="1" dirty="0" smtClean="0">
              <a:solidFill>
                <a:srgbClr val="273239"/>
              </a:solidFill>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20173" y="2146783"/>
            <a:ext cx="6372225" cy="465855"/>
          </a:xfrm>
          <a:prstGeom prst="rect">
            <a:avLst/>
          </a:prstGeom>
        </p:spPr>
      </p:pic>
      <p:pic>
        <p:nvPicPr>
          <p:cNvPr id="7" name="Picture 6"/>
          <p:cNvPicPr>
            <a:picLocks noChangeAspect="1"/>
          </p:cNvPicPr>
          <p:nvPr/>
        </p:nvPicPr>
        <p:blipFill>
          <a:blip r:embed="rId4"/>
          <a:stretch>
            <a:fillRect/>
          </a:stretch>
        </p:blipFill>
        <p:spPr>
          <a:xfrm>
            <a:off x="576105" y="3453448"/>
            <a:ext cx="6518757" cy="628650"/>
          </a:xfrm>
          <a:prstGeom prst="rect">
            <a:avLst/>
          </a:prstGeom>
        </p:spPr>
      </p:pic>
    </p:spTree>
    <p:extLst>
      <p:ext uri="{BB962C8B-B14F-4D97-AF65-F5344CB8AC3E}">
        <p14:creationId xmlns:p14="http://schemas.microsoft.com/office/powerpoint/2010/main" val="1063562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a:t>Rendering Elements</a:t>
            </a:r>
            <a:br>
              <a:rPr lang="en-US" b="1" dirty="0"/>
            </a:br>
            <a:endParaRPr lang="en-SO" b="1" dirty="0"/>
          </a:p>
        </p:txBody>
      </p:sp>
      <p:sp>
        <p:nvSpPr>
          <p:cNvPr id="3" name="TextBox 2">
            <a:extLst>
              <a:ext uri="{FF2B5EF4-FFF2-40B4-BE49-F238E27FC236}">
                <a16:creationId xmlns:a16="http://schemas.microsoft.com/office/drawing/2014/main" id="{2616C3A4-28B3-BD4E-B916-2F3692DE6916}"/>
              </a:ext>
            </a:extLst>
          </p:cNvPr>
          <p:cNvSpPr txBox="1"/>
          <p:nvPr/>
        </p:nvSpPr>
        <p:spPr>
          <a:xfrm>
            <a:off x="234582" y="1017800"/>
            <a:ext cx="8597718"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a:solidFill>
                  <a:srgbClr val="273239"/>
                </a:solidFill>
                <a:latin typeface="Consolas" panose="020B0609020204030204" pitchFamily="49" charset="0"/>
              </a:rPr>
              <a:t>Applications built with just React usually have a single root DOM node. </a:t>
            </a:r>
            <a:endParaRPr lang="en-US" sz="1800" dirty="0" smtClean="0">
              <a:solidFill>
                <a:srgbClr val="273239"/>
              </a:solidFill>
              <a:latin typeface="Consolas" panose="020B0609020204030204" pitchFamily="49" charset="0"/>
            </a:endParaRPr>
          </a:p>
          <a:p>
            <a:pPr marL="285750" indent="-285750">
              <a:lnSpc>
                <a:spcPct val="150000"/>
              </a:lnSpc>
              <a:buFont typeface="Wingdings" panose="05000000000000000000" pitchFamily="2" charset="2"/>
              <a:buChar char="Ø"/>
            </a:pPr>
            <a:r>
              <a:rPr lang="en-US" sz="1800" dirty="0" smtClean="0">
                <a:solidFill>
                  <a:srgbClr val="273239"/>
                </a:solidFill>
                <a:latin typeface="Consolas" panose="020B0609020204030204" pitchFamily="49" charset="0"/>
              </a:rPr>
              <a:t>If </a:t>
            </a:r>
            <a:r>
              <a:rPr lang="en-US" sz="1800" dirty="0">
                <a:solidFill>
                  <a:srgbClr val="273239"/>
                </a:solidFill>
                <a:latin typeface="Consolas" panose="020B0609020204030204" pitchFamily="49" charset="0"/>
              </a:rPr>
              <a:t>you are integrating React into an existing app, you may have as many isolated root DOM nodes as </a:t>
            </a:r>
            <a:r>
              <a:rPr lang="en-US" sz="1800" dirty="0" smtClean="0">
                <a:solidFill>
                  <a:srgbClr val="273239"/>
                </a:solidFill>
                <a:latin typeface="Consolas" panose="020B0609020204030204" pitchFamily="49" charset="0"/>
              </a:rPr>
              <a:t>you like.</a:t>
            </a:r>
            <a:endParaRPr lang="en-US" sz="1800" dirty="0">
              <a:solidFill>
                <a:srgbClr val="273239"/>
              </a:solidFill>
              <a:latin typeface="Consolas" panose="020B0609020204030204" pitchFamily="49" charset="0"/>
            </a:endParaRPr>
          </a:p>
          <a:p>
            <a:pPr marL="285750" indent="-285750">
              <a:lnSpc>
                <a:spcPct val="150000"/>
              </a:lnSpc>
              <a:buFont typeface="Wingdings" panose="05000000000000000000" pitchFamily="2" charset="2"/>
              <a:buChar char="Ø"/>
            </a:pPr>
            <a:r>
              <a:rPr lang="en-US" sz="1800" dirty="0">
                <a:solidFill>
                  <a:srgbClr val="273239"/>
                </a:solidFill>
                <a:latin typeface="Consolas" panose="020B0609020204030204" pitchFamily="49" charset="0"/>
              </a:rPr>
              <a:t>To render a React element into a root DOM node, pass both to </a:t>
            </a:r>
            <a:r>
              <a:rPr lang="en-US" sz="1800" b="1" dirty="0">
                <a:solidFill>
                  <a:srgbClr val="273239"/>
                </a:solidFill>
                <a:latin typeface="Consolas" panose="020B0609020204030204" pitchFamily="49" charset="0"/>
              </a:rPr>
              <a:t>ReactDOM.render</a:t>
            </a:r>
            <a:r>
              <a:rPr lang="en-US" sz="1800" b="1" dirty="0" smtClean="0">
                <a:solidFill>
                  <a:srgbClr val="273239"/>
                </a:solidFill>
                <a:latin typeface="Consolas" panose="020B0609020204030204" pitchFamily="49" charset="0"/>
              </a:rPr>
              <a:t>().</a:t>
            </a:r>
          </a:p>
          <a:p>
            <a:pPr>
              <a:lnSpc>
                <a:spcPct val="150000"/>
              </a:lnSpc>
            </a:pPr>
            <a:endParaRPr lang="en-US" sz="1800" b="1" dirty="0">
              <a:solidFill>
                <a:srgbClr val="273239"/>
              </a:solidFill>
              <a:latin typeface="Consolas" panose="020B0609020204030204" pitchFamily="49" charset="0"/>
            </a:endParaRPr>
          </a:p>
          <a:p>
            <a:pPr marL="285750" indent="-285750">
              <a:lnSpc>
                <a:spcPct val="150000"/>
              </a:lnSpc>
              <a:buFont typeface="Wingdings" panose="05000000000000000000" pitchFamily="2" charset="2"/>
              <a:buChar char="Ø"/>
            </a:pPr>
            <a:endParaRPr lang="en-US" sz="1800" dirty="0">
              <a:solidFill>
                <a:srgbClr val="273239"/>
              </a:soli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111719" y="3773334"/>
            <a:ext cx="7666190" cy="923925"/>
          </a:xfrm>
          <a:prstGeom prst="rect">
            <a:avLst/>
          </a:prstGeom>
        </p:spPr>
      </p:pic>
    </p:spTree>
    <p:extLst>
      <p:ext uri="{BB962C8B-B14F-4D97-AF65-F5344CB8AC3E}">
        <p14:creationId xmlns:p14="http://schemas.microsoft.com/office/powerpoint/2010/main" val="4058598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240884" y="809162"/>
            <a:ext cx="4196331" cy="622395"/>
          </a:xfrm>
          <a:prstGeom prst="rect">
            <a:avLst/>
          </a:prstGeom>
        </p:spPr>
        <p:txBody>
          <a:bodyPr spcFirstLastPara="1" wrap="square" lIns="91425" tIns="91425" rIns="91425" bIns="91425" anchor="b" anchorCtr="0">
            <a:noAutofit/>
          </a:bodyPr>
          <a:lstStyle/>
          <a:p>
            <a:r>
              <a:rPr lang="en-US" dirty="0" smtClean="0"/>
              <a:t>Chapter #3</a:t>
            </a:r>
            <a:endParaRPr dirty="0"/>
          </a:p>
        </p:txBody>
      </p:sp>
      <p:sp>
        <p:nvSpPr>
          <p:cNvPr id="126" name="Google Shape;126;p16"/>
          <p:cNvSpPr txBox="1">
            <a:spLocks noGrp="1"/>
          </p:cNvSpPr>
          <p:nvPr>
            <p:ph type="subTitle" idx="1"/>
          </p:nvPr>
        </p:nvSpPr>
        <p:spPr>
          <a:xfrm>
            <a:off x="346510" y="1614437"/>
            <a:ext cx="3869355" cy="1099887"/>
          </a:xfrm>
          <a:prstGeom prst="rect">
            <a:avLst/>
          </a:prstGeom>
        </p:spPr>
        <p:txBody>
          <a:bodyPr spcFirstLastPara="1" wrap="square" lIns="91425" tIns="91425" rIns="91425" bIns="91425" anchor="t" anchorCtr="0">
            <a:noAutofit/>
          </a:bodyPr>
          <a:lstStyle/>
          <a:p>
            <a:pPr marL="0" lvl="0" indent="0"/>
            <a:endParaRPr lang="en-US" dirty="0" smtClean="0"/>
          </a:p>
          <a:p>
            <a:pPr marL="0" lvl="0" indent="0"/>
            <a:r>
              <a:rPr lang="en-US" b="1" dirty="0" smtClean="0"/>
              <a:t>Introduction to React</a:t>
            </a:r>
            <a:endParaRPr b="1" dirty="0"/>
          </a:p>
        </p:txBody>
      </p:sp>
      <p:sp>
        <p:nvSpPr>
          <p:cNvPr id="3" name="Text Placeholder 2"/>
          <p:cNvSpPr>
            <a:spLocks noGrp="1"/>
          </p:cNvSpPr>
          <p:nvPr>
            <p:ph type="body" idx="2"/>
          </p:nvPr>
        </p:nvSpPr>
        <p:spPr>
          <a:xfrm>
            <a:off x="4644963" y="221381"/>
            <a:ext cx="3837000" cy="4379495"/>
          </a:xfrm>
        </p:spPr>
        <p:txBody>
          <a:bodyPr/>
          <a:lstStyle/>
          <a:p>
            <a:pPr marL="342900">
              <a:buFont typeface="Wingdings" panose="05000000000000000000" pitchFamily="2" charset="2"/>
              <a:buChar char="§"/>
            </a:pPr>
            <a:r>
              <a:rPr lang="en-US" b="1" dirty="0"/>
              <a:t>Introducing JSX</a:t>
            </a:r>
            <a:endParaRPr lang="en-US" b="1" dirty="0">
              <a:solidFill>
                <a:schemeClr val="bg1"/>
              </a:solidFill>
              <a:latin typeface="TypoPRO Open Sans"/>
            </a:endParaRPr>
          </a:p>
          <a:p>
            <a:pPr marL="342900">
              <a:buFont typeface="Wingdings" panose="05000000000000000000" pitchFamily="2" charset="2"/>
              <a:buChar char="§"/>
            </a:pPr>
            <a:r>
              <a:rPr lang="en-US" b="1" dirty="0"/>
              <a:t>Rendering Elements</a:t>
            </a:r>
          </a:p>
          <a:p>
            <a:pPr marL="342900">
              <a:buFont typeface="Wingdings" panose="05000000000000000000" pitchFamily="2" charset="2"/>
              <a:buChar char="§"/>
            </a:pPr>
            <a:r>
              <a:rPr lang="en-US" b="1" dirty="0"/>
              <a:t>Components and Props</a:t>
            </a:r>
          </a:p>
          <a:p>
            <a:pPr marL="342900">
              <a:buFont typeface="Wingdings" panose="05000000000000000000" pitchFamily="2" charset="2"/>
              <a:buChar char="§"/>
            </a:pPr>
            <a:r>
              <a:rPr lang="en-US" b="1" dirty="0"/>
              <a:t>State and Lifecycle</a:t>
            </a:r>
          </a:p>
          <a:p>
            <a:pPr marL="342900">
              <a:buFont typeface="Wingdings" panose="05000000000000000000" pitchFamily="2" charset="2"/>
              <a:buChar char="§"/>
            </a:pPr>
            <a:r>
              <a:rPr lang="en-US" b="1" dirty="0"/>
              <a:t>Handling </a:t>
            </a:r>
            <a:r>
              <a:rPr lang="en-US" b="1" dirty="0" smtClean="0"/>
              <a:t>Events</a:t>
            </a:r>
            <a:endParaRPr lang="en-US" b="1"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a:t>Rendering Elements</a:t>
            </a:r>
            <a:br>
              <a:rPr lang="en-US" b="1" dirty="0"/>
            </a:br>
            <a:endParaRPr lang="en-SO" b="1" dirty="0"/>
          </a:p>
        </p:txBody>
      </p:sp>
      <p:sp>
        <p:nvSpPr>
          <p:cNvPr id="3" name="TextBox 2">
            <a:extLst>
              <a:ext uri="{FF2B5EF4-FFF2-40B4-BE49-F238E27FC236}">
                <a16:creationId xmlns:a16="http://schemas.microsoft.com/office/drawing/2014/main" id="{2616C3A4-28B3-BD4E-B916-2F3692DE6916}"/>
              </a:ext>
            </a:extLst>
          </p:cNvPr>
          <p:cNvSpPr txBox="1"/>
          <p:nvPr/>
        </p:nvSpPr>
        <p:spPr>
          <a:xfrm>
            <a:off x="234582" y="1017800"/>
            <a:ext cx="8597718"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solidFill>
                  <a:srgbClr val="273239"/>
                </a:solidFill>
                <a:latin typeface="Consolas" panose="020B0609020204030204" pitchFamily="49" charset="0"/>
              </a:rPr>
              <a:t>Updating the Rendered </a:t>
            </a:r>
            <a:r>
              <a:rPr lang="en-US" sz="1800" b="1" dirty="0" smtClean="0">
                <a:solidFill>
                  <a:srgbClr val="273239"/>
                </a:solidFill>
                <a:latin typeface="Consolas" panose="020B0609020204030204" pitchFamily="49" charset="0"/>
              </a:rPr>
              <a:t>Element</a:t>
            </a:r>
          </a:p>
          <a:p>
            <a:pPr marL="285750" indent="-285750">
              <a:lnSpc>
                <a:spcPct val="150000"/>
              </a:lnSpc>
              <a:buFont typeface="Arial" panose="020B0604020202020204" pitchFamily="34" charset="0"/>
              <a:buChar char="•"/>
            </a:pPr>
            <a:r>
              <a:rPr lang="en-US" sz="1800" dirty="0">
                <a:solidFill>
                  <a:srgbClr val="273239"/>
                </a:solidFill>
                <a:latin typeface="Consolas" panose="020B0609020204030204" pitchFamily="49" charset="0"/>
              </a:rPr>
              <a:t>React elements are </a:t>
            </a:r>
            <a:r>
              <a:rPr lang="en-US" sz="1800" b="1" dirty="0">
                <a:solidFill>
                  <a:srgbClr val="273239"/>
                </a:solidFill>
                <a:latin typeface="Consolas" panose="020B0609020204030204" pitchFamily="49" charset="0"/>
              </a:rPr>
              <a:t>immutable</a:t>
            </a:r>
            <a:r>
              <a:rPr lang="en-US" sz="1800" dirty="0">
                <a:solidFill>
                  <a:srgbClr val="273239"/>
                </a:solidFill>
                <a:latin typeface="Consolas" panose="020B0609020204030204" pitchFamily="49" charset="0"/>
              </a:rPr>
              <a:t>. </a:t>
            </a:r>
            <a:r>
              <a:rPr lang="en-US" sz="1800" dirty="0">
                <a:solidFill>
                  <a:srgbClr val="273239"/>
                </a:solidFill>
                <a:latin typeface="Consolas" panose="020B0609020204030204" pitchFamily="49" charset="0"/>
              </a:rPr>
              <a:t>Once you create an element, you can’t change its children or attributes. </a:t>
            </a:r>
            <a:endParaRPr lang="en-US" sz="1800" dirty="0" smtClean="0">
              <a:solidFill>
                <a:srgbClr val="273239"/>
              </a:solidFill>
              <a:latin typeface="Consolas" panose="020B0609020204030204" pitchFamily="49" charset="0"/>
            </a:endParaRPr>
          </a:p>
          <a:p>
            <a:pPr marL="285750" indent="-285750">
              <a:lnSpc>
                <a:spcPct val="150000"/>
              </a:lnSpc>
              <a:buFont typeface="Arial" panose="020B0604020202020204" pitchFamily="34" charset="0"/>
              <a:buChar char="•"/>
            </a:pPr>
            <a:r>
              <a:rPr lang="en-US" sz="1800" dirty="0" smtClean="0">
                <a:solidFill>
                  <a:srgbClr val="273239"/>
                </a:solidFill>
                <a:latin typeface="Consolas" panose="020B0609020204030204" pitchFamily="49" charset="0"/>
              </a:rPr>
              <a:t>An </a:t>
            </a:r>
            <a:r>
              <a:rPr lang="en-US" sz="1800" dirty="0">
                <a:solidFill>
                  <a:srgbClr val="273239"/>
                </a:solidFill>
                <a:latin typeface="Consolas" panose="020B0609020204030204" pitchFamily="49" charset="0"/>
              </a:rPr>
              <a:t>element is like a single frame in a movie: it represents the UI at a certain point in time</a:t>
            </a:r>
            <a:r>
              <a:rPr lang="en-US" sz="1800" dirty="0" smtClean="0">
                <a:solidFill>
                  <a:srgbClr val="273239"/>
                </a:solidFill>
                <a:latin typeface="Consolas" panose="020B0609020204030204" pitchFamily="49" charset="0"/>
              </a:rPr>
              <a:t>.</a:t>
            </a:r>
          </a:p>
          <a:p>
            <a:pPr marL="285750" indent="-285750">
              <a:lnSpc>
                <a:spcPct val="150000"/>
              </a:lnSpc>
              <a:buFont typeface="Wingdings" panose="05000000000000000000" pitchFamily="2" charset="2"/>
              <a:buChar char="Ø"/>
            </a:pPr>
            <a:r>
              <a:rPr lang="en-US" sz="1800" b="1" dirty="0">
                <a:solidFill>
                  <a:srgbClr val="273239"/>
                </a:solidFill>
                <a:latin typeface="Consolas" panose="020B0609020204030204" pitchFamily="49" charset="0"/>
              </a:rPr>
              <a:t>React Only Updates What’s </a:t>
            </a:r>
            <a:r>
              <a:rPr lang="en-US" sz="1800" b="1" dirty="0" smtClean="0">
                <a:solidFill>
                  <a:srgbClr val="273239"/>
                </a:solidFill>
                <a:latin typeface="Consolas" panose="020B0609020204030204" pitchFamily="49" charset="0"/>
              </a:rPr>
              <a:t>Necessary</a:t>
            </a:r>
          </a:p>
          <a:p>
            <a:pPr marL="285750" indent="-285750">
              <a:lnSpc>
                <a:spcPct val="150000"/>
              </a:lnSpc>
              <a:buFont typeface="Arial" panose="020B0604020202020204" pitchFamily="34" charset="0"/>
              <a:buChar char="•"/>
            </a:pPr>
            <a:r>
              <a:rPr lang="en-US" sz="1800" dirty="0" smtClean="0">
                <a:solidFill>
                  <a:srgbClr val="273239"/>
                </a:solidFill>
                <a:latin typeface="Consolas" panose="020B0609020204030204" pitchFamily="49" charset="0"/>
              </a:rPr>
              <a:t>React </a:t>
            </a:r>
            <a:r>
              <a:rPr lang="en-US" sz="1800" dirty="0">
                <a:solidFill>
                  <a:srgbClr val="273239"/>
                </a:solidFill>
                <a:latin typeface="Consolas" panose="020B0609020204030204" pitchFamily="49" charset="0"/>
              </a:rPr>
              <a:t>DOM compares the element and its children to the previous one, and only applies the DOM updates necessary to bring the DOM to the desired state</a:t>
            </a:r>
            <a:r>
              <a:rPr lang="en-US" sz="1800" dirty="0" smtClean="0">
                <a:solidFill>
                  <a:srgbClr val="273239"/>
                </a:solidFill>
                <a:latin typeface="Consolas" panose="020B0609020204030204" pitchFamily="49" charset="0"/>
              </a:rPr>
              <a:t>.</a:t>
            </a:r>
            <a:endParaRPr lang="en-US" sz="1800" dirty="0">
              <a:solidFill>
                <a:srgbClr val="273239"/>
              </a:solidFill>
              <a:latin typeface="Consolas" panose="020B0609020204030204" pitchFamily="49" charset="0"/>
            </a:endParaRPr>
          </a:p>
        </p:txBody>
      </p:sp>
    </p:spTree>
    <p:extLst>
      <p:ext uri="{BB962C8B-B14F-4D97-AF65-F5344CB8AC3E}">
        <p14:creationId xmlns:p14="http://schemas.microsoft.com/office/powerpoint/2010/main" val="1938562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a:t>Components and Props</a:t>
            </a:r>
          </a:p>
        </p:txBody>
      </p:sp>
      <p:sp>
        <p:nvSpPr>
          <p:cNvPr id="3" name="TextBox 2">
            <a:extLst>
              <a:ext uri="{FF2B5EF4-FFF2-40B4-BE49-F238E27FC236}">
                <a16:creationId xmlns:a16="http://schemas.microsoft.com/office/drawing/2014/main" id="{2616C3A4-28B3-BD4E-B916-2F3692DE6916}"/>
              </a:ext>
            </a:extLst>
          </p:cNvPr>
          <p:cNvSpPr txBox="1"/>
          <p:nvPr/>
        </p:nvSpPr>
        <p:spPr>
          <a:xfrm>
            <a:off x="234582" y="1017800"/>
            <a:ext cx="8597718" cy="25853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smtClean="0">
                <a:solidFill>
                  <a:srgbClr val="273239"/>
                </a:solidFill>
                <a:latin typeface="Consolas" panose="020B0609020204030204" pitchFamily="49" charset="0"/>
              </a:rPr>
              <a:t>components</a:t>
            </a:r>
            <a:r>
              <a:rPr lang="en-US" sz="1800" dirty="0" smtClean="0">
                <a:solidFill>
                  <a:srgbClr val="273239"/>
                </a:solidFill>
                <a:latin typeface="Consolas" panose="020B0609020204030204" pitchFamily="49" charset="0"/>
              </a:rPr>
              <a:t> </a:t>
            </a:r>
            <a:r>
              <a:rPr lang="en-US" sz="1800" dirty="0">
                <a:solidFill>
                  <a:srgbClr val="273239"/>
                </a:solidFill>
                <a:latin typeface="Consolas" panose="020B0609020204030204" pitchFamily="49" charset="0"/>
              </a:rPr>
              <a:t>d</a:t>
            </a:r>
            <a:r>
              <a:rPr lang="en-US" sz="1800" dirty="0" smtClean="0">
                <a:solidFill>
                  <a:srgbClr val="273239"/>
                </a:solidFill>
                <a:latin typeface="Consolas" panose="020B0609020204030204" pitchFamily="49" charset="0"/>
              </a:rPr>
              <a:t>escribe </a:t>
            </a:r>
            <a:r>
              <a:rPr lang="en-US" sz="1800" dirty="0">
                <a:solidFill>
                  <a:srgbClr val="273239"/>
                </a:solidFill>
                <a:latin typeface="Consolas" panose="020B0609020204030204" pitchFamily="49" charset="0"/>
              </a:rPr>
              <a:t>part of user interface.</a:t>
            </a:r>
            <a:endParaRPr lang="en-US" sz="1800" dirty="0">
              <a:solidFill>
                <a:srgbClr val="273239"/>
              </a:solidFill>
              <a:latin typeface="Consolas" panose="020B0609020204030204" pitchFamily="49" charset="0"/>
            </a:endParaRPr>
          </a:p>
          <a:p>
            <a:pPr marL="285750" indent="-285750">
              <a:lnSpc>
                <a:spcPct val="150000"/>
              </a:lnSpc>
              <a:buFont typeface="Wingdings" panose="05000000000000000000" pitchFamily="2" charset="2"/>
              <a:buChar char="Ø"/>
            </a:pPr>
            <a:r>
              <a:rPr lang="en-US" sz="1800" b="1" dirty="0" smtClean="0">
                <a:solidFill>
                  <a:srgbClr val="273239"/>
                </a:solidFill>
                <a:latin typeface="Consolas" panose="020B0609020204030204" pitchFamily="49" charset="0"/>
              </a:rPr>
              <a:t>Components</a:t>
            </a:r>
            <a:r>
              <a:rPr lang="en-US" sz="1800" dirty="0" smtClean="0">
                <a:solidFill>
                  <a:srgbClr val="273239"/>
                </a:solidFill>
                <a:latin typeface="Consolas" panose="020B0609020204030204" pitchFamily="49" charset="0"/>
              </a:rPr>
              <a:t> </a:t>
            </a:r>
            <a:r>
              <a:rPr lang="en-US" sz="1800" dirty="0">
                <a:solidFill>
                  <a:srgbClr val="273239"/>
                </a:solidFill>
                <a:latin typeface="Consolas" panose="020B0609020204030204" pitchFamily="49" charset="0"/>
              </a:rPr>
              <a:t>let you split the UI into independent, reusable pieces, and think about each piece in </a:t>
            </a:r>
            <a:r>
              <a:rPr lang="en-US" sz="1800" dirty="0" smtClean="0">
                <a:solidFill>
                  <a:srgbClr val="273239"/>
                </a:solidFill>
                <a:latin typeface="Consolas" panose="020B0609020204030204" pitchFamily="49" charset="0"/>
              </a:rPr>
              <a:t>isolation.</a:t>
            </a:r>
          </a:p>
          <a:p>
            <a:pPr marL="285750" indent="-285750">
              <a:lnSpc>
                <a:spcPct val="150000"/>
              </a:lnSpc>
              <a:buFont typeface="Wingdings" panose="05000000000000000000" pitchFamily="2" charset="2"/>
              <a:buChar char="Ø"/>
            </a:pPr>
            <a:r>
              <a:rPr lang="en-US" sz="1800" dirty="0">
                <a:solidFill>
                  <a:srgbClr val="273239"/>
                </a:solidFill>
                <a:latin typeface="Consolas" panose="020B0609020204030204" pitchFamily="49" charset="0"/>
              </a:rPr>
              <a:t>Conceptually, components are like JavaScript functions. They accept arbitrary inputs (called </a:t>
            </a:r>
            <a:r>
              <a:rPr lang="en-US" sz="1800" b="1" dirty="0" smtClean="0">
                <a:solidFill>
                  <a:srgbClr val="273239"/>
                </a:solidFill>
                <a:latin typeface="Consolas" panose="020B0609020204030204" pitchFamily="49" charset="0"/>
              </a:rPr>
              <a:t>props</a:t>
            </a:r>
            <a:r>
              <a:rPr lang="en-US" sz="1800" dirty="0" smtClean="0">
                <a:solidFill>
                  <a:srgbClr val="273239"/>
                </a:solidFill>
                <a:latin typeface="Consolas" panose="020B0609020204030204" pitchFamily="49" charset="0"/>
              </a:rPr>
              <a:t>) </a:t>
            </a:r>
            <a:r>
              <a:rPr lang="en-US" sz="1800" dirty="0">
                <a:solidFill>
                  <a:srgbClr val="273239"/>
                </a:solidFill>
                <a:latin typeface="Consolas" panose="020B0609020204030204" pitchFamily="49" charset="0"/>
              </a:rPr>
              <a:t>and return React elements describing what should appear on the </a:t>
            </a:r>
            <a:r>
              <a:rPr lang="en-US" sz="1800" dirty="0" smtClean="0">
                <a:solidFill>
                  <a:srgbClr val="273239"/>
                </a:solidFill>
                <a:latin typeface="Consolas" panose="020B0609020204030204" pitchFamily="49" charset="0"/>
              </a:rPr>
              <a:t>screen.</a:t>
            </a:r>
            <a:endParaRPr lang="en-US" sz="1800" dirty="0">
              <a:solidFill>
                <a:srgbClr val="273239"/>
              </a:solidFill>
              <a:latin typeface="Consolas" panose="020B0609020204030204" pitchFamily="49" charset="0"/>
            </a:endParaRPr>
          </a:p>
        </p:txBody>
      </p:sp>
    </p:spTree>
    <p:extLst>
      <p:ext uri="{BB962C8B-B14F-4D97-AF65-F5344CB8AC3E}">
        <p14:creationId xmlns:p14="http://schemas.microsoft.com/office/powerpoint/2010/main" val="766627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a:t>Components and Props</a:t>
            </a:r>
          </a:p>
        </p:txBody>
      </p:sp>
      <p:sp>
        <p:nvSpPr>
          <p:cNvPr id="3" name="TextBox 2">
            <a:extLst>
              <a:ext uri="{FF2B5EF4-FFF2-40B4-BE49-F238E27FC236}">
                <a16:creationId xmlns:a16="http://schemas.microsoft.com/office/drawing/2014/main" id="{2616C3A4-28B3-BD4E-B916-2F3692DE6916}"/>
              </a:ext>
            </a:extLst>
          </p:cNvPr>
          <p:cNvSpPr txBox="1"/>
          <p:nvPr/>
        </p:nvSpPr>
        <p:spPr>
          <a:xfrm>
            <a:off x="234582" y="1017800"/>
            <a:ext cx="8597718"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smtClean="0">
                <a:solidFill>
                  <a:srgbClr val="273239"/>
                </a:solidFill>
                <a:latin typeface="Consolas" panose="020B0609020204030204" pitchFamily="49" charset="0"/>
              </a:rPr>
              <a:t>Component types are  </a:t>
            </a:r>
            <a:r>
              <a:rPr lang="en-US" sz="1800" b="1" dirty="0" smtClean="0">
                <a:solidFill>
                  <a:srgbClr val="273239"/>
                </a:solidFill>
                <a:latin typeface="Consolas" panose="020B0609020204030204" pitchFamily="49" charset="0"/>
              </a:rPr>
              <a:t>Function</a:t>
            </a:r>
            <a:r>
              <a:rPr lang="en-US" sz="1800" dirty="0" smtClean="0">
                <a:solidFill>
                  <a:srgbClr val="273239"/>
                </a:solidFill>
                <a:latin typeface="Consolas" panose="020B0609020204030204" pitchFamily="49" charset="0"/>
              </a:rPr>
              <a:t> and </a:t>
            </a:r>
            <a:r>
              <a:rPr lang="en-US" sz="1800" b="1" dirty="0" smtClean="0">
                <a:solidFill>
                  <a:srgbClr val="273239"/>
                </a:solidFill>
                <a:latin typeface="Consolas" panose="020B0609020204030204" pitchFamily="49" charset="0"/>
              </a:rPr>
              <a:t>Class</a:t>
            </a:r>
            <a:r>
              <a:rPr lang="en-US" sz="1800" dirty="0" smtClean="0">
                <a:solidFill>
                  <a:srgbClr val="273239"/>
                </a:solidFill>
                <a:latin typeface="Consolas" panose="020B0609020204030204" pitchFamily="49" charset="0"/>
              </a:rPr>
              <a:t> Components.</a:t>
            </a:r>
          </a:p>
          <a:p>
            <a:pPr marL="285750" indent="-285750">
              <a:lnSpc>
                <a:spcPct val="150000"/>
              </a:lnSpc>
              <a:buFont typeface="Wingdings" panose="05000000000000000000" pitchFamily="2" charset="2"/>
              <a:buChar char="Ø"/>
            </a:pPr>
            <a:r>
              <a:rPr lang="en-US" sz="1800" dirty="0" smtClean="0">
                <a:solidFill>
                  <a:srgbClr val="273239"/>
                </a:solidFill>
                <a:latin typeface="Consolas" panose="020B0609020204030204" pitchFamily="49" charset="0"/>
              </a:rPr>
              <a:t>The simplest way to define a component is to write a JavaScript function.</a:t>
            </a:r>
          </a:p>
        </p:txBody>
      </p:sp>
      <p:pic>
        <p:nvPicPr>
          <p:cNvPr id="5" name="Picture 4"/>
          <p:cNvPicPr>
            <a:picLocks noChangeAspect="1"/>
          </p:cNvPicPr>
          <p:nvPr/>
        </p:nvPicPr>
        <p:blipFill>
          <a:blip r:embed="rId3"/>
          <a:stretch>
            <a:fillRect/>
          </a:stretch>
        </p:blipFill>
        <p:spPr>
          <a:xfrm>
            <a:off x="394141" y="2665100"/>
            <a:ext cx="7075296" cy="1533525"/>
          </a:xfrm>
          <a:prstGeom prst="rect">
            <a:avLst/>
          </a:prstGeom>
        </p:spPr>
      </p:pic>
    </p:spTree>
    <p:extLst>
      <p:ext uri="{BB962C8B-B14F-4D97-AF65-F5344CB8AC3E}">
        <p14:creationId xmlns:p14="http://schemas.microsoft.com/office/powerpoint/2010/main" val="490064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a:t>Components and Props</a:t>
            </a:r>
          </a:p>
        </p:txBody>
      </p:sp>
      <p:sp>
        <p:nvSpPr>
          <p:cNvPr id="3" name="TextBox 2">
            <a:extLst>
              <a:ext uri="{FF2B5EF4-FFF2-40B4-BE49-F238E27FC236}">
                <a16:creationId xmlns:a16="http://schemas.microsoft.com/office/drawing/2014/main" id="{2616C3A4-28B3-BD4E-B916-2F3692DE6916}"/>
              </a:ext>
            </a:extLst>
          </p:cNvPr>
          <p:cNvSpPr txBox="1"/>
          <p:nvPr/>
        </p:nvSpPr>
        <p:spPr>
          <a:xfrm>
            <a:off x="234582" y="1017800"/>
            <a:ext cx="8597718" cy="25853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a:solidFill>
                  <a:srgbClr val="273239"/>
                </a:solidFill>
                <a:latin typeface="Consolas" panose="020B0609020204030204" pitchFamily="49" charset="0"/>
              </a:rPr>
              <a:t>T</a:t>
            </a:r>
            <a:r>
              <a:rPr lang="en-US" sz="1800" dirty="0">
                <a:solidFill>
                  <a:srgbClr val="273239"/>
                </a:solidFill>
                <a:latin typeface="Consolas" panose="020B0609020204030204" pitchFamily="49" charset="0"/>
              </a:rPr>
              <a:t>he function in </a:t>
            </a:r>
            <a:r>
              <a:rPr lang="en-US" sz="1800" dirty="0" smtClean="0">
                <a:solidFill>
                  <a:srgbClr val="273239"/>
                </a:solidFill>
                <a:latin typeface="Consolas" panose="020B0609020204030204" pitchFamily="49" charset="0"/>
              </a:rPr>
              <a:t>previous </a:t>
            </a:r>
            <a:r>
              <a:rPr lang="en-US" sz="1800" dirty="0">
                <a:solidFill>
                  <a:srgbClr val="273239"/>
                </a:solidFill>
                <a:latin typeface="Consolas" panose="020B0609020204030204" pitchFamily="49" charset="0"/>
              </a:rPr>
              <a:t>slide</a:t>
            </a:r>
            <a:r>
              <a:rPr lang="en-US" sz="1800" dirty="0" smtClean="0">
                <a:solidFill>
                  <a:srgbClr val="273239"/>
                </a:solidFill>
                <a:latin typeface="Consolas" panose="020B0609020204030204" pitchFamily="49" charset="0"/>
              </a:rPr>
              <a:t> </a:t>
            </a:r>
            <a:r>
              <a:rPr lang="en-US" sz="1800" dirty="0">
                <a:solidFill>
                  <a:srgbClr val="273239"/>
                </a:solidFill>
                <a:latin typeface="Consolas" panose="020B0609020204030204" pitchFamily="49" charset="0"/>
              </a:rPr>
              <a:t>is a valid React component because it accepts a single </a:t>
            </a:r>
            <a:r>
              <a:rPr lang="en-US" sz="1800" b="1" dirty="0" smtClean="0">
                <a:solidFill>
                  <a:srgbClr val="273239"/>
                </a:solidFill>
                <a:latin typeface="Consolas" panose="020B0609020204030204" pitchFamily="49" charset="0"/>
              </a:rPr>
              <a:t>props</a:t>
            </a:r>
            <a:r>
              <a:rPr lang="en-US" sz="1800" dirty="0" smtClean="0">
                <a:solidFill>
                  <a:srgbClr val="273239"/>
                </a:solidFill>
                <a:latin typeface="Consolas" panose="020B0609020204030204" pitchFamily="49" charset="0"/>
              </a:rPr>
              <a:t> </a:t>
            </a:r>
            <a:r>
              <a:rPr lang="en-US" sz="1800" dirty="0">
                <a:solidFill>
                  <a:srgbClr val="273239"/>
                </a:solidFill>
                <a:latin typeface="Consolas" panose="020B0609020204030204" pitchFamily="49" charset="0"/>
              </a:rPr>
              <a:t>(which stands for properties) object argument with data and returns a React element</a:t>
            </a:r>
            <a:r>
              <a:rPr lang="en-US" sz="1800" dirty="0" smtClean="0">
                <a:solidFill>
                  <a:srgbClr val="273239"/>
                </a:solidFill>
                <a:latin typeface="Consolas" panose="020B0609020204030204" pitchFamily="49" charset="0"/>
              </a:rPr>
              <a:t>.</a:t>
            </a:r>
          </a:p>
          <a:p>
            <a:pPr marL="285750" indent="-285750">
              <a:lnSpc>
                <a:spcPct val="150000"/>
              </a:lnSpc>
              <a:buFont typeface="Wingdings" panose="05000000000000000000" pitchFamily="2" charset="2"/>
              <a:buChar char="Ø"/>
            </a:pPr>
            <a:r>
              <a:rPr lang="en-US" sz="1800" dirty="0" smtClean="0">
                <a:solidFill>
                  <a:srgbClr val="273239"/>
                </a:solidFill>
                <a:latin typeface="Consolas" panose="020B0609020204030204" pitchFamily="49" charset="0"/>
              </a:rPr>
              <a:t> We </a:t>
            </a:r>
            <a:r>
              <a:rPr lang="en-US" sz="1800" dirty="0">
                <a:solidFill>
                  <a:srgbClr val="273239"/>
                </a:solidFill>
                <a:latin typeface="Consolas" panose="020B0609020204030204" pitchFamily="49" charset="0"/>
              </a:rPr>
              <a:t>call such components </a:t>
            </a:r>
            <a:r>
              <a:rPr lang="en-US" sz="1800" b="1" dirty="0" smtClean="0">
                <a:solidFill>
                  <a:srgbClr val="FF0000"/>
                </a:solidFill>
                <a:latin typeface="Consolas" panose="020B0609020204030204" pitchFamily="49" charset="0"/>
              </a:rPr>
              <a:t>function components</a:t>
            </a:r>
            <a:r>
              <a:rPr lang="en-US" sz="1800" dirty="0" smtClean="0">
                <a:solidFill>
                  <a:srgbClr val="273239"/>
                </a:solidFill>
                <a:latin typeface="Consolas" panose="020B0609020204030204" pitchFamily="49" charset="0"/>
              </a:rPr>
              <a:t> </a:t>
            </a:r>
            <a:r>
              <a:rPr lang="en-US" sz="1800" dirty="0">
                <a:solidFill>
                  <a:srgbClr val="273239"/>
                </a:solidFill>
                <a:latin typeface="Consolas" panose="020B0609020204030204" pitchFamily="49" charset="0"/>
              </a:rPr>
              <a:t>because they are literally JavaScript functions</a:t>
            </a:r>
            <a:r>
              <a:rPr lang="en-US" sz="1800" dirty="0" smtClean="0">
                <a:solidFill>
                  <a:srgbClr val="273239"/>
                </a:solidFill>
                <a:latin typeface="Consolas" panose="020B0609020204030204" pitchFamily="49" charset="0"/>
              </a:rPr>
              <a:t>.</a:t>
            </a:r>
          </a:p>
          <a:p>
            <a:pPr marL="285750" indent="-285750">
              <a:lnSpc>
                <a:spcPct val="150000"/>
              </a:lnSpc>
              <a:buFont typeface="Wingdings" panose="05000000000000000000" pitchFamily="2" charset="2"/>
              <a:buChar char="Ø"/>
            </a:pPr>
            <a:r>
              <a:rPr lang="en-US" sz="1800" dirty="0">
                <a:solidFill>
                  <a:srgbClr val="273239"/>
                </a:solidFill>
                <a:latin typeface="Consolas" panose="020B0609020204030204" pitchFamily="49" charset="0"/>
              </a:rPr>
              <a:t>You can also use an </a:t>
            </a:r>
            <a:r>
              <a:rPr lang="en-US" sz="1800" b="1" dirty="0">
                <a:solidFill>
                  <a:srgbClr val="273239"/>
                </a:solidFill>
                <a:latin typeface="Consolas" panose="020B0609020204030204" pitchFamily="49" charset="0"/>
              </a:rPr>
              <a:t>ES6 class</a:t>
            </a:r>
            <a:r>
              <a:rPr lang="en-US" sz="1800" dirty="0">
                <a:solidFill>
                  <a:srgbClr val="273239"/>
                </a:solidFill>
                <a:latin typeface="Consolas" panose="020B0609020204030204" pitchFamily="49" charset="0"/>
              </a:rPr>
              <a:t> to define a component</a:t>
            </a:r>
          </a:p>
        </p:txBody>
      </p:sp>
    </p:spTree>
    <p:extLst>
      <p:ext uri="{BB962C8B-B14F-4D97-AF65-F5344CB8AC3E}">
        <p14:creationId xmlns:p14="http://schemas.microsoft.com/office/powerpoint/2010/main" val="238421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a:t>Components and Props</a:t>
            </a:r>
          </a:p>
        </p:txBody>
      </p:sp>
      <p:pic>
        <p:nvPicPr>
          <p:cNvPr id="5" name="Picture 4"/>
          <p:cNvPicPr>
            <a:picLocks noChangeAspect="1"/>
          </p:cNvPicPr>
          <p:nvPr/>
        </p:nvPicPr>
        <p:blipFill>
          <a:blip r:embed="rId3"/>
          <a:stretch>
            <a:fillRect/>
          </a:stretch>
        </p:blipFill>
        <p:spPr>
          <a:xfrm>
            <a:off x="311700" y="1329541"/>
            <a:ext cx="7419975" cy="1933575"/>
          </a:xfrm>
          <a:prstGeom prst="rect">
            <a:avLst/>
          </a:prstGeom>
        </p:spPr>
      </p:pic>
      <p:sp>
        <p:nvSpPr>
          <p:cNvPr id="7" name="Rectangle 6"/>
          <p:cNvSpPr/>
          <p:nvPr/>
        </p:nvSpPr>
        <p:spPr>
          <a:xfrm>
            <a:off x="311699" y="2998080"/>
            <a:ext cx="7419975" cy="1709827"/>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solidFill>
                  <a:srgbClr val="273239"/>
                </a:solidFill>
                <a:latin typeface="Consolas" panose="020B0609020204030204" pitchFamily="49" charset="0"/>
              </a:rPr>
              <a:t>The above two components are equivalent from React’s point of view.</a:t>
            </a:r>
          </a:p>
          <a:p>
            <a:pPr marL="285750" indent="-285750">
              <a:lnSpc>
                <a:spcPct val="150000"/>
              </a:lnSpc>
              <a:buFont typeface="Arial" panose="020B0604020202020204" pitchFamily="34" charset="0"/>
              <a:buChar char="•"/>
            </a:pPr>
            <a:r>
              <a:rPr lang="en-US" sz="1800" dirty="0">
                <a:solidFill>
                  <a:srgbClr val="273239"/>
                </a:solidFill>
                <a:latin typeface="Consolas" panose="020B0609020204030204" pitchFamily="49" charset="0"/>
              </a:rPr>
              <a:t>Function and Class components both have some additional features that we will discuss in </a:t>
            </a:r>
            <a:r>
              <a:rPr lang="en-US" sz="1800" dirty="0" smtClean="0">
                <a:solidFill>
                  <a:srgbClr val="273239"/>
                </a:solidFill>
                <a:latin typeface="Consolas" panose="020B0609020204030204" pitchFamily="49" charset="0"/>
              </a:rPr>
              <a:t>the upcoming sessions.</a:t>
            </a:r>
            <a:endParaRPr lang="en-US" sz="1800" dirty="0">
              <a:solidFill>
                <a:srgbClr val="273239"/>
              </a:solidFill>
              <a:latin typeface="Consolas" panose="020B0609020204030204" pitchFamily="49" charset="0"/>
            </a:endParaRPr>
          </a:p>
        </p:txBody>
      </p:sp>
    </p:spTree>
    <p:extLst>
      <p:ext uri="{BB962C8B-B14F-4D97-AF65-F5344CB8AC3E}">
        <p14:creationId xmlns:p14="http://schemas.microsoft.com/office/powerpoint/2010/main" val="4202806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r>
              <a:rPr lang="en-US" sz="3200" b="1" dirty="0" smtClean="0">
                <a:solidFill>
                  <a:schemeClr val="tx1"/>
                </a:solidFill>
                <a:latin typeface="TypoPRO Open Sans"/>
              </a:rPr>
              <a:t>Jsx</a:t>
            </a:r>
            <a:endParaRPr lang="en-SO" dirty="0">
              <a:solidFill>
                <a:schemeClr val="tx1"/>
              </a:solidFill>
            </a:endParaRPr>
          </a:p>
        </p:txBody>
      </p:sp>
      <p:sp>
        <p:nvSpPr>
          <p:cNvPr id="3" name="TextBox 2">
            <a:extLst>
              <a:ext uri="{FF2B5EF4-FFF2-40B4-BE49-F238E27FC236}">
                <a16:creationId xmlns:a16="http://schemas.microsoft.com/office/drawing/2014/main" id="{690F1E8B-7A28-EB48-8FF1-FED478526A26}"/>
              </a:ext>
            </a:extLst>
          </p:cNvPr>
          <p:cNvSpPr txBox="1"/>
          <p:nvPr/>
        </p:nvSpPr>
        <p:spPr>
          <a:xfrm>
            <a:off x="69300" y="1139226"/>
            <a:ext cx="8763000" cy="283154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smtClean="0">
                <a:latin typeface="+mj-lt"/>
              </a:rPr>
              <a:t>JSX:</a:t>
            </a:r>
            <a:r>
              <a:rPr lang="en-US" sz="1800" dirty="0" smtClean="0">
                <a:latin typeface="+mj-lt"/>
              </a:rPr>
              <a:t> </a:t>
            </a:r>
            <a:r>
              <a:rPr lang="en-US" sz="1800" dirty="0">
                <a:latin typeface="+mj-lt"/>
              </a:rPr>
              <a:t>It is  JavaScript extension where we can embed valid JavaScript objects into HTML elements. </a:t>
            </a:r>
            <a:endParaRPr lang="en-US" sz="1800" dirty="0" smtClean="0">
              <a:latin typeface="+mj-lt"/>
            </a:endParaRPr>
          </a:p>
          <a:p>
            <a:pPr marL="285750" indent="-285750">
              <a:lnSpc>
                <a:spcPct val="150000"/>
              </a:lnSpc>
              <a:buFont typeface="Wingdings" panose="05000000000000000000" pitchFamily="2" charset="2"/>
              <a:buChar char="Ø"/>
            </a:pPr>
            <a:r>
              <a:rPr lang="en-US" sz="1800" dirty="0" smtClean="0">
                <a:latin typeface="+mj-lt"/>
              </a:rPr>
              <a:t>JSX </a:t>
            </a:r>
            <a:r>
              <a:rPr lang="en-US" sz="1800" dirty="0">
                <a:latin typeface="+mj-lt"/>
              </a:rPr>
              <a:t>makes Code easier to read and understand. Usually, HTML and JavaScript is written separately but react creates components that contain both HTML and JavaScript. So, if you are familiar with HTML you can easily modify your code using JSX.</a:t>
            </a:r>
            <a:endParaRPr lang="en-US" sz="1800" dirty="0" smtClean="0">
              <a:solidFill>
                <a:srgbClr val="1B1B1B"/>
              </a:solidFill>
              <a:latin typeface="+mj-lt"/>
            </a:endParaRPr>
          </a:p>
          <a:p>
            <a:endParaRPr lang="en-SO" sz="1600" dirty="0"/>
          </a:p>
        </p:txBody>
      </p:sp>
    </p:spTree>
    <p:extLst>
      <p:ext uri="{BB962C8B-B14F-4D97-AF65-F5344CB8AC3E}">
        <p14:creationId xmlns:p14="http://schemas.microsoft.com/office/powerpoint/2010/main" val="1564421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BB12-2B6F-0341-9EEF-2D018F211789}"/>
              </a:ext>
            </a:extLst>
          </p:cNvPr>
          <p:cNvSpPr>
            <a:spLocks noGrp="1"/>
          </p:cNvSpPr>
          <p:nvPr>
            <p:ph type="title"/>
          </p:nvPr>
        </p:nvSpPr>
        <p:spPr/>
        <p:txBody>
          <a:bodyPr/>
          <a:lstStyle/>
          <a:p>
            <a:r>
              <a:rPr lang="en-US" b="1" i="0" u="none" strike="noStrike" dirty="0" smtClean="0">
                <a:solidFill>
                  <a:schemeClr val="tx1"/>
                </a:solidFill>
                <a:effectLst/>
                <a:latin typeface="zillaslab"/>
              </a:rPr>
              <a:t>JSX</a:t>
            </a:r>
            <a:endParaRPr lang="en-SO" dirty="0"/>
          </a:p>
        </p:txBody>
      </p:sp>
      <p:sp>
        <p:nvSpPr>
          <p:cNvPr id="3" name="TextBox 2">
            <a:extLst>
              <a:ext uri="{FF2B5EF4-FFF2-40B4-BE49-F238E27FC236}">
                <a16:creationId xmlns:a16="http://schemas.microsoft.com/office/drawing/2014/main" id="{0E9FC468-FF9D-E240-A731-3AB0E3109A20}"/>
              </a:ext>
            </a:extLst>
          </p:cNvPr>
          <p:cNvSpPr txBox="1"/>
          <p:nvPr/>
        </p:nvSpPr>
        <p:spPr>
          <a:xfrm>
            <a:off x="311700" y="1230931"/>
            <a:ext cx="7992533" cy="2831544"/>
          </a:xfrm>
          <a:prstGeom prst="rect">
            <a:avLst/>
          </a:prstGeom>
          <a:noFill/>
        </p:spPr>
        <p:txBody>
          <a:bodyPr wrap="square" rtlCol="0">
            <a:spAutoFit/>
          </a:bodyPr>
          <a:lstStyle/>
          <a:p>
            <a:pPr marL="285750" indent="-285750" fontAlgn="base">
              <a:lnSpc>
                <a:spcPct val="150000"/>
              </a:lnSpc>
              <a:buFont typeface="Wingdings" panose="05000000000000000000" pitchFamily="2" charset="2"/>
              <a:buChar char="Ø"/>
            </a:pPr>
            <a:r>
              <a:rPr lang="en-US" sz="1800" b="1" dirty="0">
                <a:latin typeface="+mj-lt"/>
              </a:rPr>
              <a:t>How JSX works behind the </a:t>
            </a:r>
            <a:r>
              <a:rPr lang="en-US" sz="1800" b="1" dirty="0" smtClean="0">
                <a:latin typeface="+mj-lt"/>
              </a:rPr>
              <a:t>scenes</a:t>
            </a:r>
            <a:r>
              <a:rPr lang="en-US" sz="1800" dirty="0" smtClean="0">
                <a:latin typeface="+mj-lt"/>
              </a:rPr>
              <a:t>: Most </a:t>
            </a:r>
            <a:r>
              <a:rPr lang="en-US" sz="1800" dirty="0">
                <a:latin typeface="+mj-lt"/>
              </a:rPr>
              <a:t>of the users use JSX as it is easy to learn and easy to implement and could find errors </a:t>
            </a:r>
            <a:r>
              <a:rPr lang="en-US" sz="1800" dirty="0" smtClean="0">
                <a:latin typeface="+mj-lt"/>
              </a:rPr>
              <a:t>easily.</a:t>
            </a:r>
          </a:p>
          <a:p>
            <a:pPr marL="285750" indent="-285750" fontAlgn="base">
              <a:lnSpc>
                <a:spcPct val="150000"/>
              </a:lnSpc>
              <a:buFont typeface="Wingdings" panose="05000000000000000000" pitchFamily="2" charset="2"/>
              <a:buChar char="Ø"/>
            </a:pPr>
            <a:r>
              <a:rPr lang="en-US" sz="1800" dirty="0" smtClean="0">
                <a:latin typeface="+mj-lt"/>
              </a:rPr>
              <a:t>Whenever </a:t>
            </a:r>
            <a:r>
              <a:rPr lang="en-US" sz="1800" dirty="0">
                <a:latin typeface="+mj-lt"/>
              </a:rPr>
              <a:t>a code is written in JSX, </a:t>
            </a:r>
            <a:r>
              <a:rPr lang="en-US" sz="1800" b="1" dirty="0">
                <a:solidFill>
                  <a:srgbClr val="FF0000"/>
                </a:solidFill>
                <a:latin typeface="+mj-lt"/>
              </a:rPr>
              <a:t>babel transcompile</a:t>
            </a:r>
            <a:r>
              <a:rPr lang="en-US" sz="1800" dirty="0">
                <a:latin typeface="+mj-lt"/>
              </a:rPr>
              <a:t> the code into JavaScript code.</a:t>
            </a:r>
            <a:endParaRPr lang="en-US" sz="1800" dirty="0">
              <a:latin typeface="+mj-lt"/>
            </a:endParaRPr>
          </a:p>
          <a:p>
            <a:pPr fontAlgn="base"/>
            <a:endParaRPr lang="en-US" b="1" dirty="0"/>
          </a:p>
          <a:p>
            <a:pPr fontAlgn="base"/>
            <a:endParaRPr lang="en-US" b="1" dirty="0" smtClean="0"/>
          </a:p>
          <a:p>
            <a:pPr fontAlgn="base"/>
            <a:endParaRPr lang="en-US" b="1" dirty="0"/>
          </a:p>
          <a:p>
            <a:pPr fontAlgn="base"/>
            <a:endParaRPr lang="en-US" b="1" dirty="0" smtClean="0"/>
          </a:p>
          <a:p>
            <a:pPr fontAlgn="base"/>
            <a:endParaRPr lang="en-US" b="1" dirty="0"/>
          </a:p>
        </p:txBody>
      </p:sp>
      <p:pic>
        <p:nvPicPr>
          <p:cNvPr id="4" name="Picture 3"/>
          <p:cNvPicPr>
            <a:picLocks noChangeAspect="1"/>
          </p:cNvPicPr>
          <p:nvPr/>
        </p:nvPicPr>
        <p:blipFill>
          <a:blip r:embed="rId3"/>
          <a:stretch>
            <a:fillRect/>
          </a:stretch>
        </p:blipFill>
        <p:spPr>
          <a:xfrm>
            <a:off x="2684329" y="2558438"/>
            <a:ext cx="4171950" cy="2362200"/>
          </a:xfrm>
          <a:prstGeom prst="rect">
            <a:avLst/>
          </a:prstGeom>
        </p:spPr>
      </p:pic>
    </p:spTree>
    <p:extLst>
      <p:ext uri="{BB962C8B-B14F-4D97-AF65-F5344CB8AC3E}">
        <p14:creationId xmlns:p14="http://schemas.microsoft.com/office/powerpoint/2010/main" val="1313987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smtClean="0"/>
              <a:t>JSX</a:t>
            </a:r>
            <a:endParaRPr lang="en-SO" b="1" dirty="0"/>
          </a:p>
        </p:txBody>
      </p:sp>
      <p:sp>
        <p:nvSpPr>
          <p:cNvPr id="3" name="TextBox 2">
            <a:extLst>
              <a:ext uri="{FF2B5EF4-FFF2-40B4-BE49-F238E27FC236}">
                <a16:creationId xmlns:a16="http://schemas.microsoft.com/office/drawing/2014/main" id="{2616C3A4-28B3-BD4E-B916-2F3692DE6916}"/>
              </a:ext>
            </a:extLst>
          </p:cNvPr>
          <p:cNvSpPr txBox="1"/>
          <p:nvPr/>
        </p:nvSpPr>
        <p:spPr>
          <a:xfrm>
            <a:off x="311700" y="1322787"/>
            <a:ext cx="7907867" cy="293926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a:solidFill>
                  <a:srgbClr val="273239"/>
                </a:solidFill>
                <a:latin typeface="Consolas" panose="020B0609020204030204" pitchFamily="49" charset="0"/>
              </a:rPr>
              <a:t>It is called JSX, and it is a syntax extension to JavaScript. </a:t>
            </a:r>
            <a:r>
              <a:rPr lang="en-US" sz="1800" dirty="0">
                <a:solidFill>
                  <a:srgbClr val="273239"/>
                </a:solidFill>
                <a:latin typeface="Consolas" panose="020B0609020204030204" pitchFamily="49" charset="0"/>
              </a:rPr>
              <a:t>We recommend using it with React to describe what the UI should look like. </a:t>
            </a:r>
            <a:endParaRPr lang="en-US" sz="1800" dirty="0" smtClean="0">
              <a:solidFill>
                <a:srgbClr val="273239"/>
              </a:solidFill>
              <a:latin typeface="Consolas" panose="020B0609020204030204" pitchFamily="49" charset="0"/>
            </a:endParaRPr>
          </a:p>
          <a:p>
            <a:pPr marL="285750" indent="-285750">
              <a:lnSpc>
                <a:spcPct val="150000"/>
              </a:lnSpc>
              <a:buFont typeface="Wingdings" panose="05000000000000000000" pitchFamily="2" charset="2"/>
              <a:buChar char="Ø"/>
            </a:pPr>
            <a:r>
              <a:rPr lang="en-US" sz="1800" dirty="0" smtClean="0">
                <a:solidFill>
                  <a:srgbClr val="273239"/>
                </a:solidFill>
                <a:latin typeface="Consolas" panose="020B0609020204030204" pitchFamily="49" charset="0"/>
              </a:rPr>
              <a:t>JSX </a:t>
            </a:r>
            <a:r>
              <a:rPr lang="en-US" sz="1800" dirty="0">
                <a:solidFill>
                  <a:srgbClr val="273239"/>
                </a:solidFill>
                <a:latin typeface="Consolas" panose="020B0609020204030204" pitchFamily="49" charset="0"/>
              </a:rPr>
              <a:t>may remind you of a template language, but it comes with the full power of JavaScript</a:t>
            </a:r>
            <a:r>
              <a:rPr lang="en-US" altLang="en-US" sz="1800" dirty="0">
                <a:solidFill>
                  <a:srgbClr val="273239"/>
                </a:solidFill>
                <a:latin typeface="Consolas" panose="020B0609020204030204" pitchFamily="49" charset="0"/>
              </a:rPr>
              <a:t> </a:t>
            </a:r>
            <a:endParaRPr lang="en-US" altLang="en-US" sz="1800" dirty="0">
              <a:solidFill>
                <a:srgbClr val="273239"/>
              </a:solidFill>
              <a:latin typeface="Consolas" panose="020B0609020204030204" pitchFamily="49" charset="0"/>
            </a:endParaRPr>
          </a:p>
          <a:p>
            <a:endParaRPr lang="en-US" sz="1800" dirty="0"/>
          </a:p>
          <a:p>
            <a:endParaRPr lang="en-US" sz="1800" dirty="0">
              <a:solidFill>
                <a:srgbClr val="005282"/>
              </a:solidFill>
              <a:effectLst/>
            </a:endParaRPr>
          </a:p>
          <a:p>
            <a:endParaRPr lang="en-SO" dirty="0"/>
          </a:p>
        </p:txBody>
      </p:sp>
    </p:spTree>
    <p:extLst>
      <p:ext uri="{BB962C8B-B14F-4D97-AF65-F5344CB8AC3E}">
        <p14:creationId xmlns:p14="http://schemas.microsoft.com/office/powerpoint/2010/main" val="643511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smtClean="0"/>
              <a:t>JSX</a:t>
            </a:r>
            <a:endParaRPr lang="en-SO" b="1" dirty="0"/>
          </a:p>
        </p:txBody>
      </p:sp>
      <p:sp>
        <p:nvSpPr>
          <p:cNvPr id="3" name="TextBox 2">
            <a:extLst>
              <a:ext uri="{FF2B5EF4-FFF2-40B4-BE49-F238E27FC236}">
                <a16:creationId xmlns:a16="http://schemas.microsoft.com/office/drawing/2014/main" id="{2616C3A4-28B3-BD4E-B916-2F3692DE6916}"/>
              </a:ext>
            </a:extLst>
          </p:cNvPr>
          <p:cNvSpPr txBox="1"/>
          <p:nvPr/>
        </p:nvSpPr>
        <p:spPr>
          <a:xfrm>
            <a:off x="223565" y="1017800"/>
            <a:ext cx="7907867" cy="390876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Why </a:t>
            </a:r>
            <a:r>
              <a:rPr lang="en-US" b="1" dirty="0" smtClean="0"/>
              <a:t>JSX?: </a:t>
            </a:r>
            <a:r>
              <a:rPr lang="en-US" sz="1800" dirty="0" smtClean="0">
                <a:solidFill>
                  <a:srgbClr val="273239"/>
                </a:solidFill>
                <a:latin typeface="Consolas" panose="020B0609020204030204" pitchFamily="49" charset="0"/>
              </a:rPr>
              <a:t>React </a:t>
            </a:r>
            <a:r>
              <a:rPr lang="en-US" sz="1800" dirty="0">
                <a:solidFill>
                  <a:srgbClr val="273239"/>
                </a:solidFill>
                <a:latin typeface="Consolas" panose="020B0609020204030204" pitchFamily="49" charset="0"/>
              </a:rPr>
              <a:t>embraces the fact that rendering logic is inherently coupled with other UI logic: how events are handled, how the state changes over time, and how the data is prepared for display</a:t>
            </a:r>
            <a:r>
              <a:rPr lang="en-US" sz="1800" dirty="0" smtClean="0">
                <a:solidFill>
                  <a:srgbClr val="273239"/>
                </a:solidFill>
                <a:latin typeface="Consolas" panose="020B0609020204030204" pitchFamily="49" charset="0"/>
              </a:rPr>
              <a:t>.</a:t>
            </a:r>
          </a:p>
          <a:p>
            <a:pPr marL="285750" indent="-285750">
              <a:lnSpc>
                <a:spcPct val="150000"/>
              </a:lnSpc>
              <a:buFont typeface="Wingdings" panose="05000000000000000000" pitchFamily="2" charset="2"/>
              <a:buChar char="Ø"/>
            </a:pPr>
            <a:r>
              <a:rPr lang="en-US" sz="1800" dirty="0" smtClean="0">
                <a:solidFill>
                  <a:srgbClr val="273239"/>
                </a:solidFill>
                <a:latin typeface="Consolas" panose="020B0609020204030204" pitchFamily="49" charset="0"/>
              </a:rPr>
              <a:t>Instead </a:t>
            </a:r>
            <a:r>
              <a:rPr lang="en-US" sz="1800" dirty="0">
                <a:solidFill>
                  <a:srgbClr val="273239"/>
                </a:solidFill>
                <a:latin typeface="Consolas" panose="020B0609020204030204" pitchFamily="49" charset="0"/>
              </a:rPr>
              <a:t>of artificially separating technologies by putting markup and logic in separate files, React </a:t>
            </a:r>
            <a:r>
              <a:rPr lang="en-US" sz="1800" b="1" dirty="0" smtClean="0">
                <a:solidFill>
                  <a:srgbClr val="FF0000"/>
                </a:solidFill>
                <a:latin typeface="Consolas" panose="020B0609020204030204" pitchFamily="49" charset="0"/>
              </a:rPr>
              <a:t>separates concerns</a:t>
            </a:r>
            <a:r>
              <a:rPr lang="en-US" sz="1800" dirty="0">
                <a:solidFill>
                  <a:srgbClr val="273239"/>
                </a:solidFill>
                <a:latin typeface="Consolas" panose="020B0609020204030204" pitchFamily="49" charset="0"/>
              </a:rPr>
              <a:t> with loosely coupled units called </a:t>
            </a:r>
            <a:r>
              <a:rPr lang="en-US" sz="1800" b="1" dirty="0" smtClean="0">
                <a:solidFill>
                  <a:srgbClr val="FF0000"/>
                </a:solidFill>
                <a:latin typeface="Consolas" panose="020B0609020204030204" pitchFamily="49" charset="0"/>
              </a:rPr>
              <a:t>components</a:t>
            </a:r>
            <a:r>
              <a:rPr lang="en-US" sz="1800" dirty="0" smtClean="0">
                <a:solidFill>
                  <a:srgbClr val="273239"/>
                </a:solidFill>
                <a:latin typeface="Consolas" panose="020B0609020204030204" pitchFamily="49" charset="0"/>
              </a:rPr>
              <a:t> </a:t>
            </a:r>
            <a:r>
              <a:rPr lang="en-US" sz="1800" dirty="0">
                <a:solidFill>
                  <a:srgbClr val="273239"/>
                </a:solidFill>
                <a:latin typeface="Consolas" panose="020B0609020204030204" pitchFamily="49" charset="0"/>
              </a:rPr>
              <a:t>that contain both</a:t>
            </a:r>
            <a:r>
              <a:rPr lang="en-US" dirty="0"/>
              <a:t>. </a:t>
            </a:r>
            <a:endParaRPr lang="en-US" sz="1800" dirty="0">
              <a:solidFill>
                <a:srgbClr val="273239"/>
              </a:solidFill>
              <a:latin typeface="Consolas" panose="020B0609020204030204" pitchFamily="49" charset="0"/>
            </a:endParaRPr>
          </a:p>
          <a:p>
            <a:endParaRPr lang="en-US" sz="1800" dirty="0">
              <a:solidFill>
                <a:srgbClr val="005282"/>
              </a:solidFill>
              <a:effectLst/>
            </a:endParaRPr>
          </a:p>
          <a:p>
            <a:endParaRPr lang="en-SO" dirty="0"/>
          </a:p>
        </p:txBody>
      </p:sp>
    </p:spTree>
    <p:extLst>
      <p:ext uri="{BB962C8B-B14F-4D97-AF65-F5344CB8AC3E}">
        <p14:creationId xmlns:p14="http://schemas.microsoft.com/office/powerpoint/2010/main" val="259335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smtClean="0"/>
              <a:t>JSX</a:t>
            </a:r>
            <a:endParaRPr lang="en-SO" b="1" dirty="0"/>
          </a:p>
        </p:txBody>
      </p:sp>
      <p:sp>
        <p:nvSpPr>
          <p:cNvPr id="3" name="TextBox 2">
            <a:extLst>
              <a:ext uri="{FF2B5EF4-FFF2-40B4-BE49-F238E27FC236}">
                <a16:creationId xmlns:a16="http://schemas.microsoft.com/office/drawing/2014/main" id="{2616C3A4-28B3-BD4E-B916-2F3692DE6916}"/>
              </a:ext>
            </a:extLst>
          </p:cNvPr>
          <p:cNvSpPr txBox="1"/>
          <p:nvPr/>
        </p:nvSpPr>
        <p:spPr>
          <a:xfrm>
            <a:off x="223565" y="1017800"/>
            <a:ext cx="7907867" cy="266226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a:solidFill>
                  <a:srgbClr val="273239"/>
                </a:solidFill>
                <a:latin typeface="Consolas" panose="020B0609020204030204" pitchFamily="49" charset="0"/>
              </a:rPr>
              <a:t>React doesn’t require using JSX, but most people find it helpful as a visual aid when working with UI inside the JavaScript code. </a:t>
            </a:r>
            <a:endParaRPr lang="en-US" sz="1800" dirty="0" smtClean="0">
              <a:solidFill>
                <a:srgbClr val="273239"/>
              </a:solidFill>
              <a:latin typeface="Consolas" panose="020B0609020204030204" pitchFamily="49" charset="0"/>
            </a:endParaRPr>
          </a:p>
          <a:p>
            <a:pPr marL="285750" indent="-285750">
              <a:lnSpc>
                <a:spcPct val="150000"/>
              </a:lnSpc>
              <a:buFont typeface="Wingdings" panose="05000000000000000000" pitchFamily="2" charset="2"/>
              <a:buChar char="Ø"/>
            </a:pPr>
            <a:r>
              <a:rPr lang="en-US" sz="1800" dirty="0" smtClean="0">
                <a:solidFill>
                  <a:srgbClr val="273239"/>
                </a:solidFill>
                <a:latin typeface="Consolas" panose="020B0609020204030204" pitchFamily="49" charset="0"/>
              </a:rPr>
              <a:t>It </a:t>
            </a:r>
            <a:r>
              <a:rPr lang="en-US" sz="1800" dirty="0">
                <a:solidFill>
                  <a:srgbClr val="273239"/>
                </a:solidFill>
                <a:latin typeface="Consolas" panose="020B0609020204030204" pitchFamily="49" charset="0"/>
              </a:rPr>
              <a:t>also allows React to show more useful error and warning messages</a:t>
            </a:r>
            <a:r>
              <a:rPr lang="en-US" sz="1800" dirty="0" smtClean="0">
                <a:solidFill>
                  <a:srgbClr val="273239"/>
                </a:solidFill>
                <a:latin typeface="Consolas" panose="020B0609020204030204" pitchFamily="49" charset="0"/>
              </a:rPr>
              <a:t>.</a:t>
            </a:r>
          </a:p>
          <a:p>
            <a:endParaRPr lang="en-US" sz="1800" dirty="0">
              <a:solidFill>
                <a:srgbClr val="005282"/>
              </a:solidFill>
              <a:effectLst/>
            </a:endParaRPr>
          </a:p>
          <a:p>
            <a:endParaRPr lang="en-SO" dirty="0"/>
          </a:p>
        </p:txBody>
      </p:sp>
    </p:spTree>
    <p:extLst>
      <p:ext uri="{BB962C8B-B14F-4D97-AF65-F5344CB8AC3E}">
        <p14:creationId xmlns:p14="http://schemas.microsoft.com/office/powerpoint/2010/main" val="88932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smtClean="0"/>
              <a:t>JSX</a:t>
            </a:r>
            <a:endParaRPr lang="en-SO" b="1" dirty="0"/>
          </a:p>
        </p:txBody>
      </p:sp>
      <p:sp>
        <p:nvSpPr>
          <p:cNvPr id="3" name="TextBox 2">
            <a:extLst>
              <a:ext uri="{FF2B5EF4-FFF2-40B4-BE49-F238E27FC236}">
                <a16:creationId xmlns:a16="http://schemas.microsoft.com/office/drawing/2014/main" id="{2616C3A4-28B3-BD4E-B916-2F3692DE6916}"/>
              </a:ext>
            </a:extLst>
          </p:cNvPr>
          <p:cNvSpPr txBox="1"/>
          <p:nvPr/>
        </p:nvSpPr>
        <p:spPr>
          <a:xfrm>
            <a:off x="223565" y="1017800"/>
            <a:ext cx="7907867" cy="195438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Embedding Expressions in </a:t>
            </a:r>
            <a:r>
              <a:rPr lang="en-US" b="1" dirty="0" smtClean="0"/>
              <a:t>JSX:</a:t>
            </a:r>
          </a:p>
          <a:p>
            <a:pPr marL="285750" indent="-285750">
              <a:lnSpc>
                <a:spcPct val="150000"/>
              </a:lnSpc>
              <a:buFont typeface="Wingdings" panose="05000000000000000000" pitchFamily="2" charset="2"/>
              <a:buChar char="§"/>
            </a:pPr>
            <a:r>
              <a:rPr lang="en-US" sz="1800" dirty="0">
                <a:solidFill>
                  <a:schemeClr val="bg2">
                    <a:lumMod val="75000"/>
                  </a:schemeClr>
                </a:solidFill>
                <a:latin typeface="Consolas" panose="020B0609020204030204" pitchFamily="49" charset="0"/>
              </a:rPr>
              <a:t>In the example below, we declare a variable called name and then use it inside JSX by wrapping it in curly </a:t>
            </a:r>
            <a:r>
              <a:rPr lang="en-US" sz="1800" dirty="0" smtClean="0">
                <a:solidFill>
                  <a:schemeClr val="bg2">
                    <a:lumMod val="75000"/>
                  </a:schemeClr>
                </a:solidFill>
                <a:latin typeface="Consolas" panose="020B0609020204030204" pitchFamily="49" charset="0"/>
              </a:rPr>
              <a:t>braces.</a:t>
            </a:r>
            <a:endParaRPr lang="en-US" sz="1800" dirty="0">
              <a:solidFill>
                <a:schemeClr val="bg2">
                  <a:lumMod val="75000"/>
                </a:schemeClr>
              </a:solidFill>
              <a:latin typeface="Consolas" panose="020B0609020204030204" pitchFamily="49" charset="0"/>
            </a:endParaRPr>
          </a:p>
          <a:p>
            <a:endParaRPr lang="en-US" b="1" dirty="0"/>
          </a:p>
          <a:p>
            <a:endParaRPr lang="en-US" sz="1800" dirty="0" smtClean="0">
              <a:solidFill>
                <a:srgbClr val="005282"/>
              </a:solidFill>
              <a:effectLst/>
            </a:endParaRPr>
          </a:p>
          <a:p>
            <a:endParaRPr lang="en-SO" dirty="0"/>
          </a:p>
        </p:txBody>
      </p:sp>
      <p:pic>
        <p:nvPicPr>
          <p:cNvPr id="5" name="Picture 4"/>
          <p:cNvPicPr>
            <a:picLocks noChangeAspect="1"/>
          </p:cNvPicPr>
          <p:nvPr/>
        </p:nvPicPr>
        <p:blipFill>
          <a:blip r:embed="rId2"/>
          <a:stretch>
            <a:fillRect/>
          </a:stretch>
        </p:blipFill>
        <p:spPr>
          <a:xfrm>
            <a:off x="311700" y="2462609"/>
            <a:ext cx="8191500" cy="2252610"/>
          </a:xfrm>
          <a:prstGeom prst="rect">
            <a:avLst/>
          </a:prstGeom>
        </p:spPr>
      </p:pic>
    </p:spTree>
    <p:extLst>
      <p:ext uri="{BB962C8B-B14F-4D97-AF65-F5344CB8AC3E}">
        <p14:creationId xmlns:p14="http://schemas.microsoft.com/office/powerpoint/2010/main" val="738136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b="1" dirty="0" smtClean="0"/>
              <a:t>JSX</a:t>
            </a:r>
            <a:endParaRPr lang="en-SO" b="1" dirty="0"/>
          </a:p>
        </p:txBody>
      </p:sp>
      <p:pic>
        <p:nvPicPr>
          <p:cNvPr id="7" name="Picture 6"/>
          <p:cNvPicPr>
            <a:picLocks noChangeAspect="1"/>
          </p:cNvPicPr>
          <p:nvPr/>
        </p:nvPicPr>
        <p:blipFill>
          <a:blip r:embed="rId2"/>
          <a:stretch>
            <a:fillRect/>
          </a:stretch>
        </p:blipFill>
        <p:spPr>
          <a:xfrm>
            <a:off x="311700" y="1205577"/>
            <a:ext cx="8347558" cy="2275753"/>
          </a:xfrm>
          <a:prstGeom prst="rect">
            <a:avLst/>
          </a:prstGeom>
        </p:spPr>
      </p:pic>
      <p:pic>
        <p:nvPicPr>
          <p:cNvPr id="8" name="Picture 7"/>
          <p:cNvPicPr>
            <a:picLocks noChangeAspect="1"/>
          </p:cNvPicPr>
          <p:nvPr/>
        </p:nvPicPr>
        <p:blipFill>
          <a:blip r:embed="rId3"/>
          <a:stretch>
            <a:fillRect/>
          </a:stretch>
        </p:blipFill>
        <p:spPr>
          <a:xfrm>
            <a:off x="311700" y="3669107"/>
            <a:ext cx="8347558" cy="1276350"/>
          </a:xfrm>
          <a:prstGeom prst="rect">
            <a:avLst/>
          </a:prstGeom>
        </p:spPr>
      </p:pic>
    </p:spTree>
    <p:extLst>
      <p:ext uri="{BB962C8B-B14F-4D97-AF65-F5344CB8AC3E}">
        <p14:creationId xmlns:p14="http://schemas.microsoft.com/office/powerpoint/2010/main" val="519030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5133</TotalTime>
  <Words>698</Words>
  <Application>Microsoft Office PowerPoint</Application>
  <PresentationFormat>On-screen Show (16:9)</PresentationFormat>
  <Paragraphs>115</Paragraphs>
  <Slides>24</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TypoPRO Open Sans</vt:lpstr>
      <vt:lpstr>-apple-system</vt:lpstr>
      <vt:lpstr>Wingdings</vt:lpstr>
      <vt:lpstr>zillaslab</vt:lpstr>
      <vt:lpstr>Consolas</vt:lpstr>
      <vt:lpstr>Roboto</vt:lpstr>
      <vt:lpstr>arial</vt:lpstr>
      <vt:lpstr>Geometric</vt:lpstr>
      <vt:lpstr>Web Development using React js</vt:lpstr>
      <vt:lpstr>Chapter #3</vt:lpstr>
      <vt:lpstr>Jsx</vt:lpstr>
      <vt:lpstr>JSX</vt:lpstr>
      <vt:lpstr>JSX</vt:lpstr>
      <vt:lpstr>JSX</vt:lpstr>
      <vt:lpstr>JSX</vt:lpstr>
      <vt:lpstr>JSX</vt:lpstr>
      <vt:lpstr>JSX</vt:lpstr>
      <vt:lpstr>JSX</vt:lpstr>
      <vt:lpstr>JSX</vt:lpstr>
      <vt:lpstr>JSX</vt:lpstr>
      <vt:lpstr>JSX</vt:lpstr>
      <vt:lpstr>JSX</vt:lpstr>
      <vt:lpstr>JSX</vt:lpstr>
      <vt:lpstr>JSX</vt:lpstr>
      <vt:lpstr>JSX</vt:lpstr>
      <vt:lpstr>Rendering Elements </vt:lpstr>
      <vt:lpstr>Rendering Elements </vt:lpstr>
      <vt:lpstr>Rendering Elements </vt:lpstr>
      <vt:lpstr>Components and Props</vt:lpstr>
      <vt:lpstr>Components and Props</vt:lpstr>
      <vt:lpstr>Components and Props</vt:lpstr>
      <vt:lpstr>Components and Props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using React js</dc:title>
  <cp:lastModifiedBy>Haamud</cp:lastModifiedBy>
  <cp:revision>67</cp:revision>
  <dcterms:modified xsi:type="dcterms:W3CDTF">2022-03-16T21:22:48Z</dcterms:modified>
</cp:coreProperties>
</file>