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9" r:id="rId3"/>
    <p:sldId id="365" r:id="rId4"/>
    <p:sldId id="265" r:id="rId5"/>
    <p:sldId id="354" r:id="rId6"/>
    <p:sldId id="355" r:id="rId7"/>
    <p:sldId id="366" r:id="rId8"/>
    <p:sldId id="367" r:id="rId9"/>
    <p:sldId id="357" r:id="rId10"/>
    <p:sldId id="356" r:id="rId11"/>
    <p:sldId id="368" r:id="rId12"/>
    <p:sldId id="369" r:id="rId13"/>
    <p:sldId id="370" r:id="rId14"/>
    <p:sldId id="371" r:id="rId15"/>
    <p:sldId id="372" r:id="rId16"/>
    <p:sldId id="360" r:id="rId17"/>
    <p:sldId id="358" r:id="rId18"/>
    <p:sldId id="361" r:id="rId19"/>
    <p:sldId id="363" r:id="rId20"/>
    <p:sldId id="373" r:id="rId21"/>
    <p:sldId id="374" r:id="rId22"/>
    <p:sldId id="378" r:id="rId23"/>
    <p:sldId id="379" r:id="rId24"/>
    <p:sldId id="375" r:id="rId25"/>
    <p:sldId id="376" r:id="rId26"/>
    <p:sldId id="335" r:id="rId27"/>
  </p:sldIdLst>
  <p:sldSz cx="9144000" cy="5143500" type="screen16x9"/>
  <p:notesSz cx="6858000" cy="9144000"/>
  <p:embeddedFontLst>
    <p:embeddedFont>
      <p:font typeface="Abadi MT Condensed Light" panose="020B0306030101010103" pitchFamily="34" charset="77"/>
      <p:regular r:id="rId29"/>
    </p:embeddedFont>
    <p:embeddedFont>
      <p:font typeface="Montserrat" pitchFamily="2" charset="77"/>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88"/>
    <p:restoredTop sz="96041" autoAdjust="0"/>
  </p:normalViewPr>
  <p:slideViewPr>
    <p:cSldViewPr snapToGrid="0">
      <p:cViewPr>
        <p:scale>
          <a:sx n="100" d="100"/>
          <a:sy n="100" d="100"/>
        </p:scale>
        <p:origin x="1808" y="11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15963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53999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7166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452909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651415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043934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921535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816853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973565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9369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131463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26411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901465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978402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684272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03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58997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32969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11500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30381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10516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12210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96992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hie@just.edu.s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21900" y="1503030"/>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bg1"/>
                </a:solidFill>
              </a:rPr>
              <a:t>Web Development using React js</a:t>
            </a:r>
            <a:endParaRPr sz="4000" dirty="0">
              <a:solidFill>
                <a:schemeClr val="bg1"/>
              </a:solidFill>
            </a:endParaRPr>
          </a:p>
        </p:txBody>
      </p:sp>
      <p:sp>
        <p:nvSpPr>
          <p:cNvPr id="5" name="TextBox 4">
            <a:extLst>
              <a:ext uri="{FF2B5EF4-FFF2-40B4-BE49-F238E27FC236}">
                <a16:creationId xmlns:a16="http://schemas.microsoft.com/office/drawing/2014/main" id="{4411035D-0498-DEC7-47AC-650D9B986846}"/>
              </a:ext>
            </a:extLst>
          </p:cNvPr>
          <p:cNvSpPr txBox="1"/>
          <p:nvPr/>
        </p:nvSpPr>
        <p:spPr>
          <a:xfrm>
            <a:off x="1464682" y="3332402"/>
            <a:ext cx="4572000" cy="1200329"/>
          </a:xfrm>
          <a:prstGeom prst="rect">
            <a:avLst/>
          </a:prstGeom>
          <a:noFill/>
        </p:spPr>
        <p:txBody>
          <a:bodyPr wrap="square">
            <a:spAutoFit/>
          </a:bodyPr>
          <a:lstStyle/>
          <a:p>
            <a:pPr algn="ctr" eaLnBrk="1" hangingPunct="1">
              <a:lnSpc>
                <a:spcPct val="80000"/>
              </a:lnSpc>
              <a:buFont typeface="Wingdings" panose="05000000000000000000" pitchFamily="2" charset="2"/>
              <a:buNone/>
            </a:pPr>
            <a:r>
              <a:rPr lang="en-US" altLang="en-US" sz="1800" dirty="0">
                <a:solidFill>
                  <a:schemeClr val="bg1"/>
                </a:solidFill>
              </a:rPr>
              <a:t>Lecturer </a:t>
            </a:r>
          </a:p>
          <a:p>
            <a:pPr algn="ctr" eaLnBrk="1" hangingPunct="1">
              <a:lnSpc>
                <a:spcPct val="80000"/>
              </a:lnSpc>
              <a:buFont typeface="Wingdings" panose="05000000000000000000" pitchFamily="2" charset="2"/>
              <a:buNone/>
            </a:pPr>
            <a:r>
              <a:rPr lang="en-US" altLang="en-US" sz="1800" dirty="0">
                <a:solidFill>
                  <a:schemeClr val="bg1"/>
                </a:solidFill>
              </a:rPr>
              <a:t>Faculty of Computer &amp; IT</a:t>
            </a:r>
          </a:p>
          <a:p>
            <a:pPr algn="ctr" eaLnBrk="1" hangingPunct="1">
              <a:lnSpc>
                <a:spcPct val="80000"/>
              </a:lnSpc>
              <a:buFont typeface="Wingdings" panose="05000000000000000000" pitchFamily="2" charset="2"/>
              <a:buNone/>
            </a:pPr>
            <a:r>
              <a:rPr lang="en-US" altLang="en-US" sz="1800" dirty="0">
                <a:solidFill>
                  <a:schemeClr val="bg1"/>
                </a:solidFill>
              </a:rPr>
              <a:t>Jamahiriya University of Science &amp; Technology</a:t>
            </a:r>
          </a:p>
          <a:p>
            <a:pPr algn="ctr" eaLnBrk="1" hangingPunct="1">
              <a:lnSpc>
                <a:spcPct val="80000"/>
              </a:lnSpc>
              <a:buFontTx/>
              <a:buNone/>
            </a:pPr>
            <a:r>
              <a:rPr lang="en-US" altLang="en-US" sz="1800" dirty="0">
                <a:solidFill>
                  <a:schemeClr val="bg1"/>
                </a:solidFill>
                <a:hlinkClick r:id="rId3">
                  <a:extLst>
                    <a:ext uri="{A12FA001-AC4F-418D-AE19-62706E023703}">
                      <ahyp:hlinkClr xmlns:ahyp="http://schemas.microsoft.com/office/drawing/2018/hyperlinkcolor" val="tx"/>
                    </a:ext>
                  </a:extLst>
                </a:hlinkClick>
              </a:rPr>
              <a:t>kahie@just.edu.so</a:t>
            </a:r>
            <a:endParaRPr lang="en-US" altLang="en-US" sz="1800" dirty="0">
              <a:solidFill>
                <a:schemeClr val="bg1"/>
              </a:solidFill>
            </a:endParaRPr>
          </a:p>
        </p:txBody>
      </p:sp>
      <p:sp>
        <p:nvSpPr>
          <p:cNvPr id="6" name="Google Shape;86;p13">
            <a:extLst>
              <a:ext uri="{FF2B5EF4-FFF2-40B4-BE49-F238E27FC236}">
                <a16:creationId xmlns:a16="http://schemas.microsoft.com/office/drawing/2014/main" id="{B7B84F19-689C-6316-4028-CCB67323B705}"/>
              </a:ext>
            </a:extLst>
          </p:cNvPr>
          <p:cNvSpPr txBox="1">
            <a:spLocks noGrp="1"/>
          </p:cNvSpPr>
          <p:nvPr>
            <p:ph type="subTitle" idx="1"/>
          </p:nvPr>
        </p:nvSpPr>
        <p:spPr>
          <a:xfrm>
            <a:off x="1334982" y="2899502"/>
            <a:ext cx="5353978" cy="432900"/>
          </a:xfrm>
          <a:prstGeom prst="rect">
            <a:avLst/>
          </a:prstGeom>
        </p:spPr>
        <p:txBody>
          <a:bodyPr spcFirstLastPara="1" wrap="square" lIns="91425" tIns="91425" rIns="91425" bIns="91425" anchor="t" anchorCtr="0">
            <a:noAutofit/>
          </a:bodyPr>
          <a:lstStyle/>
          <a:p>
            <a:pPr marL="0" lvl="0" indent="0" algn="ctr"/>
            <a:r>
              <a:rPr lang="en-US" dirty="0" err="1"/>
              <a:t>Sharmake</a:t>
            </a:r>
            <a:r>
              <a:rPr lang="en-US" dirty="0"/>
              <a:t> Ali </a:t>
            </a:r>
            <a:r>
              <a:rPr lang="en-US" dirty="0" err="1"/>
              <a:t>Kahie</a:t>
            </a:r>
            <a:endParaRPr lang="en-US"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1800" b="0" i="0" dirty="0">
                <a:solidFill>
                  <a:srgbClr val="000000"/>
                </a:solidFill>
                <a:effectLst/>
                <a:latin typeface="Segoe UI" panose="020B0502040204020203" pitchFamily="34" charset="0"/>
              </a:rPr>
              <a:t>Bootstrap 5 Containers</a:t>
            </a:r>
          </a:p>
        </p:txBody>
      </p:sp>
      <p:sp>
        <p:nvSpPr>
          <p:cNvPr id="3" name="TextBox 2">
            <a:extLst>
              <a:ext uri="{FF2B5EF4-FFF2-40B4-BE49-F238E27FC236}">
                <a16:creationId xmlns:a16="http://schemas.microsoft.com/office/drawing/2014/main" id="{690F1E8B-7A28-EB48-8FF1-FED478526A26}"/>
              </a:ext>
            </a:extLst>
          </p:cNvPr>
          <p:cNvSpPr txBox="1"/>
          <p:nvPr/>
        </p:nvSpPr>
        <p:spPr>
          <a:xfrm>
            <a:off x="69299" y="1139226"/>
            <a:ext cx="8920951" cy="3000821"/>
          </a:xfrm>
          <a:prstGeom prst="rect">
            <a:avLst/>
          </a:prstGeom>
          <a:noFill/>
        </p:spPr>
        <p:txBody>
          <a:bodyPr wrap="square" rtlCol="0">
            <a:spAutoFit/>
          </a:bodyPr>
          <a:lstStyle/>
          <a:p>
            <a:pPr algn="l"/>
            <a:r>
              <a:rPr lang="en-US" sz="2000" b="0" i="0" dirty="0">
                <a:solidFill>
                  <a:srgbClr val="000000"/>
                </a:solidFill>
                <a:effectLst/>
                <a:latin typeface="Verdana" panose="020B0604030504040204" pitchFamily="34" charset="0"/>
              </a:rPr>
              <a:t>Containers are used to pad the content inside of them, and there are two container classes available:</a:t>
            </a:r>
          </a:p>
          <a:p>
            <a:pPr marL="457200" indent="-457200" algn="l">
              <a:lnSpc>
                <a:spcPct val="150000"/>
              </a:lnSpc>
              <a:buFont typeface="+mj-lt"/>
              <a:buAutoNum type="arabicPeriod"/>
            </a:pPr>
            <a:r>
              <a:rPr lang="en-US" sz="1800" b="0" i="0" dirty="0">
                <a:solidFill>
                  <a:srgbClr val="000000"/>
                </a:solidFill>
                <a:effectLst/>
                <a:latin typeface="Verdana" panose="020B0604030504040204" pitchFamily="34" charset="0"/>
              </a:rPr>
              <a:t>The .container class provides a responsive </a:t>
            </a:r>
            <a:r>
              <a:rPr lang="en-US" sz="1800" b="1" i="0" dirty="0">
                <a:solidFill>
                  <a:srgbClr val="000000"/>
                </a:solidFill>
                <a:effectLst/>
                <a:latin typeface="Verdana" panose="020B0604030504040204" pitchFamily="34" charset="0"/>
              </a:rPr>
              <a:t>fixed width container</a:t>
            </a:r>
            <a:endParaRPr lang="en-US" sz="1800" b="0" i="0" dirty="0">
              <a:solidFill>
                <a:srgbClr val="000000"/>
              </a:solidFill>
              <a:effectLst/>
              <a:latin typeface="Verdana" panose="020B0604030504040204" pitchFamily="34" charset="0"/>
            </a:endParaRPr>
          </a:p>
          <a:p>
            <a:pPr marL="457200" indent="-457200" algn="l">
              <a:lnSpc>
                <a:spcPct val="150000"/>
              </a:lnSpc>
              <a:buFont typeface="+mj-lt"/>
              <a:buAutoNum type="arabicPeriod"/>
            </a:pPr>
            <a:r>
              <a:rPr lang="en-US" sz="1800" b="0" i="0" dirty="0">
                <a:solidFill>
                  <a:srgbClr val="000000"/>
                </a:solidFill>
                <a:effectLst/>
                <a:latin typeface="Verdana" panose="020B0604030504040204" pitchFamily="34" charset="0"/>
              </a:rPr>
              <a:t>The .container-fluid class provides a </a:t>
            </a:r>
            <a:r>
              <a:rPr lang="en-US" sz="1800" b="1" i="0" dirty="0">
                <a:solidFill>
                  <a:srgbClr val="000000"/>
                </a:solidFill>
                <a:effectLst/>
                <a:latin typeface="Verdana" panose="020B0604030504040204" pitchFamily="34" charset="0"/>
              </a:rPr>
              <a:t>full-width container</a:t>
            </a:r>
            <a:r>
              <a:rPr lang="en-US" sz="1800" b="0" i="0" dirty="0">
                <a:solidFill>
                  <a:srgbClr val="000000"/>
                </a:solidFill>
                <a:effectLst/>
                <a:latin typeface="Verdana" panose="020B0604030504040204" pitchFamily="34" charset="0"/>
              </a:rPr>
              <a:t>, spanning the entire width of the viewport</a:t>
            </a:r>
          </a:p>
          <a:p>
            <a:pPr algn="l"/>
            <a:br>
              <a:rPr lang="en-US" sz="2800" b="0" i="0" dirty="0">
                <a:solidFill>
                  <a:srgbClr val="000000"/>
                </a:solidFill>
                <a:effectLst/>
                <a:latin typeface="Verdana" panose="020B0604030504040204" pitchFamily="34" charset="0"/>
              </a:rPr>
            </a:br>
            <a:endParaRPr lang="en-US" sz="2800" b="0" i="0" dirty="0">
              <a:solidFill>
                <a:srgbClr val="000000"/>
              </a:solidFill>
              <a:effectLst/>
              <a:latin typeface="Verdana" panose="020B0604030504040204" pitchFamily="34" charset="0"/>
            </a:endParaRPr>
          </a:p>
          <a:p>
            <a:endParaRPr lang="en-SO" sz="1200" b="1" dirty="0">
              <a:solidFill>
                <a:srgbClr val="FF0000"/>
              </a:solidFill>
            </a:endParaRPr>
          </a:p>
        </p:txBody>
      </p:sp>
      <p:pic>
        <p:nvPicPr>
          <p:cNvPr id="5" name="Picture 4">
            <a:extLst>
              <a:ext uri="{FF2B5EF4-FFF2-40B4-BE49-F238E27FC236}">
                <a16:creationId xmlns:a16="http://schemas.microsoft.com/office/drawing/2014/main" id="{9B1614BE-D7BF-3814-BBA4-63D34F96CB88}"/>
              </a:ext>
            </a:extLst>
          </p:cNvPr>
          <p:cNvPicPr>
            <a:picLocks noChangeAspect="1"/>
          </p:cNvPicPr>
          <p:nvPr/>
        </p:nvPicPr>
        <p:blipFill>
          <a:blip r:embed="rId3"/>
          <a:stretch>
            <a:fillRect/>
          </a:stretch>
        </p:blipFill>
        <p:spPr>
          <a:xfrm>
            <a:off x="311700" y="3077300"/>
            <a:ext cx="8480884" cy="1656200"/>
          </a:xfrm>
          <a:prstGeom prst="rect">
            <a:avLst/>
          </a:prstGeom>
        </p:spPr>
      </p:pic>
    </p:spTree>
    <p:extLst>
      <p:ext uri="{BB962C8B-B14F-4D97-AF65-F5344CB8AC3E}">
        <p14:creationId xmlns:p14="http://schemas.microsoft.com/office/powerpoint/2010/main" val="428283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1800" b="0" i="0" dirty="0">
                <a:solidFill>
                  <a:srgbClr val="000000"/>
                </a:solidFill>
                <a:effectLst/>
                <a:latin typeface="Segoe UI" panose="020B0502040204020203" pitchFamily="34" charset="0"/>
              </a:rPr>
              <a:t>Bootstrap 5 Containers</a:t>
            </a:r>
          </a:p>
        </p:txBody>
      </p:sp>
      <p:pic>
        <p:nvPicPr>
          <p:cNvPr id="4" name="Picture 3">
            <a:extLst>
              <a:ext uri="{FF2B5EF4-FFF2-40B4-BE49-F238E27FC236}">
                <a16:creationId xmlns:a16="http://schemas.microsoft.com/office/drawing/2014/main" id="{4546136D-5E1F-4454-3AD9-082FE9877BE8}"/>
              </a:ext>
            </a:extLst>
          </p:cNvPr>
          <p:cNvPicPr>
            <a:picLocks noChangeAspect="1"/>
          </p:cNvPicPr>
          <p:nvPr/>
        </p:nvPicPr>
        <p:blipFill>
          <a:blip r:embed="rId3"/>
          <a:stretch>
            <a:fillRect/>
          </a:stretch>
        </p:blipFill>
        <p:spPr>
          <a:xfrm>
            <a:off x="69299" y="3147632"/>
            <a:ext cx="9144000" cy="1713283"/>
          </a:xfrm>
          <a:prstGeom prst="rect">
            <a:avLst/>
          </a:prstGeom>
        </p:spPr>
      </p:pic>
      <p:pic>
        <p:nvPicPr>
          <p:cNvPr id="6" name="Picture 5">
            <a:extLst>
              <a:ext uri="{FF2B5EF4-FFF2-40B4-BE49-F238E27FC236}">
                <a16:creationId xmlns:a16="http://schemas.microsoft.com/office/drawing/2014/main" id="{2F4A7EE5-8522-356B-02E5-C1A928BD7B42}"/>
              </a:ext>
            </a:extLst>
          </p:cNvPr>
          <p:cNvPicPr>
            <a:picLocks noChangeAspect="1"/>
          </p:cNvPicPr>
          <p:nvPr/>
        </p:nvPicPr>
        <p:blipFill>
          <a:blip r:embed="rId4"/>
          <a:stretch>
            <a:fillRect/>
          </a:stretch>
        </p:blipFill>
        <p:spPr>
          <a:xfrm>
            <a:off x="69299" y="1233108"/>
            <a:ext cx="8610068" cy="1713284"/>
          </a:xfrm>
          <a:prstGeom prst="rect">
            <a:avLst/>
          </a:prstGeom>
        </p:spPr>
      </p:pic>
    </p:spTree>
    <p:extLst>
      <p:ext uri="{BB962C8B-B14F-4D97-AF65-F5344CB8AC3E}">
        <p14:creationId xmlns:p14="http://schemas.microsoft.com/office/powerpoint/2010/main" val="197630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1600" b="0" i="0" dirty="0">
                <a:solidFill>
                  <a:srgbClr val="000000"/>
                </a:solidFill>
                <a:effectLst/>
                <a:latin typeface="Segoe UI" panose="020B0502040204020203" pitchFamily="34" charset="0"/>
              </a:rPr>
              <a:t>Bootstrap 5 Grid System</a:t>
            </a:r>
          </a:p>
        </p:txBody>
      </p:sp>
      <p:sp>
        <p:nvSpPr>
          <p:cNvPr id="3" name="TextBox 2">
            <a:extLst>
              <a:ext uri="{FF2B5EF4-FFF2-40B4-BE49-F238E27FC236}">
                <a16:creationId xmlns:a16="http://schemas.microsoft.com/office/drawing/2014/main" id="{28DAC1E0-2159-7165-BA34-ABDB487123CD}"/>
              </a:ext>
            </a:extLst>
          </p:cNvPr>
          <p:cNvSpPr txBox="1"/>
          <p:nvPr/>
        </p:nvSpPr>
        <p:spPr>
          <a:xfrm>
            <a:off x="311700" y="953064"/>
            <a:ext cx="8520600" cy="4401205"/>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Bootstrap's grid system is built with flexbox and allows up to 12 columns across the page.</a:t>
            </a:r>
          </a:p>
          <a:p>
            <a:pPr algn="l"/>
            <a:r>
              <a:rPr lang="en-US" b="0" i="0" dirty="0">
                <a:solidFill>
                  <a:srgbClr val="000000"/>
                </a:solidFill>
                <a:effectLst/>
                <a:latin typeface="Verdana" panose="020B0604030504040204" pitchFamily="34" charset="0"/>
              </a:rPr>
              <a:t>If you do not want to use all 12 columns individually, you can group the columns together to create wider columns</a:t>
            </a:r>
          </a:p>
          <a:p>
            <a:pPr algn="l"/>
            <a:endParaRPr lang="en-US" dirty="0">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dirty="0">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grid system is responsive, and the columns will re-arrange automatically depending on the screen size.</a:t>
            </a:r>
          </a:p>
          <a:p>
            <a:pPr algn="l"/>
            <a:r>
              <a:rPr lang="en-US" b="0" i="0" dirty="0">
                <a:solidFill>
                  <a:srgbClr val="000000"/>
                </a:solidFill>
                <a:effectLst/>
                <a:latin typeface="Verdana" panose="020B0604030504040204" pitchFamily="34" charset="0"/>
              </a:rPr>
              <a:t>Make sure that the sum adds up to 12 or fewer (it is not required that you use all 12 available columns)</a:t>
            </a:r>
          </a:p>
          <a:p>
            <a:pPr algn="l"/>
            <a:endParaRPr lang="en-US" b="0" i="0" dirty="0">
              <a:solidFill>
                <a:srgbClr val="000000"/>
              </a:solidFill>
              <a:effectLst/>
              <a:latin typeface="Verdana" panose="020B0604030504040204" pitchFamily="34" charset="0"/>
            </a:endParaRPr>
          </a:p>
          <a:p>
            <a:endParaRPr lang="en-SO" dirty="0"/>
          </a:p>
        </p:txBody>
      </p:sp>
      <p:pic>
        <p:nvPicPr>
          <p:cNvPr id="5" name="Picture 4">
            <a:extLst>
              <a:ext uri="{FF2B5EF4-FFF2-40B4-BE49-F238E27FC236}">
                <a16:creationId xmlns:a16="http://schemas.microsoft.com/office/drawing/2014/main" id="{A2372137-4F4B-FBCB-91BF-4CA11A06F509}"/>
              </a:ext>
            </a:extLst>
          </p:cNvPr>
          <p:cNvPicPr>
            <a:picLocks noChangeAspect="1"/>
          </p:cNvPicPr>
          <p:nvPr/>
        </p:nvPicPr>
        <p:blipFill>
          <a:blip r:embed="rId3"/>
          <a:stretch>
            <a:fillRect/>
          </a:stretch>
        </p:blipFill>
        <p:spPr>
          <a:xfrm>
            <a:off x="679730" y="1705584"/>
            <a:ext cx="7031979" cy="2146226"/>
          </a:xfrm>
          <a:prstGeom prst="rect">
            <a:avLst/>
          </a:prstGeom>
        </p:spPr>
      </p:pic>
    </p:spTree>
    <p:extLst>
      <p:ext uri="{BB962C8B-B14F-4D97-AF65-F5344CB8AC3E}">
        <p14:creationId xmlns:p14="http://schemas.microsoft.com/office/powerpoint/2010/main" val="263778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400" b="0" i="0" dirty="0">
                <a:solidFill>
                  <a:srgbClr val="000000"/>
                </a:solidFill>
                <a:effectLst/>
                <a:latin typeface="Segoe UI" panose="020B0502040204020203" pitchFamily="34" charset="0"/>
              </a:rPr>
              <a:t>Grid Classes</a:t>
            </a:r>
          </a:p>
        </p:txBody>
      </p:sp>
      <p:pic>
        <p:nvPicPr>
          <p:cNvPr id="4" name="Picture 3">
            <a:extLst>
              <a:ext uri="{FF2B5EF4-FFF2-40B4-BE49-F238E27FC236}">
                <a16:creationId xmlns:a16="http://schemas.microsoft.com/office/drawing/2014/main" id="{4EC74AD0-415A-8216-822A-42510D7C6032}"/>
              </a:ext>
            </a:extLst>
          </p:cNvPr>
          <p:cNvPicPr>
            <a:picLocks noChangeAspect="1"/>
          </p:cNvPicPr>
          <p:nvPr/>
        </p:nvPicPr>
        <p:blipFill>
          <a:blip r:embed="rId3"/>
          <a:stretch>
            <a:fillRect/>
          </a:stretch>
        </p:blipFill>
        <p:spPr>
          <a:xfrm>
            <a:off x="250852" y="1017800"/>
            <a:ext cx="8520599" cy="3337951"/>
          </a:xfrm>
          <a:prstGeom prst="rect">
            <a:avLst/>
          </a:prstGeom>
        </p:spPr>
      </p:pic>
    </p:spTree>
    <p:extLst>
      <p:ext uri="{BB962C8B-B14F-4D97-AF65-F5344CB8AC3E}">
        <p14:creationId xmlns:p14="http://schemas.microsoft.com/office/powerpoint/2010/main" val="382779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109399" y="264343"/>
            <a:ext cx="8520600" cy="607800"/>
          </a:xfrm>
        </p:spPr>
        <p:txBody>
          <a:bodyPr/>
          <a:lstStyle/>
          <a:p>
            <a:pPr algn="l"/>
            <a:r>
              <a:rPr lang="en-US" sz="2000" b="0" i="0" dirty="0">
                <a:solidFill>
                  <a:srgbClr val="000000"/>
                </a:solidFill>
                <a:effectLst/>
                <a:latin typeface="Segoe UI" panose="020B0502040204020203" pitchFamily="34" charset="0"/>
              </a:rPr>
              <a:t>Bootstrap 5 Colors</a:t>
            </a:r>
          </a:p>
        </p:txBody>
      </p:sp>
      <p:pic>
        <p:nvPicPr>
          <p:cNvPr id="3" name="Picture 2">
            <a:extLst>
              <a:ext uri="{FF2B5EF4-FFF2-40B4-BE49-F238E27FC236}">
                <a16:creationId xmlns:a16="http://schemas.microsoft.com/office/drawing/2014/main" id="{85AB28B4-DF34-6E71-7071-4CDA367F392E}"/>
              </a:ext>
            </a:extLst>
          </p:cNvPr>
          <p:cNvPicPr>
            <a:picLocks noChangeAspect="1"/>
          </p:cNvPicPr>
          <p:nvPr/>
        </p:nvPicPr>
        <p:blipFill>
          <a:blip r:embed="rId3"/>
          <a:stretch>
            <a:fillRect/>
          </a:stretch>
        </p:blipFill>
        <p:spPr>
          <a:xfrm>
            <a:off x="311700" y="809651"/>
            <a:ext cx="8520600" cy="1655216"/>
          </a:xfrm>
          <a:prstGeom prst="rect">
            <a:avLst/>
          </a:prstGeom>
        </p:spPr>
      </p:pic>
      <p:pic>
        <p:nvPicPr>
          <p:cNvPr id="5" name="Picture 4">
            <a:extLst>
              <a:ext uri="{FF2B5EF4-FFF2-40B4-BE49-F238E27FC236}">
                <a16:creationId xmlns:a16="http://schemas.microsoft.com/office/drawing/2014/main" id="{F6474D7E-1CF8-CBDC-1799-B7AC4C7032E2}"/>
              </a:ext>
            </a:extLst>
          </p:cNvPr>
          <p:cNvPicPr>
            <a:picLocks noChangeAspect="1"/>
          </p:cNvPicPr>
          <p:nvPr/>
        </p:nvPicPr>
        <p:blipFill>
          <a:blip r:embed="rId4"/>
          <a:stretch>
            <a:fillRect/>
          </a:stretch>
        </p:blipFill>
        <p:spPr>
          <a:xfrm>
            <a:off x="242761" y="2550035"/>
            <a:ext cx="8253876" cy="2183465"/>
          </a:xfrm>
          <a:prstGeom prst="rect">
            <a:avLst/>
          </a:prstGeom>
        </p:spPr>
      </p:pic>
    </p:spTree>
    <p:extLst>
      <p:ext uri="{BB962C8B-B14F-4D97-AF65-F5344CB8AC3E}">
        <p14:creationId xmlns:p14="http://schemas.microsoft.com/office/powerpoint/2010/main" val="352278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000" b="0" i="0" dirty="0">
                <a:solidFill>
                  <a:srgbClr val="000000"/>
                </a:solidFill>
                <a:effectLst/>
                <a:latin typeface="Segoe UI" panose="020B0502040204020203" pitchFamily="34" charset="0"/>
              </a:rPr>
              <a:t>Bootstrap 5 Buttons</a:t>
            </a:r>
          </a:p>
        </p:txBody>
      </p:sp>
      <p:pic>
        <p:nvPicPr>
          <p:cNvPr id="3" name="Picture 2">
            <a:extLst>
              <a:ext uri="{FF2B5EF4-FFF2-40B4-BE49-F238E27FC236}">
                <a16:creationId xmlns:a16="http://schemas.microsoft.com/office/drawing/2014/main" id="{B45A720C-3A5A-06A2-FF44-5FE6D0DC7DF4}"/>
              </a:ext>
            </a:extLst>
          </p:cNvPr>
          <p:cNvPicPr>
            <a:picLocks noChangeAspect="1"/>
          </p:cNvPicPr>
          <p:nvPr/>
        </p:nvPicPr>
        <p:blipFill>
          <a:blip r:embed="rId3"/>
          <a:stretch>
            <a:fillRect/>
          </a:stretch>
        </p:blipFill>
        <p:spPr>
          <a:xfrm>
            <a:off x="311700" y="890745"/>
            <a:ext cx="7966026" cy="1321595"/>
          </a:xfrm>
          <a:prstGeom prst="rect">
            <a:avLst/>
          </a:prstGeom>
        </p:spPr>
      </p:pic>
      <p:pic>
        <p:nvPicPr>
          <p:cNvPr id="5" name="Picture 4">
            <a:extLst>
              <a:ext uri="{FF2B5EF4-FFF2-40B4-BE49-F238E27FC236}">
                <a16:creationId xmlns:a16="http://schemas.microsoft.com/office/drawing/2014/main" id="{9FCC0D8E-6EA2-CB86-BEAE-D75D694BB761}"/>
              </a:ext>
            </a:extLst>
          </p:cNvPr>
          <p:cNvPicPr>
            <a:picLocks noChangeAspect="1"/>
          </p:cNvPicPr>
          <p:nvPr/>
        </p:nvPicPr>
        <p:blipFill>
          <a:blip r:embed="rId4"/>
          <a:stretch>
            <a:fillRect/>
          </a:stretch>
        </p:blipFill>
        <p:spPr>
          <a:xfrm>
            <a:off x="311700" y="2472222"/>
            <a:ext cx="8091155" cy="2334781"/>
          </a:xfrm>
          <a:prstGeom prst="rect">
            <a:avLst/>
          </a:prstGeom>
        </p:spPr>
      </p:pic>
    </p:spTree>
    <p:extLst>
      <p:ext uri="{BB962C8B-B14F-4D97-AF65-F5344CB8AC3E}">
        <p14:creationId xmlns:p14="http://schemas.microsoft.com/office/powerpoint/2010/main" val="197320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000" b="0" dirty="0">
                <a:solidFill>
                  <a:schemeClr val="bg2"/>
                </a:solidFill>
                <a:effectLst/>
                <a:latin typeface="+mj-lt"/>
              </a:rPr>
              <a:t>Using </a:t>
            </a:r>
            <a:r>
              <a:rPr lang="en-US" sz="2000" b="0" i="0" dirty="0">
                <a:solidFill>
                  <a:srgbClr val="171717"/>
                </a:solidFill>
                <a:effectLst/>
                <a:latin typeface="-apple-system"/>
              </a:rPr>
              <a:t>components</a:t>
            </a:r>
            <a:r>
              <a:rPr lang="en-US" sz="2000" b="0" dirty="0">
                <a:solidFill>
                  <a:schemeClr val="bg2"/>
                </a:solidFill>
                <a:effectLst/>
                <a:latin typeface="+mj-lt"/>
              </a:rPr>
              <a:t> </a:t>
            </a:r>
            <a:r>
              <a:rPr lang="en-US" sz="2000" dirty="0">
                <a:solidFill>
                  <a:schemeClr val="bg2"/>
                </a:solidFill>
                <a:latin typeface="+mj-lt"/>
              </a:rPr>
              <a:t>b</a:t>
            </a:r>
            <a:r>
              <a:rPr lang="en-US" sz="2000" b="0" dirty="0">
                <a:solidFill>
                  <a:schemeClr val="bg2"/>
                </a:solidFill>
                <a:effectLst/>
                <a:latin typeface="+mj-lt"/>
              </a:rPr>
              <a:t>utton </a:t>
            </a:r>
            <a:endParaRPr lang="en-US" sz="2000" b="1" i="0" dirty="0">
              <a:solidFill>
                <a:srgbClr val="212529"/>
              </a:solidFill>
              <a:effectLst/>
              <a:latin typeface="system-ui"/>
            </a:endParaRPr>
          </a:p>
        </p:txBody>
      </p:sp>
      <p:sp>
        <p:nvSpPr>
          <p:cNvPr id="3" name="TextBox 2">
            <a:extLst>
              <a:ext uri="{FF2B5EF4-FFF2-40B4-BE49-F238E27FC236}">
                <a16:creationId xmlns:a16="http://schemas.microsoft.com/office/drawing/2014/main" id="{690F1E8B-7A28-EB48-8FF1-FED478526A26}"/>
              </a:ext>
            </a:extLst>
          </p:cNvPr>
          <p:cNvSpPr txBox="1"/>
          <p:nvPr/>
        </p:nvSpPr>
        <p:spPr>
          <a:xfrm>
            <a:off x="311700" y="768748"/>
            <a:ext cx="7415834" cy="4832092"/>
          </a:xfrm>
          <a:prstGeom prst="rect">
            <a:avLst/>
          </a:prstGeom>
          <a:noFill/>
        </p:spPr>
        <p:txBody>
          <a:bodyPr wrap="square" rtlCol="0">
            <a:spAutoFit/>
          </a:bodyPr>
          <a:lstStyle/>
          <a:p>
            <a:r>
              <a:rPr lang="en-US" b="0" dirty="0">
                <a:solidFill>
                  <a:srgbClr val="0000FF"/>
                </a:solidFill>
                <a:effectLst/>
                <a:latin typeface="Menlo" panose="020B0609030804020204" pitchFamily="49" charset="0"/>
              </a:rPr>
              <a:t>export</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default</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function</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MyButton</a:t>
            </a:r>
            <a:r>
              <a:rPr lang="en-US" b="0" dirty="0">
                <a:solidFill>
                  <a:srgbClr val="000000"/>
                </a:solidFill>
                <a:effectLst/>
                <a:latin typeface="Menlo" panose="020B0609030804020204" pitchFamily="49" charset="0"/>
              </a:rPr>
              <a:t>() {</a:t>
            </a:r>
          </a:p>
          <a:p>
            <a:br>
              <a:rPr lang="en-US" b="0" dirty="0">
                <a:solidFill>
                  <a:srgbClr val="000000"/>
                </a:solidFill>
                <a:effectLst/>
                <a:latin typeface="Menlo" panose="020B0609030804020204" pitchFamily="49" charset="0"/>
              </a:rPr>
            </a:br>
            <a:r>
              <a:rPr lang="en-US" b="0" dirty="0">
                <a:solidFill>
                  <a:srgbClr val="0000FF"/>
                </a:solidFill>
                <a:effectLst/>
                <a:latin typeface="Menlo" panose="020B0609030804020204" pitchFamily="49" charset="0"/>
              </a:rPr>
              <a:t>return</a:t>
            </a:r>
            <a:r>
              <a:rPr lang="en-US" b="0" dirty="0">
                <a:solidFill>
                  <a:srgbClr val="000000"/>
                </a:solidFill>
                <a:effectLst/>
                <a:latin typeface="Menlo" panose="020B0609030804020204" pitchFamily="49" charset="0"/>
              </a:rPr>
              <a:t> (</a:t>
            </a:r>
          </a:p>
          <a:p>
            <a:br>
              <a:rPr lang="en-US" b="0" dirty="0">
                <a:solidFill>
                  <a:srgbClr val="000000"/>
                </a:solidFill>
                <a:effectLst/>
                <a:latin typeface="Menlo" panose="020B0609030804020204" pitchFamily="49" charset="0"/>
              </a:rPr>
            </a:br>
            <a:br>
              <a:rPr lang="en-US" b="0" dirty="0">
                <a:solidFill>
                  <a:srgbClr val="000000"/>
                </a:solidFill>
                <a:effectLst/>
                <a:latin typeface="Menlo" panose="020B0609030804020204" pitchFamily="49" charset="0"/>
              </a:rPr>
            </a:br>
            <a:r>
              <a:rPr lang="en-US" b="0" dirty="0">
                <a:solidFill>
                  <a:srgbClr val="800000"/>
                </a:solidFill>
                <a:effectLst/>
                <a:latin typeface="Menlo" panose="020B0609030804020204" pitchFamily="49" charset="0"/>
              </a:rPr>
              <a:t>&lt;div&gt;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Left</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a:solidFill>
                  <a:srgbClr val="FF0000"/>
                </a:solidFill>
                <a:effectLst/>
                <a:latin typeface="Menlo" panose="020B0609030804020204" pitchFamily="49" charset="0"/>
              </a:rPr>
              <a:t>variant</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"secondary"</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Middle</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a:solidFill>
                  <a:srgbClr val="FF0000"/>
                </a:solidFill>
                <a:effectLst/>
                <a:latin typeface="Menlo" panose="020B0609030804020204" pitchFamily="49" charset="0"/>
              </a:rPr>
              <a:t>variant</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"success"</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Right</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&lt;/div&gt;</a:t>
            </a:r>
            <a:endParaRPr lang="en-US" b="0" dirty="0">
              <a:solidFill>
                <a:srgbClr val="000000"/>
              </a:solidFill>
              <a:effectLst/>
              <a:latin typeface="Menlo" panose="020B0609030804020204" pitchFamily="49" charset="0"/>
            </a:endParaRPr>
          </a:p>
          <a:p>
            <a:br>
              <a:rPr lang="en-US" b="0" dirty="0">
                <a:solidFill>
                  <a:srgbClr val="000000"/>
                </a:solidFill>
                <a:effectLst/>
                <a:latin typeface="Menlo" panose="020B0609030804020204" pitchFamily="49" charset="0"/>
              </a:rPr>
            </a:b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a:t>
            </a:r>
          </a:p>
          <a:p>
            <a:pPr algn="l"/>
            <a:r>
              <a:rPr lang="en-US" b="0" i="0" dirty="0">
                <a:solidFill>
                  <a:srgbClr val="FF0000"/>
                </a:solidFill>
                <a:effectLst/>
                <a:latin typeface="system-ui"/>
              </a:rPr>
              <a:t>Use the variant API to apply complex styles to a component based on a single prop. This can be a handy way to support slight stylistic variations in button or typography components.</a:t>
            </a:r>
          </a:p>
          <a:p>
            <a:pPr algn="l"/>
            <a:endParaRPr lang="en-US" b="0" i="0" dirty="0">
              <a:solidFill>
                <a:srgbClr val="FF0000"/>
              </a:solidFill>
              <a:effectLst/>
              <a:latin typeface="system-ui"/>
            </a:endParaRPr>
          </a:p>
          <a:p>
            <a:pPr algn="l"/>
            <a:r>
              <a:rPr lang="en-US" b="0" i="0" dirty="0">
                <a:solidFill>
                  <a:srgbClr val="FF0000"/>
                </a:solidFill>
                <a:effectLst/>
                <a:latin typeface="system-ui"/>
              </a:rPr>
              <a:t>Import the variant function and pass variant style objects in your component definition. When defining variants inline, you can use Styled System like syntax to pick up values from your theme</a:t>
            </a:r>
          </a:p>
          <a:p>
            <a:endParaRPr lang="en-US" b="0" dirty="0">
              <a:solidFill>
                <a:srgbClr val="000000"/>
              </a:solidFill>
              <a:effectLst/>
              <a:latin typeface="Menlo" panose="020B0609030804020204" pitchFamily="49" charset="0"/>
            </a:endParaRPr>
          </a:p>
          <a:p>
            <a:endParaRPr lang="en-US" b="0" dirty="0">
              <a:solidFill>
                <a:srgbClr val="000000"/>
              </a:solidFill>
              <a:effectLst/>
              <a:latin typeface="Menlo" panose="020B0609030804020204" pitchFamily="49" charset="0"/>
            </a:endParaRPr>
          </a:p>
          <a:p>
            <a:endParaRPr lang="en-US" b="0" dirty="0">
              <a:solidFill>
                <a:srgbClr val="000000"/>
              </a:solidFill>
              <a:effectLst/>
              <a:latin typeface="Menlo" panose="020B0609030804020204" pitchFamily="49" charset="0"/>
            </a:endParaRPr>
          </a:p>
        </p:txBody>
      </p:sp>
      <p:pic>
        <p:nvPicPr>
          <p:cNvPr id="5" name="Picture 4">
            <a:extLst>
              <a:ext uri="{FF2B5EF4-FFF2-40B4-BE49-F238E27FC236}">
                <a16:creationId xmlns:a16="http://schemas.microsoft.com/office/drawing/2014/main" id="{82811261-BAA4-9D02-8600-05ECAA5EF683}"/>
              </a:ext>
            </a:extLst>
          </p:cNvPr>
          <p:cNvPicPr>
            <a:picLocks noChangeAspect="1"/>
          </p:cNvPicPr>
          <p:nvPr/>
        </p:nvPicPr>
        <p:blipFill>
          <a:blip r:embed="rId3"/>
          <a:stretch>
            <a:fillRect/>
          </a:stretch>
        </p:blipFill>
        <p:spPr>
          <a:xfrm>
            <a:off x="5384800" y="1909724"/>
            <a:ext cx="3759200" cy="762000"/>
          </a:xfrm>
          <a:prstGeom prst="rect">
            <a:avLst/>
          </a:prstGeom>
        </p:spPr>
      </p:pic>
    </p:spTree>
    <p:extLst>
      <p:ext uri="{BB962C8B-B14F-4D97-AF65-F5344CB8AC3E}">
        <p14:creationId xmlns:p14="http://schemas.microsoft.com/office/powerpoint/2010/main" val="7184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000" b="0" dirty="0">
                <a:solidFill>
                  <a:schemeClr val="bg2"/>
                </a:solidFill>
                <a:effectLst/>
                <a:latin typeface="+mj-lt"/>
              </a:rPr>
              <a:t>Using Html Button </a:t>
            </a:r>
            <a:endParaRPr lang="en-US" sz="2000" b="1" i="0" dirty="0">
              <a:solidFill>
                <a:schemeClr val="bg2"/>
              </a:solidFill>
              <a:effectLst/>
              <a:latin typeface="+mj-lt"/>
            </a:endParaRPr>
          </a:p>
        </p:txBody>
      </p:sp>
      <p:sp>
        <p:nvSpPr>
          <p:cNvPr id="3" name="TextBox 2">
            <a:extLst>
              <a:ext uri="{FF2B5EF4-FFF2-40B4-BE49-F238E27FC236}">
                <a16:creationId xmlns:a16="http://schemas.microsoft.com/office/drawing/2014/main" id="{690F1E8B-7A28-EB48-8FF1-FED478526A26}"/>
              </a:ext>
            </a:extLst>
          </p:cNvPr>
          <p:cNvSpPr txBox="1"/>
          <p:nvPr/>
        </p:nvSpPr>
        <p:spPr>
          <a:xfrm>
            <a:off x="173832" y="783131"/>
            <a:ext cx="5162718" cy="4185761"/>
          </a:xfrm>
          <a:prstGeom prst="rect">
            <a:avLst/>
          </a:prstGeom>
          <a:noFill/>
        </p:spPr>
        <p:txBody>
          <a:bodyPr wrap="square" rtlCol="0">
            <a:spAutoFit/>
          </a:bodyPr>
          <a:lstStyle/>
          <a:p>
            <a:br>
              <a:rPr lang="en-US" b="0" dirty="0">
                <a:solidFill>
                  <a:srgbClr val="000000"/>
                </a:solidFill>
                <a:effectLst/>
                <a:latin typeface="Menlo" panose="020B0609030804020204" pitchFamily="49" charset="0"/>
              </a:rPr>
            </a:br>
            <a:r>
              <a:rPr lang="en-US" b="0" dirty="0">
                <a:solidFill>
                  <a:srgbClr val="0000FF"/>
                </a:solidFill>
                <a:effectLst/>
                <a:latin typeface="Menlo" panose="020B0609030804020204" pitchFamily="49" charset="0"/>
              </a:rPr>
              <a:t>import</a:t>
            </a:r>
            <a:r>
              <a:rPr lang="en-US" b="0" dirty="0">
                <a:solidFill>
                  <a:srgbClr val="000000"/>
                </a:solidFill>
                <a:effectLst/>
                <a:latin typeface="Menlo" panose="020B0609030804020204" pitchFamily="49" charset="0"/>
              </a:rPr>
              <a:t> </a:t>
            </a:r>
            <a:r>
              <a:rPr lang="en-US" b="0" dirty="0">
                <a:solidFill>
                  <a:srgbClr val="A31515"/>
                </a:solidFill>
                <a:effectLst/>
                <a:latin typeface="Menlo" panose="020B0609030804020204" pitchFamily="49" charset="0"/>
              </a:rPr>
              <a:t>'bootstrap/</a:t>
            </a:r>
            <a:r>
              <a:rPr lang="en-US" b="0" dirty="0" err="1">
                <a:solidFill>
                  <a:srgbClr val="A31515"/>
                </a:solidFill>
                <a:effectLst/>
                <a:latin typeface="Menlo" panose="020B0609030804020204" pitchFamily="49" charset="0"/>
              </a:rPr>
              <a:t>dist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css</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bootstrap.min.css</a:t>
            </a:r>
            <a:r>
              <a:rPr lang="en-US" b="0" dirty="0">
                <a:solidFill>
                  <a:srgbClr val="A31515"/>
                </a:solidFill>
                <a:effectLst/>
                <a:latin typeface="Menlo" panose="020B0609030804020204" pitchFamily="49" charset="0"/>
              </a:rPr>
              <a:t>'</a:t>
            </a:r>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export</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default</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function</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MyButton</a:t>
            </a:r>
            <a:r>
              <a:rPr lang="en-US" b="0" dirty="0">
                <a:solidFill>
                  <a:srgbClr val="000000"/>
                </a:solidFill>
                <a:effectLst/>
                <a:latin typeface="Menlo" panose="020B0609030804020204" pitchFamily="49" charset="0"/>
              </a:rPr>
              <a:t>() {</a:t>
            </a:r>
          </a:p>
          <a:p>
            <a:br>
              <a:rPr lang="en-US" b="0" dirty="0">
                <a:solidFill>
                  <a:srgbClr val="000000"/>
                </a:solidFill>
                <a:effectLst/>
                <a:latin typeface="Menlo" panose="020B0609030804020204" pitchFamily="49" charset="0"/>
              </a:rPr>
            </a:br>
            <a:r>
              <a:rPr lang="en-US" b="0" dirty="0">
                <a:solidFill>
                  <a:srgbClr val="0000FF"/>
                </a:solidFill>
                <a:effectLst/>
                <a:latin typeface="Menlo" panose="020B0609030804020204" pitchFamily="49" charset="0"/>
              </a:rPr>
              <a:t>return</a:t>
            </a:r>
            <a:r>
              <a:rPr lang="en-US" b="0" dirty="0">
                <a:solidFill>
                  <a:srgbClr val="000000"/>
                </a:solidFill>
                <a:effectLst/>
                <a:latin typeface="Menlo" panose="020B0609030804020204" pitchFamily="49" charset="0"/>
              </a:rPr>
              <a:t> (</a:t>
            </a:r>
          </a:p>
          <a:p>
            <a:br>
              <a:rPr lang="en-US" b="0" dirty="0">
                <a:solidFill>
                  <a:srgbClr val="000000"/>
                </a:solidFill>
                <a:effectLst/>
                <a:latin typeface="Menlo" panose="020B0609030804020204" pitchFamily="49" charset="0"/>
              </a:rPr>
            </a:br>
            <a:br>
              <a:rPr lang="en-US" b="0" dirty="0">
                <a:solidFill>
                  <a:srgbClr val="000000"/>
                </a:solidFill>
                <a:effectLst/>
                <a:latin typeface="Menlo" panose="020B0609030804020204" pitchFamily="49" charset="0"/>
              </a:rPr>
            </a:br>
            <a:r>
              <a:rPr lang="en-US" b="0" dirty="0">
                <a:solidFill>
                  <a:srgbClr val="800000"/>
                </a:solidFill>
                <a:effectLst/>
                <a:latin typeface="Menlo" panose="020B0609030804020204" pitchFamily="49" charset="0"/>
              </a:rPr>
              <a:t>&lt;div&gt;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err="1">
                <a:solidFill>
                  <a:srgbClr val="FF0000"/>
                </a:solidFill>
                <a:effectLst/>
                <a:latin typeface="Menlo" panose="020B0609030804020204" pitchFamily="49" charset="0"/>
              </a:rPr>
              <a:t>className</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 </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-info'</a:t>
            </a:r>
            <a:r>
              <a:rPr lang="en-US" b="0" dirty="0">
                <a:solidFill>
                  <a:srgbClr val="000000"/>
                </a:solidFill>
                <a:effectLst/>
                <a:latin typeface="Menlo" panose="020B0609030804020204" pitchFamily="49" charset="0"/>
              </a:rPr>
              <a:t> </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Left</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err="1">
                <a:solidFill>
                  <a:srgbClr val="FF0000"/>
                </a:solidFill>
                <a:effectLst/>
                <a:latin typeface="Menlo" panose="020B0609030804020204" pitchFamily="49" charset="0"/>
              </a:rPr>
              <a:t>className</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 </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-secondary"</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Middle</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err="1">
                <a:solidFill>
                  <a:srgbClr val="FF0000"/>
                </a:solidFill>
                <a:effectLst/>
                <a:latin typeface="Menlo" panose="020B0609030804020204" pitchFamily="49" charset="0"/>
              </a:rPr>
              <a:t>className</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 </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-success"</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Right</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&lt;/div&gt;</a:t>
            </a:r>
            <a:endParaRPr lang="en-US" b="0" dirty="0">
              <a:solidFill>
                <a:srgbClr val="000000"/>
              </a:solidFill>
              <a:effectLst/>
              <a:latin typeface="Menlo" panose="020B0609030804020204" pitchFamily="49" charset="0"/>
            </a:endParaRPr>
          </a:p>
          <a:p>
            <a:br>
              <a:rPr lang="en-US" b="0" dirty="0">
                <a:solidFill>
                  <a:srgbClr val="000000"/>
                </a:solidFill>
                <a:effectLst/>
                <a:latin typeface="Menlo" panose="020B0609030804020204" pitchFamily="49" charset="0"/>
              </a:rPr>
            </a:b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a:t>
            </a:r>
          </a:p>
        </p:txBody>
      </p:sp>
      <p:pic>
        <p:nvPicPr>
          <p:cNvPr id="5" name="Picture 4">
            <a:extLst>
              <a:ext uri="{FF2B5EF4-FFF2-40B4-BE49-F238E27FC236}">
                <a16:creationId xmlns:a16="http://schemas.microsoft.com/office/drawing/2014/main" id="{82811261-BAA4-9D02-8600-05ECAA5EF683}"/>
              </a:ext>
            </a:extLst>
          </p:cNvPr>
          <p:cNvPicPr>
            <a:picLocks noChangeAspect="1"/>
          </p:cNvPicPr>
          <p:nvPr/>
        </p:nvPicPr>
        <p:blipFill>
          <a:blip r:embed="rId3"/>
          <a:stretch>
            <a:fillRect/>
          </a:stretch>
        </p:blipFill>
        <p:spPr>
          <a:xfrm>
            <a:off x="5210968" y="3827538"/>
            <a:ext cx="3759200" cy="762000"/>
          </a:xfrm>
          <a:prstGeom prst="rect">
            <a:avLst/>
          </a:prstGeom>
        </p:spPr>
      </p:pic>
    </p:spTree>
    <p:extLst>
      <p:ext uri="{BB962C8B-B14F-4D97-AF65-F5344CB8AC3E}">
        <p14:creationId xmlns:p14="http://schemas.microsoft.com/office/powerpoint/2010/main" val="1006296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311700" y="183423"/>
            <a:ext cx="8520600" cy="607800"/>
          </a:xfrm>
        </p:spPr>
        <p:txBody>
          <a:bodyPr/>
          <a:lstStyle/>
          <a:p>
            <a:pPr algn="l"/>
            <a:r>
              <a:rPr lang="en-US" sz="2400" b="0" i="0" dirty="0">
                <a:solidFill>
                  <a:srgbClr val="000000"/>
                </a:solidFill>
                <a:effectLst/>
                <a:latin typeface="Segoe UI" panose="020B0502040204020203" pitchFamily="34" charset="0"/>
              </a:rPr>
              <a:t>Bootstrap 5 Jumbotron</a:t>
            </a:r>
          </a:p>
        </p:txBody>
      </p:sp>
      <p:pic>
        <p:nvPicPr>
          <p:cNvPr id="7" name="Picture 6">
            <a:extLst>
              <a:ext uri="{FF2B5EF4-FFF2-40B4-BE49-F238E27FC236}">
                <a16:creationId xmlns:a16="http://schemas.microsoft.com/office/drawing/2014/main" id="{2093BBE6-C58D-E531-A556-8580D9331844}"/>
              </a:ext>
            </a:extLst>
          </p:cNvPr>
          <p:cNvPicPr>
            <a:picLocks noChangeAspect="1"/>
          </p:cNvPicPr>
          <p:nvPr/>
        </p:nvPicPr>
        <p:blipFill>
          <a:blip r:embed="rId3"/>
          <a:stretch>
            <a:fillRect/>
          </a:stretch>
        </p:blipFill>
        <p:spPr>
          <a:xfrm>
            <a:off x="1100060" y="673838"/>
            <a:ext cx="6943880" cy="4202623"/>
          </a:xfrm>
          <a:prstGeom prst="rect">
            <a:avLst/>
          </a:prstGeom>
        </p:spPr>
      </p:pic>
    </p:spTree>
    <p:extLst>
      <p:ext uri="{BB962C8B-B14F-4D97-AF65-F5344CB8AC3E}">
        <p14:creationId xmlns:p14="http://schemas.microsoft.com/office/powerpoint/2010/main" val="336492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FB6A72-AF02-6B6B-FE8C-63F249ECBE0E}"/>
              </a:ext>
            </a:extLst>
          </p:cNvPr>
          <p:cNvPicPr>
            <a:picLocks noChangeAspect="1"/>
          </p:cNvPicPr>
          <p:nvPr/>
        </p:nvPicPr>
        <p:blipFill>
          <a:blip r:embed="rId3"/>
          <a:stretch>
            <a:fillRect/>
          </a:stretch>
        </p:blipFill>
        <p:spPr>
          <a:xfrm>
            <a:off x="0" y="60722"/>
            <a:ext cx="9144000" cy="5022056"/>
          </a:xfrm>
          <a:prstGeom prst="rect">
            <a:avLst/>
          </a:prstGeom>
        </p:spPr>
      </p:pic>
    </p:spTree>
    <p:extLst>
      <p:ext uri="{BB962C8B-B14F-4D97-AF65-F5344CB8AC3E}">
        <p14:creationId xmlns:p14="http://schemas.microsoft.com/office/powerpoint/2010/main" val="404007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240884" y="809162"/>
            <a:ext cx="4196331" cy="622395"/>
          </a:xfrm>
          <a:prstGeom prst="rect">
            <a:avLst/>
          </a:prstGeom>
        </p:spPr>
        <p:txBody>
          <a:bodyPr spcFirstLastPara="1" wrap="square" lIns="91425" tIns="91425" rIns="91425" bIns="91425" anchor="b" anchorCtr="0">
            <a:noAutofit/>
          </a:bodyPr>
          <a:lstStyle/>
          <a:p>
            <a:r>
              <a:rPr lang="en-US" b="1" dirty="0"/>
              <a:t>Chapter #6</a:t>
            </a:r>
            <a:endParaRPr b="1" dirty="0"/>
          </a:p>
        </p:txBody>
      </p:sp>
      <p:sp>
        <p:nvSpPr>
          <p:cNvPr id="126" name="Google Shape;126;p16"/>
          <p:cNvSpPr txBox="1">
            <a:spLocks noGrp="1"/>
          </p:cNvSpPr>
          <p:nvPr>
            <p:ph type="subTitle" idx="1"/>
          </p:nvPr>
        </p:nvSpPr>
        <p:spPr>
          <a:xfrm>
            <a:off x="346510" y="1614437"/>
            <a:ext cx="3869355" cy="1099887"/>
          </a:xfrm>
          <a:prstGeom prst="rect">
            <a:avLst/>
          </a:prstGeom>
        </p:spPr>
        <p:txBody>
          <a:bodyPr spcFirstLastPara="1" wrap="square" lIns="91425" tIns="91425" rIns="91425" bIns="91425" anchor="t" anchorCtr="0">
            <a:noAutofit/>
          </a:bodyPr>
          <a:lstStyle/>
          <a:p>
            <a:pPr marL="0" lvl="0" indent="0"/>
            <a:endParaRPr lang="en-US" dirty="0"/>
          </a:p>
          <a:p>
            <a:pPr marL="0" lvl="0" indent="0"/>
            <a:r>
              <a:rPr lang="en-US" b="1" dirty="0"/>
              <a:t>Bootstrap</a:t>
            </a:r>
            <a:endParaRPr b="1" dirty="0"/>
          </a:p>
        </p:txBody>
      </p:sp>
      <p:sp>
        <p:nvSpPr>
          <p:cNvPr id="3" name="Text Placeholder 2"/>
          <p:cNvSpPr>
            <a:spLocks noGrp="1"/>
          </p:cNvSpPr>
          <p:nvPr>
            <p:ph type="body" idx="2"/>
          </p:nvPr>
        </p:nvSpPr>
        <p:spPr>
          <a:xfrm>
            <a:off x="4644963" y="221381"/>
            <a:ext cx="3837000" cy="4379495"/>
          </a:xfrm>
        </p:spPr>
        <p:txBody>
          <a:bodyPr/>
          <a:lstStyle/>
          <a:p>
            <a:pPr marL="342900">
              <a:buFont typeface="Wingdings" panose="05000000000000000000" pitchFamily="2" charset="2"/>
              <a:buChar char="§"/>
            </a:pPr>
            <a:endParaRPr lang="en-US" b="1" dirty="0"/>
          </a:p>
          <a:p>
            <a:pPr marL="342900">
              <a:buFont typeface="Wingdings" panose="05000000000000000000" pitchFamily="2" charset="2"/>
              <a:buChar char="§"/>
            </a:pPr>
            <a:r>
              <a:rPr lang="en-US" b="1" dirty="0"/>
              <a:t>Bootstrap</a:t>
            </a:r>
          </a:p>
          <a:p>
            <a:pPr marL="342900">
              <a:buFont typeface="Wingdings" panose="05000000000000000000" pitchFamily="2" charset="2"/>
              <a:buChar char="§"/>
            </a:pPr>
            <a:r>
              <a:rPr lang="en-US" b="1" dirty="0" err="1"/>
              <a:t>useContext</a:t>
            </a:r>
            <a:endParaRPr lang="en-US" b="1" dirty="0"/>
          </a:p>
          <a:p>
            <a:pPr marL="342900">
              <a:buFont typeface="Wingdings" panose="05000000000000000000" pitchFamily="2" charset="2"/>
              <a:buChar char="§"/>
            </a:pPr>
            <a:r>
              <a:rPr lang="en-US" b="1" dirty="0" err="1"/>
              <a:t>useRef</a:t>
            </a:r>
            <a:endParaRPr lang="en-US" b="1" dirty="0"/>
          </a:p>
          <a:p>
            <a:pPr marL="342900">
              <a:buFont typeface="Wingdings" panose="05000000000000000000" pitchFamily="2" charset="2"/>
              <a:buChar char="§"/>
            </a:pPr>
            <a:endParaRPr lang="en-US" b="1" dirty="0"/>
          </a:p>
          <a:p>
            <a:pPr marL="342900">
              <a:buFont typeface="Wingdings" panose="05000000000000000000" pitchFamily="2" charset="2"/>
              <a:buChar char="§"/>
            </a:pPr>
            <a:endParaRPr lang="en-US" b="1" dirty="0"/>
          </a:p>
          <a:p>
            <a:pPr marL="342900">
              <a:buFont typeface="Wingdings" panose="05000000000000000000" pitchFamily="2" charset="2"/>
              <a:buChar char="§"/>
            </a:pPr>
            <a:endParaRPr lang="en-US" b="1" dirty="0"/>
          </a:p>
          <a:p>
            <a:pPr marL="0" indent="0">
              <a:buNone/>
            </a:pPr>
            <a:endParaRPr lang="en-US" b="1" dirty="0"/>
          </a:p>
          <a:p>
            <a:pPr marL="11430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000" b="0" dirty="0">
                <a:solidFill>
                  <a:schemeClr val="bg2"/>
                </a:solidFill>
                <a:effectLst/>
                <a:latin typeface="+mj-lt"/>
              </a:rPr>
              <a:t>Using Html Button </a:t>
            </a:r>
            <a:endParaRPr lang="en-US" sz="2000" b="1" i="0" dirty="0">
              <a:solidFill>
                <a:schemeClr val="bg2"/>
              </a:solidFill>
              <a:effectLst/>
              <a:latin typeface="+mj-lt"/>
            </a:endParaRPr>
          </a:p>
        </p:txBody>
      </p:sp>
      <p:sp>
        <p:nvSpPr>
          <p:cNvPr id="3" name="TextBox 2">
            <a:extLst>
              <a:ext uri="{FF2B5EF4-FFF2-40B4-BE49-F238E27FC236}">
                <a16:creationId xmlns:a16="http://schemas.microsoft.com/office/drawing/2014/main" id="{690F1E8B-7A28-EB48-8FF1-FED478526A26}"/>
              </a:ext>
            </a:extLst>
          </p:cNvPr>
          <p:cNvSpPr txBox="1"/>
          <p:nvPr/>
        </p:nvSpPr>
        <p:spPr>
          <a:xfrm>
            <a:off x="173832" y="783131"/>
            <a:ext cx="5162718" cy="4185761"/>
          </a:xfrm>
          <a:prstGeom prst="rect">
            <a:avLst/>
          </a:prstGeom>
          <a:noFill/>
        </p:spPr>
        <p:txBody>
          <a:bodyPr wrap="square" rtlCol="0">
            <a:spAutoFit/>
          </a:bodyPr>
          <a:lstStyle/>
          <a:p>
            <a:br>
              <a:rPr lang="en-US" b="0" dirty="0">
                <a:solidFill>
                  <a:srgbClr val="000000"/>
                </a:solidFill>
                <a:effectLst/>
                <a:latin typeface="Menlo" panose="020B0609030804020204" pitchFamily="49" charset="0"/>
              </a:rPr>
            </a:br>
            <a:r>
              <a:rPr lang="en-US" b="0" dirty="0">
                <a:solidFill>
                  <a:srgbClr val="0000FF"/>
                </a:solidFill>
                <a:effectLst/>
                <a:latin typeface="Menlo" panose="020B0609030804020204" pitchFamily="49" charset="0"/>
              </a:rPr>
              <a:t>import</a:t>
            </a:r>
            <a:r>
              <a:rPr lang="en-US" b="0" dirty="0">
                <a:solidFill>
                  <a:srgbClr val="000000"/>
                </a:solidFill>
                <a:effectLst/>
                <a:latin typeface="Menlo" panose="020B0609030804020204" pitchFamily="49" charset="0"/>
              </a:rPr>
              <a:t> </a:t>
            </a:r>
            <a:r>
              <a:rPr lang="en-US" b="0" dirty="0">
                <a:solidFill>
                  <a:srgbClr val="A31515"/>
                </a:solidFill>
                <a:effectLst/>
                <a:latin typeface="Menlo" panose="020B0609030804020204" pitchFamily="49" charset="0"/>
              </a:rPr>
              <a:t>'bootstrap/</a:t>
            </a:r>
            <a:r>
              <a:rPr lang="en-US" b="0" dirty="0" err="1">
                <a:solidFill>
                  <a:srgbClr val="A31515"/>
                </a:solidFill>
                <a:effectLst/>
                <a:latin typeface="Menlo" panose="020B0609030804020204" pitchFamily="49" charset="0"/>
              </a:rPr>
              <a:t>dist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css</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bootstrap.min.css</a:t>
            </a:r>
            <a:r>
              <a:rPr lang="en-US" b="0" dirty="0">
                <a:solidFill>
                  <a:srgbClr val="A31515"/>
                </a:solidFill>
                <a:effectLst/>
                <a:latin typeface="Menlo" panose="020B0609030804020204" pitchFamily="49" charset="0"/>
              </a:rPr>
              <a:t>'</a:t>
            </a:r>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export</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default</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function</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MyButton</a:t>
            </a:r>
            <a:r>
              <a:rPr lang="en-US" b="0" dirty="0">
                <a:solidFill>
                  <a:srgbClr val="000000"/>
                </a:solidFill>
                <a:effectLst/>
                <a:latin typeface="Menlo" panose="020B0609030804020204" pitchFamily="49" charset="0"/>
              </a:rPr>
              <a:t>() {</a:t>
            </a:r>
          </a:p>
          <a:p>
            <a:br>
              <a:rPr lang="en-US" b="0" dirty="0">
                <a:solidFill>
                  <a:srgbClr val="000000"/>
                </a:solidFill>
                <a:effectLst/>
                <a:latin typeface="Menlo" panose="020B0609030804020204" pitchFamily="49" charset="0"/>
              </a:rPr>
            </a:br>
            <a:r>
              <a:rPr lang="en-US" b="0" dirty="0">
                <a:solidFill>
                  <a:srgbClr val="0000FF"/>
                </a:solidFill>
                <a:effectLst/>
                <a:latin typeface="Menlo" panose="020B0609030804020204" pitchFamily="49" charset="0"/>
              </a:rPr>
              <a:t>return</a:t>
            </a:r>
            <a:r>
              <a:rPr lang="en-US" b="0" dirty="0">
                <a:solidFill>
                  <a:srgbClr val="000000"/>
                </a:solidFill>
                <a:effectLst/>
                <a:latin typeface="Menlo" panose="020B0609030804020204" pitchFamily="49" charset="0"/>
              </a:rPr>
              <a:t> (</a:t>
            </a:r>
          </a:p>
          <a:p>
            <a:br>
              <a:rPr lang="en-US" b="0" dirty="0">
                <a:solidFill>
                  <a:srgbClr val="000000"/>
                </a:solidFill>
                <a:effectLst/>
                <a:latin typeface="Menlo" panose="020B0609030804020204" pitchFamily="49" charset="0"/>
              </a:rPr>
            </a:br>
            <a:br>
              <a:rPr lang="en-US" b="0" dirty="0">
                <a:solidFill>
                  <a:srgbClr val="000000"/>
                </a:solidFill>
                <a:effectLst/>
                <a:latin typeface="Menlo" panose="020B0609030804020204" pitchFamily="49" charset="0"/>
              </a:rPr>
            </a:br>
            <a:r>
              <a:rPr lang="en-US" b="0" dirty="0">
                <a:solidFill>
                  <a:srgbClr val="800000"/>
                </a:solidFill>
                <a:effectLst/>
                <a:latin typeface="Menlo" panose="020B0609030804020204" pitchFamily="49" charset="0"/>
              </a:rPr>
              <a:t>&lt;div&gt;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err="1">
                <a:solidFill>
                  <a:srgbClr val="FF0000"/>
                </a:solidFill>
                <a:effectLst/>
                <a:latin typeface="Menlo" panose="020B0609030804020204" pitchFamily="49" charset="0"/>
              </a:rPr>
              <a:t>className</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 </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-info'</a:t>
            </a:r>
            <a:r>
              <a:rPr lang="en-US" b="0" dirty="0">
                <a:solidFill>
                  <a:srgbClr val="000000"/>
                </a:solidFill>
                <a:effectLst/>
                <a:latin typeface="Menlo" panose="020B0609030804020204" pitchFamily="49" charset="0"/>
              </a:rPr>
              <a:t> </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Left</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err="1">
                <a:solidFill>
                  <a:srgbClr val="FF0000"/>
                </a:solidFill>
                <a:effectLst/>
                <a:latin typeface="Menlo" panose="020B0609030804020204" pitchFamily="49" charset="0"/>
              </a:rPr>
              <a:t>className</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 </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-secondary"</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Middle</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&lt;button</a:t>
            </a:r>
            <a:r>
              <a:rPr lang="en-US" b="0" dirty="0">
                <a:solidFill>
                  <a:srgbClr val="000000"/>
                </a:solidFill>
                <a:effectLst/>
                <a:latin typeface="Menlo" panose="020B0609030804020204" pitchFamily="49" charset="0"/>
              </a:rPr>
              <a:t> </a:t>
            </a:r>
            <a:r>
              <a:rPr lang="en-US" b="0" dirty="0" err="1">
                <a:solidFill>
                  <a:srgbClr val="FF0000"/>
                </a:solidFill>
                <a:effectLst/>
                <a:latin typeface="Menlo" panose="020B0609030804020204" pitchFamily="49" charset="0"/>
              </a:rPr>
              <a:t>className</a:t>
            </a:r>
            <a:r>
              <a:rPr lang="en-US" b="0" dirty="0">
                <a:solidFill>
                  <a:srgbClr val="000000"/>
                </a:solidFill>
                <a:effectLst/>
                <a:latin typeface="Menlo" panose="020B0609030804020204" pitchFamily="49" charset="0"/>
              </a:rPr>
              <a:t>=</a:t>
            </a:r>
            <a:r>
              <a:rPr lang="en-US" b="0" dirty="0">
                <a:solidFill>
                  <a:srgbClr val="A31515"/>
                </a:solidFill>
                <a:effectLst/>
                <a:latin typeface="Menlo" panose="020B0609030804020204" pitchFamily="49" charset="0"/>
              </a:rPr>
              <a:t>"</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 </a:t>
            </a:r>
            <a:r>
              <a:rPr lang="en-US" b="0" dirty="0" err="1">
                <a:solidFill>
                  <a:srgbClr val="A31515"/>
                </a:solidFill>
                <a:effectLst/>
                <a:latin typeface="Menlo" panose="020B0609030804020204" pitchFamily="49" charset="0"/>
              </a:rPr>
              <a:t>btn</a:t>
            </a:r>
            <a:r>
              <a:rPr lang="en-US" b="0" dirty="0">
                <a:solidFill>
                  <a:srgbClr val="A31515"/>
                </a:solidFill>
                <a:effectLst/>
                <a:latin typeface="Menlo" panose="020B0609030804020204" pitchFamily="49" charset="0"/>
              </a:rPr>
              <a:t>-success"</a:t>
            </a:r>
            <a:r>
              <a:rPr lang="en-US" b="0" dirty="0">
                <a:solidFill>
                  <a:srgbClr val="800000"/>
                </a:solidFill>
                <a:effectLst/>
                <a:latin typeface="Menlo" panose="020B0609030804020204" pitchFamily="49" charset="0"/>
              </a:rPr>
              <a:t>&gt;</a:t>
            </a:r>
            <a:r>
              <a:rPr lang="en-US" b="0" dirty="0">
                <a:solidFill>
                  <a:srgbClr val="000000"/>
                </a:solidFill>
                <a:effectLst/>
                <a:latin typeface="Menlo" panose="020B0609030804020204" pitchFamily="49" charset="0"/>
              </a:rPr>
              <a:t>Right</a:t>
            </a:r>
            <a:r>
              <a:rPr lang="en-US" b="0" dirty="0">
                <a:solidFill>
                  <a:srgbClr val="800000"/>
                </a:solidFill>
                <a:effectLst/>
                <a:latin typeface="Menlo" panose="020B0609030804020204" pitchFamily="49" charset="0"/>
              </a:rPr>
              <a:t>&lt;/button&gt;</a:t>
            </a:r>
            <a:endParaRPr lang="en-US" b="0" dirty="0">
              <a:solidFill>
                <a:srgbClr val="000000"/>
              </a:solidFill>
              <a:effectLst/>
              <a:latin typeface="Menlo" panose="020B0609030804020204" pitchFamily="49" charset="0"/>
            </a:endParaRPr>
          </a:p>
          <a:p>
            <a:r>
              <a:rPr lang="en-US" b="0" dirty="0">
                <a:solidFill>
                  <a:srgbClr val="800000"/>
                </a:solidFill>
                <a:effectLst/>
                <a:latin typeface="Menlo" panose="020B0609030804020204" pitchFamily="49" charset="0"/>
              </a:rPr>
              <a:t>&lt;/div&gt;</a:t>
            </a:r>
            <a:endParaRPr lang="en-US" b="0" dirty="0">
              <a:solidFill>
                <a:srgbClr val="000000"/>
              </a:solidFill>
              <a:effectLst/>
              <a:latin typeface="Menlo" panose="020B0609030804020204" pitchFamily="49" charset="0"/>
            </a:endParaRPr>
          </a:p>
          <a:p>
            <a:br>
              <a:rPr lang="en-US" b="0" dirty="0">
                <a:solidFill>
                  <a:srgbClr val="000000"/>
                </a:solidFill>
                <a:effectLst/>
                <a:latin typeface="Menlo" panose="020B0609030804020204" pitchFamily="49" charset="0"/>
              </a:rPr>
            </a:b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a:t>
            </a:r>
          </a:p>
        </p:txBody>
      </p:sp>
      <p:pic>
        <p:nvPicPr>
          <p:cNvPr id="5" name="Picture 4">
            <a:extLst>
              <a:ext uri="{FF2B5EF4-FFF2-40B4-BE49-F238E27FC236}">
                <a16:creationId xmlns:a16="http://schemas.microsoft.com/office/drawing/2014/main" id="{82811261-BAA4-9D02-8600-05ECAA5EF683}"/>
              </a:ext>
            </a:extLst>
          </p:cNvPr>
          <p:cNvPicPr>
            <a:picLocks noChangeAspect="1"/>
          </p:cNvPicPr>
          <p:nvPr/>
        </p:nvPicPr>
        <p:blipFill>
          <a:blip r:embed="rId3"/>
          <a:stretch>
            <a:fillRect/>
          </a:stretch>
        </p:blipFill>
        <p:spPr>
          <a:xfrm>
            <a:off x="5210968" y="3827538"/>
            <a:ext cx="3759200" cy="762000"/>
          </a:xfrm>
          <a:prstGeom prst="rect">
            <a:avLst/>
          </a:prstGeom>
        </p:spPr>
      </p:pic>
    </p:spTree>
    <p:extLst>
      <p:ext uri="{BB962C8B-B14F-4D97-AF65-F5344CB8AC3E}">
        <p14:creationId xmlns:p14="http://schemas.microsoft.com/office/powerpoint/2010/main" val="37002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68767" y="313310"/>
            <a:ext cx="8520600" cy="607800"/>
          </a:xfrm>
        </p:spPr>
        <p:txBody>
          <a:bodyPr/>
          <a:lstStyle/>
          <a:p>
            <a:pPr algn="l"/>
            <a:r>
              <a:rPr lang="en-US" sz="2800" b="1" i="0" dirty="0">
                <a:solidFill>
                  <a:srgbClr val="000000"/>
                </a:solidFill>
                <a:effectLst/>
                <a:latin typeface="Segoe UI" panose="020B0502040204020203" pitchFamily="34" charset="0"/>
              </a:rPr>
              <a:t>Bootstrap 5 Cards</a:t>
            </a:r>
          </a:p>
        </p:txBody>
      </p:sp>
      <p:sp>
        <p:nvSpPr>
          <p:cNvPr id="6" name="TextBox 5">
            <a:extLst>
              <a:ext uri="{FF2B5EF4-FFF2-40B4-BE49-F238E27FC236}">
                <a16:creationId xmlns:a16="http://schemas.microsoft.com/office/drawing/2014/main" id="{48CE1B1A-466D-7DC8-680D-FF25FD70A154}"/>
              </a:ext>
            </a:extLst>
          </p:cNvPr>
          <p:cNvSpPr txBox="1"/>
          <p:nvPr/>
        </p:nvSpPr>
        <p:spPr>
          <a:xfrm>
            <a:off x="268767" y="974683"/>
            <a:ext cx="8434735" cy="3631763"/>
          </a:xfrm>
          <a:prstGeom prst="rect">
            <a:avLst/>
          </a:prstGeom>
          <a:noFill/>
        </p:spPr>
        <p:txBody>
          <a:bodyPr wrap="square" rtlCol="0">
            <a:spAutoFit/>
          </a:bodyPr>
          <a:lstStyle/>
          <a:p>
            <a:r>
              <a:rPr lang="en-US" sz="2000" b="0" i="0" dirty="0">
                <a:solidFill>
                  <a:srgbClr val="000000"/>
                </a:solidFill>
                <a:effectLst/>
                <a:latin typeface="Verdana" panose="020B0604030504040204" pitchFamily="34" charset="0"/>
              </a:rPr>
              <a:t>A card in Bootstrap 5 is a bordered box with some padding around its content. It includes options for headers, footers, content, colors, etc.</a:t>
            </a:r>
          </a:p>
          <a:p>
            <a:pPr marL="342900" indent="-342900">
              <a:buFont typeface="Arial" panose="020B0604020202020204" pitchFamily="34" charset="0"/>
              <a:buChar char="•"/>
            </a:pPr>
            <a:r>
              <a:rPr lang="en-US" sz="2000" b="0" i="0" dirty="0">
                <a:solidFill>
                  <a:srgbClr val="000000"/>
                </a:solidFill>
                <a:effectLst/>
                <a:latin typeface="Segoe UI" panose="020B0502040204020203" pitchFamily="34" charset="0"/>
              </a:rPr>
              <a:t>Basic Card</a:t>
            </a:r>
          </a:p>
          <a:p>
            <a:r>
              <a:rPr lang="en-US" sz="2400" i="0" dirty="0">
                <a:solidFill>
                  <a:srgbClr val="000000"/>
                </a:solidFill>
                <a:effectLst/>
                <a:latin typeface="Abadi MT Condensed Light" panose="020B0306030101010103" pitchFamily="34" charset="77"/>
              </a:rPr>
              <a:t>A primary card is created with the </a:t>
            </a:r>
            <a:r>
              <a:rPr lang="en-US" sz="2400" dirty="0">
                <a:latin typeface="Abadi MT Condensed Light" panose="020B0306030101010103" pitchFamily="34" charset="77"/>
              </a:rPr>
              <a:t>.</a:t>
            </a:r>
            <a:r>
              <a:rPr lang="en-US" sz="2400" b="1" dirty="0">
                <a:solidFill>
                  <a:srgbClr val="FF0000"/>
                </a:solidFill>
                <a:latin typeface="Abadi MT Condensed Light" panose="020B0306030101010103" pitchFamily="34" charset="77"/>
              </a:rPr>
              <a:t>card</a:t>
            </a:r>
            <a:r>
              <a:rPr lang="en-US" sz="2400" i="0" dirty="0">
                <a:solidFill>
                  <a:srgbClr val="000000"/>
                </a:solidFill>
                <a:effectLst/>
                <a:latin typeface="Abadi MT Condensed Light" panose="020B0306030101010103" pitchFamily="34" charset="77"/>
              </a:rPr>
              <a:t> class, and the content inside the card has a </a:t>
            </a:r>
            <a:r>
              <a:rPr lang="en-US" sz="2400" dirty="0">
                <a:latin typeface="Abadi MT Condensed Light" panose="020B0306030101010103" pitchFamily="34" charset="77"/>
              </a:rPr>
              <a:t>.</a:t>
            </a:r>
            <a:r>
              <a:rPr lang="en-US" sz="2400" b="1" dirty="0">
                <a:solidFill>
                  <a:srgbClr val="FF0000"/>
                </a:solidFill>
                <a:latin typeface="Abadi MT Condensed Light" panose="020B0306030101010103" pitchFamily="34" charset="77"/>
              </a:rPr>
              <a:t>card-body</a:t>
            </a:r>
            <a:r>
              <a:rPr lang="en-US" sz="2400" b="1" i="0" dirty="0">
                <a:solidFill>
                  <a:srgbClr val="000000"/>
                </a:solidFill>
                <a:effectLst/>
                <a:latin typeface="Abadi MT Condensed Light" panose="020B0306030101010103" pitchFamily="34" charset="77"/>
              </a:rPr>
              <a:t> </a:t>
            </a:r>
            <a:r>
              <a:rPr lang="en-US" sz="2400" i="0" dirty="0">
                <a:solidFill>
                  <a:srgbClr val="000000"/>
                </a:solidFill>
                <a:effectLst/>
                <a:latin typeface="Abadi MT Condensed Light" panose="020B0306030101010103" pitchFamily="34" charset="77"/>
              </a:rPr>
              <a:t>class</a:t>
            </a:r>
          </a:p>
          <a:p>
            <a:pPr marL="342900" indent="-342900">
              <a:buFont typeface="Arial" panose="020B0604020202020204" pitchFamily="34" charset="0"/>
              <a:buChar char="•"/>
            </a:pPr>
            <a:r>
              <a:rPr lang="en-US" sz="2000" b="0" i="0" dirty="0">
                <a:solidFill>
                  <a:srgbClr val="000000"/>
                </a:solidFill>
                <a:effectLst/>
                <a:latin typeface="Segoe UI" panose="020B0502040204020203" pitchFamily="34" charset="0"/>
              </a:rPr>
              <a:t>Header and Footer</a:t>
            </a:r>
          </a:p>
          <a:p>
            <a:r>
              <a:rPr lang="en-US" sz="2400" b="0" i="0" dirty="0">
                <a:solidFill>
                  <a:srgbClr val="000000"/>
                </a:solidFill>
                <a:effectLst/>
                <a:latin typeface="Abadi MT Condensed Light" panose="020B0306030101010103" pitchFamily="34" charset="77"/>
              </a:rPr>
              <a:t>The </a:t>
            </a:r>
            <a:r>
              <a:rPr lang="en-US" sz="2400" dirty="0">
                <a:latin typeface="Abadi MT Condensed Light" panose="020B0306030101010103" pitchFamily="34" charset="77"/>
              </a:rPr>
              <a:t>.</a:t>
            </a:r>
            <a:r>
              <a:rPr lang="en-US" sz="2400" dirty="0">
                <a:solidFill>
                  <a:srgbClr val="FF0000"/>
                </a:solidFill>
                <a:latin typeface="Abadi MT Condensed Light" panose="020B0306030101010103" pitchFamily="34" charset="77"/>
              </a:rPr>
              <a:t>card-header</a:t>
            </a:r>
            <a:r>
              <a:rPr lang="en-US" sz="2400" b="0" i="0" dirty="0">
                <a:solidFill>
                  <a:srgbClr val="000000"/>
                </a:solidFill>
                <a:effectLst/>
                <a:latin typeface="Abadi MT Condensed Light" panose="020B0306030101010103" pitchFamily="34" charset="77"/>
              </a:rPr>
              <a:t> class adds a heading to the card and the </a:t>
            </a:r>
            <a:r>
              <a:rPr lang="en-US" sz="2400" dirty="0">
                <a:latin typeface="Abadi MT Condensed Light" panose="020B0306030101010103" pitchFamily="34" charset="77"/>
              </a:rPr>
              <a:t>.</a:t>
            </a:r>
            <a:r>
              <a:rPr lang="en-US" sz="2400" dirty="0">
                <a:solidFill>
                  <a:srgbClr val="FF0000"/>
                </a:solidFill>
                <a:latin typeface="Abadi MT Condensed Light" panose="020B0306030101010103" pitchFamily="34" charset="77"/>
              </a:rPr>
              <a:t>card-footer</a:t>
            </a:r>
            <a:r>
              <a:rPr lang="en-US" sz="2400" b="0" i="0" dirty="0">
                <a:solidFill>
                  <a:srgbClr val="000000"/>
                </a:solidFill>
                <a:effectLst/>
                <a:latin typeface="Abadi MT Condensed Light" panose="020B0306030101010103" pitchFamily="34" charset="77"/>
              </a:rPr>
              <a:t> class adds a footer to the card</a:t>
            </a:r>
            <a:endParaRPr lang="en-US" sz="1800" b="0" i="0" dirty="0">
              <a:solidFill>
                <a:srgbClr val="000000"/>
              </a:solidFill>
              <a:effectLst/>
              <a:latin typeface="Abadi MT Condensed Light" panose="020B0306030101010103" pitchFamily="34" charset="77"/>
            </a:endParaRPr>
          </a:p>
          <a:p>
            <a:endParaRPr lang="en-US" sz="1800" i="0" dirty="0">
              <a:solidFill>
                <a:srgbClr val="000000"/>
              </a:solidFill>
              <a:effectLst/>
              <a:latin typeface="Abadi MT Condensed Light" panose="020B0306030101010103" pitchFamily="34" charset="77"/>
            </a:endParaRPr>
          </a:p>
          <a:p>
            <a:endParaRPr lang="en-SO" sz="1600" dirty="0"/>
          </a:p>
        </p:txBody>
      </p:sp>
    </p:spTree>
    <p:extLst>
      <p:ext uri="{BB962C8B-B14F-4D97-AF65-F5344CB8AC3E}">
        <p14:creationId xmlns:p14="http://schemas.microsoft.com/office/powerpoint/2010/main" val="29311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000" b="1" i="0" dirty="0">
                <a:solidFill>
                  <a:srgbClr val="333333"/>
                </a:solidFill>
                <a:effectLst/>
                <a:latin typeface="Montserrat" pitchFamily="2" charset="77"/>
              </a:rPr>
              <a:t>React Hook Form that loads user data into fields</a:t>
            </a:r>
          </a:p>
        </p:txBody>
      </p:sp>
      <p:pic>
        <p:nvPicPr>
          <p:cNvPr id="4" name="Picture 3">
            <a:extLst>
              <a:ext uri="{FF2B5EF4-FFF2-40B4-BE49-F238E27FC236}">
                <a16:creationId xmlns:a16="http://schemas.microsoft.com/office/drawing/2014/main" id="{86D87867-9E29-BF8C-CF5E-C8608D17104B}"/>
              </a:ext>
            </a:extLst>
          </p:cNvPr>
          <p:cNvPicPr>
            <a:picLocks noChangeAspect="1"/>
          </p:cNvPicPr>
          <p:nvPr/>
        </p:nvPicPr>
        <p:blipFill>
          <a:blip r:embed="rId3"/>
          <a:stretch>
            <a:fillRect/>
          </a:stretch>
        </p:blipFill>
        <p:spPr>
          <a:xfrm>
            <a:off x="164828" y="2228586"/>
            <a:ext cx="8814343" cy="2731040"/>
          </a:xfrm>
          <a:prstGeom prst="rect">
            <a:avLst/>
          </a:prstGeom>
        </p:spPr>
      </p:pic>
      <p:sp>
        <p:nvSpPr>
          <p:cNvPr id="6" name="TextBox 5">
            <a:extLst>
              <a:ext uri="{FF2B5EF4-FFF2-40B4-BE49-F238E27FC236}">
                <a16:creationId xmlns:a16="http://schemas.microsoft.com/office/drawing/2014/main" id="{48CE1B1A-466D-7DC8-680D-FF25FD70A154}"/>
              </a:ext>
            </a:extLst>
          </p:cNvPr>
          <p:cNvSpPr txBox="1"/>
          <p:nvPr/>
        </p:nvSpPr>
        <p:spPr>
          <a:xfrm>
            <a:off x="311700" y="1113183"/>
            <a:ext cx="8434735" cy="923330"/>
          </a:xfrm>
          <a:prstGeom prst="rect">
            <a:avLst/>
          </a:prstGeom>
          <a:noFill/>
        </p:spPr>
        <p:txBody>
          <a:bodyPr wrap="square" rtlCol="0">
            <a:spAutoFit/>
          </a:bodyPr>
          <a:lstStyle/>
          <a:p>
            <a:r>
              <a:rPr lang="en-US" sz="1800" b="0" i="0" dirty="0">
                <a:solidFill>
                  <a:srgbClr val="555555"/>
                </a:solidFill>
                <a:effectLst/>
                <a:latin typeface="Montserrat" pitchFamily="2" charset="77"/>
              </a:rPr>
              <a:t>This is an example React Hook Form with a few basic user fields to demonstrate loading data and setting form values after the React component is mounted with a couple of </a:t>
            </a:r>
            <a:r>
              <a:rPr lang="en-US" sz="1800" b="0" i="0" dirty="0" err="1">
                <a:solidFill>
                  <a:srgbClr val="555555"/>
                </a:solidFill>
                <a:effectLst/>
                <a:latin typeface="Montserrat" pitchFamily="2" charset="77"/>
              </a:rPr>
              <a:t>useEffect</a:t>
            </a:r>
            <a:r>
              <a:rPr lang="en-US" sz="1800" b="0" i="0" dirty="0">
                <a:solidFill>
                  <a:srgbClr val="555555"/>
                </a:solidFill>
                <a:effectLst/>
                <a:latin typeface="Montserrat" pitchFamily="2" charset="77"/>
              </a:rPr>
              <a:t> hooks</a:t>
            </a:r>
            <a:endParaRPr lang="en-SO" sz="1800" dirty="0"/>
          </a:p>
        </p:txBody>
      </p:sp>
    </p:spTree>
    <p:extLst>
      <p:ext uri="{BB962C8B-B14F-4D97-AF65-F5344CB8AC3E}">
        <p14:creationId xmlns:p14="http://schemas.microsoft.com/office/powerpoint/2010/main" val="3779926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000" b="1" i="0" dirty="0">
                <a:solidFill>
                  <a:srgbClr val="333333"/>
                </a:solidFill>
                <a:effectLst/>
                <a:latin typeface="Montserrat" pitchFamily="2" charset="77"/>
              </a:rPr>
              <a:t>React Hook Form that loads user data into fields</a:t>
            </a:r>
          </a:p>
        </p:txBody>
      </p:sp>
      <p:pic>
        <p:nvPicPr>
          <p:cNvPr id="4" name="Picture 3">
            <a:extLst>
              <a:ext uri="{FF2B5EF4-FFF2-40B4-BE49-F238E27FC236}">
                <a16:creationId xmlns:a16="http://schemas.microsoft.com/office/drawing/2014/main" id="{86D87867-9E29-BF8C-CF5E-C8608D17104B}"/>
              </a:ext>
            </a:extLst>
          </p:cNvPr>
          <p:cNvPicPr>
            <a:picLocks noChangeAspect="1"/>
          </p:cNvPicPr>
          <p:nvPr/>
        </p:nvPicPr>
        <p:blipFill>
          <a:blip r:embed="rId3"/>
          <a:stretch>
            <a:fillRect/>
          </a:stretch>
        </p:blipFill>
        <p:spPr>
          <a:xfrm>
            <a:off x="164828" y="2228586"/>
            <a:ext cx="8814343" cy="2731040"/>
          </a:xfrm>
          <a:prstGeom prst="rect">
            <a:avLst/>
          </a:prstGeom>
        </p:spPr>
      </p:pic>
      <p:sp>
        <p:nvSpPr>
          <p:cNvPr id="6" name="TextBox 5">
            <a:extLst>
              <a:ext uri="{FF2B5EF4-FFF2-40B4-BE49-F238E27FC236}">
                <a16:creationId xmlns:a16="http://schemas.microsoft.com/office/drawing/2014/main" id="{48CE1B1A-466D-7DC8-680D-FF25FD70A154}"/>
              </a:ext>
            </a:extLst>
          </p:cNvPr>
          <p:cNvSpPr txBox="1"/>
          <p:nvPr/>
        </p:nvSpPr>
        <p:spPr>
          <a:xfrm>
            <a:off x="311700" y="1113183"/>
            <a:ext cx="8434735" cy="923330"/>
          </a:xfrm>
          <a:prstGeom prst="rect">
            <a:avLst/>
          </a:prstGeom>
          <a:noFill/>
        </p:spPr>
        <p:txBody>
          <a:bodyPr wrap="square" rtlCol="0">
            <a:spAutoFit/>
          </a:bodyPr>
          <a:lstStyle/>
          <a:p>
            <a:r>
              <a:rPr lang="en-US" sz="1800" b="0" i="0" dirty="0">
                <a:solidFill>
                  <a:srgbClr val="555555"/>
                </a:solidFill>
                <a:effectLst/>
                <a:latin typeface="Montserrat" pitchFamily="2" charset="77"/>
              </a:rPr>
              <a:t>This is an example React Hook Form with a few basic user fields to demonstrate loading data and setting form values after the React component is mounted with a couple of </a:t>
            </a:r>
            <a:r>
              <a:rPr lang="en-US" sz="1800" b="0" i="0" dirty="0" err="1">
                <a:solidFill>
                  <a:srgbClr val="555555"/>
                </a:solidFill>
                <a:effectLst/>
                <a:latin typeface="Montserrat" pitchFamily="2" charset="77"/>
              </a:rPr>
              <a:t>useEffect</a:t>
            </a:r>
            <a:r>
              <a:rPr lang="en-US" sz="1800" b="0" i="0" dirty="0">
                <a:solidFill>
                  <a:srgbClr val="555555"/>
                </a:solidFill>
                <a:effectLst/>
                <a:latin typeface="Montserrat" pitchFamily="2" charset="77"/>
              </a:rPr>
              <a:t> hooks</a:t>
            </a:r>
            <a:endParaRPr lang="en-SO" sz="1800" dirty="0"/>
          </a:p>
        </p:txBody>
      </p:sp>
    </p:spTree>
    <p:extLst>
      <p:ext uri="{BB962C8B-B14F-4D97-AF65-F5344CB8AC3E}">
        <p14:creationId xmlns:p14="http://schemas.microsoft.com/office/powerpoint/2010/main" val="6189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l"/>
            <a:r>
              <a:rPr lang="en-US" sz="2000" b="1" i="0" dirty="0">
                <a:solidFill>
                  <a:srgbClr val="333333"/>
                </a:solidFill>
                <a:effectLst/>
                <a:latin typeface="Montserrat" pitchFamily="2" charset="77"/>
              </a:rPr>
              <a:t>React Hook Form that loads user data into fields</a:t>
            </a:r>
          </a:p>
        </p:txBody>
      </p:sp>
      <p:pic>
        <p:nvPicPr>
          <p:cNvPr id="3" name="Picture 2">
            <a:extLst>
              <a:ext uri="{FF2B5EF4-FFF2-40B4-BE49-F238E27FC236}">
                <a16:creationId xmlns:a16="http://schemas.microsoft.com/office/drawing/2014/main" id="{D22AB316-003B-47AC-6792-34D4EBB5745D}"/>
              </a:ext>
            </a:extLst>
          </p:cNvPr>
          <p:cNvPicPr>
            <a:picLocks noChangeAspect="1"/>
          </p:cNvPicPr>
          <p:nvPr/>
        </p:nvPicPr>
        <p:blipFill>
          <a:blip r:embed="rId3"/>
          <a:stretch>
            <a:fillRect/>
          </a:stretch>
        </p:blipFill>
        <p:spPr>
          <a:xfrm>
            <a:off x="253448" y="918411"/>
            <a:ext cx="8637104" cy="4033948"/>
          </a:xfrm>
          <a:prstGeom prst="rect">
            <a:avLst/>
          </a:prstGeom>
        </p:spPr>
      </p:pic>
    </p:spTree>
    <p:extLst>
      <p:ext uri="{BB962C8B-B14F-4D97-AF65-F5344CB8AC3E}">
        <p14:creationId xmlns:p14="http://schemas.microsoft.com/office/powerpoint/2010/main" val="1427465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69BE-ECF1-E33D-6640-B3D6F4DEF173}"/>
              </a:ext>
            </a:extLst>
          </p:cNvPr>
          <p:cNvSpPr>
            <a:spLocks noGrp="1"/>
          </p:cNvSpPr>
          <p:nvPr>
            <p:ph type="title"/>
          </p:nvPr>
        </p:nvSpPr>
        <p:spPr/>
        <p:txBody>
          <a:bodyPr/>
          <a:lstStyle/>
          <a:p>
            <a:endParaRPr lang="en-SO"/>
          </a:p>
        </p:txBody>
      </p:sp>
      <p:pic>
        <p:nvPicPr>
          <p:cNvPr id="3" name="Picture 2">
            <a:extLst>
              <a:ext uri="{FF2B5EF4-FFF2-40B4-BE49-F238E27FC236}">
                <a16:creationId xmlns:a16="http://schemas.microsoft.com/office/drawing/2014/main" id="{0B4480ED-86AD-110A-861C-C347E7D82EAB}"/>
              </a:ext>
            </a:extLst>
          </p:cNvPr>
          <p:cNvPicPr>
            <a:picLocks noChangeAspect="1"/>
          </p:cNvPicPr>
          <p:nvPr/>
        </p:nvPicPr>
        <p:blipFill>
          <a:blip r:embed="rId2"/>
          <a:stretch>
            <a:fillRect/>
          </a:stretch>
        </p:blipFill>
        <p:spPr>
          <a:xfrm>
            <a:off x="0" y="97286"/>
            <a:ext cx="9144000" cy="4948928"/>
          </a:xfrm>
          <a:prstGeom prst="rect">
            <a:avLst/>
          </a:prstGeom>
        </p:spPr>
      </p:pic>
    </p:spTree>
    <p:extLst>
      <p:ext uri="{BB962C8B-B14F-4D97-AF65-F5344CB8AC3E}">
        <p14:creationId xmlns:p14="http://schemas.microsoft.com/office/powerpoint/2010/main" val="3059586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1935363" y="1607420"/>
            <a:ext cx="5353978" cy="10876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r>
              <a:rPr lang="en-US" sz="2800" b="1" dirty="0"/>
              <a:t>END.</a:t>
            </a:r>
            <a:endParaRPr sz="2800" b="1" dirty="0"/>
          </a:p>
        </p:txBody>
      </p:sp>
    </p:spTree>
    <p:extLst>
      <p:ext uri="{BB962C8B-B14F-4D97-AF65-F5344CB8AC3E}">
        <p14:creationId xmlns:p14="http://schemas.microsoft.com/office/powerpoint/2010/main" val="347951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marL="114300"/>
            <a:r>
              <a:rPr lang="en-US" sz="3200" b="0" i="0" dirty="0">
                <a:solidFill>
                  <a:srgbClr val="000000"/>
                </a:solidFill>
                <a:effectLst/>
                <a:latin typeface="Verdana" panose="020B0604030504040204" pitchFamily="34" charset="0"/>
              </a:rPr>
              <a:t>Bootstrap</a:t>
            </a:r>
            <a:endParaRPr lang="en-US" sz="3200" b="1" dirty="0"/>
          </a:p>
        </p:txBody>
      </p:sp>
      <p:sp>
        <p:nvSpPr>
          <p:cNvPr id="3" name="TextBox 2">
            <a:extLst>
              <a:ext uri="{FF2B5EF4-FFF2-40B4-BE49-F238E27FC236}">
                <a16:creationId xmlns:a16="http://schemas.microsoft.com/office/drawing/2014/main" id="{690F1E8B-7A28-EB48-8FF1-FED478526A26}"/>
              </a:ext>
            </a:extLst>
          </p:cNvPr>
          <p:cNvSpPr txBox="1"/>
          <p:nvPr/>
        </p:nvSpPr>
        <p:spPr>
          <a:xfrm>
            <a:off x="311700" y="1155410"/>
            <a:ext cx="8763000"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Verdana" panose="020B0604030504040204" pitchFamily="34" charset="0"/>
              </a:rPr>
              <a:t>Bootstrap is a free front-end framework for faster and easier web development</a:t>
            </a:r>
          </a:p>
          <a:p>
            <a:pPr marL="285750" indent="-285750">
              <a:buFont typeface="Arial" panose="020B0604020202020204" pitchFamily="34" charset="0"/>
              <a:buChar char="•"/>
            </a:pPr>
            <a:r>
              <a:rPr lang="en-US" sz="2000" b="0" i="0" dirty="0">
                <a:solidFill>
                  <a:srgbClr val="000000"/>
                </a:solidFill>
                <a:effectLst/>
                <a:latin typeface="Verdana" panose="020B0604030504040204" pitchFamily="34" charset="0"/>
              </a:rPr>
              <a:t>Bootstrap includes HTML and CSS based design templates for typography, forms, buttons, tables, navigation, modals, image carousels and many other, as well as optional JavaScript plugins</a:t>
            </a:r>
          </a:p>
          <a:p>
            <a:pPr marL="285750" indent="-285750">
              <a:buFont typeface="Arial" panose="020B0604020202020204" pitchFamily="34" charset="0"/>
              <a:buChar char="•"/>
            </a:pPr>
            <a:r>
              <a:rPr lang="en-US" sz="2000" b="0" i="0" dirty="0">
                <a:solidFill>
                  <a:srgbClr val="000000"/>
                </a:solidFill>
                <a:effectLst/>
                <a:latin typeface="Verdana" panose="020B0604030504040204" pitchFamily="34" charset="0"/>
              </a:rPr>
              <a:t>Bootstrap also gives you the ability to easily create responsive designs</a:t>
            </a:r>
          </a:p>
        </p:txBody>
      </p:sp>
    </p:spTree>
    <p:extLst>
      <p:ext uri="{BB962C8B-B14F-4D97-AF65-F5344CB8AC3E}">
        <p14:creationId xmlns:p14="http://schemas.microsoft.com/office/powerpoint/2010/main" val="47071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marL="114300"/>
            <a:r>
              <a:rPr lang="en-US" sz="3200" b="0" i="0" dirty="0">
                <a:solidFill>
                  <a:srgbClr val="000000"/>
                </a:solidFill>
                <a:effectLst/>
                <a:latin typeface="Verdana" panose="020B0604030504040204" pitchFamily="34" charset="0"/>
              </a:rPr>
              <a:t>Bootstrap</a:t>
            </a:r>
            <a:endParaRPr lang="en-US" sz="3200" b="1" dirty="0"/>
          </a:p>
        </p:txBody>
      </p:sp>
      <p:sp>
        <p:nvSpPr>
          <p:cNvPr id="3" name="TextBox 2">
            <a:extLst>
              <a:ext uri="{FF2B5EF4-FFF2-40B4-BE49-F238E27FC236}">
                <a16:creationId xmlns:a16="http://schemas.microsoft.com/office/drawing/2014/main" id="{690F1E8B-7A28-EB48-8FF1-FED478526A26}"/>
              </a:ext>
            </a:extLst>
          </p:cNvPr>
          <p:cNvSpPr txBox="1"/>
          <p:nvPr/>
        </p:nvSpPr>
        <p:spPr>
          <a:xfrm>
            <a:off x="69300" y="1139226"/>
            <a:ext cx="8763000" cy="2554545"/>
          </a:xfrm>
          <a:prstGeom prst="rect">
            <a:avLst/>
          </a:prstGeom>
          <a:noFill/>
        </p:spPr>
        <p:txBody>
          <a:bodyPr wrap="square" rtlCol="0">
            <a:spAutoFit/>
          </a:bodyPr>
          <a:lstStyle/>
          <a:p>
            <a:r>
              <a:rPr lang="en-US" sz="2000" b="0" i="0" dirty="0">
                <a:solidFill>
                  <a:srgbClr val="000000"/>
                </a:solidFill>
                <a:effectLst/>
                <a:latin typeface="Verdana" panose="020B0604030504040204" pitchFamily="34" charset="0"/>
              </a:rPr>
              <a:t>Bootstrap is the most popular HTML, CSS, and JavaScript framework for developing responsive, mobile-first websites</a:t>
            </a:r>
          </a:p>
          <a:p>
            <a:r>
              <a:rPr lang="en-US" sz="2000" b="0" i="0" dirty="0">
                <a:solidFill>
                  <a:srgbClr val="171717"/>
                </a:solidFill>
                <a:effectLst/>
                <a:latin typeface="-apple-system"/>
              </a:rPr>
              <a:t>Now that Bootstrap 5 no longer requires jQuery, using it in your React app is much easier and without conflicts </a:t>
            </a:r>
            <a:r>
              <a:rPr lang="en-SO" sz="2000" b="0" i="0" dirty="0">
                <a:solidFill>
                  <a:srgbClr val="171717"/>
                </a:solidFill>
                <a:effectLst/>
                <a:latin typeface="-apple-system"/>
              </a:rPr>
              <a:t> </a:t>
            </a:r>
            <a:r>
              <a:rPr lang="en-US" sz="2000" b="0" i="0" dirty="0">
                <a:solidFill>
                  <a:srgbClr val="171717"/>
                </a:solidFill>
                <a:effectLst/>
                <a:latin typeface="-apple-system"/>
              </a:rPr>
              <a:t>Now that Bootstrap 5 components are written as vanilla JS plugins, you get improved alignment with </a:t>
            </a:r>
            <a:r>
              <a:rPr lang="en-US" sz="2000" b="0" i="0" dirty="0" err="1">
                <a:solidFill>
                  <a:srgbClr val="171717"/>
                </a:solidFill>
                <a:effectLst/>
                <a:latin typeface="-apple-system"/>
              </a:rPr>
              <a:t>React's</a:t>
            </a:r>
            <a:r>
              <a:rPr lang="en-US" sz="2000" b="0" i="0" dirty="0">
                <a:solidFill>
                  <a:srgbClr val="171717"/>
                </a:solidFill>
                <a:effectLst/>
                <a:latin typeface="-apple-system"/>
              </a:rPr>
              <a:t> best patterns &amp; practices. </a:t>
            </a:r>
          </a:p>
          <a:p>
            <a:r>
              <a:rPr lang="en-US" sz="2000" b="0" i="0" dirty="0">
                <a:solidFill>
                  <a:srgbClr val="171717"/>
                </a:solidFill>
                <a:effectLst/>
                <a:latin typeface="-apple-system"/>
              </a:rPr>
              <a:t>This also means it's possible to use Bootstrap 5 components without the need for a 3rd party library like </a:t>
            </a:r>
            <a:r>
              <a:rPr lang="en-US" sz="2000" b="1" i="0" dirty="0">
                <a:solidFill>
                  <a:srgbClr val="171717"/>
                </a:solidFill>
                <a:effectLst/>
                <a:latin typeface="-apple-system"/>
              </a:rPr>
              <a:t>react-bootstrap</a:t>
            </a:r>
            <a:r>
              <a:rPr lang="en-US" sz="2000" b="0" i="0" dirty="0">
                <a:solidFill>
                  <a:srgbClr val="171717"/>
                </a:solidFill>
                <a:effectLst/>
                <a:latin typeface="-apple-system"/>
              </a:rPr>
              <a:t> or </a:t>
            </a:r>
            <a:r>
              <a:rPr lang="en-US" sz="2000" b="1" i="0" dirty="0" err="1">
                <a:solidFill>
                  <a:srgbClr val="171717"/>
                </a:solidFill>
                <a:effectLst/>
                <a:latin typeface="-apple-system"/>
              </a:rPr>
              <a:t>reactstrap</a:t>
            </a:r>
            <a:endParaRPr lang="en-SO" sz="1600" b="1" dirty="0"/>
          </a:p>
        </p:txBody>
      </p:sp>
    </p:spTree>
    <p:extLst>
      <p:ext uri="{BB962C8B-B14F-4D97-AF65-F5344CB8AC3E}">
        <p14:creationId xmlns:p14="http://schemas.microsoft.com/office/powerpoint/2010/main" val="156442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just" fontAlgn="base"/>
            <a:r>
              <a:rPr lang="en-US" sz="2000" b="1" i="0" dirty="0">
                <a:solidFill>
                  <a:srgbClr val="273239"/>
                </a:solidFill>
                <a:effectLst/>
                <a:latin typeface="urw-din"/>
              </a:rPr>
              <a:t>Method to Add Bootstrap to React</a:t>
            </a:r>
          </a:p>
        </p:txBody>
      </p:sp>
      <p:sp>
        <p:nvSpPr>
          <p:cNvPr id="3" name="TextBox 2">
            <a:extLst>
              <a:ext uri="{FF2B5EF4-FFF2-40B4-BE49-F238E27FC236}">
                <a16:creationId xmlns:a16="http://schemas.microsoft.com/office/drawing/2014/main" id="{690F1E8B-7A28-EB48-8FF1-FED478526A26}"/>
              </a:ext>
            </a:extLst>
          </p:cNvPr>
          <p:cNvSpPr txBox="1"/>
          <p:nvPr/>
        </p:nvSpPr>
        <p:spPr>
          <a:xfrm>
            <a:off x="69300" y="1139226"/>
            <a:ext cx="8763000" cy="2492990"/>
          </a:xfrm>
          <a:prstGeom prst="rect">
            <a:avLst/>
          </a:prstGeom>
          <a:noFill/>
        </p:spPr>
        <p:txBody>
          <a:bodyPr wrap="square" rtlCol="0">
            <a:spAutoFit/>
          </a:bodyPr>
          <a:lstStyle/>
          <a:p>
            <a:r>
              <a:rPr lang="en-US" sz="2000" b="0" i="0" dirty="0">
                <a:solidFill>
                  <a:srgbClr val="171717"/>
                </a:solidFill>
                <a:effectLst/>
                <a:latin typeface="-apple-system"/>
              </a:rPr>
              <a:t>First up, add Bootstrap to your React app's </a:t>
            </a:r>
            <a:r>
              <a:rPr lang="en-US" sz="2000" dirty="0" err="1"/>
              <a:t>package.json</a:t>
            </a:r>
            <a:endParaRPr lang="en-US" sz="2000" dirty="0"/>
          </a:p>
          <a:p>
            <a:r>
              <a:rPr lang="en-US" sz="2000" b="1" i="0" dirty="0" err="1">
                <a:solidFill>
                  <a:srgbClr val="171717"/>
                </a:solidFill>
                <a:effectLst/>
                <a:latin typeface="SF Mono"/>
              </a:rPr>
              <a:t>npm</a:t>
            </a:r>
            <a:r>
              <a:rPr lang="en-US" sz="2000" b="1" i="0" dirty="0">
                <a:solidFill>
                  <a:srgbClr val="171717"/>
                </a:solidFill>
                <a:effectLst/>
                <a:latin typeface="SF Mono"/>
              </a:rPr>
              <a:t> install bootstrap –save</a:t>
            </a:r>
            <a:endParaRPr lang="en-US" sz="2000" b="1" dirty="0">
              <a:solidFill>
                <a:srgbClr val="171717"/>
              </a:solidFill>
              <a:latin typeface="SF Mono"/>
            </a:endParaRPr>
          </a:p>
          <a:p>
            <a:pPr algn="just" fontAlgn="base"/>
            <a:r>
              <a:rPr lang="en-US" sz="2000" b="0" i="0" dirty="0">
                <a:solidFill>
                  <a:srgbClr val="273239"/>
                </a:solidFill>
                <a:effectLst/>
                <a:latin typeface="urw-din"/>
              </a:rPr>
              <a:t>There are mainly three ways to add Bootstrap to the React app. We will discuss them one by one.</a:t>
            </a:r>
          </a:p>
          <a:p>
            <a:pPr algn="just" fontAlgn="base">
              <a:buFont typeface="+mj-lt"/>
              <a:buAutoNum type="arabicPeriod"/>
            </a:pPr>
            <a:r>
              <a:rPr lang="en-US" sz="2000" b="0" i="0" dirty="0">
                <a:solidFill>
                  <a:srgbClr val="273239"/>
                </a:solidFill>
                <a:effectLst/>
                <a:latin typeface="urw-din"/>
              </a:rPr>
              <a:t>Using Bootstrap CDN.</a:t>
            </a:r>
          </a:p>
          <a:p>
            <a:pPr algn="just" fontAlgn="base">
              <a:buFont typeface="+mj-lt"/>
              <a:buAutoNum type="arabicPeriod"/>
            </a:pPr>
            <a:r>
              <a:rPr lang="en-US" sz="2000" b="0" i="0" dirty="0">
                <a:solidFill>
                  <a:srgbClr val="273239"/>
                </a:solidFill>
                <a:effectLst/>
                <a:latin typeface="urw-din"/>
              </a:rPr>
              <a:t>Import Bootstrap in React as a dependency</a:t>
            </a:r>
          </a:p>
          <a:p>
            <a:pPr algn="just" fontAlgn="base">
              <a:buFont typeface="+mj-lt"/>
              <a:buAutoNum type="arabicPeriod"/>
            </a:pPr>
            <a:r>
              <a:rPr lang="en-US" sz="2000" b="0" i="0" dirty="0">
                <a:solidFill>
                  <a:srgbClr val="273239"/>
                </a:solidFill>
                <a:effectLst/>
                <a:latin typeface="urw-din"/>
              </a:rPr>
              <a:t>Install React Bootstrap package (such as bootstrap-react or </a:t>
            </a:r>
            <a:r>
              <a:rPr lang="en-US" sz="2000" b="0" i="0" dirty="0" err="1">
                <a:solidFill>
                  <a:srgbClr val="273239"/>
                </a:solidFill>
                <a:effectLst/>
                <a:latin typeface="urw-din"/>
              </a:rPr>
              <a:t>reactstrap</a:t>
            </a:r>
            <a:r>
              <a:rPr lang="en-US" sz="2000" b="0" i="0" dirty="0">
                <a:solidFill>
                  <a:srgbClr val="273239"/>
                </a:solidFill>
                <a:effectLst/>
                <a:latin typeface="urw-din"/>
              </a:rPr>
              <a:t>)</a:t>
            </a:r>
          </a:p>
          <a:p>
            <a:endParaRPr lang="en-SO" sz="1600" b="1" dirty="0"/>
          </a:p>
        </p:txBody>
      </p:sp>
    </p:spTree>
    <p:extLst>
      <p:ext uri="{BB962C8B-B14F-4D97-AF65-F5344CB8AC3E}">
        <p14:creationId xmlns:p14="http://schemas.microsoft.com/office/powerpoint/2010/main" val="428391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just" fontAlgn="base"/>
            <a:r>
              <a:rPr lang="en-US" sz="2000" b="0" i="0" dirty="0">
                <a:solidFill>
                  <a:srgbClr val="273239"/>
                </a:solidFill>
                <a:effectLst/>
                <a:latin typeface="urw-din"/>
              </a:rPr>
              <a:t>Bootstrap CDN</a:t>
            </a:r>
            <a:endParaRPr lang="en-US" sz="2000" b="1" i="0" dirty="0">
              <a:solidFill>
                <a:srgbClr val="273239"/>
              </a:solidFill>
              <a:effectLst/>
              <a:latin typeface="urw-din"/>
            </a:endParaRPr>
          </a:p>
        </p:txBody>
      </p:sp>
      <p:sp>
        <p:nvSpPr>
          <p:cNvPr id="3" name="TextBox 2">
            <a:extLst>
              <a:ext uri="{FF2B5EF4-FFF2-40B4-BE49-F238E27FC236}">
                <a16:creationId xmlns:a16="http://schemas.microsoft.com/office/drawing/2014/main" id="{690F1E8B-7A28-EB48-8FF1-FED478526A26}"/>
              </a:ext>
            </a:extLst>
          </p:cNvPr>
          <p:cNvSpPr txBox="1"/>
          <p:nvPr/>
        </p:nvSpPr>
        <p:spPr>
          <a:xfrm>
            <a:off x="69300" y="1139226"/>
            <a:ext cx="8763000" cy="2739211"/>
          </a:xfrm>
          <a:prstGeom prst="rect">
            <a:avLst/>
          </a:prstGeom>
          <a:noFill/>
        </p:spPr>
        <p:txBody>
          <a:bodyPr wrap="square" rtlCol="0">
            <a:spAutoFit/>
          </a:bodyPr>
          <a:lstStyle/>
          <a:p>
            <a:r>
              <a:rPr lang="en-US" sz="2000" b="0" i="0" dirty="0">
                <a:solidFill>
                  <a:srgbClr val="273239"/>
                </a:solidFill>
                <a:effectLst/>
                <a:latin typeface="urw-din"/>
              </a:rPr>
              <a:t>This is one of the easiest ways to use bootstrap in your React app. The best thing about bootstrap CDN is no requirement for installation or downloads. You just need to copy and paste a link in the head section of your app to make it work. Below is the link that you need.</a:t>
            </a:r>
            <a:endParaRPr lang="en-US" sz="2000" dirty="0">
              <a:solidFill>
                <a:srgbClr val="273239"/>
              </a:solidFill>
              <a:latin typeface="urw-din"/>
            </a:endParaRPr>
          </a:p>
          <a:p>
            <a:r>
              <a:rPr lang="en-US" sz="1600" dirty="0">
                <a:solidFill>
                  <a:srgbClr val="FF0000"/>
                </a:solidFill>
              </a:rPr>
              <a:t>&lt;link </a:t>
            </a:r>
            <a:r>
              <a:rPr lang="en-US" sz="1600" dirty="0" err="1">
                <a:solidFill>
                  <a:srgbClr val="FF0000"/>
                </a:solidFill>
              </a:rPr>
              <a:t>rel</a:t>
            </a:r>
            <a:r>
              <a:rPr lang="en-US" sz="1600" dirty="0">
                <a:solidFill>
                  <a:srgbClr val="FF0000"/>
                </a:solidFill>
              </a:rPr>
              <a:t>="stylesheet" </a:t>
            </a:r>
            <a:r>
              <a:rPr lang="en-US" sz="1600" dirty="0" err="1">
                <a:solidFill>
                  <a:srgbClr val="FF0000"/>
                </a:solidFill>
              </a:rPr>
              <a:t>href</a:t>
            </a:r>
            <a:r>
              <a:rPr lang="en-US" sz="1600" dirty="0">
                <a:solidFill>
                  <a:srgbClr val="FF0000"/>
                </a:solidFill>
              </a:rPr>
              <a:t>="https://</a:t>
            </a:r>
            <a:r>
              <a:rPr lang="en-US" sz="1600" dirty="0" err="1">
                <a:solidFill>
                  <a:srgbClr val="FF0000"/>
                </a:solidFill>
              </a:rPr>
              <a:t>stackpath.bootstrapcdn.com</a:t>
            </a:r>
            <a:r>
              <a:rPr lang="en-US" sz="1600" dirty="0">
                <a:solidFill>
                  <a:srgbClr val="FF0000"/>
                </a:solidFill>
              </a:rPr>
              <a:t>/bootstrap/4.1.0/</a:t>
            </a:r>
            <a:r>
              <a:rPr lang="en-US" sz="1600" dirty="0" err="1">
                <a:solidFill>
                  <a:srgbClr val="FF0000"/>
                </a:solidFill>
              </a:rPr>
              <a:t>css</a:t>
            </a:r>
            <a:r>
              <a:rPr lang="en-US" sz="1600" dirty="0">
                <a:solidFill>
                  <a:srgbClr val="FF0000"/>
                </a:solidFill>
              </a:rPr>
              <a:t>/</a:t>
            </a:r>
            <a:r>
              <a:rPr lang="en-US" sz="1600" dirty="0" err="1">
                <a:solidFill>
                  <a:srgbClr val="FF0000"/>
                </a:solidFill>
              </a:rPr>
              <a:t>bootstrap.min.css</a:t>
            </a:r>
            <a:r>
              <a:rPr lang="en-US" sz="1600" dirty="0">
                <a:solidFill>
                  <a:srgbClr val="FF0000"/>
                </a:solidFill>
              </a:rPr>
              <a:t>" integrity="sha384-9gVQ4dYFwwWSjIDZnLEWnxCjeSWFphJiwGPXr1jddIhOegiu1FwO5qRGvFXOdJZ4" </a:t>
            </a:r>
            <a:r>
              <a:rPr lang="en-US" sz="1600" dirty="0" err="1">
                <a:solidFill>
                  <a:srgbClr val="FF0000"/>
                </a:solidFill>
              </a:rPr>
              <a:t>crossorigin</a:t>
            </a:r>
            <a:r>
              <a:rPr lang="en-US" sz="1600" dirty="0">
                <a:solidFill>
                  <a:srgbClr val="FF0000"/>
                </a:solidFill>
              </a:rPr>
              <a:t>="anonymous"&gt;</a:t>
            </a:r>
          </a:p>
          <a:p>
            <a:endParaRPr lang="en-SO" sz="1200" b="1" dirty="0">
              <a:solidFill>
                <a:srgbClr val="FF0000"/>
              </a:solidFill>
            </a:endParaRPr>
          </a:p>
        </p:txBody>
      </p:sp>
    </p:spTree>
    <p:extLst>
      <p:ext uri="{BB962C8B-B14F-4D97-AF65-F5344CB8AC3E}">
        <p14:creationId xmlns:p14="http://schemas.microsoft.com/office/powerpoint/2010/main" val="66847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just" fontAlgn="base"/>
            <a:r>
              <a:rPr lang="en-US" sz="1800" b="1" i="0" dirty="0">
                <a:solidFill>
                  <a:srgbClr val="273239"/>
                </a:solidFill>
                <a:effectLst/>
                <a:latin typeface="urw-din"/>
              </a:rPr>
              <a:t>Import Bootstrap as a Dependency</a:t>
            </a:r>
          </a:p>
        </p:txBody>
      </p:sp>
      <p:sp>
        <p:nvSpPr>
          <p:cNvPr id="3" name="TextBox 2">
            <a:extLst>
              <a:ext uri="{FF2B5EF4-FFF2-40B4-BE49-F238E27FC236}">
                <a16:creationId xmlns:a16="http://schemas.microsoft.com/office/drawing/2014/main" id="{690F1E8B-7A28-EB48-8FF1-FED478526A26}"/>
              </a:ext>
            </a:extLst>
          </p:cNvPr>
          <p:cNvSpPr txBox="1"/>
          <p:nvPr/>
        </p:nvSpPr>
        <p:spPr>
          <a:xfrm>
            <a:off x="69300" y="1139226"/>
            <a:ext cx="8763000" cy="1508105"/>
          </a:xfrm>
          <a:prstGeom prst="rect">
            <a:avLst/>
          </a:prstGeom>
          <a:noFill/>
        </p:spPr>
        <p:txBody>
          <a:bodyPr wrap="square" rtlCol="0">
            <a:spAutoFit/>
          </a:bodyPr>
          <a:lstStyle/>
          <a:p>
            <a:r>
              <a:rPr lang="en-US" sz="2000" b="0" i="0" dirty="0">
                <a:solidFill>
                  <a:srgbClr val="273239"/>
                </a:solidFill>
                <a:effectLst/>
                <a:latin typeface="urw-din"/>
              </a:rPr>
              <a:t>You might have used some module bundler or webpack in your application or you might have heard these names. This one is another option to add bootstrap to your React application. You can run the command given below and install bootstrap as a dependency in your application</a:t>
            </a:r>
            <a:r>
              <a:rPr lang="en-US" sz="1600" b="0" i="0" dirty="0">
                <a:solidFill>
                  <a:srgbClr val="273239"/>
                </a:solidFill>
                <a:effectLst/>
                <a:latin typeface="urw-din"/>
              </a:rPr>
              <a:t>.</a:t>
            </a:r>
            <a:endParaRPr lang="en-US" sz="1600" dirty="0">
              <a:solidFill>
                <a:srgbClr val="273239"/>
              </a:solidFill>
              <a:latin typeface="urw-din"/>
            </a:endParaRPr>
          </a:p>
          <a:p>
            <a:endParaRPr lang="en-SO" sz="1200" b="1" dirty="0">
              <a:solidFill>
                <a:srgbClr val="FF0000"/>
              </a:solidFill>
            </a:endParaRPr>
          </a:p>
        </p:txBody>
      </p:sp>
      <p:pic>
        <p:nvPicPr>
          <p:cNvPr id="4" name="Picture 3">
            <a:extLst>
              <a:ext uri="{FF2B5EF4-FFF2-40B4-BE49-F238E27FC236}">
                <a16:creationId xmlns:a16="http://schemas.microsoft.com/office/drawing/2014/main" id="{F53522E0-6D38-7B8F-C637-E8A62767B328}"/>
              </a:ext>
            </a:extLst>
          </p:cNvPr>
          <p:cNvPicPr>
            <a:picLocks noChangeAspect="1"/>
          </p:cNvPicPr>
          <p:nvPr/>
        </p:nvPicPr>
        <p:blipFill>
          <a:blip r:embed="rId3"/>
          <a:stretch>
            <a:fillRect/>
          </a:stretch>
        </p:blipFill>
        <p:spPr>
          <a:xfrm>
            <a:off x="69300" y="2768757"/>
            <a:ext cx="8534400" cy="914400"/>
          </a:xfrm>
          <a:prstGeom prst="rect">
            <a:avLst/>
          </a:prstGeom>
        </p:spPr>
      </p:pic>
    </p:spTree>
    <p:extLst>
      <p:ext uri="{BB962C8B-B14F-4D97-AF65-F5344CB8AC3E}">
        <p14:creationId xmlns:p14="http://schemas.microsoft.com/office/powerpoint/2010/main" val="282995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just" fontAlgn="base"/>
            <a:r>
              <a:rPr lang="en-US" sz="1800" b="1" i="0" dirty="0">
                <a:solidFill>
                  <a:srgbClr val="273239"/>
                </a:solidFill>
                <a:effectLst/>
                <a:latin typeface="urw-din"/>
              </a:rPr>
              <a:t>Import Bootstrap as a Dependency</a:t>
            </a:r>
          </a:p>
        </p:txBody>
      </p:sp>
      <p:sp>
        <p:nvSpPr>
          <p:cNvPr id="3" name="TextBox 2">
            <a:extLst>
              <a:ext uri="{FF2B5EF4-FFF2-40B4-BE49-F238E27FC236}">
                <a16:creationId xmlns:a16="http://schemas.microsoft.com/office/drawing/2014/main" id="{690F1E8B-7A28-EB48-8FF1-FED478526A26}"/>
              </a:ext>
            </a:extLst>
          </p:cNvPr>
          <p:cNvSpPr txBox="1"/>
          <p:nvPr/>
        </p:nvSpPr>
        <p:spPr>
          <a:xfrm>
            <a:off x="69300" y="1139226"/>
            <a:ext cx="8763000" cy="1508105"/>
          </a:xfrm>
          <a:prstGeom prst="rect">
            <a:avLst/>
          </a:prstGeom>
          <a:noFill/>
        </p:spPr>
        <p:txBody>
          <a:bodyPr wrap="square" rtlCol="0">
            <a:spAutoFit/>
          </a:bodyPr>
          <a:lstStyle/>
          <a:p>
            <a:r>
              <a:rPr lang="en-US" sz="2000" b="0" i="0" dirty="0">
                <a:solidFill>
                  <a:srgbClr val="273239"/>
                </a:solidFill>
                <a:effectLst/>
                <a:latin typeface="urw-din"/>
              </a:rPr>
              <a:t>You might have used some module bundler or webpack in your application or you might have heard these names. This one is another option to add bootstrap to your React application. You can run the command given below and install bootstrap as a dependency in your application</a:t>
            </a:r>
            <a:r>
              <a:rPr lang="en-US" sz="1600" b="0" i="0" dirty="0">
                <a:solidFill>
                  <a:srgbClr val="273239"/>
                </a:solidFill>
                <a:effectLst/>
                <a:latin typeface="urw-din"/>
              </a:rPr>
              <a:t>.</a:t>
            </a:r>
            <a:endParaRPr lang="en-US" sz="1600" dirty="0">
              <a:solidFill>
                <a:srgbClr val="273239"/>
              </a:solidFill>
              <a:latin typeface="urw-din"/>
            </a:endParaRPr>
          </a:p>
          <a:p>
            <a:endParaRPr lang="en-SO" sz="1200" b="1" dirty="0">
              <a:solidFill>
                <a:srgbClr val="FF0000"/>
              </a:solidFill>
            </a:endParaRPr>
          </a:p>
        </p:txBody>
      </p:sp>
      <p:pic>
        <p:nvPicPr>
          <p:cNvPr id="4" name="Picture 3">
            <a:extLst>
              <a:ext uri="{FF2B5EF4-FFF2-40B4-BE49-F238E27FC236}">
                <a16:creationId xmlns:a16="http://schemas.microsoft.com/office/drawing/2014/main" id="{F53522E0-6D38-7B8F-C637-E8A62767B328}"/>
              </a:ext>
            </a:extLst>
          </p:cNvPr>
          <p:cNvPicPr>
            <a:picLocks noChangeAspect="1"/>
          </p:cNvPicPr>
          <p:nvPr/>
        </p:nvPicPr>
        <p:blipFill>
          <a:blip r:embed="rId3"/>
          <a:stretch>
            <a:fillRect/>
          </a:stretch>
        </p:blipFill>
        <p:spPr>
          <a:xfrm>
            <a:off x="69300" y="2768757"/>
            <a:ext cx="8534400" cy="914400"/>
          </a:xfrm>
          <a:prstGeom prst="rect">
            <a:avLst/>
          </a:prstGeom>
        </p:spPr>
      </p:pic>
    </p:spTree>
    <p:extLst>
      <p:ext uri="{BB962C8B-B14F-4D97-AF65-F5344CB8AC3E}">
        <p14:creationId xmlns:p14="http://schemas.microsoft.com/office/powerpoint/2010/main" val="250338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p:txBody>
          <a:bodyPr/>
          <a:lstStyle/>
          <a:p>
            <a:pPr algn="just" fontAlgn="base"/>
            <a:r>
              <a:rPr lang="en-US" sz="1800" b="1" i="0" dirty="0">
                <a:solidFill>
                  <a:srgbClr val="273239"/>
                </a:solidFill>
                <a:effectLst/>
                <a:latin typeface="urw-din"/>
              </a:rPr>
              <a:t> Install React Bootstrap Package</a:t>
            </a:r>
          </a:p>
        </p:txBody>
      </p:sp>
      <p:sp>
        <p:nvSpPr>
          <p:cNvPr id="3" name="TextBox 2">
            <a:extLst>
              <a:ext uri="{FF2B5EF4-FFF2-40B4-BE49-F238E27FC236}">
                <a16:creationId xmlns:a16="http://schemas.microsoft.com/office/drawing/2014/main" id="{690F1E8B-7A28-EB48-8FF1-FED478526A26}"/>
              </a:ext>
            </a:extLst>
          </p:cNvPr>
          <p:cNvSpPr txBox="1"/>
          <p:nvPr/>
        </p:nvSpPr>
        <p:spPr>
          <a:xfrm>
            <a:off x="69300" y="1139226"/>
            <a:ext cx="8763000" cy="3539430"/>
          </a:xfrm>
          <a:prstGeom prst="rect">
            <a:avLst/>
          </a:prstGeom>
          <a:noFill/>
        </p:spPr>
        <p:txBody>
          <a:bodyPr wrap="square" rtlCol="0">
            <a:spAutoFit/>
          </a:bodyPr>
          <a:lstStyle/>
          <a:p>
            <a:r>
              <a:rPr lang="en-US" sz="2400" b="0" i="0" dirty="0">
                <a:solidFill>
                  <a:srgbClr val="273239"/>
                </a:solidFill>
                <a:effectLst/>
                <a:latin typeface="urw-din"/>
              </a:rPr>
              <a:t>The other method to add bootstrap in your React component is adding a package with the inbuilt bootstrap component. These are designed to work with your React application components. Below is the name of two popular packages</a:t>
            </a:r>
            <a:r>
              <a:rPr lang="en-US" sz="1600" b="0" i="0" dirty="0">
                <a:solidFill>
                  <a:srgbClr val="273239"/>
                </a:solidFill>
                <a:effectLst/>
                <a:latin typeface="urw-din"/>
              </a:rPr>
              <a:t>.</a:t>
            </a:r>
            <a:endParaRPr lang="en-US" sz="1600" dirty="0">
              <a:solidFill>
                <a:srgbClr val="273239"/>
              </a:solidFill>
              <a:latin typeface="urw-din"/>
            </a:endParaRPr>
          </a:p>
          <a:p>
            <a:pPr algn="just" fontAlgn="base">
              <a:buFont typeface="Arial" panose="020B0604020202020204" pitchFamily="34" charset="0"/>
              <a:buChar char="•"/>
            </a:pPr>
            <a:r>
              <a:rPr lang="en-US" sz="2400" b="1" i="0" dirty="0">
                <a:solidFill>
                  <a:srgbClr val="273239"/>
                </a:solidFill>
                <a:effectLst/>
                <a:latin typeface="urw-din"/>
              </a:rPr>
              <a:t>react-bootstrap</a:t>
            </a:r>
          </a:p>
          <a:p>
            <a:pPr algn="just" fontAlgn="base">
              <a:buFont typeface="Arial" panose="020B0604020202020204" pitchFamily="34" charset="0"/>
              <a:buChar char="•"/>
            </a:pPr>
            <a:r>
              <a:rPr lang="en-US" sz="2400" b="1" i="0" dirty="0" err="1">
                <a:solidFill>
                  <a:srgbClr val="273239"/>
                </a:solidFill>
                <a:effectLst/>
                <a:latin typeface="urw-din"/>
              </a:rPr>
              <a:t>Reactstrap</a:t>
            </a:r>
            <a:endParaRPr lang="en-US" sz="2400" b="1" i="0" dirty="0">
              <a:solidFill>
                <a:srgbClr val="273239"/>
              </a:solidFill>
              <a:effectLst/>
              <a:latin typeface="urw-din"/>
            </a:endParaRPr>
          </a:p>
          <a:p>
            <a:pPr algn="just" fontAlgn="base"/>
            <a:r>
              <a:rPr lang="en-US" sz="2800" i="0" dirty="0">
                <a:solidFill>
                  <a:srgbClr val="273239"/>
                </a:solidFill>
                <a:effectLst/>
                <a:latin typeface="urw-din"/>
              </a:rPr>
              <a:t>Both are good choices for using Bootstrap with React apps</a:t>
            </a:r>
          </a:p>
          <a:p>
            <a:pPr marL="457200" indent="-457200" algn="just" fontAlgn="base">
              <a:buAutoNum type="arabicPeriod"/>
            </a:pPr>
            <a:r>
              <a:rPr lang="en-US" sz="2000" i="0" dirty="0" err="1">
                <a:solidFill>
                  <a:srgbClr val="FF0000"/>
                </a:solidFill>
                <a:effectLst/>
                <a:latin typeface="urw-din"/>
              </a:rPr>
              <a:t>npm</a:t>
            </a:r>
            <a:r>
              <a:rPr lang="en-US" sz="2000" i="0" dirty="0">
                <a:solidFill>
                  <a:srgbClr val="FF0000"/>
                </a:solidFill>
                <a:effectLst/>
                <a:latin typeface="urw-din"/>
              </a:rPr>
              <a:t> install react-bootstrap bootstrap</a:t>
            </a:r>
          </a:p>
          <a:p>
            <a:pPr marL="457200" indent="-457200" algn="just" fontAlgn="base">
              <a:buAutoNum type="arabicPeriod"/>
            </a:pPr>
            <a:endParaRPr lang="en-US" sz="2000" i="0" dirty="0">
              <a:solidFill>
                <a:srgbClr val="FF0000"/>
              </a:solidFill>
              <a:effectLst/>
              <a:latin typeface="urw-din"/>
            </a:endParaRPr>
          </a:p>
          <a:p>
            <a:endParaRPr lang="en-SO" sz="1200" b="1" dirty="0">
              <a:solidFill>
                <a:srgbClr val="FF0000"/>
              </a:solidFill>
            </a:endParaRPr>
          </a:p>
        </p:txBody>
      </p:sp>
    </p:spTree>
    <p:extLst>
      <p:ext uri="{BB962C8B-B14F-4D97-AF65-F5344CB8AC3E}">
        <p14:creationId xmlns:p14="http://schemas.microsoft.com/office/powerpoint/2010/main" val="4125432874"/>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12926</TotalTime>
  <Words>1099</Words>
  <Application>Microsoft Macintosh PowerPoint</Application>
  <PresentationFormat>On-screen Show (16:9)</PresentationFormat>
  <Paragraphs>119</Paragraphs>
  <Slides>26</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Verdana</vt:lpstr>
      <vt:lpstr>Menlo</vt:lpstr>
      <vt:lpstr>Roboto</vt:lpstr>
      <vt:lpstr>Montserrat</vt:lpstr>
      <vt:lpstr>system-ui</vt:lpstr>
      <vt:lpstr>Abadi MT Condensed Light</vt:lpstr>
      <vt:lpstr>urw-din</vt:lpstr>
      <vt:lpstr>-apple-system</vt:lpstr>
      <vt:lpstr>SF Mono</vt:lpstr>
      <vt:lpstr>Arial</vt:lpstr>
      <vt:lpstr>Segoe UI</vt:lpstr>
      <vt:lpstr>Wingdings</vt:lpstr>
      <vt:lpstr>Geometric</vt:lpstr>
      <vt:lpstr>Web Development using React js</vt:lpstr>
      <vt:lpstr>Chapter #6</vt:lpstr>
      <vt:lpstr>Bootstrap</vt:lpstr>
      <vt:lpstr>Bootstrap</vt:lpstr>
      <vt:lpstr>Method to Add Bootstrap to React</vt:lpstr>
      <vt:lpstr>Bootstrap CDN</vt:lpstr>
      <vt:lpstr>Import Bootstrap as a Dependency</vt:lpstr>
      <vt:lpstr>Import Bootstrap as a Dependency</vt:lpstr>
      <vt:lpstr> Install React Bootstrap Package</vt:lpstr>
      <vt:lpstr>Bootstrap 5 Containers</vt:lpstr>
      <vt:lpstr>Bootstrap 5 Containers</vt:lpstr>
      <vt:lpstr>Bootstrap 5 Grid System</vt:lpstr>
      <vt:lpstr>Grid Classes</vt:lpstr>
      <vt:lpstr>Bootstrap 5 Colors</vt:lpstr>
      <vt:lpstr>Bootstrap 5 Buttons</vt:lpstr>
      <vt:lpstr>Using components button </vt:lpstr>
      <vt:lpstr>Using Html Button </vt:lpstr>
      <vt:lpstr>Bootstrap 5 Jumbotron</vt:lpstr>
      <vt:lpstr>PowerPoint Presentation</vt:lpstr>
      <vt:lpstr>Using Html Button </vt:lpstr>
      <vt:lpstr>Bootstrap 5 Cards</vt:lpstr>
      <vt:lpstr>React Hook Form that loads user data into fields</vt:lpstr>
      <vt:lpstr>React Hook Form that loads user data into fields</vt:lpstr>
      <vt:lpstr>React Hook Form that loads user data into fields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using React js</dc:title>
  <cp:lastModifiedBy>Microsoft Office User</cp:lastModifiedBy>
  <cp:revision>132</cp:revision>
  <dcterms:modified xsi:type="dcterms:W3CDTF">2022-06-01T12:15:06Z</dcterms:modified>
</cp:coreProperties>
</file>