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9" r:id="rId3"/>
    <p:sldId id="265" r:id="rId4"/>
    <p:sldId id="299" r:id="rId5"/>
    <p:sldId id="300" r:id="rId6"/>
    <p:sldId id="301" r:id="rId7"/>
    <p:sldId id="302" r:id="rId8"/>
    <p:sldId id="303" r:id="rId9"/>
    <p:sldId id="310" r:id="rId10"/>
    <p:sldId id="309" r:id="rId11"/>
    <p:sldId id="311" r:id="rId12"/>
    <p:sldId id="312" r:id="rId13"/>
    <p:sldId id="298" r:id="rId14"/>
    <p:sldId id="304" r:id="rId15"/>
    <p:sldId id="296" r:id="rId16"/>
    <p:sldId id="305" r:id="rId17"/>
    <p:sldId id="297" r:id="rId18"/>
    <p:sldId id="307" r:id="rId19"/>
    <p:sldId id="306" r:id="rId20"/>
    <p:sldId id="308"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Lst>
  <p:sldSz cx="9144000" cy="5143500" type="screen16x9"/>
  <p:notesSz cx="6858000" cy="9144000"/>
  <p:embeddedFontLs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464" autoAdjust="0"/>
  </p:normalViewPr>
  <p:slideViewPr>
    <p:cSldViewPr snapToGrid="0">
      <p:cViewPr varScale="1">
        <p:scale>
          <a:sx n="99" d="100"/>
          <a:sy n="99" d="100"/>
        </p:scale>
        <p:origin x="5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geeksforgeeks.org/django-tutorial/" TargetMode="External"/><Relationship Id="rId3" Type="http://schemas.openxmlformats.org/officeDocument/2006/relationships/hyperlink" Target="https://www.geeksforgeeks.org/php-tutorials/" TargetMode="External"/><Relationship Id="rId7" Type="http://schemas.openxmlformats.org/officeDocument/2006/relationships/hyperlink" Target="https://www.geeksforgeeks.org/introduction-to-expre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geeksforgeeks.org/nodejs-tutorials/" TargetMode="External"/><Relationship Id="rId11" Type="http://schemas.openxmlformats.org/officeDocument/2006/relationships/hyperlink" Target="https://www.geeksforgeeks.org/introduction-to-spring-framework/" TargetMode="External"/><Relationship Id="rId5" Type="http://schemas.openxmlformats.org/officeDocument/2006/relationships/hyperlink" Target="https://www.geeksforgeeks.org/python-programming-language/" TargetMode="External"/><Relationship Id="rId10" Type="http://schemas.openxmlformats.org/officeDocument/2006/relationships/hyperlink" Target="https://www.geeksforgeeks.org/tag/laravel/" TargetMode="External"/><Relationship Id="rId4" Type="http://schemas.openxmlformats.org/officeDocument/2006/relationships/hyperlink" Target="https://www.geeksforgeeks.org/java-tutorial/" TargetMode="External"/><Relationship Id="rId9" Type="http://schemas.openxmlformats.org/officeDocument/2006/relationships/hyperlink" Target="https://www.geeksforgeeks.org/how-to-install-ruby-on-rails-on-windows-and-linu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3320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12916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1682888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6395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2609364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811209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571419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2420725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111809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36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100" b="1" i="0" u="none" strike="noStrike" cap="none" dirty="0" smtClean="0">
                <a:solidFill>
                  <a:srgbClr val="000000"/>
                </a:solidFill>
                <a:effectLst/>
                <a:latin typeface="Arial"/>
                <a:ea typeface="Arial"/>
                <a:cs typeface="Arial"/>
                <a:sym typeface="Arial"/>
                <a:hlinkClick r:id="rId3"/>
              </a:rPr>
              <a:t>PHP</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PHP is a server-side scripting language designed specifically for web development.</a:t>
            </a:r>
          </a:p>
          <a:p>
            <a:pPr fontAlgn="base"/>
            <a:r>
              <a:rPr lang="en-US" sz="1100" b="1" i="0" u="none" strike="noStrike" cap="none" dirty="0" smtClean="0">
                <a:solidFill>
                  <a:srgbClr val="000000"/>
                </a:solidFill>
                <a:effectLst/>
                <a:latin typeface="Arial"/>
                <a:ea typeface="Arial"/>
                <a:cs typeface="Arial"/>
                <a:sym typeface="Arial"/>
                <a:hlinkClick r:id="rId4"/>
              </a:rPr>
              <a:t>Java</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Java is one of the most popular and widely used programming language. It is highly scalable.</a:t>
            </a:r>
          </a:p>
          <a:p>
            <a:pPr fontAlgn="base"/>
            <a:r>
              <a:rPr lang="en-US" sz="1100" b="1" i="0" u="none" strike="noStrike" cap="none" dirty="0" smtClean="0">
                <a:solidFill>
                  <a:srgbClr val="000000"/>
                </a:solidFill>
                <a:effectLst/>
                <a:latin typeface="Arial"/>
                <a:ea typeface="Arial"/>
                <a:cs typeface="Arial"/>
                <a:sym typeface="Arial"/>
                <a:hlinkClick r:id="rId5"/>
              </a:rPr>
              <a:t>Python</a:t>
            </a:r>
            <a:r>
              <a:rPr lang="en-US" sz="1100" b="1"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rPr>
              <a:t>Python is a programming language that lets you work quickly and integrate systems more efficiently.</a:t>
            </a:r>
          </a:p>
          <a:p>
            <a:pPr fontAlgn="base"/>
            <a:r>
              <a:rPr lang="en-US" sz="1100" b="1" i="0" u="none" strike="noStrike" cap="none" dirty="0" smtClean="0">
                <a:solidFill>
                  <a:srgbClr val="000000"/>
                </a:solidFill>
                <a:effectLst/>
                <a:latin typeface="Arial"/>
                <a:ea typeface="Arial"/>
                <a:cs typeface="Arial"/>
                <a:sym typeface="Arial"/>
                <a:hlinkClick r:id="rId6"/>
              </a:rPr>
              <a:t>Node.js</a:t>
            </a:r>
            <a:r>
              <a:rPr lang="en-US" sz="1100" b="1" i="0" u="none" strike="noStrike" cap="none" dirty="0" smtClean="0">
                <a:solidFill>
                  <a:srgbClr val="000000"/>
                </a:solidFill>
                <a:effectLst/>
                <a:latin typeface="Arial"/>
                <a:ea typeface="Arial"/>
                <a:cs typeface="Arial"/>
                <a:sym typeface="Arial"/>
              </a:rPr>
              <a:t>:</a:t>
            </a:r>
            <a:r>
              <a:rPr lang="en-US" sz="1100" b="0" i="0" u="none" strike="noStrike" cap="none" dirty="0" smtClean="0">
                <a:solidFill>
                  <a:srgbClr val="000000"/>
                </a:solidFill>
                <a:effectLst/>
                <a:latin typeface="Arial"/>
                <a:ea typeface="Arial"/>
                <a:cs typeface="Arial"/>
                <a:sym typeface="Arial"/>
              </a:rPr>
              <a:t> Node.js is an open source and cross-platform runtime environment for executing JavaScript code outside a browser.</a:t>
            </a:r>
          </a:p>
          <a:p>
            <a:pPr fontAlgn="base"/>
            <a:r>
              <a:rPr lang="en-US" sz="1100" b="1" i="0" u="none" strike="noStrike" cap="none" dirty="0" smtClean="0">
                <a:solidFill>
                  <a:srgbClr val="000000"/>
                </a:solidFill>
                <a:effectLst/>
                <a:latin typeface="Arial"/>
                <a:ea typeface="Arial"/>
                <a:cs typeface="Arial"/>
                <a:sym typeface="Arial"/>
              </a:rPr>
              <a:t>Back End Frameworks:</a:t>
            </a:r>
            <a:r>
              <a:rPr lang="en-US" sz="1100" b="0" i="0" u="none" strike="noStrike" cap="none" dirty="0" smtClean="0">
                <a:solidFill>
                  <a:srgbClr val="000000"/>
                </a:solidFill>
                <a:effectLst/>
                <a:latin typeface="Arial"/>
                <a:ea typeface="Arial"/>
                <a:cs typeface="Arial"/>
                <a:sym typeface="Arial"/>
              </a:rPr>
              <a:t> The list of back end frameworks are: </a:t>
            </a:r>
            <a:r>
              <a:rPr lang="en-US" sz="1100" b="0" i="0" u="none" strike="noStrike" cap="none" dirty="0" smtClean="0">
                <a:solidFill>
                  <a:srgbClr val="000000"/>
                </a:solidFill>
                <a:effectLst/>
                <a:latin typeface="Arial"/>
                <a:ea typeface="Arial"/>
                <a:cs typeface="Arial"/>
                <a:sym typeface="Arial"/>
                <a:hlinkClick r:id="rId7"/>
              </a:rPr>
              <a:t>Express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hlinkClick r:id="rId8"/>
              </a:rPr>
              <a:t>Django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hlinkClick r:id="rId9"/>
              </a:rPr>
              <a:t>Rails</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hlinkClick r:id="rId10"/>
              </a:rPr>
              <a:t>Laravel</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smtClean="0">
                <a:solidFill>
                  <a:srgbClr val="000000"/>
                </a:solidFill>
                <a:effectLst/>
                <a:latin typeface="Arial"/>
                <a:ea typeface="Arial"/>
                <a:cs typeface="Arial"/>
                <a:sym typeface="Arial"/>
                <a:hlinkClick r:id="rId11"/>
              </a:rPr>
              <a:t>Spring</a:t>
            </a:r>
            <a:r>
              <a:rPr lang="en-US" sz="1100" b="0" i="0" u="none" strike="noStrike" cap="none" dirty="0" smtClean="0">
                <a:solidFill>
                  <a:srgbClr val="000000"/>
                </a:solidFill>
                <a:effectLst/>
                <a:latin typeface="Arial"/>
                <a:ea typeface="Arial"/>
                <a:cs typeface="Arial"/>
                <a:sym typeface="Arial"/>
              </a:rPr>
              <a:t>, etc.</a:t>
            </a:r>
          </a:p>
          <a:p>
            <a:pPr marL="139700" indent="0">
              <a:buNone/>
            </a:pPr>
            <a:endParaRPr lang="en-US" dirty="0"/>
          </a:p>
        </p:txBody>
      </p:sp>
    </p:spTree>
    <p:extLst>
      <p:ext uri="{BB962C8B-B14F-4D97-AF65-F5344CB8AC3E}">
        <p14:creationId xmlns:p14="http://schemas.microsoft.com/office/powerpoint/2010/main" val="2069139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46918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12184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29891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51141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71596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NPM stands</a:t>
            </a:r>
            <a:r>
              <a:rPr lang="en-US" baseline="0" dirty="0" smtClean="0"/>
              <a:t> for Node package manager</a:t>
            </a:r>
          </a:p>
          <a:p>
            <a:r>
              <a:rPr lang="en-US" dirty="0" smtClean="0"/>
              <a:t>Yarn stands</a:t>
            </a:r>
            <a:r>
              <a:rPr lang="en-US" baseline="0" dirty="0" smtClean="0"/>
              <a:t> for </a:t>
            </a:r>
            <a:r>
              <a:rPr lang="en-US" sz="1100" b="0" i="0" u="none" strike="noStrike" cap="none" dirty="0" smtClean="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203241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tom.io/"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 Id="rId4" Type="http://schemas.openxmlformats.org/officeDocument/2006/relationships/hyperlink" Target="https://www.sublimetext.com/download"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10313" y="86603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solidFill>
                  <a:schemeClr val="bg1"/>
                </a:solidFill>
              </a:rPr>
              <a:t>Web Development using React js</a:t>
            </a:r>
            <a:endParaRPr sz="4000" dirty="0">
              <a:solidFill>
                <a:schemeClr val="bg1"/>
              </a:solidFill>
            </a:endParaRPr>
          </a:p>
        </p:txBody>
      </p:sp>
      <p:sp>
        <p:nvSpPr>
          <p:cNvPr id="86" name="Google Shape;86;p13"/>
          <p:cNvSpPr txBox="1">
            <a:spLocks noGrp="1"/>
          </p:cNvSpPr>
          <p:nvPr>
            <p:ph type="subTitle" idx="1"/>
          </p:nvPr>
        </p:nvSpPr>
        <p:spPr>
          <a:xfrm>
            <a:off x="1935363" y="1852559"/>
            <a:ext cx="5353978"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Lecturer name</a:t>
            </a:r>
            <a:endParaRPr dirty="0"/>
          </a:p>
        </p:txBody>
      </p:sp>
      <p:sp>
        <p:nvSpPr>
          <p:cNvPr id="9" name="TextBox 8">
            <a:extLst>
              <a:ext uri="{FF2B5EF4-FFF2-40B4-BE49-F238E27FC236}">
                <a16:creationId xmlns:a16="http://schemas.microsoft.com/office/drawing/2014/main" id="{FD946B8D-3AAC-3948-865E-4C28C4E55822}"/>
              </a:ext>
            </a:extLst>
          </p:cNvPr>
          <p:cNvSpPr txBox="1"/>
          <p:nvPr/>
        </p:nvSpPr>
        <p:spPr>
          <a:xfrm>
            <a:off x="1617044" y="2548521"/>
            <a:ext cx="4389120" cy="1200329"/>
          </a:xfrm>
          <a:prstGeom prst="rect">
            <a:avLst/>
          </a:prstGeom>
          <a:noFill/>
        </p:spPr>
        <p:txBody>
          <a:bodyPr wrap="square">
            <a:spAutoFit/>
          </a:bodyPr>
          <a:lstStyle/>
          <a:p>
            <a:pPr algn="ctr" eaLnBrk="1" hangingPunct="1">
              <a:lnSpc>
                <a:spcPct val="80000"/>
              </a:lnSpc>
              <a:buFont typeface="Wingdings" panose="05000000000000000000" pitchFamily="2" charset="2"/>
              <a:buNone/>
            </a:pPr>
            <a:r>
              <a:rPr lang="en-US" altLang="en-US" sz="1800" dirty="0">
                <a:solidFill>
                  <a:schemeClr val="bg1"/>
                </a:solidFill>
              </a:rPr>
              <a:t>Lecturer </a:t>
            </a:r>
          </a:p>
          <a:p>
            <a:pPr algn="ctr" eaLnBrk="1" hangingPunct="1">
              <a:lnSpc>
                <a:spcPct val="80000"/>
              </a:lnSpc>
              <a:buFont typeface="Wingdings" panose="05000000000000000000" pitchFamily="2" charset="2"/>
              <a:buNone/>
            </a:pPr>
            <a:r>
              <a:rPr lang="en-US" altLang="en-US" sz="1800" dirty="0">
                <a:solidFill>
                  <a:schemeClr val="bg1"/>
                </a:solidFill>
              </a:rPr>
              <a:t>Faculty of Computer &amp; IT</a:t>
            </a:r>
          </a:p>
          <a:p>
            <a:pPr algn="ctr" eaLnBrk="1" hangingPunct="1">
              <a:lnSpc>
                <a:spcPct val="80000"/>
              </a:lnSpc>
              <a:buFont typeface="Wingdings" panose="05000000000000000000" pitchFamily="2" charset="2"/>
              <a:buNone/>
            </a:pPr>
            <a:r>
              <a:rPr lang="en-US" altLang="en-US" sz="1800" dirty="0">
                <a:solidFill>
                  <a:schemeClr val="bg1"/>
                </a:solidFill>
              </a:rPr>
              <a:t>Jamahiriya University of Science &amp; Technology</a:t>
            </a:r>
          </a:p>
          <a:p>
            <a:pPr algn="ctr" eaLnBrk="1" hangingPunct="1">
              <a:lnSpc>
                <a:spcPct val="80000"/>
              </a:lnSpc>
              <a:buFontTx/>
              <a:buNone/>
            </a:pPr>
            <a:endParaRPr lang="en-US" altLang="en-US" sz="1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616683" y="185783"/>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smtClean="0"/>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dirty="0" smtClean="0">
                <a:solidFill>
                  <a:srgbClr val="000000"/>
                </a:solidFill>
                <a:latin typeface="Arial"/>
                <a:ea typeface="Arial"/>
                <a:cs typeface="Arial"/>
              </a:rPr>
              <a:t>There  </a:t>
            </a:r>
            <a:r>
              <a:rPr lang="en-US" sz="1800" dirty="0">
                <a:solidFill>
                  <a:srgbClr val="000000"/>
                </a:solidFill>
                <a:latin typeface="Arial"/>
                <a:ea typeface="Arial"/>
                <a:cs typeface="Arial"/>
              </a:rPr>
              <a:t>are </a:t>
            </a:r>
            <a:r>
              <a:rPr lang="en-US" sz="1800" dirty="0" smtClean="0">
                <a:solidFill>
                  <a:srgbClr val="000000"/>
                </a:solidFill>
                <a:latin typeface="Arial"/>
                <a:ea typeface="Arial"/>
                <a:cs typeface="Arial"/>
              </a:rPr>
              <a:t>some </a:t>
            </a:r>
            <a:r>
              <a:rPr lang="en-US" sz="1800" dirty="0">
                <a:solidFill>
                  <a:srgbClr val="000000"/>
                </a:solidFill>
                <a:latin typeface="Arial"/>
                <a:ea typeface="Arial"/>
                <a:cs typeface="Arial"/>
              </a:rPr>
              <a:t>prerequisites and some basic concepts that you should know before you jump to the React. These basic concepts will also help you to pick up some other frameworks and libraries of </a:t>
            </a:r>
            <a:r>
              <a:rPr lang="en-US" sz="1800" dirty="0" smtClean="0">
                <a:solidFill>
                  <a:srgbClr val="000000"/>
                </a:solidFill>
                <a:latin typeface="Arial"/>
                <a:ea typeface="Arial"/>
                <a:cs typeface="Arial"/>
              </a:rPr>
              <a:t>java script </a:t>
            </a:r>
            <a:r>
              <a:rPr lang="en-US" sz="1800" dirty="0">
                <a:solidFill>
                  <a:srgbClr val="000000"/>
                </a:solidFill>
                <a:latin typeface="Arial"/>
                <a:ea typeface="Arial"/>
                <a:cs typeface="Arial"/>
              </a:rPr>
              <a:t>in the future. </a:t>
            </a:r>
            <a:endParaRPr lang="en-US" b="1" dirty="0"/>
          </a:p>
          <a:p>
            <a:pPr marL="285750" lvl="2" indent="-285750" fontAlgn="base">
              <a:lnSpc>
                <a:spcPct val="150000"/>
              </a:lnSpc>
              <a:buClr>
                <a:srgbClr val="000000"/>
              </a:buClr>
              <a:buFont typeface="Arial" panose="020B0604020202020204" pitchFamily="34" charset="0"/>
              <a:buChar char="•"/>
            </a:pPr>
            <a:r>
              <a:rPr lang="en-US" sz="1800" dirty="0">
                <a:solidFill>
                  <a:srgbClr val="000000"/>
                </a:solidFill>
                <a:latin typeface="Arial"/>
                <a:ea typeface="Arial"/>
                <a:cs typeface="Arial"/>
              </a:rPr>
              <a:t>HTML and </a:t>
            </a:r>
            <a:r>
              <a:rPr lang="en-US" sz="1800" dirty="0" smtClean="0">
                <a:solidFill>
                  <a:srgbClr val="000000"/>
                </a:solidFill>
                <a:latin typeface="Arial"/>
                <a:ea typeface="Arial"/>
                <a:cs typeface="Arial"/>
              </a:rPr>
              <a:t>CSS.</a:t>
            </a:r>
          </a:p>
          <a:p>
            <a:pPr marL="285750" lvl="2" indent="-285750" fontAlgn="base">
              <a:lnSpc>
                <a:spcPct val="150000"/>
              </a:lnSpc>
              <a:buClr>
                <a:srgbClr val="000000"/>
              </a:buClr>
              <a:buFont typeface="Arial" panose="020B0604020202020204" pitchFamily="34" charset="0"/>
              <a:buChar char="•"/>
            </a:pPr>
            <a:r>
              <a:rPr lang="en-US" sz="1800" b="1" dirty="0"/>
              <a:t> </a:t>
            </a:r>
            <a:r>
              <a:rPr lang="en-US" sz="1800" dirty="0">
                <a:solidFill>
                  <a:srgbClr val="000000"/>
                </a:solidFill>
                <a:latin typeface="Arial"/>
                <a:ea typeface="Arial"/>
                <a:cs typeface="Arial"/>
              </a:rPr>
              <a:t>Fundamentals of JavaScript and ES6</a:t>
            </a:r>
            <a:r>
              <a:rPr lang="en-US" sz="1800" dirty="0" smtClean="0">
                <a:solidFill>
                  <a:srgbClr val="000000"/>
                </a:solidFill>
                <a:latin typeface="Arial"/>
                <a:ea typeface="Arial"/>
                <a:cs typeface="Arial"/>
              </a:rPr>
              <a:t>.</a:t>
            </a:r>
          </a:p>
        </p:txBody>
      </p:sp>
    </p:spTree>
    <p:extLst>
      <p:ext uri="{BB962C8B-B14F-4D97-AF65-F5344CB8AC3E}">
        <p14:creationId xmlns:p14="http://schemas.microsoft.com/office/powerpoint/2010/main" val="4252829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799563" y="181665"/>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smtClean="0"/>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b="1" dirty="0">
                <a:solidFill>
                  <a:srgbClr val="000000"/>
                </a:solidFill>
                <a:latin typeface="Arial"/>
                <a:ea typeface="Arial"/>
                <a:cs typeface="Arial"/>
              </a:rPr>
              <a:t>Features of </a:t>
            </a:r>
            <a:r>
              <a:rPr lang="en-US" sz="1800" b="1" dirty="0" smtClean="0">
                <a:solidFill>
                  <a:srgbClr val="000000"/>
                </a:solidFill>
                <a:latin typeface="Arial"/>
                <a:ea typeface="Arial"/>
                <a:cs typeface="Arial"/>
              </a:rPr>
              <a:t>React.js: </a:t>
            </a:r>
            <a:r>
              <a:rPr lang="en-US" sz="1800" dirty="0" smtClean="0">
                <a:solidFill>
                  <a:srgbClr val="000000"/>
                </a:solidFill>
                <a:latin typeface="Arial"/>
                <a:ea typeface="Arial"/>
                <a:cs typeface="Arial"/>
              </a:rPr>
              <a:t>some unique </a:t>
            </a:r>
            <a:r>
              <a:rPr lang="en-US" sz="1800" dirty="0">
                <a:solidFill>
                  <a:srgbClr val="000000"/>
                </a:solidFill>
                <a:latin typeface="Arial"/>
                <a:ea typeface="Arial"/>
                <a:cs typeface="Arial"/>
              </a:rPr>
              <a:t>features </a:t>
            </a:r>
            <a:r>
              <a:rPr lang="en-US" sz="1800" dirty="0" smtClean="0">
                <a:solidFill>
                  <a:srgbClr val="000000"/>
                </a:solidFill>
                <a:latin typeface="Arial"/>
                <a:ea typeface="Arial"/>
                <a:cs typeface="Arial"/>
              </a:rPr>
              <a:t>available </a:t>
            </a:r>
            <a:r>
              <a:rPr lang="en-US" sz="1800" dirty="0">
                <a:solidFill>
                  <a:srgbClr val="000000"/>
                </a:solidFill>
                <a:latin typeface="Arial"/>
                <a:ea typeface="Arial"/>
                <a:cs typeface="Arial"/>
              </a:rPr>
              <a:t>on React because that it is widely </a:t>
            </a:r>
            <a:r>
              <a:rPr lang="en-US" sz="1800" dirty="0" smtClean="0">
                <a:solidFill>
                  <a:srgbClr val="000000"/>
                </a:solidFill>
                <a:latin typeface="Arial"/>
                <a:ea typeface="Arial"/>
                <a:cs typeface="Arial"/>
              </a:rPr>
              <a:t>popular.</a:t>
            </a:r>
          </a:p>
          <a:p>
            <a:pPr marL="285750" lvl="2" indent="-285750" fontAlgn="base">
              <a:lnSpc>
                <a:spcPct val="150000"/>
              </a:lnSpc>
              <a:buClr>
                <a:srgbClr val="000000"/>
              </a:buClr>
              <a:buFont typeface="Arial" panose="020B0604020202020204" pitchFamily="34" charset="0"/>
              <a:buChar char="•"/>
            </a:pPr>
            <a:r>
              <a:rPr lang="en-US" sz="1800" b="1" dirty="0" smtClean="0">
                <a:solidFill>
                  <a:srgbClr val="000000"/>
                </a:solidFill>
                <a:latin typeface="Arial"/>
                <a:ea typeface="Arial"/>
                <a:cs typeface="Arial"/>
              </a:rPr>
              <a:t>Use JSX:</a:t>
            </a:r>
            <a:r>
              <a:rPr lang="en-US" sz="1800" dirty="0" smtClean="0">
                <a:solidFill>
                  <a:srgbClr val="000000"/>
                </a:solidFill>
                <a:latin typeface="Arial"/>
                <a:ea typeface="Arial"/>
                <a:cs typeface="Arial"/>
              </a:rPr>
              <a:t> It is faster than normal JavaScript as it performs optimizations while translating to regular JavaScript. It makes it easier for us to create templates.</a:t>
            </a:r>
          </a:p>
          <a:p>
            <a:pPr marL="285750" lvl="2" indent="-285750" fontAlgn="base">
              <a:lnSpc>
                <a:spcPct val="150000"/>
              </a:lnSpc>
              <a:buClr>
                <a:srgbClr val="000000"/>
              </a:buClr>
              <a:buFont typeface="Arial" panose="020B0604020202020204" pitchFamily="34" charset="0"/>
              <a:buChar char="•"/>
            </a:pPr>
            <a:r>
              <a:rPr lang="en-US" sz="1800" b="1" dirty="0" smtClean="0">
                <a:solidFill>
                  <a:srgbClr val="000000"/>
                </a:solidFill>
                <a:latin typeface="Arial"/>
                <a:ea typeface="Arial"/>
                <a:cs typeface="Arial"/>
              </a:rPr>
              <a:t>Virtual DOM:</a:t>
            </a:r>
            <a:r>
              <a:rPr lang="en-US" sz="1800" dirty="0" smtClean="0">
                <a:solidFill>
                  <a:srgbClr val="000000"/>
                </a:solidFill>
                <a:latin typeface="Arial"/>
                <a:ea typeface="Arial"/>
                <a:cs typeface="Arial"/>
              </a:rPr>
              <a:t> Virtual DOM exists which is like a lightweight copy of the actual DOM.</a:t>
            </a:r>
          </a:p>
          <a:p>
            <a:pPr marL="285750" lvl="2" indent="-285750" fontAlgn="base">
              <a:lnSpc>
                <a:spcPct val="150000"/>
              </a:lnSpc>
              <a:buClr>
                <a:srgbClr val="000000"/>
              </a:buClr>
              <a:buFont typeface="Arial" panose="020B0604020202020204" pitchFamily="34" charset="0"/>
              <a:buChar char="•"/>
            </a:pPr>
            <a:r>
              <a:rPr lang="en-US" sz="1800" b="1" dirty="0" smtClean="0">
                <a:solidFill>
                  <a:srgbClr val="000000"/>
                </a:solidFill>
                <a:latin typeface="Arial"/>
                <a:ea typeface="Arial"/>
                <a:cs typeface="Arial"/>
              </a:rPr>
              <a:t>One-way:</a:t>
            </a:r>
            <a:r>
              <a:rPr lang="en-US" sz="1800" dirty="0" smtClean="0">
                <a:solidFill>
                  <a:srgbClr val="000000"/>
                </a:solidFill>
                <a:latin typeface="Arial"/>
                <a:ea typeface="Arial"/>
                <a:cs typeface="Arial"/>
              </a:rPr>
              <a:t> </a:t>
            </a:r>
            <a:r>
              <a:rPr lang="en-US" sz="1800" dirty="0">
                <a:solidFill>
                  <a:srgbClr val="000000"/>
                </a:solidFill>
                <a:latin typeface="Arial"/>
                <a:ea typeface="Arial"/>
                <a:cs typeface="Arial"/>
              </a:rPr>
              <a:t>Data Binding: This feature gives you better control over your application.</a:t>
            </a:r>
          </a:p>
          <a:p>
            <a:pPr marL="285750" lvl="2" indent="-285750" fontAlgn="base">
              <a:lnSpc>
                <a:spcPct val="150000"/>
              </a:lnSpc>
              <a:buClr>
                <a:srgbClr val="000000"/>
              </a:buClr>
              <a:buFont typeface="Wingdings" panose="05000000000000000000" pitchFamily="2" charset="2"/>
              <a:buChar char="Ø"/>
            </a:pPr>
            <a:endParaRPr lang="en-US" sz="1800" dirty="0">
              <a:solidFill>
                <a:srgbClr val="000000"/>
              </a:solidFill>
              <a:latin typeface="Arial"/>
              <a:ea typeface="Arial"/>
              <a:cs typeface="Arial"/>
            </a:endParaRPr>
          </a:p>
          <a:p>
            <a:pPr lvl="2" fontAlgn="base">
              <a:lnSpc>
                <a:spcPct val="150000"/>
              </a:lnSpc>
              <a:buClr>
                <a:srgbClr val="000000"/>
              </a:buClr>
            </a:pPr>
            <a:endParaRPr lang="en-US" sz="1800" b="1" dirty="0" smtClean="0">
              <a:solidFill>
                <a:srgbClr val="000000"/>
              </a:solidFill>
              <a:latin typeface="Arial"/>
              <a:ea typeface="Arial"/>
              <a:cs typeface="Arial"/>
            </a:endParaRPr>
          </a:p>
        </p:txBody>
      </p:sp>
    </p:spTree>
    <p:extLst>
      <p:ext uri="{BB962C8B-B14F-4D97-AF65-F5344CB8AC3E}">
        <p14:creationId xmlns:p14="http://schemas.microsoft.com/office/powerpoint/2010/main" val="1552159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799563" y="181665"/>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smtClean="0"/>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b="1" dirty="0">
                <a:solidFill>
                  <a:srgbClr val="000000"/>
                </a:solidFill>
                <a:latin typeface="Arial"/>
                <a:ea typeface="Arial"/>
                <a:cs typeface="Arial"/>
              </a:rPr>
              <a:t>Features of </a:t>
            </a:r>
            <a:r>
              <a:rPr lang="en-US" sz="1800" b="1" dirty="0" smtClean="0">
                <a:solidFill>
                  <a:srgbClr val="000000"/>
                </a:solidFill>
                <a:latin typeface="Arial"/>
                <a:ea typeface="Arial"/>
                <a:cs typeface="Arial"/>
              </a:rPr>
              <a:t>React.js continue…</a:t>
            </a:r>
          </a:p>
          <a:p>
            <a:pPr marL="285750" lvl="2" indent="-285750" fontAlgn="base">
              <a:lnSpc>
                <a:spcPct val="150000"/>
              </a:lnSpc>
              <a:buClr>
                <a:srgbClr val="000000"/>
              </a:buClr>
              <a:buFont typeface="Arial" panose="020B0604020202020204" pitchFamily="34" charset="0"/>
              <a:buChar char="•"/>
            </a:pPr>
            <a:r>
              <a:rPr lang="en-US" sz="1800" b="1" dirty="0">
                <a:solidFill>
                  <a:srgbClr val="000000"/>
                </a:solidFill>
                <a:latin typeface="Arial"/>
                <a:ea typeface="Arial"/>
                <a:cs typeface="Arial"/>
              </a:rPr>
              <a:t>Component</a:t>
            </a:r>
            <a:r>
              <a:rPr lang="en-US" sz="1800" dirty="0">
                <a:solidFill>
                  <a:srgbClr val="000000"/>
                </a:solidFill>
                <a:latin typeface="Arial"/>
                <a:ea typeface="Arial"/>
                <a:cs typeface="Arial"/>
              </a:rPr>
              <a:t>: </a:t>
            </a:r>
            <a:r>
              <a:rPr lang="en-US" sz="1800" dirty="0" smtClean="0">
                <a:solidFill>
                  <a:srgbClr val="000000"/>
                </a:solidFill>
                <a:latin typeface="Arial"/>
                <a:ea typeface="Arial"/>
                <a:cs typeface="Arial"/>
              </a:rPr>
              <a:t>is </a:t>
            </a:r>
            <a:r>
              <a:rPr lang="en-US" sz="1800" dirty="0">
                <a:solidFill>
                  <a:srgbClr val="000000"/>
                </a:solidFill>
                <a:latin typeface="Arial"/>
                <a:ea typeface="Arial"/>
                <a:cs typeface="Arial"/>
              </a:rPr>
              <a:t>one of the core building blocks of React. In other words, we can say that every application you will develop in React will be made up of pieces called components</a:t>
            </a:r>
            <a:r>
              <a:rPr lang="en-US" sz="1800" dirty="0" smtClean="0">
                <a:solidFill>
                  <a:srgbClr val="000000"/>
                </a:solidFill>
                <a:latin typeface="Arial"/>
                <a:ea typeface="Arial"/>
                <a:cs typeface="Arial"/>
              </a:rPr>
              <a:t>. And </a:t>
            </a:r>
            <a:r>
              <a:rPr lang="en-US" sz="1800" dirty="0">
                <a:solidFill>
                  <a:srgbClr val="000000"/>
                </a:solidFill>
                <a:latin typeface="Arial"/>
                <a:ea typeface="Arial"/>
                <a:cs typeface="Arial"/>
              </a:rPr>
              <a:t>Components make the task of building UIs much </a:t>
            </a:r>
            <a:r>
              <a:rPr lang="en-US" sz="1800" dirty="0" smtClean="0">
                <a:solidFill>
                  <a:srgbClr val="000000"/>
                </a:solidFill>
                <a:latin typeface="Arial"/>
                <a:ea typeface="Arial"/>
                <a:cs typeface="Arial"/>
              </a:rPr>
              <a:t>easier.</a:t>
            </a:r>
          </a:p>
          <a:p>
            <a:pPr marL="285750" lvl="2" indent="-285750" fontAlgn="base">
              <a:lnSpc>
                <a:spcPct val="150000"/>
              </a:lnSpc>
              <a:buClr>
                <a:srgbClr val="000000"/>
              </a:buClr>
              <a:buFont typeface="Arial" panose="020B0604020202020204" pitchFamily="34" charset="0"/>
              <a:buChar char="•"/>
            </a:pPr>
            <a:r>
              <a:rPr lang="en-US" sz="1800" b="1" dirty="0" smtClean="0">
                <a:solidFill>
                  <a:srgbClr val="000000"/>
                </a:solidFill>
                <a:latin typeface="Arial"/>
                <a:ea typeface="Arial"/>
                <a:cs typeface="Arial"/>
              </a:rPr>
              <a:t>Performance</a:t>
            </a:r>
            <a:r>
              <a:rPr lang="en-US" sz="1800" dirty="0">
                <a:solidFill>
                  <a:srgbClr val="000000"/>
                </a:solidFill>
                <a:latin typeface="Arial"/>
                <a:ea typeface="Arial"/>
                <a:cs typeface="Arial"/>
              </a:rPr>
              <a:t>: React.js use JSX, which is faster compared to normal JavaScript and HTML. </a:t>
            </a:r>
            <a:r>
              <a:rPr lang="en-US" sz="1800" dirty="0">
                <a:solidFill>
                  <a:srgbClr val="000000"/>
                </a:solidFill>
                <a:latin typeface="Arial"/>
                <a:ea typeface="Arial"/>
                <a:cs typeface="Arial"/>
              </a:rPr>
              <a:t>Virtual DOM is a less time taking procedure to update webpages content.</a:t>
            </a:r>
          </a:p>
          <a:p>
            <a:pPr marL="285750" lvl="2" indent="-285750" fontAlgn="base">
              <a:lnSpc>
                <a:spcPct val="150000"/>
              </a:lnSpc>
              <a:buClr>
                <a:srgbClr val="000000"/>
              </a:buClr>
              <a:buFont typeface="Wingdings" panose="05000000000000000000" pitchFamily="2" charset="2"/>
              <a:buChar char="Ø"/>
            </a:pPr>
            <a:endParaRPr lang="en-US" sz="1800" dirty="0">
              <a:solidFill>
                <a:srgbClr val="000000"/>
              </a:solidFill>
              <a:latin typeface="Arial"/>
              <a:ea typeface="Arial"/>
              <a:cs typeface="Arial"/>
            </a:endParaRPr>
          </a:p>
          <a:p>
            <a:pPr lvl="2" fontAlgn="base">
              <a:lnSpc>
                <a:spcPct val="150000"/>
              </a:lnSpc>
              <a:buClr>
                <a:srgbClr val="000000"/>
              </a:buClr>
            </a:pPr>
            <a:endParaRPr lang="en-US" sz="1800" b="1" dirty="0" smtClean="0">
              <a:solidFill>
                <a:srgbClr val="000000"/>
              </a:solidFill>
              <a:latin typeface="Arial"/>
              <a:ea typeface="Arial"/>
              <a:cs typeface="Arial"/>
            </a:endParaRPr>
          </a:p>
        </p:txBody>
      </p:sp>
    </p:spTree>
    <p:extLst>
      <p:ext uri="{BB962C8B-B14F-4D97-AF65-F5344CB8AC3E}">
        <p14:creationId xmlns:p14="http://schemas.microsoft.com/office/powerpoint/2010/main" val="326556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64906" y="207869"/>
            <a:ext cx="8396931" cy="607800"/>
          </a:xfrm>
        </p:spPr>
        <p:txBody>
          <a:bodyPr/>
          <a:lstStyle/>
          <a:p>
            <a:r>
              <a:rPr lang="en-US" b="1" dirty="0" smtClean="0"/>
              <a:t>Selecting  </a:t>
            </a:r>
            <a:r>
              <a:rPr lang="en-US" b="1" dirty="0"/>
              <a:t>IDEs</a:t>
            </a:r>
            <a:endParaRPr lang="en-SO" b="1" dirty="0"/>
          </a:p>
        </p:txBody>
      </p:sp>
      <p:sp>
        <p:nvSpPr>
          <p:cNvPr id="5" name="TextBox 4">
            <a:extLst>
              <a:ext uri="{FF2B5EF4-FFF2-40B4-BE49-F238E27FC236}">
                <a16:creationId xmlns:a16="http://schemas.microsoft.com/office/drawing/2014/main" id="{690F1E8B-7A28-EB48-8FF1-FED478526A26}"/>
              </a:ext>
            </a:extLst>
          </p:cNvPr>
          <p:cNvSpPr txBox="1"/>
          <p:nvPr/>
        </p:nvSpPr>
        <p:spPr>
          <a:xfrm>
            <a:off x="311698" y="932709"/>
            <a:ext cx="8550140" cy="38472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smtClean="0">
                <a:solidFill>
                  <a:srgbClr val="1B1B1B"/>
                </a:solidFill>
                <a:latin typeface="arial" panose="020B0604020202020204" pitchFamily="34" charset="0"/>
              </a:rPr>
              <a:t>What is </a:t>
            </a:r>
            <a:r>
              <a:rPr lang="en-US" sz="1800" b="1" dirty="0" smtClean="0">
                <a:solidFill>
                  <a:srgbClr val="1B1B1B"/>
                </a:solidFill>
                <a:latin typeface="arial" panose="020B0604020202020204" pitchFamily="34" charset="0"/>
              </a:rPr>
              <a:t>an IDE</a:t>
            </a:r>
            <a:r>
              <a:rPr lang="en-US" sz="1800" dirty="0" smtClean="0">
                <a:solidFill>
                  <a:srgbClr val="1B1B1B"/>
                </a:solidFill>
                <a:latin typeface="arial" panose="020B0604020202020204" pitchFamily="34" charset="0"/>
              </a:rPr>
              <a:t> </a:t>
            </a:r>
            <a:r>
              <a:rPr lang="en-US" sz="1800" dirty="0" smtClean="0">
                <a:solidFill>
                  <a:srgbClr val="1B1B1B"/>
                </a:solidFill>
                <a:latin typeface="arial" panose="020B0604020202020204" pitchFamily="34" charset="0"/>
              </a:rPr>
              <a:t>?</a:t>
            </a:r>
            <a:endParaRPr lang="en-US" sz="1800" dirty="0">
              <a:solidFill>
                <a:srgbClr val="1B1B1B"/>
              </a:solidFill>
              <a:latin typeface="arial" panose="020B0604020202020204" pitchFamily="34" charset="0"/>
            </a:endParaRPr>
          </a:p>
          <a:p>
            <a:pPr marL="285750" indent="-285750">
              <a:lnSpc>
                <a:spcPct val="150000"/>
              </a:lnSpc>
              <a:buFont typeface="Arial" panose="020B0604020202020204" pitchFamily="34" charset="0"/>
              <a:buChar char="•"/>
            </a:pPr>
            <a:r>
              <a:rPr lang="en-US" sz="1800" dirty="0"/>
              <a:t>An integrated development environment (IDE) is software for building applications that combines common developer tools into a single graphical user interface (GUI</a:t>
            </a:r>
            <a:r>
              <a:rPr lang="en-US" sz="1800" dirty="0" smtClean="0"/>
              <a:t>).</a:t>
            </a:r>
          </a:p>
          <a:p>
            <a:pPr marL="285750" indent="-285750">
              <a:lnSpc>
                <a:spcPct val="150000"/>
              </a:lnSpc>
              <a:buFont typeface="Arial" panose="020B0604020202020204" pitchFamily="34" charset="0"/>
              <a:buChar char="•"/>
            </a:pPr>
            <a:r>
              <a:rPr lang="en-US" sz="1800" b="1" dirty="0"/>
              <a:t>An IDE typically consists of</a:t>
            </a:r>
            <a:r>
              <a:rPr lang="en-US" sz="1800" dirty="0" smtClean="0"/>
              <a:t>:</a:t>
            </a:r>
          </a:p>
          <a:p>
            <a:pPr>
              <a:lnSpc>
                <a:spcPct val="150000"/>
              </a:lnSpc>
            </a:pPr>
            <a:r>
              <a:rPr lang="en-US" sz="1800" b="1" dirty="0" smtClean="0"/>
              <a:t>      Source </a:t>
            </a:r>
            <a:r>
              <a:rPr lang="en-US" sz="1800" b="1" dirty="0"/>
              <a:t>code editor</a:t>
            </a:r>
            <a:r>
              <a:rPr lang="en-US" sz="1800" dirty="0"/>
              <a:t>: A text editor that can assist in writing software code </a:t>
            </a:r>
            <a:r>
              <a:rPr lang="en-US" sz="1800" dirty="0" smtClean="0"/>
              <a:t>with</a:t>
            </a:r>
          </a:p>
          <a:p>
            <a:pPr>
              <a:lnSpc>
                <a:spcPct val="150000"/>
              </a:lnSpc>
            </a:pPr>
            <a:r>
              <a:rPr lang="en-US" sz="1800" dirty="0" smtClean="0"/>
              <a:t>      features </a:t>
            </a:r>
            <a:r>
              <a:rPr lang="en-US" sz="1800" dirty="0"/>
              <a:t>such as </a:t>
            </a:r>
            <a:r>
              <a:rPr lang="en-US" sz="1800" dirty="0" smtClean="0"/>
              <a:t>syntax </a:t>
            </a:r>
            <a:r>
              <a:rPr lang="en-US" sz="1800" dirty="0"/>
              <a:t>highlighting with visual cues, providing </a:t>
            </a:r>
            <a:r>
              <a:rPr lang="en-US" sz="1800" dirty="0" smtClean="0"/>
              <a:t>language</a:t>
            </a:r>
          </a:p>
          <a:p>
            <a:pPr>
              <a:lnSpc>
                <a:spcPct val="150000"/>
              </a:lnSpc>
            </a:pPr>
            <a:r>
              <a:rPr lang="en-US" sz="1800" dirty="0" smtClean="0"/>
              <a:t>      specific </a:t>
            </a:r>
            <a:r>
              <a:rPr lang="en-US" sz="1800" dirty="0"/>
              <a:t>auto-completion, and checking </a:t>
            </a:r>
            <a:r>
              <a:rPr lang="en-US" sz="1800" dirty="0" smtClean="0"/>
              <a:t>for </a:t>
            </a:r>
            <a:r>
              <a:rPr lang="en-US" sz="1800" dirty="0"/>
              <a:t>bugs as code is being written</a:t>
            </a:r>
            <a:r>
              <a:rPr lang="en-US" sz="1800" dirty="0" smtClean="0"/>
              <a:t>.</a:t>
            </a:r>
          </a:p>
          <a:p>
            <a:endParaRPr lang="en-US" dirty="0" smtClean="0"/>
          </a:p>
          <a:p>
            <a:r>
              <a:rPr lang="en-US" dirty="0"/>
              <a:t>	</a:t>
            </a:r>
          </a:p>
        </p:txBody>
      </p:sp>
    </p:spTree>
    <p:extLst>
      <p:ext uri="{BB962C8B-B14F-4D97-AF65-F5344CB8AC3E}">
        <p14:creationId xmlns:p14="http://schemas.microsoft.com/office/powerpoint/2010/main" val="3277910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78295" y="188619"/>
            <a:ext cx="8214051" cy="607800"/>
          </a:xfrm>
        </p:spPr>
        <p:txBody>
          <a:bodyPr/>
          <a:lstStyle/>
          <a:p>
            <a:r>
              <a:rPr lang="en-US" b="1" dirty="0"/>
              <a:t>Selecting  IDEs</a:t>
            </a:r>
            <a:endParaRPr lang="en-SO" b="1" dirty="0"/>
          </a:p>
        </p:txBody>
      </p:sp>
      <p:sp>
        <p:nvSpPr>
          <p:cNvPr id="5" name="TextBox 4">
            <a:extLst>
              <a:ext uri="{FF2B5EF4-FFF2-40B4-BE49-F238E27FC236}">
                <a16:creationId xmlns:a16="http://schemas.microsoft.com/office/drawing/2014/main" id="{690F1E8B-7A28-EB48-8FF1-FED478526A26}"/>
              </a:ext>
            </a:extLst>
          </p:cNvPr>
          <p:cNvSpPr txBox="1"/>
          <p:nvPr/>
        </p:nvSpPr>
        <p:spPr>
          <a:xfrm>
            <a:off x="311697" y="923084"/>
            <a:ext cx="8547245" cy="3016210"/>
          </a:xfrm>
          <a:prstGeom prst="rect">
            <a:avLst/>
          </a:prstGeom>
          <a:noFill/>
        </p:spPr>
        <p:txBody>
          <a:bodyPr wrap="square" rtlCol="0">
            <a:spAutoFit/>
          </a:bodyPr>
          <a:lstStyle/>
          <a:p>
            <a:pPr marL="285750" lvl="5" indent="-285750">
              <a:lnSpc>
                <a:spcPct val="150000"/>
              </a:lnSpc>
              <a:buFont typeface="Wingdings" panose="05000000000000000000" pitchFamily="2" charset="2"/>
              <a:buChar char="Ø"/>
            </a:pPr>
            <a:r>
              <a:rPr lang="en-US" sz="1800" b="1" dirty="0"/>
              <a:t> Local build automation</a:t>
            </a:r>
            <a:r>
              <a:rPr lang="en-US" sz="1800" dirty="0"/>
              <a:t>: Utilities that automate simple, repeatable tasks as part of creating a local </a:t>
            </a:r>
            <a:r>
              <a:rPr lang="en-US" sz="1800" dirty="0" smtClean="0"/>
              <a:t>build </a:t>
            </a:r>
            <a:r>
              <a:rPr lang="en-US" sz="1800" dirty="0"/>
              <a:t>of the software for use by the developer, like </a:t>
            </a:r>
            <a:r>
              <a:rPr lang="en-US" sz="1800" dirty="0" smtClean="0"/>
              <a:t>compiling  computer </a:t>
            </a:r>
            <a:r>
              <a:rPr lang="en-US" sz="1800" dirty="0"/>
              <a:t>source code into binary code, </a:t>
            </a:r>
            <a:r>
              <a:rPr lang="en-US" sz="1800" dirty="0" smtClean="0"/>
              <a:t>packaging </a:t>
            </a:r>
            <a:r>
              <a:rPr lang="en-US" sz="1800" dirty="0"/>
              <a:t>binary code, and running automated tests</a:t>
            </a:r>
            <a:r>
              <a:rPr lang="en-US" sz="1800" dirty="0" smtClean="0"/>
              <a:t>.</a:t>
            </a:r>
            <a:endParaRPr lang="en-US" sz="1800" dirty="0"/>
          </a:p>
          <a:p>
            <a:pPr marL="285750" lvl="5" indent="-285750">
              <a:lnSpc>
                <a:spcPct val="150000"/>
              </a:lnSpc>
              <a:buFont typeface="Wingdings" panose="05000000000000000000" pitchFamily="2" charset="2"/>
              <a:buChar char="Ø"/>
            </a:pPr>
            <a:r>
              <a:rPr lang="en-US" sz="1800" b="1" dirty="0" smtClean="0"/>
              <a:t>Debugger</a:t>
            </a:r>
            <a:r>
              <a:rPr lang="en-US" sz="1800" dirty="0"/>
              <a:t>: A program for testing other programs that can graphically display the location of a bug in </a:t>
            </a:r>
            <a:r>
              <a:rPr lang="en-US" sz="1800" dirty="0" smtClean="0"/>
              <a:t>the  </a:t>
            </a:r>
            <a:r>
              <a:rPr lang="en-US" sz="1800" dirty="0"/>
              <a:t>original code.</a:t>
            </a:r>
          </a:p>
          <a:p>
            <a:endParaRPr lang="en-US" dirty="0" smtClean="0"/>
          </a:p>
          <a:p>
            <a:r>
              <a:rPr lang="en-US" dirty="0"/>
              <a:t>	</a:t>
            </a:r>
          </a:p>
        </p:txBody>
      </p:sp>
    </p:spTree>
    <p:extLst>
      <p:ext uri="{BB962C8B-B14F-4D97-AF65-F5344CB8AC3E}">
        <p14:creationId xmlns:p14="http://schemas.microsoft.com/office/powerpoint/2010/main" val="1837013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4981" y="275246"/>
            <a:ext cx="8274035" cy="486183"/>
          </a:xfrm>
        </p:spPr>
        <p:txBody>
          <a:bodyPr/>
          <a:lstStyle/>
          <a:p>
            <a:r>
              <a:rPr lang="en-US" b="1" dirty="0"/>
              <a:t>Why do developers use IDEs?</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8779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t>An IDE allows developers to start programming new applications quickly because multiple utilities don’t need to be manually configured and integrated as part of the setup process.</a:t>
            </a:r>
            <a:endParaRPr lang="en-US" sz="1800" dirty="0" smtClean="0"/>
          </a:p>
          <a:p>
            <a:pPr marL="285750" indent="-285750">
              <a:lnSpc>
                <a:spcPct val="150000"/>
              </a:lnSpc>
              <a:buFont typeface="Wingdings" panose="05000000000000000000" pitchFamily="2" charset="2"/>
              <a:buChar char="q"/>
            </a:pPr>
            <a:r>
              <a:rPr lang="en-US" sz="1800" b="1" dirty="0"/>
              <a:t>Best Web Development </a:t>
            </a:r>
            <a:r>
              <a:rPr lang="en-US" sz="1800" b="1" dirty="0" smtClean="0"/>
              <a:t>IDES</a:t>
            </a:r>
          </a:p>
          <a:p>
            <a:pPr marL="285750" lvl="6" indent="-285750">
              <a:lnSpc>
                <a:spcPct val="150000"/>
              </a:lnSpc>
              <a:buFont typeface="Wingdings" panose="05000000000000000000" pitchFamily="2" charset="2"/>
              <a:buChar char="§"/>
            </a:pPr>
            <a:r>
              <a:rPr lang="en-US" sz="1800" b="1" dirty="0" smtClean="0">
                <a:solidFill>
                  <a:srgbClr val="0070C0"/>
                </a:solidFill>
              </a:rPr>
              <a:t>Visual </a:t>
            </a:r>
            <a:r>
              <a:rPr lang="en-US" sz="1800" b="1" dirty="0">
                <a:solidFill>
                  <a:srgbClr val="0070C0"/>
                </a:solidFill>
              </a:rPr>
              <a:t>Studio Code simply </a:t>
            </a:r>
            <a:r>
              <a:rPr lang="en-US" sz="1800" b="1" dirty="0" smtClean="0">
                <a:solidFill>
                  <a:srgbClr val="0070C0"/>
                </a:solidFill>
              </a:rPr>
              <a:t>vscode</a:t>
            </a:r>
          </a:p>
          <a:p>
            <a:pPr marL="285750" lvl="6" indent="-285750">
              <a:lnSpc>
                <a:spcPct val="150000"/>
              </a:lnSpc>
              <a:buFont typeface="Wingdings" panose="05000000000000000000" pitchFamily="2" charset="2"/>
              <a:buChar char="§"/>
            </a:pPr>
            <a:r>
              <a:rPr lang="en-US" sz="1800" b="1" dirty="0" smtClean="0">
                <a:solidFill>
                  <a:srgbClr val="0070C0"/>
                </a:solidFill>
              </a:rPr>
              <a:t>   Atom</a:t>
            </a:r>
            <a:endParaRPr lang="en-US" sz="1800" dirty="0">
              <a:solidFill>
                <a:srgbClr val="0070C0"/>
              </a:solidFill>
            </a:endParaRPr>
          </a:p>
          <a:p>
            <a:pPr marL="285750" lvl="6" indent="-285750">
              <a:lnSpc>
                <a:spcPct val="150000"/>
              </a:lnSpc>
              <a:buFont typeface="Wingdings" panose="05000000000000000000" pitchFamily="2" charset="2"/>
              <a:buChar char="§"/>
            </a:pPr>
            <a:r>
              <a:rPr lang="en-US" sz="1800" b="1" dirty="0" smtClean="0">
                <a:solidFill>
                  <a:srgbClr val="0070C0"/>
                </a:solidFill>
              </a:rPr>
              <a:t>Sublime </a:t>
            </a:r>
            <a:r>
              <a:rPr lang="en-US" sz="1800" b="1" dirty="0">
                <a:solidFill>
                  <a:srgbClr val="0070C0"/>
                </a:solidFill>
              </a:rPr>
              <a:t>Text 3 and many others.</a:t>
            </a:r>
          </a:p>
          <a:p>
            <a:pPr>
              <a:lnSpc>
                <a:spcPct val="150000"/>
              </a:lnSpc>
            </a:pPr>
            <a:endParaRPr lang="en-US" sz="1800" b="1" dirty="0" smtClean="0"/>
          </a:p>
          <a:p>
            <a:pPr lvl="3"/>
            <a:r>
              <a:rPr lang="en-US" b="1" dirty="0" smtClean="0"/>
              <a:t>	</a:t>
            </a:r>
          </a:p>
          <a:p>
            <a:endParaRPr lang="en-SO" sz="1600" dirty="0"/>
          </a:p>
        </p:txBody>
      </p:sp>
    </p:spTree>
    <p:extLst>
      <p:ext uri="{BB962C8B-B14F-4D97-AF65-F5344CB8AC3E}">
        <p14:creationId xmlns:p14="http://schemas.microsoft.com/office/powerpoint/2010/main" val="1150329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311700" y="215758"/>
            <a:ext cx="8123383" cy="708916"/>
          </a:xfrm>
        </p:spPr>
        <p:txBody>
          <a:bodyPr/>
          <a:lstStyle/>
          <a:p>
            <a:r>
              <a:rPr lang="en-US" b="1" dirty="0"/>
              <a:t>Why do developers use IDEs?</a:t>
            </a:r>
            <a:br>
              <a:rPr lang="en-US" b="1" dirty="0"/>
            </a:br>
            <a:endParaRPr lang="en-SO" dirty="0">
              <a:solidFill>
                <a:schemeClr val="tx1"/>
              </a:solidFill>
            </a:endParaRPr>
          </a:p>
        </p:txBody>
      </p:sp>
      <p:sp>
        <p:nvSpPr>
          <p:cNvPr id="4" name="TextBox 3">
            <a:extLst>
              <a:ext uri="{FF2B5EF4-FFF2-40B4-BE49-F238E27FC236}">
                <a16:creationId xmlns:a16="http://schemas.microsoft.com/office/drawing/2014/main" id="{690F1E8B-7A28-EB48-8FF1-FED478526A26}"/>
              </a:ext>
            </a:extLst>
          </p:cNvPr>
          <p:cNvSpPr txBox="1"/>
          <p:nvPr/>
        </p:nvSpPr>
        <p:spPr>
          <a:xfrm>
            <a:off x="506910" y="1123765"/>
            <a:ext cx="7318430" cy="2215991"/>
          </a:xfrm>
          <a:prstGeom prst="rect">
            <a:avLst/>
          </a:prstGeom>
          <a:noFill/>
        </p:spPr>
        <p:txBody>
          <a:bodyPr wrap="square" rtlCol="0">
            <a:spAutoFit/>
          </a:bodyPr>
          <a:lstStyle/>
          <a:p>
            <a:pPr lvl="6">
              <a:lnSpc>
                <a:spcPct val="150000"/>
              </a:lnSpc>
            </a:pPr>
            <a:r>
              <a:rPr lang="en-US" sz="1800" b="1" dirty="0" smtClean="0">
                <a:solidFill>
                  <a:srgbClr val="0070C0"/>
                </a:solidFill>
              </a:rPr>
              <a:t>Links you can download </a:t>
            </a:r>
          </a:p>
          <a:p>
            <a:pPr marL="285750" lvl="6" indent="-285750">
              <a:lnSpc>
                <a:spcPct val="150000"/>
              </a:lnSpc>
              <a:buFont typeface="Arial" panose="020B0604020202020204" pitchFamily="34" charset="0"/>
              <a:buChar char="•"/>
            </a:pPr>
            <a:r>
              <a:rPr lang="en-US" sz="1800" b="1" dirty="0" smtClean="0">
                <a:solidFill>
                  <a:srgbClr val="0070C0"/>
                </a:solidFill>
                <a:hlinkClick r:id="rId2"/>
              </a:rPr>
              <a:t>https</a:t>
            </a:r>
            <a:r>
              <a:rPr lang="en-US" sz="1800" b="1" dirty="0">
                <a:solidFill>
                  <a:srgbClr val="0070C0"/>
                </a:solidFill>
                <a:hlinkClick r:id="rId2"/>
              </a:rPr>
              <a:t>://code.visualstudio.com</a:t>
            </a:r>
            <a:r>
              <a:rPr lang="en-US" sz="1800" b="1" dirty="0" smtClean="0">
                <a:solidFill>
                  <a:srgbClr val="0070C0"/>
                </a:solidFill>
                <a:hlinkClick r:id="rId2"/>
              </a:rPr>
              <a:t>/</a:t>
            </a:r>
            <a:r>
              <a:rPr lang="en-US" sz="1800" b="1" dirty="0" smtClean="0">
                <a:solidFill>
                  <a:srgbClr val="0070C0"/>
                </a:solidFill>
              </a:rPr>
              <a:t>    is recommended</a:t>
            </a:r>
          </a:p>
          <a:p>
            <a:pPr marL="285750" lvl="6" indent="-285750">
              <a:lnSpc>
                <a:spcPct val="150000"/>
              </a:lnSpc>
              <a:buFont typeface="Arial" panose="020B0604020202020204" pitchFamily="34" charset="0"/>
              <a:buChar char="•"/>
            </a:pPr>
            <a:r>
              <a:rPr lang="en-US" sz="1800" b="1" dirty="0">
                <a:solidFill>
                  <a:srgbClr val="0070C0"/>
                </a:solidFill>
                <a:hlinkClick r:id="rId3"/>
              </a:rPr>
              <a:t>https://atom.io</a:t>
            </a:r>
            <a:r>
              <a:rPr lang="en-US" sz="1800" b="1" dirty="0" smtClean="0">
                <a:solidFill>
                  <a:srgbClr val="0070C0"/>
                </a:solidFill>
                <a:hlinkClick r:id="rId3"/>
              </a:rPr>
              <a:t>/</a:t>
            </a:r>
            <a:endParaRPr lang="en-US" sz="1800" b="1" dirty="0" smtClean="0">
              <a:solidFill>
                <a:srgbClr val="0070C0"/>
              </a:solidFill>
            </a:endParaRPr>
          </a:p>
          <a:p>
            <a:pPr marL="285750" lvl="6" indent="-285750">
              <a:lnSpc>
                <a:spcPct val="150000"/>
              </a:lnSpc>
              <a:buFont typeface="Arial" panose="020B0604020202020204" pitchFamily="34" charset="0"/>
              <a:buChar char="•"/>
            </a:pPr>
            <a:r>
              <a:rPr lang="en-US" sz="1800" b="1" dirty="0">
                <a:solidFill>
                  <a:srgbClr val="0070C0"/>
                </a:solidFill>
                <a:hlinkClick r:id="rId4"/>
              </a:rPr>
              <a:t>https://</a:t>
            </a:r>
            <a:r>
              <a:rPr lang="en-US" sz="1800" b="1" dirty="0" smtClean="0">
                <a:solidFill>
                  <a:srgbClr val="0070C0"/>
                </a:solidFill>
                <a:hlinkClick r:id="rId4"/>
              </a:rPr>
              <a:t>www.sublimetext.com/download</a:t>
            </a:r>
            <a:endParaRPr lang="en-US" sz="1800" b="1" dirty="0" smtClean="0">
              <a:solidFill>
                <a:srgbClr val="0070C0"/>
              </a:solidFill>
            </a:endParaRPr>
          </a:p>
          <a:p>
            <a:pPr lvl="6"/>
            <a:endParaRPr lang="en-US" b="1" dirty="0" smtClean="0">
              <a:solidFill>
                <a:srgbClr val="0070C0"/>
              </a:solidFill>
            </a:endParaRPr>
          </a:p>
          <a:p>
            <a:endParaRPr lang="en-SO" sz="1600" dirty="0"/>
          </a:p>
        </p:txBody>
      </p:sp>
    </p:spTree>
    <p:extLst>
      <p:ext uri="{BB962C8B-B14F-4D97-AF65-F5344CB8AC3E}">
        <p14:creationId xmlns:p14="http://schemas.microsoft.com/office/powerpoint/2010/main" val="3753393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505170" y="282094"/>
            <a:ext cx="8133657" cy="486183"/>
          </a:xfrm>
        </p:spPr>
        <p:txBody>
          <a:bodyPr/>
          <a:lstStyle/>
          <a:p>
            <a:r>
              <a:rPr lang="en-US" b="1" dirty="0"/>
              <a:t>Node and NPM</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Node</a:t>
            </a:r>
            <a:r>
              <a:rPr lang="en-US" sz="1800" dirty="0"/>
              <a:t> (or more formally </a:t>
            </a:r>
            <a:r>
              <a:rPr lang="en-US" sz="1800" i="1" dirty="0"/>
              <a:t>Node.js</a:t>
            </a:r>
            <a:r>
              <a:rPr lang="en-US" sz="1800" dirty="0"/>
              <a:t>) is an open-source, cross-platform runtime environment that allows developers to create all kinds of server-side tools and applications in JavaScript. </a:t>
            </a:r>
            <a:endParaRPr lang="en-US" sz="1800" dirty="0" smtClean="0"/>
          </a:p>
          <a:p>
            <a:pPr>
              <a:lnSpc>
                <a:spcPct val="150000"/>
              </a:lnSpc>
            </a:pPr>
            <a:endParaRPr lang="en-US" sz="1800" dirty="0" smtClean="0"/>
          </a:p>
          <a:p>
            <a:pPr marL="285750" indent="-285750">
              <a:lnSpc>
                <a:spcPct val="150000"/>
              </a:lnSpc>
              <a:buFont typeface="Wingdings" panose="05000000000000000000" pitchFamily="2" charset="2"/>
              <a:buChar char="Ø"/>
            </a:pPr>
            <a:r>
              <a:rPr lang="en-US" sz="1800" dirty="0" smtClean="0"/>
              <a:t>The </a:t>
            </a:r>
            <a:r>
              <a:rPr lang="en-US" sz="1800" dirty="0"/>
              <a:t>runtime is intended for use outside of a browser context (i.e. running directly on a computer or server OS</a:t>
            </a:r>
            <a:r>
              <a:rPr lang="en-US" sz="1800" dirty="0" smtClean="0"/>
              <a:t>)  and can be downloaded the official website of node js</a:t>
            </a:r>
            <a:r>
              <a:rPr lang="en-US" sz="1800" dirty="0"/>
              <a:t>  </a:t>
            </a:r>
            <a:r>
              <a:rPr lang="en-US" sz="1800" dirty="0" smtClean="0">
                <a:hlinkClick r:id="rId2"/>
              </a:rPr>
              <a:t>https://nodejs.org/en/</a:t>
            </a:r>
            <a:r>
              <a:rPr lang="en-US" sz="1800" dirty="0" smtClean="0"/>
              <a:t>.</a:t>
            </a:r>
          </a:p>
          <a:p>
            <a:pPr lvl="3">
              <a:lnSpc>
                <a:spcPct val="150000"/>
              </a:lnSpc>
            </a:pPr>
            <a:r>
              <a:rPr lang="en-US" sz="1800" b="1" dirty="0" smtClean="0"/>
              <a:t>	</a:t>
            </a:r>
          </a:p>
        </p:txBody>
      </p:sp>
    </p:spTree>
    <p:extLst>
      <p:ext uri="{BB962C8B-B14F-4D97-AF65-F5344CB8AC3E}">
        <p14:creationId xmlns:p14="http://schemas.microsoft.com/office/powerpoint/2010/main" val="2558023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505170" y="282094"/>
            <a:ext cx="8133657" cy="486183"/>
          </a:xfrm>
        </p:spPr>
        <p:txBody>
          <a:bodyPr/>
          <a:lstStyle/>
          <a:p>
            <a:r>
              <a:rPr lang="en-US" b="1" dirty="0"/>
              <a:t>Node and NPM</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6" y="1050295"/>
            <a:ext cx="8670963"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npm</a:t>
            </a:r>
            <a:r>
              <a:rPr lang="en-US" sz="1800" dirty="0"/>
              <a:t> is the package manager for the Node JavaScript platform. It puts modules in place so that node can find them, and manages dependency conflicts intelligently</a:t>
            </a:r>
            <a:r>
              <a:rPr lang="en-US" sz="1800" dirty="0" smtClean="0"/>
              <a:t>.</a:t>
            </a:r>
            <a:endParaRPr lang="en-US" sz="1800" dirty="0"/>
          </a:p>
          <a:p>
            <a:pPr marL="285750" indent="-285750">
              <a:lnSpc>
                <a:spcPct val="150000"/>
              </a:lnSpc>
              <a:buFont typeface="Wingdings" panose="05000000000000000000" pitchFamily="2" charset="2"/>
              <a:buChar char="Ø"/>
            </a:pPr>
            <a:r>
              <a:rPr lang="en-US" sz="1800" b="1" dirty="0"/>
              <a:t>NPM is included with Node.</a:t>
            </a:r>
            <a:r>
              <a:rPr lang="en-US" sz="1800" dirty="0"/>
              <a:t> </a:t>
            </a:r>
            <a:r>
              <a:rPr lang="en-US" sz="1800" b="1" dirty="0"/>
              <a:t>js installation</a:t>
            </a:r>
          </a:p>
          <a:p>
            <a:pPr lvl="3">
              <a:lnSpc>
                <a:spcPct val="150000"/>
              </a:lnSpc>
            </a:pPr>
            <a:r>
              <a:rPr lang="en-US" sz="1800" b="1" dirty="0" smtClean="0"/>
              <a:t>	</a:t>
            </a:r>
          </a:p>
        </p:txBody>
      </p:sp>
    </p:spTree>
    <p:extLst>
      <p:ext uri="{BB962C8B-B14F-4D97-AF65-F5344CB8AC3E}">
        <p14:creationId xmlns:p14="http://schemas.microsoft.com/office/powerpoint/2010/main" val="3474554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a:t>Node and NPM</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2492990"/>
          </a:xfrm>
          <a:prstGeom prst="rect">
            <a:avLst/>
          </a:prstGeom>
          <a:noFill/>
        </p:spPr>
        <p:txBody>
          <a:bodyPr wrap="square" rtlCol="0">
            <a:spAutoFit/>
          </a:bodyPr>
          <a:lstStyle/>
          <a:p>
            <a:pPr lvl="6"/>
            <a:r>
              <a:rPr lang="en-US" b="1" dirty="0" smtClean="0">
                <a:solidFill>
                  <a:schemeClr val="bg2"/>
                </a:solidFill>
              </a:rPr>
              <a:t>To Check installed versions of node js and npm</a:t>
            </a:r>
          </a:p>
          <a:p>
            <a:pPr lvl="6"/>
            <a:endParaRPr lang="en-US" b="1" dirty="0" smtClean="0">
              <a:solidFill>
                <a:schemeClr val="bg2"/>
              </a:solidFill>
            </a:endParaRPr>
          </a:p>
          <a:p>
            <a:pPr lvl="6"/>
            <a:r>
              <a:rPr lang="en-US" b="1" dirty="0">
                <a:solidFill>
                  <a:srgbClr val="0070C0"/>
                </a:solidFill>
              </a:rPr>
              <a:t> </a:t>
            </a:r>
            <a:r>
              <a:rPr lang="en-US" b="1" dirty="0" smtClean="0">
                <a:solidFill>
                  <a:srgbClr val="0070C0"/>
                </a:solidFill>
              </a:rPr>
              <a:t>node  –v  for node js      </a:t>
            </a:r>
          </a:p>
          <a:p>
            <a:pPr lvl="6"/>
            <a:endParaRPr lang="en-US" b="1" dirty="0" smtClean="0">
              <a:solidFill>
                <a:srgbClr val="0070C0"/>
              </a:solidFill>
            </a:endParaRPr>
          </a:p>
          <a:p>
            <a:pPr lvl="6"/>
            <a:endParaRPr lang="en-US" b="1" dirty="0" smtClean="0">
              <a:solidFill>
                <a:srgbClr val="0070C0"/>
              </a:solidFill>
            </a:endParaRPr>
          </a:p>
          <a:p>
            <a:pPr lvl="6"/>
            <a:endParaRPr lang="en-US" b="1" dirty="0" smtClean="0">
              <a:solidFill>
                <a:srgbClr val="0070C0"/>
              </a:solidFill>
            </a:endParaRPr>
          </a:p>
          <a:p>
            <a:pPr lvl="6"/>
            <a:r>
              <a:rPr lang="en-US" b="1" dirty="0" smtClean="0">
                <a:solidFill>
                  <a:srgbClr val="0070C0"/>
                </a:solidFill>
              </a:rPr>
              <a:t> npm –v for npm</a:t>
            </a:r>
          </a:p>
          <a:p>
            <a:pPr lvl="6"/>
            <a:endParaRPr lang="en-US" b="1" dirty="0">
              <a:solidFill>
                <a:srgbClr val="0070C0"/>
              </a:solidFill>
            </a:endParaRPr>
          </a:p>
          <a:p>
            <a:pPr lvl="6"/>
            <a:endParaRPr lang="en-US" b="1" dirty="0" smtClean="0">
              <a:solidFill>
                <a:srgbClr val="0070C0"/>
              </a:solidFill>
            </a:endParaRPr>
          </a:p>
          <a:p>
            <a:pPr lvl="6"/>
            <a:endParaRPr lang="en-US" dirty="0" smtClean="0">
              <a:solidFill>
                <a:srgbClr val="0070C0"/>
              </a:solidFill>
            </a:endParaRPr>
          </a:p>
          <a:p>
            <a:endParaRPr lang="en-SO" sz="1600" dirty="0"/>
          </a:p>
        </p:txBody>
      </p:sp>
      <p:pic>
        <p:nvPicPr>
          <p:cNvPr id="4" name="Picture 3"/>
          <p:cNvPicPr>
            <a:picLocks noChangeAspect="1"/>
          </p:cNvPicPr>
          <p:nvPr/>
        </p:nvPicPr>
        <p:blipFill>
          <a:blip r:embed="rId2"/>
          <a:stretch>
            <a:fillRect/>
          </a:stretch>
        </p:blipFill>
        <p:spPr>
          <a:xfrm>
            <a:off x="4249669" y="2590476"/>
            <a:ext cx="2815551" cy="638175"/>
          </a:xfrm>
          <a:prstGeom prst="rect">
            <a:avLst/>
          </a:prstGeom>
        </p:spPr>
      </p:pic>
      <p:pic>
        <p:nvPicPr>
          <p:cNvPr id="9" name="Picture 8"/>
          <p:cNvPicPr>
            <a:picLocks noChangeAspect="1"/>
          </p:cNvPicPr>
          <p:nvPr/>
        </p:nvPicPr>
        <p:blipFill>
          <a:blip r:embed="rId3"/>
          <a:stretch>
            <a:fillRect/>
          </a:stretch>
        </p:blipFill>
        <p:spPr>
          <a:xfrm>
            <a:off x="4249669" y="1571561"/>
            <a:ext cx="2815551" cy="657225"/>
          </a:xfrm>
          <a:prstGeom prst="rect">
            <a:avLst/>
          </a:prstGeom>
        </p:spPr>
      </p:pic>
    </p:spTree>
    <p:extLst>
      <p:ext uri="{BB962C8B-B14F-4D97-AF65-F5344CB8AC3E}">
        <p14:creationId xmlns:p14="http://schemas.microsoft.com/office/powerpoint/2010/main" val="420582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649106" y="1039530"/>
            <a:ext cx="3720764" cy="811204"/>
          </a:xfrm>
          <a:prstGeom prst="rect">
            <a:avLst/>
          </a:prstGeom>
        </p:spPr>
        <p:txBody>
          <a:bodyPr spcFirstLastPara="1" wrap="square" lIns="91425" tIns="91425" rIns="91425" bIns="91425" anchor="b" anchorCtr="0">
            <a:noAutofit/>
          </a:bodyPr>
          <a:lstStyle/>
          <a:p>
            <a:r>
              <a:rPr lang="en-US" b="1" dirty="0"/>
              <a:t>Chapter #2</a:t>
            </a:r>
            <a:endParaRPr b="1" dirty="0"/>
          </a:p>
        </p:txBody>
      </p:sp>
      <p:sp>
        <p:nvSpPr>
          <p:cNvPr id="126" name="Google Shape;126;p16"/>
          <p:cNvSpPr txBox="1">
            <a:spLocks noGrp="1"/>
          </p:cNvSpPr>
          <p:nvPr>
            <p:ph type="subTitle" idx="1"/>
          </p:nvPr>
        </p:nvSpPr>
        <p:spPr>
          <a:xfrm>
            <a:off x="904775" y="1981351"/>
            <a:ext cx="3388093" cy="709160"/>
          </a:xfrm>
          <a:prstGeom prst="rect">
            <a:avLst/>
          </a:prstGeom>
        </p:spPr>
        <p:txBody>
          <a:bodyPr spcFirstLastPara="1" wrap="square" lIns="91425" tIns="91425" rIns="91425" bIns="91425" anchor="t" anchorCtr="0">
            <a:noAutofit/>
          </a:bodyPr>
          <a:lstStyle/>
          <a:p>
            <a:pPr marL="0" lvl="0" indent="0"/>
            <a:r>
              <a:rPr lang="en-US" b="1" dirty="0" smtClean="0">
                <a:solidFill>
                  <a:schemeClr val="tx1"/>
                </a:solidFill>
              </a:rPr>
              <a:t>Introduction to React js</a:t>
            </a:r>
            <a:endParaRPr lang="en-US" b="1" dirty="0">
              <a:solidFill>
                <a:schemeClr val="tx1"/>
              </a:solidFill>
            </a:endParaRPr>
          </a:p>
          <a:p>
            <a:pPr marL="0" lvl="0" indent="0"/>
            <a:endParaRPr lang="en-US" dirty="0"/>
          </a:p>
        </p:txBody>
      </p:sp>
      <p:sp>
        <p:nvSpPr>
          <p:cNvPr id="127" name="Google Shape;127;p16"/>
          <p:cNvSpPr txBox="1">
            <a:spLocks noGrp="1"/>
          </p:cNvSpPr>
          <p:nvPr>
            <p:ph type="body" idx="2"/>
          </p:nvPr>
        </p:nvSpPr>
        <p:spPr>
          <a:xfrm>
            <a:off x="4771236" y="115503"/>
            <a:ext cx="4189884" cy="4440856"/>
          </a:xfrm>
          <a:prstGeom prst="rect">
            <a:avLst/>
          </a:prstGeom>
        </p:spPr>
        <p:txBody>
          <a:bodyPr spcFirstLastPara="1" wrap="square" lIns="91425" tIns="91425" rIns="91425" bIns="91425" anchor="ctr" anchorCtr="0">
            <a:noAutofit/>
          </a:bodyPr>
          <a:lstStyle/>
          <a:p>
            <a:pPr marL="342900">
              <a:buFont typeface="Wingdings" panose="05000000000000000000" pitchFamily="2" charset="2"/>
              <a:buChar char="§"/>
            </a:pPr>
            <a:r>
              <a:rPr lang="en-US" b="1" dirty="0" smtClean="0"/>
              <a:t>What is Web </a:t>
            </a:r>
            <a:r>
              <a:rPr lang="en-US" b="1" dirty="0"/>
              <a:t>Development</a:t>
            </a:r>
            <a:endParaRPr lang="en-US" sz="1800" b="1" i="0" dirty="0" smtClean="0">
              <a:solidFill>
                <a:schemeClr val="bg1"/>
              </a:solidFill>
              <a:effectLst/>
              <a:latin typeface="TypoPRO Open Sans"/>
            </a:endParaRPr>
          </a:p>
          <a:p>
            <a:pPr marL="342900">
              <a:buFont typeface="Wingdings" panose="05000000000000000000" pitchFamily="2" charset="2"/>
              <a:buChar char="§"/>
            </a:pPr>
            <a:r>
              <a:rPr lang="en-US" b="1" dirty="0" smtClean="0"/>
              <a:t>Selecting and Installing IDEs</a:t>
            </a:r>
          </a:p>
          <a:p>
            <a:pPr marL="342900">
              <a:buFont typeface="Wingdings" panose="05000000000000000000" pitchFamily="2" charset="2"/>
              <a:buChar char="§"/>
            </a:pPr>
            <a:r>
              <a:rPr lang="en-US" b="1" dirty="0" smtClean="0"/>
              <a:t>Node </a:t>
            </a:r>
            <a:r>
              <a:rPr lang="en-US" b="1" dirty="0"/>
              <a:t>and </a:t>
            </a:r>
            <a:r>
              <a:rPr lang="en-US" b="1" dirty="0" smtClean="0"/>
              <a:t>NPM</a:t>
            </a:r>
          </a:p>
          <a:p>
            <a:pPr marL="342900">
              <a:buFont typeface="Wingdings" panose="05000000000000000000" pitchFamily="2" charset="2"/>
              <a:buChar char="§"/>
            </a:pPr>
            <a:r>
              <a:rPr lang="en-US" b="1" dirty="0"/>
              <a:t>A </a:t>
            </a:r>
            <a:r>
              <a:rPr lang="en-US" b="1" dirty="0" smtClean="0"/>
              <a:t>dependency </a:t>
            </a:r>
            <a:endParaRPr lang="en-US" sz="1800" b="1" dirty="0" smtClean="0">
              <a:solidFill>
                <a:schemeClr val="bg1"/>
              </a:solidFill>
              <a:effectLst/>
              <a:latin typeface="Helvetica Neue" panose="02000503000000020004" pitchFamily="2" charset="0"/>
            </a:endParaRPr>
          </a:p>
          <a:p>
            <a:pPr marL="342900">
              <a:buFont typeface="Wingdings" panose="05000000000000000000" pitchFamily="2" charset="2"/>
              <a:buChar char="§"/>
            </a:pPr>
            <a:r>
              <a:rPr lang="en-US" b="1" dirty="0"/>
              <a:t>Setting up a React </a:t>
            </a:r>
            <a:r>
              <a:rPr lang="en-US" b="1" dirty="0" smtClean="0"/>
              <a:t>Project</a:t>
            </a:r>
            <a:endParaRPr lang="en-US" b="1" i="0" dirty="0" smtClean="0">
              <a:solidFill>
                <a:schemeClr val="bg1"/>
              </a:solidFill>
              <a:effectLst/>
              <a:latin typeface="arial" panose="020B0604020202020204" pitchFamily="34" charset="0"/>
            </a:endParaRPr>
          </a:p>
          <a:p>
            <a:pPr marL="342900">
              <a:buFont typeface="Wingdings" panose="05000000000000000000" pitchFamily="2" charset="2"/>
              <a:buChar char="§"/>
            </a:pPr>
            <a:r>
              <a:rPr lang="en-US" b="1" i="0" u="none" strike="noStrike" dirty="0" smtClean="0">
                <a:solidFill>
                  <a:schemeClr val="bg1"/>
                </a:solidFill>
                <a:effectLst/>
                <a:latin typeface="zillaslab"/>
              </a:rPr>
              <a:t>React project folder structure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smtClean="0"/>
              <a:t>Dependency</a:t>
            </a: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3677930"/>
          </a:xfrm>
          <a:prstGeom prst="rect">
            <a:avLst/>
          </a:prstGeom>
          <a:noFill/>
        </p:spPr>
        <p:txBody>
          <a:bodyPr wrap="square" rtlCol="0">
            <a:spAutoFit/>
          </a:bodyPr>
          <a:lstStyle/>
          <a:p>
            <a:pPr marL="285750" lvl="6" indent="-285750">
              <a:lnSpc>
                <a:spcPct val="150000"/>
              </a:lnSpc>
              <a:buFont typeface="Wingdings" panose="05000000000000000000" pitchFamily="2" charset="2"/>
              <a:buChar char="Ø"/>
            </a:pPr>
            <a:r>
              <a:rPr lang="en-US" sz="1800" b="1" dirty="0" smtClean="0"/>
              <a:t>dependency</a:t>
            </a:r>
            <a:r>
              <a:rPr lang="en-US" sz="1800" dirty="0"/>
              <a:t> is a third-party bit of software that was probably written by someone else and ideally solves a single problem for </a:t>
            </a:r>
            <a:r>
              <a:rPr lang="en-US" sz="1800" dirty="0" smtClean="0"/>
              <a:t>you.</a:t>
            </a:r>
          </a:p>
          <a:p>
            <a:pPr marL="285750" lvl="6" indent="-285750">
              <a:lnSpc>
                <a:spcPct val="150000"/>
              </a:lnSpc>
              <a:buFont typeface="Wingdings" panose="05000000000000000000" pitchFamily="2" charset="2"/>
              <a:buChar char="§"/>
            </a:pPr>
            <a:r>
              <a:rPr lang="en-US" sz="1800" dirty="0" smtClean="0"/>
              <a:t>A </a:t>
            </a:r>
            <a:r>
              <a:rPr lang="en-US" sz="1800" dirty="0"/>
              <a:t>web project can have any number of dependencies, ranging from none to </a:t>
            </a:r>
            <a:r>
              <a:rPr lang="en-US" sz="1800" dirty="0" smtClean="0"/>
              <a:t>many.</a:t>
            </a:r>
          </a:p>
          <a:p>
            <a:pPr marL="285750" lvl="6" indent="-285750">
              <a:lnSpc>
                <a:spcPct val="150000"/>
              </a:lnSpc>
              <a:buFont typeface="Wingdings" panose="05000000000000000000" pitchFamily="2" charset="2"/>
              <a:buChar char="§"/>
            </a:pPr>
            <a:r>
              <a:rPr lang="en-US" sz="1800" dirty="0" smtClean="0"/>
              <a:t>A </a:t>
            </a:r>
            <a:r>
              <a:rPr lang="en-US" sz="1800" dirty="0"/>
              <a:t>project dependency can be an entire JavaScript library or framework — such as React or </a:t>
            </a:r>
            <a:r>
              <a:rPr lang="en-US" sz="1800" dirty="0" smtClean="0"/>
              <a:t>Vue.</a:t>
            </a:r>
            <a:endParaRPr lang="en-US" sz="1800" dirty="0"/>
          </a:p>
          <a:p>
            <a:pPr lvl="6">
              <a:lnSpc>
                <a:spcPct val="150000"/>
              </a:lnSpc>
            </a:pPr>
            <a:endParaRPr lang="en-US" sz="1800" b="1" dirty="0">
              <a:solidFill>
                <a:srgbClr val="0070C0"/>
              </a:solidFill>
            </a:endParaRPr>
          </a:p>
          <a:p>
            <a:pPr lvl="6"/>
            <a:endParaRPr lang="en-US" b="1" dirty="0" smtClean="0">
              <a:solidFill>
                <a:srgbClr val="0070C0"/>
              </a:solidFill>
            </a:endParaRPr>
          </a:p>
          <a:p>
            <a:pPr lvl="6"/>
            <a:endParaRPr lang="en-US" dirty="0" smtClean="0">
              <a:solidFill>
                <a:srgbClr val="0070C0"/>
              </a:solidFill>
            </a:endParaRPr>
          </a:p>
          <a:p>
            <a:endParaRPr lang="en-SO" sz="1600" dirty="0"/>
          </a:p>
        </p:txBody>
      </p:sp>
    </p:spTree>
    <p:extLst>
      <p:ext uri="{BB962C8B-B14F-4D97-AF65-F5344CB8AC3E}">
        <p14:creationId xmlns:p14="http://schemas.microsoft.com/office/powerpoint/2010/main" val="140557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smtClean="0"/>
              <a:t>Dependency</a:t>
            </a: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284693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smtClean="0"/>
              <a:t>Package manager: </a:t>
            </a:r>
            <a:r>
              <a:rPr lang="en-US" sz="1800" dirty="0"/>
              <a:t>is a system that will manage your project </a:t>
            </a:r>
            <a:r>
              <a:rPr lang="en-US" sz="1800" dirty="0" smtClean="0"/>
              <a:t>dependencies.</a:t>
            </a:r>
          </a:p>
          <a:p>
            <a:pPr marL="285750" indent="-285750">
              <a:lnSpc>
                <a:spcPct val="150000"/>
              </a:lnSpc>
              <a:buFont typeface="Wingdings" panose="05000000000000000000" pitchFamily="2" charset="2"/>
              <a:buChar char="§"/>
            </a:pPr>
            <a:r>
              <a:rPr lang="en-US" sz="1800" dirty="0" smtClean="0"/>
              <a:t>The </a:t>
            </a:r>
            <a:r>
              <a:rPr lang="en-US" sz="1800" dirty="0"/>
              <a:t>package manager will provide a method to install new dependencies (also referred to as "packages"), manage where packages are stored on your file system, and offer capabilities for you to publish your own packages</a:t>
            </a:r>
            <a:r>
              <a:rPr lang="en-US" sz="1800" dirty="0" smtClean="0"/>
              <a:t>.</a:t>
            </a:r>
          </a:p>
          <a:p>
            <a:pPr marL="285750" indent="-285750">
              <a:lnSpc>
                <a:spcPct val="150000"/>
              </a:lnSpc>
              <a:buFont typeface="Wingdings" panose="05000000000000000000" pitchFamily="2" charset="2"/>
              <a:buChar char="§"/>
            </a:pPr>
            <a:r>
              <a:rPr lang="en-US" sz="1800" dirty="0" smtClean="0"/>
              <a:t>Popular package managers include </a:t>
            </a:r>
            <a:r>
              <a:rPr lang="en-US" sz="1800" b="1" dirty="0" smtClean="0"/>
              <a:t>NPM</a:t>
            </a:r>
            <a:r>
              <a:rPr lang="en-US" sz="1800" dirty="0" smtClean="0"/>
              <a:t> &amp; </a:t>
            </a:r>
            <a:r>
              <a:rPr lang="en-US" sz="1800" b="1" dirty="0" smtClean="0"/>
              <a:t>Yarn</a:t>
            </a:r>
            <a:endParaRPr lang="en-US" sz="1800" b="1" dirty="0"/>
          </a:p>
          <a:p>
            <a:pPr lvl="6"/>
            <a:endParaRPr lang="en-US" b="1" dirty="0" smtClean="0">
              <a:solidFill>
                <a:srgbClr val="0070C0"/>
              </a:solidFill>
            </a:endParaRPr>
          </a:p>
          <a:p>
            <a:pPr lvl="6"/>
            <a:endParaRPr lang="en-US" dirty="0" smtClean="0">
              <a:solidFill>
                <a:srgbClr val="0070C0"/>
              </a:solidFill>
            </a:endParaRPr>
          </a:p>
          <a:p>
            <a:endParaRPr lang="en-SO" sz="1600" dirty="0"/>
          </a:p>
        </p:txBody>
      </p:sp>
    </p:spTree>
    <p:extLst>
      <p:ext uri="{BB962C8B-B14F-4D97-AF65-F5344CB8AC3E}">
        <p14:creationId xmlns:p14="http://schemas.microsoft.com/office/powerpoint/2010/main" val="1187932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smtClean="0"/>
              <a:t>Creating </a:t>
            </a:r>
            <a:r>
              <a:rPr lang="en-US" b="1" dirty="0"/>
              <a:t>React App</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36625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Create React </a:t>
            </a:r>
            <a:r>
              <a:rPr lang="en-US" sz="1800" b="1" dirty="0" smtClean="0"/>
              <a:t>App:</a:t>
            </a:r>
            <a:r>
              <a:rPr lang="en-US" sz="1800" dirty="0"/>
              <a:t> is a comfortable environment for learning React, and is the best way to start building a new single-page application in React</a:t>
            </a:r>
            <a:r>
              <a:rPr lang="en-US" sz="1800" dirty="0" smtClean="0"/>
              <a:t>.</a:t>
            </a:r>
          </a:p>
          <a:p>
            <a:pPr marL="285750" indent="-285750">
              <a:lnSpc>
                <a:spcPct val="150000"/>
              </a:lnSpc>
              <a:buFont typeface="Wingdings" panose="05000000000000000000" pitchFamily="2" charset="2"/>
              <a:buChar char="§"/>
            </a:pPr>
            <a:r>
              <a:rPr lang="en-US" sz="1800" dirty="0"/>
              <a:t>It sets up your development environment so that you can use the latest JavaScript </a:t>
            </a:r>
            <a:r>
              <a:rPr lang="en-US" sz="1800" dirty="0" smtClean="0"/>
              <a:t>features.</a:t>
            </a:r>
          </a:p>
          <a:p>
            <a:pPr marL="285750" indent="-285750">
              <a:lnSpc>
                <a:spcPct val="150000"/>
              </a:lnSpc>
              <a:buFont typeface="Wingdings" panose="05000000000000000000" pitchFamily="2" charset="2"/>
              <a:buChar char="§"/>
            </a:pPr>
            <a:r>
              <a:rPr lang="en-US" sz="1800" dirty="0" smtClean="0"/>
              <a:t> </a:t>
            </a:r>
            <a:r>
              <a:rPr lang="en-US" sz="1800" dirty="0"/>
              <a:t>provides a nice developer experience, and optimizes your app for production. </a:t>
            </a:r>
            <a:endParaRPr lang="en-US" sz="1800" dirty="0" smtClean="0"/>
          </a:p>
          <a:p>
            <a:pPr marL="285750" indent="-285750">
              <a:lnSpc>
                <a:spcPct val="150000"/>
              </a:lnSpc>
              <a:buFont typeface="Wingdings" panose="05000000000000000000" pitchFamily="2" charset="2"/>
              <a:buChar char="§"/>
            </a:pPr>
            <a:r>
              <a:rPr lang="en-US" sz="1800" dirty="0" smtClean="0"/>
              <a:t>You’ll </a:t>
            </a:r>
            <a:r>
              <a:rPr lang="en-US" sz="1800" dirty="0"/>
              <a:t>need to have </a:t>
            </a:r>
            <a:r>
              <a:rPr lang="en-US" sz="1800" b="1" dirty="0">
                <a:solidFill>
                  <a:srgbClr val="FF0000"/>
                </a:solidFill>
              </a:rPr>
              <a:t>Node &gt;= 14.0.0 and npm &gt;= 5.6</a:t>
            </a:r>
            <a:r>
              <a:rPr lang="en-US" sz="1800" b="1" dirty="0"/>
              <a:t> </a:t>
            </a:r>
            <a:r>
              <a:rPr lang="en-US" sz="1800" dirty="0"/>
              <a:t>on your machine. To create a </a:t>
            </a:r>
            <a:r>
              <a:rPr lang="en-US" sz="1800" dirty="0" smtClean="0"/>
              <a:t>project.</a:t>
            </a:r>
            <a:endParaRPr lang="en-US" dirty="0" smtClean="0">
              <a:solidFill>
                <a:srgbClr val="0070C0"/>
              </a:solidFill>
            </a:endParaRPr>
          </a:p>
          <a:p>
            <a:endParaRPr lang="en-SO" sz="1600" dirty="0"/>
          </a:p>
        </p:txBody>
      </p:sp>
    </p:spTree>
    <p:extLst>
      <p:ext uri="{BB962C8B-B14F-4D97-AF65-F5344CB8AC3E}">
        <p14:creationId xmlns:p14="http://schemas.microsoft.com/office/powerpoint/2010/main" val="3754988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smtClean="0"/>
              <a:t>Creating </a:t>
            </a:r>
            <a:r>
              <a:rPr lang="en-US" b="1" dirty="0"/>
              <a:t>React App</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857160"/>
            <a:ext cx="8320331"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To </a:t>
            </a:r>
            <a:r>
              <a:rPr lang="en-US" sz="1800" b="1" dirty="0"/>
              <a:t>create a project</a:t>
            </a:r>
            <a:r>
              <a:rPr lang="en-US" sz="1800" dirty="0"/>
              <a:t>, </a:t>
            </a:r>
            <a:r>
              <a:rPr lang="en-US" sz="1800" dirty="0" smtClean="0"/>
              <a:t>use the following commands:</a:t>
            </a:r>
          </a:p>
          <a:p>
            <a:pPr>
              <a:lnSpc>
                <a:spcPct val="150000"/>
              </a:lnSpc>
            </a:pPr>
            <a:r>
              <a:rPr lang="en-US" sz="1800" b="1" dirty="0">
                <a:solidFill>
                  <a:srgbClr val="FF0000"/>
                </a:solidFill>
              </a:rPr>
              <a:t>	</a:t>
            </a:r>
            <a:r>
              <a:rPr lang="en-US" sz="1800" b="1" dirty="0" smtClean="0">
                <a:solidFill>
                  <a:srgbClr val="FF0000"/>
                </a:solidFill>
              </a:rPr>
              <a:t> </a:t>
            </a:r>
            <a:r>
              <a:rPr lang="en-US" sz="1800" b="1" dirty="0">
                <a:solidFill>
                  <a:srgbClr val="FF0000"/>
                </a:solidFill>
              </a:rPr>
              <a:t>npx create-react-app </a:t>
            </a:r>
            <a:r>
              <a:rPr lang="en-US" sz="1800" b="1" dirty="0" smtClean="0">
                <a:solidFill>
                  <a:srgbClr val="FF0000"/>
                </a:solidFill>
              </a:rPr>
              <a:t>first-project   </a:t>
            </a:r>
            <a:r>
              <a:rPr lang="en-US" sz="1800" dirty="0" smtClean="0">
                <a:solidFill>
                  <a:schemeClr val="tx1"/>
                </a:solidFill>
              </a:rPr>
              <a:t>// </a:t>
            </a:r>
            <a:r>
              <a:rPr lang="en-US" dirty="0" smtClean="0">
                <a:solidFill>
                  <a:schemeClr val="tx1"/>
                </a:solidFill>
              </a:rPr>
              <a:t>creates entire project for you</a:t>
            </a:r>
          </a:p>
        </p:txBody>
      </p:sp>
      <p:pic>
        <p:nvPicPr>
          <p:cNvPr id="13" name="Picture 12"/>
          <p:cNvPicPr>
            <a:picLocks noChangeAspect="1"/>
          </p:cNvPicPr>
          <p:nvPr/>
        </p:nvPicPr>
        <p:blipFill>
          <a:blip r:embed="rId3"/>
          <a:stretch>
            <a:fillRect/>
          </a:stretch>
        </p:blipFill>
        <p:spPr>
          <a:xfrm>
            <a:off x="298378" y="1915427"/>
            <a:ext cx="7844595" cy="2656572"/>
          </a:xfrm>
          <a:prstGeom prst="rect">
            <a:avLst/>
          </a:prstGeom>
        </p:spPr>
      </p:pic>
    </p:spTree>
    <p:extLst>
      <p:ext uri="{BB962C8B-B14F-4D97-AF65-F5344CB8AC3E}">
        <p14:creationId xmlns:p14="http://schemas.microsoft.com/office/powerpoint/2010/main" val="3026758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Creating </a:t>
            </a:r>
            <a:r>
              <a:rPr lang="en-US" b="1" dirty="0"/>
              <a:t>React App</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703156"/>
            <a:ext cx="8320331"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smtClean="0"/>
              <a:t>To run project navigate in side created project folder, using the following commands:</a:t>
            </a:r>
          </a:p>
          <a:p>
            <a:pPr>
              <a:lnSpc>
                <a:spcPct val="150000"/>
              </a:lnSpc>
            </a:pPr>
            <a:r>
              <a:rPr lang="en-US" sz="1800" b="1" dirty="0">
                <a:solidFill>
                  <a:srgbClr val="FF0000"/>
                </a:solidFill>
              </a:rPr>
              <a:t>	</a:t>
            </a:r>
            <a:r>
              <a:rPr lang="en-US" sz="1800" b="1" dirty="0" smtClean="0">
                <a:solidFill>
                  <a:srgbClr val="FF0000"/>
                </a:solidFill>
              </a:rPr>
              <a:t> cd first-project</a:t>
            </a:r>
          </a:p>
          <a:p>
            <a:pPr>
              <a:lnSpc>
                <a:spcPct val="150000"/>
              </a:lnSpc>
            </a:pPr>
            <a:r>
              <a:rPr lang="en-US" sz="1800" b="1" dirty="0">
                <a:solidFill>
                  <a:srgbClr val="FF0000"/>
                </a:solidFill>
              </a:rPr>
              <a:t>	</a:t>
            </a:r>
            <a:r>
              <a:rPr lang="en-US" sz="1800" b="1" dirty="0" smtClean="0">
                <a:solidFill>
                  <a:srgbClr val="FF0000"/>
                </a:solidFill>
              </a:rPr>
              <a:t> npm start</a:t>
            </a:r>
          </a:p>
          <a:p>
            <a:pPr marL="285750" indent="-285750">
              <a:lnSpc>
                <a:spcPct val="150000"/>
              </a:lnSpc>
              <a:buFont typeface="Wingdings" panose="05000000000000000000" pitchFamily="2" charset="2"/>
              <a:buChar char="§"/>
            </a:pPr>
            <a:r>
              <a:rPr lang="en-US" sz="1800" dirty="0" smtClean="0"/>
              <a:t>The command will open the browser on localhost:3000 with your project (demo-project)</a:t>
            </a:r>
          </a:p>
          <a:p>
            <a:pPr marL="285750" indent="-285750">
              <a:lnSpc>
                <a:spcPct val="150000"/>
              </a:lnSpc>
              <a:buFont typeface="Arial" panose="020B0604020202020204" pitchFamily="34" charset="0"/>
              <a:buChar char="•"/>
            </a:pPr>
            <a:r>
              <a:rPr lang="en-US" sz="1800" dirty="0" smtClean="0"/>
              <a:t>The </a:t>
            </a:r>
            <a:r>
              <a:rPr lang="en-US" sz="1800" dirty="0"/>
              <a:t>npx stands for </a:t>
            </a:r>
            <a:r>
              <a:rPr lang="en-US" sz="1800" b="1" dirty="0">
                <a:solidFill>
                  <a:srgbClr val="FF0000"/>
                </a:solidFill>
              </a:rPr>
              <a:t>Node Package Execute</a:t>
            </a:r>
            <a:r>
              <a:rPr lang="en-US" sz="1800" dirty="0"/>
              <a:t> and it comes with the </a:t>
            </a:r>
            <a:r>
              <a:rPr lang="en-US" sz="1800" dirty="0" smtClean="0"/>
              <a:t>npm.</a:t>
            </a:r>
          </a:p>
          <a:p>
            <a:pPr marL="285750" indent="-285750">
              <a:lnSpc>
                <a:spcPct val="150000"/>
              </a:lnSpc>
              <a:buFont typeface="Arial" panose="020B0604020202020204" pitchFamily="34" charset="0"/>
              <a:buChar char="•"/>
            </a:pPr>
            <a:r>
              <a:rPr lang="en-US" sz="1800" dirty="0" smtClean="0"/>
              <a:t>To check installed npx run</a:t>
            </a:r>
            <a:r>
              <a:rPr lang="en-US" sz="1800" b="1" dirty="0" smtClean="0"/>
              <a:t> </a:t>
            </a:r>
            <a:r>
              <a:rPr lang="en-US" sz="1800" b="1" dirty="0" smtClean="0">
                <a:solidFill>
                  <a:srgbClr val="FF0000"/>
                </a:solidFill>
              </a:rPr>
              <a:t>npx –v.</a:t>
            </a:r>
          </a:p>
          <a:p>
            <a:pPr marL="285750" indent="-285750">
              <a:lnSpc>
                <a:spcPct val="150000"/>
              </a:lnSpc>
              <a:buFont typeface="Arial" panose="020B0604020202020204" pitchFamily="34" charset="0"/>
              <a:buChar char="•"/>
            </a:pPr>
            <a:r>
              <a:rPr lang="en-US" sz="1800" dirty="0"/>
              <a:t>If npx is not installed you can install that separately by </a:t>
            </a:r>
            <a:r>
              <a:rPr lang="en-US" sz="1800" dirty="0" smtClean="0"/>
              <a:t>running </a:t>
            </a:r>
          </a:p>
          <a:p>
            <a:pPr>
              <a:lnSpc>
                <a:spcPct val="150000"/>
              </a:lnSpc>
            </a:pPr>
            <a:r>
              <a:rPr lang="en-US" sz="1800" b="1" dirty="0">
                <a:solidFill>
                  <a:srgbClr val="FF0000"/>
                </a:solidFill>
              </a:rPr>
              <a:t> </a:t>
            </a:r>
            <a:r>
              <a:rPr lang="en-US" sz="1800" b="1" dirty="0" smtClean="0">
                <a:solidFill>
                  <a:srgbClr val="FF0000"/>
                </a:solidFill>
              </a:rPr>
              <a:t>     npm install –g npx</a:t>
            </a:r>
          </a:p>
        </p:txBody>
      </p:sp>
    </p:spTree>
    <p:extLst>
      <p:ext uri="{BB962C8B-B14F-4D97-AF65-F5344CB8AC3E}">
        <p14:creationId xmlns:p14="http://schemas.microsoft.com/office/powerpoint/2010/main" val="1662091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Creating </a:t>
            </a:r>
            <a:r>
              <a:rPr lang="en-US" b="1" dirty="0"/>
              <a:t>React App</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703156"/>
            <a:ext cx="8320331"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smtClean="0"/>
              <a:t>You can also create react app using the following commands:</a:t>
            </a:r>
          </a:p>
          <a:p>
            <a:pPr>
              <a:lnSpc>
                <a:spcPct val="150000"/>
              </a:lnSpc>
            </a:pPr>
            <a:r>
              <a:rPr lang="en-US" sz="1800" b="1" dirty="0">
                <a:solidFill>
                  <a:srgbClr val="FF0000"/>
                </a:solidFill>
              </a:rPr>
              <a:t>	</a:t>
            </a:r>
            <a:r>
              <a:rPr lang="en-US" sz="1800" b="1" dirty="0" smtClean="0">
                <a:solidFill>
                  <a:srgbClr val="FF0000"/>
                </a:solidFill>
              </a:rPr>
              <a:t> npm install create-react-app –g </a:t>
            </a:r>
            <a:r>
              <a:rPr lang="en-US" b="1" dirty="0" smtClean="0">
                <a:solidFill>
                  <a:schemeClr val="tx1"/>
                </a:solidFill>
              </a:rPr>
              <a:t>// first install create-react-app</a:t>
            </a:r>
          </a:p>
          <a:p>
            <a:pPr>
              <a:lnSpc>
                <a:spcPct val="150000"/>
              </a:lnSpc>
            </a:pPr>
            <a:r>
              <a:rPr lang="en-US" sz="1800" b="1" dirty="0">
                <a:solidFill>
                  <a:srgbClr val="FF0000"/>
                </a:solidFill>
              </a:rPr>
              <a:t>	</a:t>
            </a:r>
            <a:r>
              <a:rPr lang="en-US" sz="1800" b="1" dirty="0" smtClean="0">
                <a:solidFill>
                  <a:srgbClr val="FF0000"/>
                </a:solidFill>
              </a:rPr>
              <a:t>create-react-app &lt;project-name&gt; </a:t>
            </a:r>
            <a:r>
              <a:rPr lang="en-US" b="1" dirty="0">
                <a:solidFill>
                  <a:schemeClr val="tx1"/>
                </a:solidFill>
              </a:rPr>
              <a:t>// </a:t>
            </a:r>
            <a:r>
              <a:rPr lang="en-US" b="1" dirty="0" smtClean="0">
                <a:solidFill>
                  <a:schemeClr val="tx1"/>
                </a:solidFill>
              </a:rPr>
              <a:t>use create-react-app to create project</a:t>
            </a:r>
            <a:endParaRPr lang="en-US" b="1" dirty="0">
              <a:solidFill>
                <a:schemeClr val="tx1"/>
              </a:solidFill>
            </a:endParaRPr>
          </a:p>
          <a:p>
            <a:pPr>
              <a:lnSpc>
                <a:spcPct val="150000"/>
              </a:lnSpc>
            </a:pPr>
            <a:r>
              <a:rPr lang="en-US" sz="1800" b="1" dirty="0">
                <a:solidFill>
                  <a:srgbClr val="FF0000"/>
                </a:solidFill>
              </a:rPr>
              <a:t>	</a:t>
            </a:r>
            <a:r>
              <a:rPr lang="en-US" sz="1800" b="1" dirty="0" smtClean="0">
                <a:solidFill>
                  <a:srgbClr val="FF0000"/>
                </a:solidFill>
              </a:rPr>
              <a:t> npm start</a:t>
            </a:r>
          </a:p>
          <a:p>
            <a:pPr marL="285750" indent="-285750">
              <a:lnSpc>
                <a:spcPct val="150000"/>
              </a:lnSpc>
              <a:buFont typeface="Arial" panose="020B0604020202020204" pitchFamily="34" charset="0"/>
              <a:buChar char="•"/>
            </a:pPr>
            <a:r>
              <a:rPr lang="en-US" sz="1800" dirty="0"/>
              <a:t>It is recommended to use first approach </a:t>
            </a:r>
          </a:p>
        </p:txBody>
      </p:sp>
    </p:spTree>
    <p:extLst>
      <p:ext uri="{BB962C8B-B14F-4D97-AF65-F5344CB8AC3E}">
        <p14:creationId xmlns:p14="http://schemas.microsoft.com/office/powerpoint/2010/main" val="269720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React Project folder structure</a:t>
            </a:r>
            <a:r>
              <a:rPr lang="en-US" b="1" dirty="0"/>
              <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smtClean="0"/>
              <a:t>	</a:t>
            </a:r>
          </a:p>
        </p:txBody>
      </p:sp>
      <p:pic>
        <p:nvPicPr>
          <p:cNvPr id="3" name="Picture 2"/>
          <p:cNvPicPr>
            <a:picLocks noChangeAspect="1"/>
          </p:cNvPicPr>
          <p:nvPr/>
        </p:nvPicPr>
        <p:blipFill>
          <a:blip r:embed="rId3"/>
          <a:stretch>
            <a:fillRect/>
          </a:stretch>
        </p:blipFill>
        <p:spPr>
          <a:xfrm>
            <a:off x="298378" y="1106905"/>
            <a:ext cx="8413892" cy="3878981"/>
          </a:xfrm>
          <a:prstGeom prst="rect">
            <a:avLst/>
          </a:prstGeom>
        </p:spPr>
      </p:pic>
    </p:spTree>
    <p:extLst>
      <p:ext uri="{BB962C8B-B14F-4D97-AF65-F5344CB8AC3E}">
        <p14:creationId xmlns:p14="http://schemas.microsoft.com/office/powerpoint/2010/main" val="4046761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React Project folder structure</a:t>
            </a:r>
            <a:r>
              <a:rPr lang="en-US" b="1" dirty="0"/>
              <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smtClean="0"/>
              <a:t>node_modules/</a:t>
            </a:r>
            <a:r>
              <a:rPr lang="en-US" sz="1800" dirty="0" smtClean="0"/>
              <a:t>: </a:t>
            </a:r>
            <a:r>
              <a:rPr lang="en-US" sz="1800" dirty="0"/>
              <a:t>This folder contains all node packages that have been installed. Since we </a:t>
            </a:r>
            <a:r>
              <a:rPr lang="en-US" sz="1800" dirty="0" smtClean="0"/>
              <a:t>used create-react-app</a:t>
            </a:r>
            <a:r>
              <a:rPr lang="en-US" sz="1800" dirty="0"/>
              <a:t>, a couple of node modules are already installed. We’ll not touch this folder</a:t>
            </a:r>
            <a:r>
              <a:rPr lang="en-US" sz="1800" dirty="0" smtClean="0"/>
              <a:t>, since </a:t>
            </a:r>
            <a:r>
              <a:rPr lang="en-US" sz="1800" dirty="0"/>
              <a:t>node packages are usually installed and uninstalled with npm via the command </a:t>
            </a:r>
            <a:r>
              <a:rPr lang="en-US" sz="1800" dirty="0" smtClean="0"/>
              <a:t>line.</a:t>
            </a:r>
          </a:p>
          <a:p>
            <a:pPr marL="285750" indent="-285750">
              <a:lnSpc>
                <a:spcPct val="150000"/>
              </a:lnSpc>
              <a:buFont typeface="Wingdings" panose="05000000000000000000" pitchFamily="2" charset="2"/>
              <a:buChar char="§"/>
            </a:pPr>
            <a:r>
              <a:rPr lang="en-US" sz="1800" b="1" dirty="0" smtClean="0"/>
              <a:t>package.json</a:t>
            </a:r>
            <a:r>
              <a:rPr lang="en-US" sz="1800" dirty="0"/>
              <a:t>: This file shows you a list of node package dependencies and other </a:t>
            </a:r>
            <a:r>
              <a:rPr lang="en-US" sz="1800" dirty="0" smtClean="0"/>
              <a:t>project configurations.</a:t>
            </a:r>
          </a:p>
          <a:p>
            <a:pPr marL="285750" indent="-285750">
              <a:lnSpc>
                <a:spcPct val="150000"/>
              </a:lnSpc>
              <a:buFont typeface="Wingdings" panose="05000000000000000000" pitchFamily="2" charset="2"/>
              <a:buChar char="§"/>
            </a:pPr>
            <a:r>
              <a:rPr lang="en-US" sz="1800" b="1" dirty="0" smtClean="0"/>
              <a:t>package-</a:t>
            </a:r>
            <a:r>
              <a:rPr lang="en-US" sz="1800" b="1" dirty="0" err="1" smtClean="0"/>
              <a:t>lock.json</a:t>
            </a:r>
            <a:r>
              <a:rPr lang="en-US" sz="1800" dirty="0" smtClean="0"/>
              <a:t>: </a:t>
            </a:r>
            <a:r>
              <a:rPr lang="en-US" sz="1800" dirty="0"/>
              <a:t>This file indicates npm how to break down all node package </a:t>
            </a:r>
            <a:r>
              <a:rPr lang="en-US" sz="1800" dirty="0" smtClean="0"/>
              <a:t>versions</a:t>
            </a:r>
            <a:r>
              <a:rPr lang="en-US" sz="1800" dirty="0"/>
              <a:t>. </a:t>
            </a:r>
            <a:r>
              <a:rPr lang="en-US" sz="1800" dirty="0" smtClean="0"/>
              <a:t>We’ll not </a:t>
            </a:r>
            <a:r>
              <a:rPr lang="en-US" sz="1800" dirty="0"/>
              <a:t>touch this file.</a:t>
            </a:r>
          </a:p>
        </p:txBody>
      </p:sp>
    </p:spTree>
    <p:extLst>
      <p:ext uri="{BB962C8B-B14F-4D97-AF65-F5344CB8AC3E}">
        <p14:creationId xmlns:p14="http://schemas.microsoft.com/office/powerpoint/2010/main" val="4044125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React Project folder structure</a:t>
            </a:r>
            <a:r>
              <a:rPr lang="en-US" b="1" dirty="0"/>
              <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t>.</a:t>
            </a:r>
            <a:r>
              <a:rPr lang="en-US" sz="1800" b="1" dirty="0"/>
              <a:t>gitignore</a:t>
            </a:r>
            <a:r>
              <a:rPr lang="en-US" sz="1800" dirty="0"/>
              <a:t>: This file displays all files and folders that shouldn’t be added to your git repository when using git, as such files and folders should be located only in your local project. </a:t>
            </a:r>
            <a:endParaRPr lang="en-US" sz="1800" dirty="0"/>
          </a:p>
          <a:p>
            <a:pPr marL="285750" indent="-285750">
              <a:lnSpc>
                <a:spcPct val="150000"/>
              </a:lnSpc>
              <a:buFont typeface="Wingdings" panose="05000000000000000000" pitchFamily="2" charset="2"/>
              <a:buChar char="§"/>
            </a:pPr>
            <a:r>
              <a:rPr lang="en-US" sz="1800" b="1" dirty="0" smtClean="0"/>
              <a:t>public</a:t>
            </a:r>
            <a:r>
              <a:rPr lang="en-US" sz="1800" b="1" dirty="0"/>
              <a:t>/</a:t>
            </a:r>
            <a:r>
              <a:rPr lang="en-US" sz="1800" dirty="0"/>
              <a:t>: This folder holds development files, such as public/index.html. The index file </a:t>
            </a:r>
            <a:r>
              <a:rPr lang="en-US" sz="1800" dirty="0" smtClean="0"/>
              <a:t>is displayed </a:t>
            </a:r>
            <a:r>
              <a:rPr lang="en-US" sz="1800" dirty="0"/>
              <a:t>on localhost:3000 when the app is in development or on a domain that is </a:t>
            </a:r>
            <a:r>
              <a:rPr lang="en-US" sz="1800" dirty="0" smtClean="0"/>
              <a:t>hosted elsewhere</a:t>
            </a:r>
            <a:r>
              <a:rPr lang="en-US" sz="1800" dirty="0"/>
              <a:t>. The default setup handles relating this index.html with all the JavaScript from </a:t>
            </a:r>
            <a:r>
              <a:rPr lang="en-US" sz="1800" b="1" dirty="0"/>
              <a:t>src/.</a:t>
            </a:r>
          </a:p>
        </p:txBody>
      </p:sp>
    </p:spTree>
    <p:extLst>
      <p:ext uri="{BB962C8B-B14F-4D97-AF65-F5344CB8AC3E}">
        <p14:creationId xmlns:p14="http://schemas.microsoft.com/office/powerpoint/2010/main" val="2765954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React Project folder structure</a:t>
            </a:r>
            <a:r>
              <a:rPr lang="en-US" b="1" dirty="0"/>
              <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a:t>In the beginning, everything you need is located in the </a:t>
            </a:r>
            <a:r>
              <a:rPr lang="en-US" sz="1800" b="1" dirty="0"/>
              <a:t>src/</a:t>
            </a:r>
            <a:r>
              <a:rPr lang="en-US" sz="1800" dirty="0"/>
              <a:t> folder. </a:t>
            </a:r>
            <a:r>
              <a:rPr lang="en-US" sz="1800" dirty="0"/>
              <a:t>The main focus lies on </a:t>
            </a:r>
            <a:r>
              <a:rPr lang="en-US" sz="1800" dirty="0" smtClean="0"/>
              <a:t>the </a:t>
            </a:r>
            <a:r>
              <a:rPr lang="en-US" sz="1800" b="1" dirty="0" smtClean="0"/>
              <a:t>src/App.js</a:t>
            </a:r>
            <a:r>
              <a:rPr lang="en-US" sz="1800" dirty="0" smtClean="0"/>
              <a:t> </a:t>
            </a:r>
            <a:r>
              <a:rPr lang="en-US" sz="1800" dirty="0"/>
              <a:t>file which is used to implement React </a:t>
            </a:r>
            <a:r>
              <a:rPr lang="en-US" sz="1800" dirty="0" smtClean="0"/>
              <a:t>components.</a:t>
            </a:r>
          </a:p>
          <a:p>
            <a:pPr marL="285750" indent="-285750">
              <a:lnSpc>
                <a:spcPct val="150000"/>
              </a:lnSpc>
              <a:buFont typeface="Wingdings" panose="05000000000000000000" pitchFamily="2" charset="2"/>
              <a:buChar char="§"/>
            </a:pPr>
            <a:r>
              <a:rPr lang="en-US" sz="1800" dirty="0" smtClean="0"/>
              <a:t>It </a:t>
            </a:r>
            <a:r>
              <a:rPr lang="en-US" sz="1800" dirty="0"/>
              <a:t>will be used to implement </a:t>
            </a:r>
            <a:r>
              <a:rPr lang="en-US" sz="1800" dirty="0" smtClean="0"/>
              <a:t>your application</a:t>
            </a:r>
            <a:r>
              <a:rPr lang="en-US" sz="1800" dirty="0"/>
              <a:t>, but later you might want to split up your components into multiple files, where </a:t>
            </a:r>
            <a:r>
              <a:rPr lang="en-US" sz="1800" dirty="0" smtClean="0"/>
              <a:t>each file </a:t>
            </a:r>
            <a:r>
              <a:rPr lang="en-US" sz="1800" dirty="0"/>
              <a:t>maintains one or more components on its </a:t>
            </a:r>
            <a:r>
              <a:rPr lang="en-US" sz="1800" dirty="0" smtClean="0"/>
              <a:t>own.</a:t>
            </a:r>
          </a:p>
          <a:p>
            <a:pPr marL="285750" indent="-285750">
              <a:lnSpc>
                <a:spcPct val="150000"/>
              </a:lnSpc>
              <a:buFont typeface="Wingdings" panose="05000000000000000000" pitchFamily="2" charset="2"/>
              <a:buChar char="§"/>
            </a:pPr>
            <a:r>
              <a:rPr lang="en-US" sz="1800" dirty="0" smtClean="0"/>
              <a:t>All </a:t>
            </a:r>
            <a:r>
              <a:rPr lang="en-US" sz="1800" dirty="0"/>
              <a:t>your project-specific commands can be found in your</a:t>
            </a:r>
          </a:p>
          <a:p>
            <a:pPr>
              <a:lnSpc>
                <a:spcPct val="150000"/>
              </a:lnSpc>
            </a:pPr>
            <a:r>
              <a:rPr lang="en-US" sz="1800" dirty="0" smtClean="0"/>
              <a:t>     </a:t>
            </a:r>
            <a:r>
              <a:rPr lang="en-US" sz="1800" b="1" dirty="0" smtClean="0"/>
              <a:t>package.json</a:t>
            </a:r>
            <a:r>
              <a:rPr lang="en-US" sz="1800" dirty="0" smtClean="0"/>
              <a:t> </a:t>
            </a:r>
            <a:r>
              <a:rPr lang="en-US" sz="1800" dirty="0"/>
              <a:t>under the scripts property.</a:t>
            </a:r>
          </a:p>
        </p:txBody>
      </p:sp>
    </p:spTree>
    <p:extLst>
      <p:ext uri="{BB962C8B-B14F-4D97-AF65-F5344CB8AC3E}">
        <p14:creationId xmlns:p14="http://schemas.microsoft.com/office/powerpoint/2010/main" val="3905387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41091" y="190033"/>
            <a:ext cx="8520600"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41091" y="844895"/>
            <a:ext cx="8585735" cy="3554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Web development</a:t>
            </a:r>
            <a:r>
              <a:rPr lang="en-US" sz="1800" dirty="0"/>
              <a:t> refers to the building, creating, and maintaining of websites. It includes aspects such as web design, web publishing, web programming, and database management. It is the creation of an application that works over the internet i.e. websites</a:t>
            </a:r>
            <a:r>
              <a:rPr lang="en-US" sz="1800" dirty="0" smtClean="0"/>
              <a:t>.</a:t>
            </a:r>
          </a:p>
          <a:p>
            <a:endParaRPr lang="en-US" sz="1800" dirty="0" smtClean="0"/>
          </a:p>
          <a:p>
            <a:pPr marL="285750" indent="-285750">
              <a:lnSpc>
                <a:spcPct val="150000"/>
              </a:lnSpc>
              <a:buFont typeface="Wingdings" panose="05000000000000000000" pitchFamily="2" charset="2"/>
              <a:buChar char="Ø"/>
            </a:pPr>
            <a:r>
              <a:rPr lang="en-US" sz="1800" dirty="0"/>
              <a:t>A </a:t>
            </a:r>
            <a:r>
              <a:rPr lang="en-US" sz="1800" b="1" dirty="0"/>
              <a:t>website</a:t>
            </a:r>
            <a:r>
              <a:rPr lang="en-US" sz="1800" dirty="0"/>
              <a:t> (also written as web site) is a collection of web pages and related content that is identified by a common domain name and published on at least one web server</a:t>
            </a:r>
            <a:r>
              <a:rPr lang="en-US" sz="1800" dirty="0" smtClean="0"/>
              <a:t>.</a:t>
            </a:r>
          </a:p>
          <a:p>
            <a:endParaRPr lang="en-US" sz="1800" dirty="0" smtClean="0"/>
          </a:p>
        </p:txBody>
      </p:sp>
    </p:spTree>
    <p:extLst>
      <p:ext uri="{BB962C8B-B14F-4D97-AF65-F5344CB8AC3E}">
        <p14:creationId xmlns:p14="http://schemas.microsoft.com/office/powerpoint/2010/main" val="156442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React Project folder structure</a:t>
            </a:r>
            <a:r>
              <a:rPr lang="en-US" b="1" dirty="0"/>
              <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673763" y="837648"/>
            <a:ext cx="8038507"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smtClean="0"/>
              <a:t>Package.json </a:t>
            </a:r>
            <a:r>
              <a:rPr lang="en-US" sz="1800" b="1" dirty="0"/>
              <a:t>may look similar to </a:t>
            </a:r>
            <a:r>
              <a:rPr lang="en-US" sz="1800" b="1" dirty="0" smtClean="0"/>
              <a:t>these</a:t>
            </a:r>
          </a:p>
          <a:p>
            <a:pPr>
              <a:lnSpc>
                <a:spcPct val="150000"/>
              </a:lnSpc>
            </a:pPr>
            <a:endParaRPr lang="en-US" sz="1800" b="1" dirty="0"/>
          </a:p>
          <a:p>
            <a:pPr>
              <a:lnSpc>
                <a:spcPct val="150000"/>
              </a:lnSpc>
            </a:pPr>
            <a:endParaRPr lang="en-US" sz="1800" b="1" dirty="0" smtClean="0"/>
          </a:p>
          <a:p>
            <a:pPr>
              <a:lnSpc>
                <a:spcPct val="150000"/>
              </a:lnSpc>
            </a:pPr>
            <a:endParaRPr lang="en-US" sz="1800" b="1" dirty="0"/>
          </a:p>
          <a:p>
            <a:pPr>
              <a:lnSpc>
                <a:spcPct val="150000"/>
              </a:lnSpc>
            </a:pPr>
            <a:endParaRPr lang="en-US" sz="1800" b="1" dirty="0" smtClean="0"/>
          </a:p>
          <a:p>
            <a:pPr>
              <a:lnSpc>
                <a:spcPct val="150000"/>
              </a:lnSpc>
            </a:pPr>
            <a:endParaRPr lang="en-US" sz="1800" b="1" dirty="0"/>
          </a:p>
          <a:p>
            <a:pPr>
              <a:lnSpc>
                <a:spcPct val="150000"/>
              </a:lnSpc>
            </a:pPr>
            <a:endParaRPr lang="en-US" sz="1800" b="1" dirty="0" smtClean="0"/>
          </a:p>
          <a:p>
            <a:pPr>
              <a:lnSpc>
                <a:spcPct val="150000"/>
              </a:lnSpc>
            </a:pPr>
            <a:r>
              <a:rPr lang="en-US" sz="1800" b="1" dirty="0" smtClean="0"/>
              <a:t> </a:t>
            </a:r>
            <a:endParaRPr lang="en-US" sz="1800" b="1" dirty="0"/>
          </a:p>
        </p:txBody>
      </p:sp>
      <p:pic>
        <p:nvPicPr>
          <p:cNvPr id="3" name="Picture 2"/>
          <p:cNvPicPr>
            <a:picLocks noChangeAspect="1"/>
          </p:cNvPicPr>
          <p:nvPr/>
        </p:nvPicPr>
        <p:blipFill>
          <a:blip r:embed="rId3"/>
          <a:stretch>
            <a:fillRect/>
          </a:stretch>
        </p:blipFill>
        <p:spPr>
          <a:xfrm>
            <a:off x="673763" y="1398046"/>
            <a:ext cx="7810500" cy="2557938"/>
          </a:xfrm>
          <a:prstGeom prst="rect">
            <a:avLst/>
          </a:prstGeom>
        </p:spPr>
      </p:pic>
    </p:spTree>
    <p:extLst>
      <p:ext uri="{BB962C8B-B14F-4D97-AF65-F5344CB8AC3E}">
        <p14:creationId xmlns:p14="http://schemas.microsoft.com/office/powerpoint/2010/main" val="4079546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smtClean="0"/>
              <a:t>React Project folder structure</a:t>
            </a:r>
            <a:r>
              <a:rPr lang="en-US" b="1" dirty="0"/>
              <a:t/>
            </a:r>
            <a:br>
              <a:rPr lang="en-US" b="1" dirty="0"/>
            </a:br>
            <a:r>
              <a:rPr lang="en-US" b="1" dirty="0"/>
              <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673763" y="837648"/>
            <a:ext cx="8038507"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smtClean="0"/>
              <a:t>Package.json scripts</a:t>
            </a:r>
          </a:p>
          <a:p>
            <a:pPr>
              <a:lnSpc>
                <a:spcPct val="150000"/>
              </a:lnSpc>
            </a:pPr>
            <a:endParaRPr lang="en-US" sz="1800" b="1" dirty="0"/>
          </a:p>
          <a:p>
            <a:pPr>
              <a:lnSpc>
                <a:spcPct val="150000"/>
              </a:lnSpc>
            </a:pPr>
            <a:endParaRPr lang="en-US" sz="1800" b="1" dirty="0" smtClean="0"/>
          </a:p>
          <a:p>
            <a:pPr>
              <a:lnSpc>
                <a:spcPct val="150000"/>
              </a:lnSpc>
            </a:pPr>
            <a:endParaRPr lang="en-US" sz="1800" b="1" dirty="0"/>
          </a:p>
          <a:p>
            <a:pPr>
              <a:lnSpc>
                <a:spcPct val="150000"/>
              </a:lnSpc>
            </a:pPr>
            <a:endParaRPr lang="en-US" sz="1800" b="1" dirty="0" smtClean="0"/>
          </a:p>
          <a:p>
            <a:pPr>
              <a:lnSpc>
                <a:spcPct val="150000"/>
              </a:lnSpc>
            </a:pPr>
            <a:endParaRPr lang="en-US" sz="1800" b="1" dirty="0"/>
          </a:p>
          <a:p>
            <a:pPr>
              <a:lnSpc>
                <a:spcPct val="150000"/>
              </a:lnSpc>
            </a:pPr>
            <a:endParaRPr lang="en-US" sz="1800" b="1" dirty="0" smtClean="0"/>
          </a:p>
          <a:p>
            <a:pPr>
              <a:lnSpc>
                <a:spcPct val="150000"/>
              </a:lnSpc>
            </a:pPr>
            <a:r>
              <a:rPr lang="en-US" sz="1800" b="1" dirty="0" smtClean="0"/>
              <a:t> </a:t>
            </a:r>
            <a:endParaRPr lang="en-US" sz="1800" b="1" dirty="0"/>
          </a:p>
        </p:txBody>
      </p:sp>
      <p:pic>
        <p:nvPicPr>
          <p:cNvPr id="4" name="Picture 3"/>
          <p:cNvPicPr>
            <a:picLocks noChangeAspect="1"/>
          </p:cNvPicPr>
          <p:nvPr/>
        </p:nvPicPr>
        <p:blipFill>
          <a:blip r:embed="rId3"/>
          <a:stretch>
            <a:fillRect/>
          </a:stretch>
        </p:blipFill>
        <p:spPr>
          <a:xfrm>
            <a:off x="981777" y="1438275"/>
            <a:ext cx="7447848" cy="2266950"/>
          </a:xfrm>
          <a:prstGeom prst="rect">
            <a:avLst/>
          </a:prstGeom>
        </p:spPr>
      </p:pic>
    </p:spTree>
    <p:extLst>
      <p:ext uri="{BB962C8B-B14F-4D97-AF65-F5344CB8AC3E}">
        <p14:creationId xmlns:p14="http://schemas.microsoft.com/office/powerpoint/2010/main" val="20482825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935363" y="1607420"/>
            <a:ext cx="5353978" cy="10876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p>
          <a:p>
            <a:pPr marL="0" lvl="0" indent="0" algn="l" rtl="0">
              <a:spcBef>
                <a:spcPts val="0"/>
              </a:spcBef>
              <a:spcAft>
                <a:spcPts val="0"/>
              </a:spcAft>
              <a:buNone/>
            </a:pPr>
            <a:r>
              <a:rPr lang="en-US" dirty="0"/>
              <a:t>	</a:t>
            </a:r>
            <a:r>
              <a:rPr lang="en-US" dirty="0" smtClean="0"/>
              <a:t>	</a:t>
            </a:r>
            <a:r>
              <a:rPr lang="en-US" sz="2800" b="1" dirty="0" smtClean="0"/>
              <a:t>END.</a:t>
            </a:r>
            <a:endParaRPr sz="2800" b="1" dirty="0"/>
          </a:p>
        </p:txBody>
      </p:sp>
    </p:spTree>
    <p:extLst>
      <p:ext uri="{BB962C8B-B14F-4D97-AF65-F5344CB8AC3E}">
        <p14:creationId xmlns:p14="http://schemas.microsoft.com/office/powerpoint/2010/main" val="263939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41091" y="209284"/>
            <a:ext cx="7574623"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41091" y="1038465"/>
            <a:ext cx="8700778" cy="32470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smtClean="0"/>
              <a:t>A</a:t>
            </a:r>
            <a:r>
              <a:rPr lang="en-US" sz="1800" dirty="0"/>
              <a:t> </a:t>
            </a:r>
            <a:r>
              <a:rPr lang="en-US" sz="1800" b="1" dirty="0"/>
              <a:t>web server</a:t>
            </a:r>
            <a:r>
              <a:rPr lang="en-US" sz="1800" dirty="0"/>
              <a:t> accepts and fulfills requests from clients for static content (i.e., HTML pages, files, images, and videos) from a website. Web servers handle HTTP requests and responses </a:t>
            </a:r>
            <a:r>
              <a:rPr lang="en-US" sz="1800" i="1" dirty="0"/>
              <a:t>only</a:t>
            </a:r>
            <a:r>
              <a:rPr lang="en-US" sz="1800" i="1" dirty="0" smtClean="0"/>
              <a:t>.</a:t>
            </a:r>
          </a:p>
          <a:p>
            <a:pPr marL="285750" indent="-285750">
              <a:lnSpc>
                <a:spcPct val="150000"/>
              </a:lnSpc>
              <a:buFont typeface="Wingdings" panose="05000000000000000000" pitchFamily="2" charset="2"/>
              <a:buChar char="Ø"/>
            </a:pPr>
            <a:endParaRPr lang="en-US" sz="1800" i="1" dirty="0"/>
          </a:p>
          <a:p>
            <a:pPr marL="285750" indent="-285750">
              <a:lnSpc>
                <a:spcPct val="150000"/>
              </a:lnSpc>
              <a:buFont typeface="Wingdings" panose="05000000000000000000" pitchFamily="2" charset="2"/>
              <a:buChar char="Ø"/>
            </a:pPr>
            <a:r>
              <a:rPr lang="en-US" sz="1800" dirty="0"/>
              <a:t>The word Web Development is made up of two words, that is</a:t>
            </a:r>
            <a:r>
              <a:rPr lang="en-US" sz="1800" dirty="0" smtClean="0"/>
              <a:t>:</a:t>
            </a:r>
            <a:endParaRPr lang="en-US" sz="1800" i="1" dirty="0" smtClean="0"/>
          </a:p>
          <a:p>
            <a:pPr fontAlgn="base">
              <a:lnSpc>
                <a:spcPct val="150000"/>
              </a:lnSpc>
            </a:pPr>
            <a:r>
              <a:rPr lang="en-US" sz="1800" b="1" dirty="0" smtClean="0"/>
              <a:t>   Web</a:t>
            </a:r>
            <a:r>
              <a:rPr lang="en-US" sz="1800" b="1" dirty="0"/>
              <a:t>:</a:t>
            </a:r>
            <a:r>
              <a:rPr lang="en-US" sz="1800" dirty="0"/>
              <a:t> It refers to websites, web pages or anything </a:t>
            </a:r>
            <a:r>
              <a:rPr lang="en-US" sz="1800" dirty="0" smtClean="0"/>
              <a:t>that </a:t>
            </a:r>
            <a:r>
              <a:rPr lang="en-US" sz="1800" dirty="0"/>
              <a:t>works over </a:t>
            </a:r>
            <a:r>
              <a:rPr lang="en-US" sz="1800" dirty="0" smtClean="0"/>
              <a:t>the  internet</a:t>
            </a:r>
            <a:r>
              <a:rPr lang="en-US" sz="1800" dirty="0"/>
              <a:t>.</a:t>
            </a:r>
          </a:p>
          <a:p>
            <a:pPr fontAlgn="base">
              <a:lnSpc>
                <a:spcPct val="150000"/>
              </a:lnSpc>
            </a:pPr>
            <a:r>
              <a:rPr lang="en-US" sz="1800" b="1" dirty="0" smtClean="0"/>
              <a:t>    Development</a:t>
            </a:r>
            <a:r>
              <a:rPr lang="en-US" sz="1800" b="1" dirty="0"/>
              <a:t>:</a:t>
            </a:r>
            <a:r>
              <a:rPr lang="en-US" sz="1800" dirty="0"/>
              <a:t> Building the application from scratch</a:t>
            </a:r>
            <a:r>
              <a:rPr lang="en-US" sz="1800" dirty="0" smtClean="0"/>
              <a:t>.</a:t>
            </a:r>
            <a:endParaRPr lang="en-US" dirty="0" smtClean="0"/>
          </a:p>
          <a:p>
            <a:endParaRPr lang="en-SO" sz="1600" dirty="0"/>
          </a:p>
        </p:txBody>
      </p:sp>
    </p:spTree>
    <p:extLst>
      <p:ext uri="{BB962C8B-B14F-4D97-AF65-F5344CB8AC3E}">
        <p14:creationId xmlns:p14="http://schemas.microsoft.com/office/powerpoint/2010/main" val="3153211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04720" y="190033"/>
            <a:ext cx="7584248"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58265" y="797833"/>
            <a:ext cx="8114097" cy="3693319"/>
          </a:xfrm>
          <a:prstGeom prst="rect">
            <a:avLst/>
          </a:prstGeom>
          <a:noFill/>
        </p:spPr>
        <p:txBody>
          <a:bodyPr wrap="square" rtlCol="0">
            <a:spAutoFit/>
          </a:bodyPr>
          <a:lstStyle/>
          <a:p>
            <a:pPr marL="285750" indent="-285750">
              <a:buFont typeface="Wingdings" panose="05000000000000000000" pitchFamily="2" charset="2"/>
              <a:buChar char="Ø"/>
            </a:pPr>
            <a:endParaRPr lang="en-US" sz="1800" dirty="0"/>
          </a:p>
          <a:p>
            <a:pPr marL="285750" lvl="2" indent="-285750" fontAlgn="base">
              <a:lnSpc>
                <a:spcPct val="150000"/>
              </a:lnSpc>
              <a:buFont typeface="Wingdings" panose="05000000000000000000" pitchFamily="2" charset="2"/>
              <a:buChar char="Ø"/>
            </a:pPr>
            <a:r>
              <a:rPr lang="en-US" sz="1800" b="1" dirty="0" smtClean="0"/>
              <a:t>Web </a:t>
            </a:r>
            <a:r>
              <a:rPr lang="en-US" sz="1800" b="1" dirty="0"/>
              <a:t>Development can be classified into two ways</a:t>
            </a:r>
            <a:r>
              <a:rPr lang="en-US" sz="1800" b="1" dirty="0" smtClean="0"/>
              <a:t>:</a:t>
            </a:r>
          </a:p>
          <a:p>
            <a:pPr marL="285750" lvl="8" indent="-285750" fontAlgn="base">
              <a:lnSpc>
                <a:spcPct val="150000"/>
              </a:lnSpc>
              <a:buFont typeface="Arial" panose="020B0604020202020204" pitchFamily="34" charset="0"/>
              <a:buChar char="•"/>
            </a:pPr>
            <a:r>
              <a:rPr lang="en-US" sz="1800" dirty="0" smtClean="0"/>
              <a:t>Frontend Development</a:t>
            </a:r>
          </a:p>
          <a:p>
            <a:pPr marL="285750" lvl="8" indent="-285750" fontAlgn="base">
              <a:lnSpc>
                <a:spcPct val="150000"/>
              </a:lnSpc>
              <a:buFont typeface="Arial" panose="020B0604020202020204" pitchFamily="34" charset="0"/>
              <a:buChar char="•"/>
            </a:pPr>
            <a:r>
              <a:rPr lang="en-US" sz="1800" dirty="0"/>
              <a:t> Backend </a:t>
            </a:r>
            <a:r>
              <a:rPr lang="en-US" sz="1800" dirty="0" smtClean="0"/>
              <a:t>Development</a:t>
            </a:r>
          </a:p>
          <a:p>
            <a:pPr lvl="8" fontAlgn="base">
              <a:lnSpc>
                <a:spcPct val="150000"/>
              </a:lnSpc>
            </a:pPr>
            <a:endParaRPr lang="en-US" sz="1800" i="1" dirty="0"/>
          </a:p>
          <a:p>
            <a:pPr marL="285750" indent="-285750">
              <a:lnSpc>
                <a:spcPct val="150000"/>
              </a:lnSpc>
              <a:buFont typeface="Wingdings" panose="05000000000000000000" pitchFamily="2" charset="2"/>
              <a:buChar char="Ø"/>
            </a:pPr>
            <a:r>
              <a:rPr lang="en-US" sz="1800" b="1" dirty="0"/>
              <a:t>Frontend Development: </a:t>
            </a:r>
            <a:r>
              <a:rPr lang="en-US" sz="1800" dirty="0"/>
              <a:t>The part of a website that the user interacts directly is termed as front end. It is also referred to as the ‘client side’ of the application</a:t>
            </a:r>
            <a:r>
              <a:rPr lang="en-US" sz="1800" dirty="0" smtClean="0"/>
              <a:t>.</a:t>
            </a:r>
          </a:p>
          <a:p>
            <a:pPr>
              <a:lnSpc>
                <a:spcPct val="150000"/>
              </a:lnSpc>
            </a:pPr>
            <a:r>
              <a:rPr lang="en-US" sz="1800" b="1" i="1" dirty="0" smtClean="0"/>
              <a:t>   </a:t>
            </a:r>
            <a:endParaRPr lang="en-US" dirty="0"/>
          </a:p>
        </p:txBody>
      </p:sp>
    </p:spTree>
    <p:extLst>
      <p:ext uri="{BB962C8B-B14F-4D97-AF65-F5344CB8AC3E}">
        <p14:creationId xmlns:p14="http://schemas.microsoft.com/office/powerpoint/2010/main" val="3582737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529389" y="113031"/>
            <a:ext cx="7295490"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9389" y="797833"/>
            <a:ext cx="8114097" cy="4078039"/>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r>
              <a:rPr lang="en-US" sz="1800" b="1" dirty="0" smtClean="0"/>
              <a:t>Frontend </a:t>
            </a:r>
            <a:r>
              <a:rPr lang="en-US" sz="1800" b="1" dirty="0"/>
              <a:t>Frameworks and Libraries</a:t>
            </a:r>
            <a:r>
              <a:rPr lang="en-US" sz="1800" b="1" dirty="0" smtClean="0"/>
              <a:t>:</a:t>
            </a:r>
          </a:p>
          <a:p>
            <a:pPr fontAlgn="base">
              <a:lnSpc>
                <a:spcPct val="150000"/>
              </a:lnSpc>
            </a:pPr>
            <a:r>
              <a:rPr lang="en-US" sz="1800" dirty="0" smtClean="0"/>
              <a:t>        </a:t>
            </a:r>
            <a:r>
              <a:rPr lang="en-US" sz="1800" dirty="0"/>
              <a:t>AngularJS</a:t>
            </a:r>
          </a:p>
          <a:p>
            <a:pPr fontAlgn="base">
              <a:lnSpc>
                <a:spcPct val="150000"/>
              </a:lnSpc>
            </a:pPr>
            <a:r>
              <a:rPr lang="en-US" sz="1800" dirty="0" smtClean="0"/>
              <a:t>          React.js</a:t>
            </a:r>
            <a:endParaRPr lang="en-US" sz="1800" dirty="0"/>
          </a:p>
          <a:p>
            <a:pPr fontAlgn="base">
              <a:lnSpc>
                <a:spcPct val="150000"/>
              </a:lnSpc>
            </a:pPr>
            <a:r>
              <a:rPr lang="en-US" sz="1800" dirty="0" smtClean="0"/>
              <a:t>          VueJS</a:t>
            </a:r>
            <a:endParaRPr lang="en-US" sz="1800" dirty="0"/>
          </a:p>
          <a:p>
            <a:pPr fontAlgn="base">
              <a:lnSpc>
                <a:spcPct val="150000"/>
              </a:lnSpc>
            </a:pPr>
            <a:r>
              <a:rPr lang="en-US" sz="1800" dirty="0" smtClean="0"/>
              <a:t>          jQuery</a:t>
            </a:r>
          </a:p>
          <a:p>
            <a:pPr fontAlgn="base">
              <a:lnSpc>
                <a:spcPct val="150000"/>
              </a:lnSpc>
            </a:pPr>
            <a:r>
              <a:rPr lang="en-US" sz="1800" dirty="0" smtClean="0"/>
              <a:t>          Bootstrap</a:t>
            </a:r>
            <a:endParaRPr lang="en-US" sz="1800" dirty="0"/>
          </a:p>
          <a:p>
            <a:pPr fontAlgn="base">
              <a:lnSpc>
                <a:spcPct val="150000"/>
              </a:lnSpc>
            </a:pPr>
            <a:r>
              <a:rPr lang="en-US" sz="1800" dirty="0" smtClean="0"/>
              <a:t>          Material </a:t>
            </a:r>
            <a:r>
              <a:rPr lang="en-US" sz="1800" dirty="0"/>
              <a:t>UI</a:t>
            </a:r>
          </a:p>
          <a:p>
            <a:pPr fontAlgn="base">
              <a:lnSpc>
                <a:spcPct val="150000"/>
              </a:lnSpc>
            </a:pPr>
            <a:r>
              <a:rPr lang="en-US" sz="1800" dirty="0" smtClean="0"/>
              <a:t>         Tailwind </a:t>
            </a:r>
            <a:r>
              <a:rPr lang="en-US" sz="1800" dirty="0"/>
              <a:t>CSS</a:t>
            </a:r>
          </a:p>
          <a:p>
            <a:pPr fontAlgn="base">
              <a:lnSpc>
                <a:spcPct val="150000"/>
              </a:lnSpc>
            </a:pPr>
            <a:r>
              <a:rPr lang="en-US" sz="1800" dirty="0" smtClean="0"/>
              <a:t>         jQuery </a:t>
            </a:r>
            <a:r>
              <a:rPr lang="en-US" sz="1800" dirty="0"/>
              <a:t>UI</a:t>
            </a:r>
          </a:p>
          <a:p>
            <a:endParaRPr lang="en-SO" sz="1600" dirty="0"/>
          </a:p>
        </p:txBody>
      </p:sp>
    </p:spTree>
    <p:extLst>
      <p:ext uri="{BB962C8B-B14F-4D97-AF65-F5344CB8AC3E}">
        <p14:creationId xmlns:p14="http://schemas.microsoft.com/office/powerpoint/2010/main" val="2829253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366219" y="170782"/>
            <a:ext cx="6631347"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462014" y="884461"/>
            <a:ext cx="7315200" cy="1754326"/>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r>
              <a:rPr lang="en-US" sz="1800" b="1" dirty="0"/>
              <a:t>Backend Development: </a:t>
            </a:r>
            <a:r>
              <a:rPr lang="en-US" sz="1800" dirty="0"/>
              <a:t>Backend is the server side of a website. </a:t>
            </a:r>
            <a:endParaRPr lang="en-US" sz="1800" dirty="0" smtClean="0"/>
          </a:p>
          <a:p>
            <a:pPr lvl="2" fontAlgn="base">
              <a:lnSpc>
                <a:spcPct val="150000"/>
              </a:lnSpc>
            </a:pPr>
            <a:r>
              <a:rPr lang="en-US" sz="1800" dirty="0"/>
              <a:t> </a:t>
            </a:r>
            <a:r>
              <a:rPr lang="en-US" sz="1800" dirty="0" smtClean="0"/>
              <a:t> It </a:t>
            </a:r>
            <a:r>
              <a:rPr lang="en-US" sz="1800" dirty="0"/>
              <a:t>is the part of the website that users cannot see and interact</a:t>
            </a:r>
            <a:r>
              <a:rPr lang="en-US" sz="1800" dirty="0" smtClean="0"/>
              <a:t>.</a:t>
            </a:r>
          </a:p>
          <a:p>
            <a:pPr lvl="2" fontAlgn="base">
              <a:lnSpc>
                <a:spcPct val="150000"/>
              </a:lnSpc>
            </a:pPr>
            <a:r>
              <a:rPr lang="en-US" sz="1800" dirty="0"/>
              <a:t> </a:t>
            </a:r>
            <a:r>
              <a:rPr lang="en-US" sz="1800" dirty="0" smtClean="0"/>
              <a:t> </a:t>
            </a:r>
            <a:r>
              <a:rPr lang="en-US" sz="1800" dirty="0"/>
              <a:t>It is the </a:t>
            </a:r>
            <a:r>
              <a:rPr lang="en-US" sz="1800" dirty="0" smtClean="0"/>
              <a:t>   portion </a:t>
            </a:r>
            <a:r>
              <a:rPr lang="en-US" sz="1800" dirty="0"/>
              <a:t>of software that does not come in direct </a:t>
            </a:r>
            <a:r>
              <a:rPr lang="en-US" sz="1800" dirty="0" smtClean="0"/>
              <a:t>contact</a:t>
            </a:r>
          </a:p>
          <a:p>
            <a:pPr lvl="2" fontAlgn="base">
              <a:lnSpc>
                <a:spcPct val="150000"/>
              </a:lnSpc>
            </a:pPr>
            <a:r>
              <a:rPr lang="en-US" sz="1800" dirty="0" smtClean="0"/>
              <a:t> </a:t>
            </a:r>
            <a:r>
              <a:rPr lang="en-US" sz="1800" dirty="0"/>
              <a:t>with the users. It is used to store and arrange data.</a:t>
            </a:r>
            <a:endParaRPr lang="en-US" sz="1800" b="1" dirty="0" smtClean="0"/>
          </a:p>
        </p:txBody>
      </p:sp>
    </p:spTree>
    <p:extLst>
      <p:ext uri="{BB962C8B-B14F-4D97-AF65-F5344CB8AC3E}">
        <p14:creationId xmlns:p14="http://schemas.microsoft.com/office/powerpoint/2010/main" val="3469624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616683" y="185783"/>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smtClean="0"/>
          </a:p>
        </p:txBody>
      </p:sp>
      <p:pic>
        <p:nvPicPr>
          <p:cNvPr id="102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6183"/>
            <a:ext cx="8302150" cy="4043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83315" y="4665969"/>
            <a:ext cx="4144083" cy="307777"/>
          </a:xfrm>
          <a:prstGeom prst="rect">
            <a:avLst/>
          </a:prstGeom>
        </p:spPr>
        <p:txBody>
          <a:bodyPr wrap="none">
            <a:spAutoFit/>
          </a:bodyPr>
          <a:lstStyle/>
          <a:p>
            <a:r>
              <a:rPr lang="en-US" dirty="0"/>
              <a:t>https://www.geeksforgeeks.org/web-development/</a:t>
            </a:r>
          </a:p>
        </p:txBody>
      </p:sp>
    </p:spTree>
    <p:extLst>
      <p:ext uri="{BB962C8B-B14F-4D97-AF65-F5344CB8AC3E}">
        <p14:creationId xmlns:p14="http://schemas.microsoft.com/office/powerpoint/2010/main" val="576003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616683" y="185783"/>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smtClean="0"/>
          </a:p>
        </p:txBody>
      </p:sp>
      <p:sp>
        <p:nvSpPr>
          <p:cNvPr id="3" name="Rectangle 2"/>
          <p:cNvSpPr/>
          <p:nvPr/>
        </p:nvSpPr>
        <p:spPr>
          <a:xfrm>
            <a:off x="2183315" y="4665969"/>
            <a:ext cx="4144083" cy="307777"/>
          </a:xfrm>
          <a:prstGeom prst="rect">
            <a:avLst/>
          </a:prstGeom>
        </p:spPr>
        <p:txBody>
          <a:bodyPr wrap="none">
            <a:spAutoFit/>
          </a:bodyPr>
          <a:lstStyle/>
          <a:p>
            <a:r>
              <a:rPr lang="en-US" dirty="0"/>
              <a:t>https://www.geeksforgeeks.org/web-development/</a:t>
            </a:r>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b="1" dirty="0">
                <a:solidFill>
                  <a:srgbClr val="000000"/>
                </a:solidFill>
                <a:latin typeface="Arial"/>
                <a:ea typeface="Arial"/>
                <a:cs typeface="Arial"/>
                <a:sym typeface="Arial"/>
              </a:rPr>
              <a:t> </a:t>
            </a:r>
            <a:r>
              <a:rPr lang="en-US" sz="1800" b="1" dirty="0" smtClean="0">
                <a:solidFill>
                  <a:srgbClr val="000000"/>
                </a:solidFill>
                <a:latin typeface="Arial"/>
                <a:ea typeface="Arial"/>
                <a:cs typeface="Arial"/>
                <a:sym typeface="Arial"/>
              </a:rPr>
              <a:t> React js: </a:t>
            </a:r>
            <a:r>
              <a:rPr lang="en-US" sz="1800" dirty="0">
                <a:solidFill>
                  <a:srgbClr val="000000"/>
                </a:solidFill>
                <a:latin typeface="Arial"/>
                <a:ea typeface="Arial"/>
                <a:cs typeface="Arial"/>
                <a:sym typeface="Arial"/>
              </a:rPr>
              <a:t>is a declarative, efficient, and flexible JavaScript library for </a:t>
            </a:r>
            <a:r>
              <a:rPr lang="en-US" sz="1800" dirty="0" smtClean="0">
                <a:solidFill>
                  <a:srgbClr val="000000"/>
                </a:solidFill>
                <a:latin typeface="Arial"/>
                <a:ea typeface="Arial"/>
                <a:cs typeface="Arial"/>
                <a:sym typeface="Arial"/>
              </a:rPr>
              <a:t>      building </a:t>
            </a:r>
            <a:r>
              <a:rPr lang="en-US" sz="1800" dirty="0">
                <a:solidFill>
                  <a:srgbClr val="000000"/>
                </a:solidFill>
                <a:latin typeface="Arial"/>
                <a:ea typeface="Arial"/>
                <a:cs typeface="Arial"/>
                <a:sym typeface="Arial"/>
              </a:rPr>
              <a:t>user interfaces. </a:t>
            </a:r>
            <a:endParaRPr lang="en-US" sz="1800" dirty="0">
              <a:solidFill>
                <a:srgbClr val="000000"/>
              </a:solidFill>
              <a:latin typeface="Arial"/>
              <a:ea typeface="Arial"/>
              <a:cs typeface="Arial"/>
              <a:sym typeface="Arial"/>
            </a:endParaRPr>
          </a:p>
          <a:p>
            <a:pPr marL="285750" lvl="2" indent="-285750" fontAlgn="base">
              <a:lnSpc>
                <a:spcPct val="150000"/>
              </a:lnSpc>
              <a:buClr>
                <a:srgbClr val="000000"/>
              </a:buClr>
              <a:buFont typeface="Wingdings" panose="05000000000000000000" pitchFamily="2" charset="2"/>
              <a:buChar char="§"/>
            </a:pPr>
            <a:r>
              <a:rPr lang="en-US" sz="1800" dirty="0" smtClean="0">
                <a:solidFill>
                  <a:srgbClr val="000000"/>
                </a:solidFill>
                <a:latin typeface="Arial"/>
                <a:ea typeface="Arial"/>
                <a:cs typeface="Arial"/>
                <a:sym typeface="Arial"/>
              </a:rPr>
              <a:t>It </a:t>
            </a:r>
            <a:r>
              <a:rPr lang="en-US" sz="1800" dirty="0" smtClean="0">
                <a:solidFill>
                  <a:srgbClr val="000000"/>
                </a:solidFill>
                <a:latin typeface="Arial"/>
                <a:ea typeface="Arial"/>
                <a:cs typeface="Arial"/>
              </a:rPr>
              <a:t>is </a:t>
            </a:r>
            <a:r>
              <a:rPr lang="en-US" sz="1800" dirty="0">
                <a:solidFill>
                  <a:srgbClr val="000000"/>
                </a:solidFill>
                <a:latin typeface="Arial"/>
                <a:ea typeface="Arial"/>
                <a:cs typeface="Arial"/>
              </a:rPr>
              <a:t>an open-source, component-based front-end library </a:t>
            </a:r>
            <a:r>
              <a:rPr lang="en-US" sz="1800" dirty="0" smtClean="0">
                <a:solidFill>
                  <a:srgbClr val="000000"/>
                </a:solidFill>
                <a:latin typeface="Arial"/>
                <a:ea typeface="Arial"/>
                <a:cs typeface="Arial"/>
              </a:rPr>
              <a:t>responsible   </a:t>
            </a:r>
          </a:p>
          <a:p>
            <a:pPr lvl="2" fontAlgn="base">
              <a:lnSpc>
                <a:spcPct val="150000"/>
              </a:lnSpc>
              <a:buClr>
                <a:srgbClr val="000000"/>
              </a:buClr>
            </a:pPr>
            <a:r>
              <a:rPr lang="en-US" sz="1800" dirty="0">
                <a:solidFill>
                  <a:srgbClr val="000000"/>
                </a:solidFill>
                <a:latin typeface="Arial"/>
                <a:ea typeface="Arial"/>
                <a:cs typeface="Arial"/>
              </a:rPr>
              <a:t> </a:t>
            </a:r>
            <a:r>
              <a:rPr lang="en-US" sz="1800" dirty="0" smtClean="0">
                <a:solidFill>
                  <a:srgbClr val="000000"/>
                </a:solidFill>
                <a:latin typeface="Arial"/>
                <a:ea typeface="Arial"/>
                <a:cs typeface="Arial"/>
              </a:rPr>
              <a:t>     only  for the </a:t>
            </a:r>
            <a:r>
              <a:rPr lang="en-US" sz="1800" dirty="0">
                <a:solidFill>
                  <a:srgbClr val="000000"/>
                </a:solidFill>
                <a:latin typeface="Arial"/>
                <a:ea typeface="Arial"/>
                <a:cs typeface="Arial"/>
              </a:rPr>
              <a:t>view layer of the application. It is maintained by Facebook</a:t>
            </a:r>
            <a:r>
              <a:rPr lang="en-US" sz="1800" dirty="0" smtClean="0">
                <a:solidFill>
                  <a:srgbClr val="000000"/>
                </a:solidFill>
                <a:latin typeface="Arial"/>
                <a:ea typeface="Arial"/>
                <a:cs typeface="Arial"/>
              </a:rPr>
              <a:t>.</a:t>
            </a:r>
          </a:p>
          <a:p>
            <a:pPr marL="285750" lvl="2" indent="-285750" fontAlgn="base">
              <a:lnSpc>
                <a:spcPct val="150000"/>
              </a:lnSpc>
              <a:buClr>
                <a:srgbClr val="000000"/>
              </a:buClr>
              <a:buFont typeface="Wingdings" panose="05000000000000000000" pitchFamily="2" charset="2"/>
              <a:buChar char="§"/>
            </a:pPr>
            <a:r>
              <a:rPr lang="en-US" sz="1800" dirty="0" smtClean="0">
                <a:solidFill>
                  <a:srgbClr val="000000"/>
                </a:solidFill>
                <a:latin typeface="Arial"/>
                <a:ea typeface="Arial"/>
                <a:cs typeface="Arial"/>
              </a:rPr>
              <a:t>It </a:t>
            </a:r>
            <a:r>
              <a:rPr lang="en-US" sz="1800" dirty="0">
                <a:solidFill>
                  <a:srgbClr val="000000"/>
                </a:solidFill>
                <a:latin typeface="Arial"/>
                <a:ea typeface="Arial"/>
                <a:cs typeface="Arial"/>
              </a:rPr>
              <a:t>uses a declarative paradigm that makes it easier to reason about your application and aims to be both efficient and flexible. </a:t>
            </a:r>
            <a:endParaRPr lang="en-US" sz="1800" dirty="0" smtClean="0">
              <a:solidFill>
                <a:srgbClr val="000000"/>
              </a:solidFill>
              <a:latin typeface="Arial"/>
              <a:ea typeface="Arial"/>
              <a:cs typeface="Arial"/>
            </a:endParaRPr>
          </a:p>
          <a:p>
            <a:pPr marL="285750" lvl="2" indent="-285750" fontAlgn="base">
              <a:lnSpc>
                <a:spcPct val="150000"/>
              </a:lnSpc>
              <a:buClr>
                <a:srgbClr val="000000"/>
              </a:buClr>
              <a:buFont typeface="Wingdings" panose="05000000000000000000" pitchFamily="2" charset="2"/>
              <a:buChar char="§"/>
            </a:pPr>
            <a:r>
              <a:rPr lang="en-US" sz="1800" dirty="0">
                <a:solidFill>
                  <a:srgbClr val="000000"/>
                </a:solidFill>
                <a:latin typeface="Arial"/>
                <a:ea typeface="Arial"/>
                <a:cs typeface="Arial"/>
              </a:rPr>
              <a:t>It designs simple views for each state in your application, and React will efficiently update and render just the right component when your data changes. </a:t>
            </a:r>
            <a:endParaRPr lang="en-US" sz="1800" dirty="0" smtClean="0">
              <a:solidFill>
                <a:srgbClr val="000000"/>
              </a:solidFill>
              <a:latin typeface="Arial"/>
              <a:ea typeface="Arial"/>
              <a:cs typeface="Arial"/>
            </a:endParaRPr>
          </a:p>
          <a:p>
            <a:pPr marL="285750" lvl="2" indent="-285750" fontAlgn="base">
              <a:lnSpc>
                <a:spcPct val="150000"/>
              </a:lnSpc>
              <a:buClr>
                <a:srgbClr val="000000"/>
              </a:buClr>
              <a:buFont typeface="Wingdings" panose="05000000000000000000" pitchFamily="2" charset="2"/>
              <a:buChar char="§"/>
            </a:pPr>
            <a:endParaRPr lang="en-US" sz="1800" dirty="0" smtClean="0">
              <a:solidFill>
                <a:srgbClr val="000000"/>
              </a:solidFill>
              <a:latin typeface="Arial"/>
              <a:ea typeface="Arial"/>
              <a:cs typeface="Arial"/>
            </a:endParaRPr>
          </a:p>
        </p:txBody>
      </p:sp>
    </p:spTree>
    <p:extLst>
      <p:ext uri="{BB962C8B-B14F-4D97-AF65-F5344CB8AC3E}">
        <p14:creationId xmlns:p14="http://schemas.microsoft.com/office/powerpoint/2010/main" val="589163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1078</TotalTime>
  <Words>1049</Words>
  <Application>Microsoft Office PowerPoint</Application>
  <PresentationFormat>On-screen Show (16:9)</PresentationFormat>
  <Paragraphs>216</Paragraphs>
  <Slides>32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TypoPRO Open Sans</vt:lpstr>
      <vt:lpstr>Helvetica Neue</vt:lpstr>
      <vt:lpstr>Wingdings</vt:lpstr>
      <vt:lpstr>Roboto</vt:lpstr>
      <vt:lpstr>zillaslab</vt:lpstr>
      <vt:lpstr>arial</vt:lpstr>
      <vt:lpstr>arial</vt:lpstr>
      <vt:lpstr>Geometric</vt:lpstr>
      <vt:lpstr>Web Development using React js</vt:lpstr>
      <vt:lpstr>Chapter #2</vt:lpstr>
      <vt:lpstr>Web Development</vt:lpstr>
      <vt:lpstr>Web Development</vt:lpstr>
      <vt:lpstr>Web Development</vt:lpstr>
      <vt:lpstr>Web Development</vt:lpstr>
      <vt:lpstr>Web Development</vt:lpstr>
      <vt:lpstr>Web Development</vt:lpstr>
      <vt:lpstr>Web Development</vt:lpstr>
      <vt:lpstr>Web Development</vt:lpstr>
      <vt:lpstr>Web Development</vt:lpstr>
      <vt:lpstr>Web Development</vt:lpstr>
      <vt:lpstr>Selecting  IDEs</vt:lpstr>
      <vt:lpstr>Selecting  IDEs</vt:lpstr>
      <vt:lpstr>Why do developers use IDEs? </vt:lpstr>
      <vt:lpstr>Why do developers use IDEs? </vt:lpstr>
      <vt:lpstr>Node and NPM </vt:lpstr>
      <vt:lpstr>Node and NPM </vt:lpstr>
      <vt:lpstr>Node and NPM </vt:lpstr>
      <vt:lpstr>Dependency </vt:lpstr>
      <vt:lpstr>Dependency </vt:lpstr>
      <vt:lpstr>Creating React App  </vt:lpstr>
      <vt:lpstr>Creating React App  </vt:lpstr>
      <vt:lpstr>Creating React App  </vt:lpstr>
      <vt:lpstr>Creating React App  </vt:lpstr>
      <vt:lpstr>React Project folder structure  </vt:lpstr>
      <vt:lpstr>React Project folder structure  </vt:lpstr>
      <vt:lpstr>React Project folder structure  </vt:lpstr>
      <vt:lpstr>React Project folder structure  </vt:lpstr>
      <vt:lpstr>React Project folder structure  </vt:lpstr>
      <vt:lpstr>React Project folder structure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React js</dc:title>
  <cp:lastModifiedBy>Haamud</cp:lastModifiedBy>
  <cp:revision>79</cp:revision>
  <dcterms:modified xsi:type="dcterms:W3CDTF">2022-03-10T00:32:46Z</dcterms:modified>
</cp:coreProperties>
</file>