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9" r:id="rId3"/>
    <p:sldId id="265" r:id="rId4"/>
    <p:sldId id="266" r:id="rId5"/>
    <p:sldId id="267" r:id="rId6"/>
    <p:sldId id="268" r:id="rId7"/>
    <p:sldId id="287" r:id="rId8"/>
    <p:sldId id="289" r:id="rId9"/>
    <p:sldId id="290" r:id="rId10"/>
    <p:sldId id="269" r:id="rId11"/>
    <p:sldId id="270" r:id="rId12"/>
    <p:sldId id="288" r:id="rId13"/>
    <p:sldId id="279" r:id="rId14"/>
    <p:sldId id="271" r:id="rId15"/>
    <p:sldId id="278" r:id="rId16"/>
    <p:sldId id="273" r:id="rId17"/>
    <p:sldId id="280" r:id="rId18"/>
    <p:sldId id="282" r:id="rId19"/>
    <p:sldId id="281" r:id="rId20"/>
    <p:sldId id="283" r:id="rId21"/>
    <p:sldId id="274" r:id="rId22"/>
    <p:sldId id="275" r:id="rId23"/>
    <p:sldId id="276" r:id="rId24"/>
    <p:sldId id="257" r:id="rId25"/>
    <p:sldId id="285" r:id="rId26"/>
    <p:sldId id="286" r:id="rId27"/>
    <p:sldId id="277" r:id="rId28"/>
    <p:sldId id="292" r:id="rId29"/>
    <p:sldId id="291" r:id="rId30"/>
    <p:sldId id="293" r:id="rId31"/>
    <p:sldId id="294" r:id="rId32"/>
    <p:sldId id="264" r:id="rId33"/>
  </p:sldIdLst>
  <p:sldSz cx="9144000" cy="5143500" type="screen16x9"/>
  <p:notesSz cx="6858000" cy="9144000"/>
  <p:embeddedFontLst>
    <p:embeddedFont>
      <p:font typeface="Consolas" panose="020B0609020204030204" pitchFamily="49"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50" d="100"/>
          <a:sy n="150" d="100"/>
        </p:scale>
        <p:origin x="52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-US/docs/Web/API/</a:t>
            </a:r>
            <a:r>
              <a:rPr lang="en-US" dirty="0" err="1"/>
              <a:t>XMLHttpRequest</a:t>
            </a:r>
            <a:r>
              <a:rPr lang="en-US" dirty="0"/>
              <a:t>/</a:t>
            </a:r>
            <a:r>
              <a:rPr lang="en-US" dirty="0" err="1"/>
              <a:t>readyState</a:t>
            </a:r>
            <a:endParaRPr lang="en-SO" dirty="0"/>
          </a:p>
        </p:txBody>
      </p:sp>
    </p:spTree>
    <p:extLst>
      <p:ext uri="{BB962C8B-B14F-4D97-AF65-F5344CB8AC3E}">
        <p14:creationId xmlns:p14="http://schemas.microsoft.com/office/powerpoint/2010/main" val="278056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O" dirty="0"/>
          </a:p>
        </p:txBody>
      </p:sp>
    </p:spTree>
    <p:extLst>
      <p:ext uri="{BB962C8B-B14F-4D97-AF65-F5344CB8AC3E}">
        <p14:creationId xmlns:p14="http://schemas.microsoft.com/office/powerpoint/2010/main" val="297323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hie@just.edu.s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Variadic_function"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outsystems.com/blog/posts/asynchronous-vs-synchronous-programming/#:~:text=In%20synchronous%20operations%20tasks%20are,before%20the%20previous%20one%20finishes."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XMLHttpRequest/XMLHttpRequest" TargetMode="External"/><Relationship Id="rId2" Type="http://schemas.openxmlformats.org/officeDocument/2006/relationships/hyperlink" Target="https://developer.mozilla.org/en-US/docs/Web/API/XMLHttpRequest" TargetMode="External"/><Relationship Id="rId1" Type="http://schemas.openxmlformats.org/officeDocument/2006/relationships/slideLayout" Target="../slideLayouts/slideLayout5.xml"/><Relationship Id="rId4" Type="http://schemas.openxmlformats.org/officeDocument/2006/relationships/hyperlink" Target="https://jsonplaceholder.typicode.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HTTP/Status#information_responses" TargetMode="External"/><Relationship Id="rId7" Type="http://schemas.openxmlformats.org/officeDocument/2006/relationships/hyperlink" Target="https://developer.mozilla.org/en-US/docs/Web/HTTP/Status#server_error_responses" TargetMode="External"/><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5.xml"/><Relationship Id="rId6" Type="http://schemas.openxmlformats.org/officeDocument/2006/relationships/hyperlink" Target="https://developer.mozilla.org/en-US/docs/Web/HTTP/Status#client_error_responses" TargetMode="External"/><Relationship Id="rId5" Type="http://schemas.openxmlformats.org/officeDocument/2006/relationships/hyperlink" Target="https://developer.mozilla.org/en-US/docs/Web/HTTP/Status#redirection_messages" TargetMode="External"/><Relationship Id="rId4" Type="http://schemas.openxmlformats.org/officeDocument/2006/relationships/hyperlink" Target="https://developer.mozilla.org/en-US/docs/Web/HTTP/Status#successful_respons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API/DOMString" TargetMode="External"/><Relationship Id="rId2" Type="http://schemas.openxmlformats.org/officeDocument/2006/relationships/hyperlink" Target="https://developer.mozilla.org/en-US/docs/Web/API/XMLHttpRequest" TargetMode="External"/><Relationship Id="rId1" Type="http://schemas.openxmlformats.org/officeDocument/2006/relationships/slideLayout" Target="../slideLayouts/slideLayout5.xml"/><Relationship Id="rId6" Type="http://schemas.openxmlformats.org/officeDocument/2006/relationships/hyperlink" Target="https://developer.mozilla.org/en-US/docs/Web/API/XMLHttpRequest/status" TargetMode="External"/><Relationship Id="rId5" Type="http://schemas.openxmlformats.org/officeDocument/2006/relationships/hyperlink" Target="https://developer.mozilla.org/en-US/docs/Web/API/XMLHttpRequest/readyState" TargetMode="External"/><Relationship Id="rId4" Type="http://schemas.openxmlformats.org/officeDocument/2006/relationships/hyperlink" Target="https://developer.mozilla.org/en-US/docs/Web/API/XMLHttpRequest/sen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API/fetch" TargetMode="External"/><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catch" TargetMode="External"/><Relationship Id="rId2" Type="http://schemas.openxmlformats.org/officeDocument/2006/relationships/hyperlink" Target="https://developer.mozilla.org/en-US/docs/Web/JavaScript/Reference/Global_Objects/Promise/then"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API/fetch" TargetMode="External"/><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3.xml"/><Relationship Id="rId6" Type="http://schemas.openxmlformats.org/officeDocument/2006/relationships/hyperlink" Target="https://developer.mozilla.org/en-US/docs/Web/HTTP/CORS" TargetMode="External"/><Relationship Id="rId5" Type="http://schemas.openxmlformats.org/officeDocument/2006/relationships/hyperlink" Target="https://developer.mozilla.org/en-US/docs/Web/API/Service_Worker_API" TargetMode="External"/><Relationship Id="rId4" Type="http://schemas.openxmlformats.org/officeDocument/2006/relationships/hyperlink" Target="https://developer.mozilla.org/en-US/docs/Web/API/XMLHttpReques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function" TargetMode="External"/><Relationship Id="rId2" Type="http://schemas.openxmlformats.org/officeDocument/2006/relationships/hyperlink" Target="https://developer.mozilla.org/en-US/docs/Web/JavaScript/Reference/Functions" TargetMode="External"/><Relationship Id="rId1" Type="http://schemas.openxmlformats.org/officeDocument/2006/relationships/slideLayout" Target="../slideLayouts/slideLayout5.xml"/><Relationship Id="rId6" Type="http://schemas.openxmlformats.org/officeDocument/2006/relationships/hyperlink" Target="https://developer.mozilla.org/en-US/docs/Web/JavaScript/Reference/Statements/class" TargetMode="External"/><Relationship Id="rId5" Type="http://schemas.openxmlformats.org/officeDocument/2006/relationships/hyperlink" Target="https://developer.mozilla.org/en-US/docs/Web/JavaScript/Reference/Operators/class" TargetMode="External"/><Relationship Id="rId4" Type="http://schemas.openxmlformats.org/officeDocument/2006/relationships/hyperlink" Target="https://developer.mozilla.org/en-US/docs/Web/JavaScript/Reference/Statements/function"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async_function"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awai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eveloper.mozilla.org/en-US/docs/Web/JavaScript/Guide/Modu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yntaxError" TargetMode="External"/><Relationship Id="rId2" Type="http://schemas.openxmlformats.org/officeDocument/2006/relationships/hyperlink" Target="https://developer.mozilla.org/en-US/docs/Web/JavaScript/Reference/Classes/constructor"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JavaScript/Guide/Working_with_Objects#object_initializer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null" TargetMode="External"/><Relationship Id="rId2" Type="http://schemas.openxmlformats.org/officeDocument/2006/relationships/hyperlink" Target="https://developer.mozilla.org/en-US/docs/Web/JavaScript/Reference/Global_Objects/undefined" TargetMode="External"/><Relationship Id="rId1" Type="http://schemas.openxmlformats.org/officeDocument/2006/relationships/slideLayout" Target="../slideLayouts/slideLayout5.xml"/><Relationship Id="rId4" Type="http://schemas.openxmlformats.org/officeDocument/2006/relationships/hyperlink" Target="https://developer.mozilla.org/en-US/docs/Web/JavaScript/Reference/Operators/Property_Access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21900" y="150303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bg1"/>
                </a:solidFill>
              </a:rPr>
              <a:t>Web Development using React js</a:t>
            </a:r>
            <a:endParaRPr sz="4000" dirty="0">
              <a:solidFill>
                <a:schemeClr val="bg1"/>
              </a:solidFill>
            </a:endParaRPr>
          </a:p>
        </p:txBody>
      </p:sp>
      <p:sp>
        <p:nvSpPr>
          <p:cNvPr id="86" name="Google Shape;86;p13"/>
          <p:cNvSpPr txBox="1">
            <a:spLocks noGrp="1"/>
          </p:cNvSpPr>
          <p:nvPr>
            <p:ph type="subTitle" idx="1"/>
          </p:nvPr>
        </p:nvSpPr>
        <p:spPr>
          <a:xfrm>
            <a:off x="1544374" y="2571750"/>
            <a:ext cx="5353978" cy="432900"/>
          </a:xfrm>
          <a:prstGeom prst="rect">
            <a:avLst/>
          </a:prstGeom>
        </p:spPr>
        <p:txBody>
          <a:bodyPr spcFirstLastPara="1" wrap="square" lIns="91425" tIns="91425" rIns="91425" bIns="91425" anchor="t" anchorCtr="0">
            <a:noAutofit/>
          </a:bodyPr>
          <a:lstStyle/>
          <a:p>
            <a:pPr marL="0" indent="0"/>
            <a:r>
              <a:rPr lang="en-US" altLang="en-US" dirty="0" err="1"/>
              <a:t>Sharma’ake</a:t>
            </a:r>
            <a:r>
              <a:rPr lang="en-US" altLang="en-US" dirty="0"/>
              <a:t> Ali </a:t>
            </a:r>
            <a:r>
              <a:rPr lang="en-US" altLang="en-US" dirty="0" err="1"/>
              <a:t>Kahie</a:t>
            </a:r>
            <a:r>
              <a:rPr lang="en-US" altLang="en-US" dirty="0"/>
              <a:t>(</a:t>
            </a:r>
            <a:r>
              <a:rPr lang="en-US" altLang="en-US" dirty="0" err="1"/>
              <a:t>Kahie</a:t>
            </a:r>
            <a:r>
              <a:rPr lang="en-US" altLang="en-US" dirty="0"/>
              <a:t>)</a:t>
            </a:r>
          </a:p>
          <a:p>
            <a:pPr marL="0" lvl="0" indent="0" algn="l" rtl="0">
              <a:spcBef>
                <a:spcPts val="0"/>
              </a:spcBef>
              <a:spcAft>
                <a:spcPts val="0"/>
              </a:spcAft>
              <a:buNone/>
            </a:pPr>
            <a:endParaRPr dirty="0"/>
          </a:p>
        </p:txBody>
      </p:sp>
      <p:sp>
        <p:nvSpPr>
          <p:cNvPr id="9" name="TextBox 8">
            <a:extLst>
              <a:ext uri="{FF2B5EF4-FFF2-40B4-BE49-F238E27FC236}">
                <a16:creationId xmlns:a16="http://schemas.microsoft.com/office/drawing/2014/main" id="{FD946B8D-3AAC-3948-865E-4C28C4E55822}"/>
              </a:ext>
            </a:extLst>
          </p:cNvPr>
          <p:cNvSpPr txBox="1"/>
          <p:nvPr/>
        </p:nvSpPr>
        <p:spPr>
          <a:xfrm>
            <a:off x="2082799" y="3111004"/>
            <a:ext cx="4572000" cy="1200329"/>
          </a:xfrm>
          <a:prstGeom prst="rect">
            <a:avLst/>
          </a:prstGeom>
          <a:noFill/>
        </p:spPr>
        <p:txBody>
          <a:bodyPr wrap="square">
            <a:spAutoFit/>
          </a:bodyPr>
          <a:lstStyle/>
          <a:p>
            <a:pPr algn="ctr" eaLnBrk="1" hangingPunct="1">
              <a:lnSpc>
                <a:spcPct val="80000"/>
              </a:lnSpc>
              <a:buFont typeface="Wingdings" panose="05000000000000000000" pitchFamily="2" charset="2"/>
              <a:buNone/>
            </a:pPr>
            <a:r>
              <a:rPr lang="en-US" altLang="en-US" sz="1800" dirty="0">
                <a:solidFill>
                  <a:schemeClr val="bg1"/>
                </a:solidFill>
              </a:rPr>
              <a:t>Lecturer </a:t>
            </a:r>
          </a:p>
          <a:p>
            <a:pPr algn="ctr" eaLnBrk="1" hangingPunct="1">
              <a:lnSpc>
                <a:spcPct val="80000"/>
              </a:lnSpc>
              <a:buFont typeface="Wingdings" panose="05000000000000000000" pitchFamily="2" charset="2"/>
              <a:buNone/>
            </a:pPr>
            <a:r>
              <a:rPr lang="en-US" altLang="en-US" sz="1800" dirty="0">
                <a:solidFill>
                  <a:schemeClr val="bg1"/>
                </a:solidFill>
              </a:rPr>
              <a:t>Faculty of Computer &amp; IT</a:t>
            </a:r>
          </a:p>
          <a:p>
            <a:pPr algn="ctr" eaLnBrk="1" hangingPunct="1">
              <a:lnSpc>
                <a:spcPct val="80000"/>
              </a:lnSpc>
              <a:buFont typeface="Wingdings" panose="05000000000000000000" pitchFamily="2" charset="2"/>
              <a:buNone/>
            </a:pPr>
            <a:r>
              <a:rPr lang="en-US" altLang="en-US" sz="1800" dirty="0">
                <a:solidFill>
                  <a:schemeClr val="bg1"/>
                </a:solidFill>
              </a:rPr>
              <a:t>Jamahiriya University of Science &amp; Technology</a:t>
            </a:r>
          </a:p>
          <a:p>
            <a:pPr algn="ctr" eaLnBrk="1" hangingPunct="1">
              <a:lnSpc>
                <a:spcPct val="80000"/>
              </a:lnSpc>
              <a:buFontTx/>
              <a:buNone/>
            </a:pPr>
            <a:r>
              <a:rPr lang="en-US" altLang="en-US" sz="1800" dirty="0">
                <a:solidFill>
                  <a:schemeClr val="bg1"/>
                </a:solidFill>
                <a:hlinkClick r:id="rId3">
                  <a:extLst>
                    <a:ext uri="{A12FA001-AC4F-418D-AE19-62706E023703}">
                      <ahyp:hlinkClr xmlns:ahyp="http://schemas.microsoft.com/office/drawing/2018/hyperlinkcolor" val="tx"/>
                    </a:ext>
                  </a:extLst>
                </a:hlinkClick>
              </a:rPr>
              <a:t>kahie@just.edu.so</a:t>
            </a:r>
            <a:endParaRPr lang="en-US" altLang="en-US"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4306-E28D-AB41-86FA-13D4BEF691C7}"/>
              </a:ext>
            </a:extLst>
          </p:cNvPr>
          <p:cNvSpPr>
            <a:spLocks noGrp="1"/>
          </p:cNvSpPr>
          <p:nvPr>
            <p:ph type="title"/>
          </p:nvPr>
        </p:nvSpPr>
        <p:spPr/>
        <p:txBody>
          <a:bodyPr/>
          <a:lstStyle/>
          <a:p>
            <a:r>
              <a:rPr lang="en-US" sz="3200" b="1" dirty="0">
                <a:solidFill>
                  <a:schemeClr val="tx1"/>
                </a:solidFill>
                <a:effectLst/>
                <a:latin typeface="Helvetica Neue" panose="02000503000000020004" pitchFamily="2" charset="0"/>
              </a:rPr>
              <a:t>Arrow function</a:t>
            </a:r>
            <a:br>
              <a:rPr lang="en-US" sz="3200" b="1" dirty="0">
                <a:solidFill>
                  <a:schemeClr val="tx1"/>
                </a:solidFill>
                <a:effectLst/>
                <a:latin typeface="Helvetica Neue" panose="02000503000000020004" pitchFamily="2" charset="0"/>
              </a:rPr>
            </a:br>
            <a:endParaRPr lang="en-SO" dirty="0">
              <a:solidFill>
                <a:schemeClr val="tx1"/>
              </a:solidFill>
            </a:endParaRPr>
          </a:p>
        </p:txBody>
      </p:sp>
      <p:sp>
        <p:nvSpPr>
          <p:cNvPr id="3" name="TextBox 2">
            <a:extLst>
              <a:ext uri="{FF2B5EF4-FFF2-40B4-BE49-F238E27FC236}">
                <a16:creationId xmlns:a16="http://schemas.microsoft.com/office/drawing/2014/main" id="{7752D40C-52BA-1141-93EC-2590815679EB}"/>
              </a:ext>
            </a:extLst>
          </p:cNvPr>
          <p:cNvSpPr txBox="1"/>
          <p:nvPr/>
        </p:nvSpPr>
        <p:spPr>
          <a:xfrm>
            <a:off x="508000" y="1397000"/>
            <a:ext cx="8324300" cy="523220"/>
          </a:xfrm>
          <a:prstGeom prst="rect">
            <a:avLst/>
          </a:prstGeom>
          <a:noFill/>
        </p:spPr>
        <p:txBody>
          <a:bodyPr wrap="square" rtlCol="0">
            <a:spAutoFit/>
          </a:bodyPr>
          <a:lstStyle/>
          <a:p>
            <a:r>
              <a:rPr lang="en-US" b="0" i="0" dirty="0">
                <a:effectLst/>
                <a:latin typeface="euclid_circular_a"/>
              </a:rPr>
              <a:t>Arrow function is one of the features introduced in the ES6 version of JavaScript. It allows you to create functions in a cleaner way compared to regular functions. For example</a:t>
            </a:r>
            <a:endParaRPr lang="en-SO" dirty="0"/>
          </a:p>
        </p:txBody>
      </p:sp>
      <p:pic>
        <p:nvPicPr>
          <p:cNvPr id="4" name="Picture 3">
            <a:extLst>
              <a:ext uri="{FF2B5EF4-FFF2-40B4-BE49-F238E27FC236}">
                <a16:creationId xmlns:a16="http://schemas.microsoft.com/office/drawing/2014/main" id="{4287A1E7-87CE-6F4D-903D-CBF73E446960}"/>
              </a:ext>
            </a:extLst>
          </p:cNvPr>
          <p:cNvPicPr>
            <a:picLocks noChangeAspect="1"/>
          </p:cNvPicPr>
          <p:nvPr/>
        </p:nvPicPr>
        <p:blipFill>
          <a:blip r:embed="rId2"/>
          <a:stretch>
            <a:fillRect/>
          </a:stretch>
        </p:blipFill>
        <p:spPr>
          <a:xfrm>
            <a:off x="584201" y="2013765"/>
            <a:ext cx="7975600" cy="2419032"/>
          </a:xfrm>
          <a:prstGeom prst="rect">
            <a:avLst/>
          </a:prstGeom>
        </p:spPr>
      </p:pic>
    </p:spTree>
    <p:extLst>
      <p:ext uri="{BB962C8B-B14F-4D97-AF65-F5344CB8AC3E}">
        <p14:creationId xmlns:p14="http://schemas.microsoft.com/office/powerpoint/2010/main" val="177914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D8E9-767B-F946-8B61-44E7589CCBC6}"/>
              </a:ext>
            </a:extLst>
          </p:cNvPr>
          <p:cNvSpPr>
            <a:spLocks noGrp="1"/>
          </p:cNvSpPr>
          <p:nvPr>
            <p:ph type="title"/>
          </p:nvPr>
        </p:nvSpPr>
        <p:spPr/>
        <p:txBody>
          <a:bodyPr/>
          <a:lstStyle/>
          <a:p>
            <a:r>
              <a:rPr lang="en-US" sz="3200" b="1" i="0" dirty="0">
                <a:solidFill>
                  <a:schemeClr val="tx1"/>
                </a:solidFill>
                <a:effectLst/>
                <a:latin typeface="Segoe UI" panose="020B0502040204020203" pitchFamily="34" charset="0"/>
              </a:rPr>
              <a:t>Default Parameter </a:t>
            </a:r>
            <a:r>
              <a:rPr lang="en-US" sz="3200" b="1" i="0" dirty="0">
                <a:solidFill>
                  <a:schemeClr val="bg1"/>
                </a:solidFill>
                <a:effectLst/>
                <a:latin typeface="Segoe UI" panose="020B0502040204020203" pitchFamily="34" charset="0"/>
              </a:rPr>
              <a:t>Values</a:t>
            </a:r>
            <a:br>
              <a:rPr lang="en-US" sz="3200" b="1" i="0" dirty="0">
                <a:solidFill>
                  <a:schemeClr val="bg1"/>
                </a:solidFill>
                <a:effectLst/>
                <a:latin typeface="Segoe UI" panose="020B0502040204020203" pitchFamily="34" charset="0"/>
              </a:rPr>
            </a:br>
            <a:endParaRPr lang="en-SO" dirty="0"/>
          </a:p>
        </p:txBody>
      </p:sp>
      <p:sp>
        <p:nvSpPr>
          <p:cNvPr id="3" name="TextBox 2">
            <a:extLst>
              <a:ext uri="{FF2B5EF4-FFF2-40B4-BE49-F238E27FC236}">
                <a16:creationId xmlns:a16="http://schemas.microsoft.com/office/drawing/2014/main" id="{3E8FF6D6-C697-AA47-A814-0E69A7DCC5F5}"/>
              </a:ext>
            </a:extLst>
          </p:cNvPr>
          <p:cNvSpPr txBox="1"/>
          <p:nvPr/>
        </p:nvSpPr>
        <p:spPr>
          <a:xfrm>
            <a:off x="311700" y="1017800"/>
            <a:ext cx="8078767" cy="3600986"/>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If a function in JavaScript is called with </a:t>
            </a:r>
            <a:r>
              <a:rPr lang="en-US" b="1" i="0" dirty="0">
                <a:solidFill>
                  <a:srgbClr val="000000"/>
                </a:solidFill>
                <a:effectLst/>
                <a:latin typeface="Verdana" panose="020B0604030504040204" pitchFamily="34" charset="0"/>
              </a:rPr>
              <a:t>missing arguments</a:t>
            </a:r>
            <a:r>
              <a:rPr lang="en-US" b="0" i="0" dirty="0">
                <a:solidFill>
                  <a:srgbClr val="000000"/>
                </a:solidFill>
                <a:effectLst/>
                <a:latin typeface="Verdana" panose="020B0604030504040204" pitchFamily="34" charset="0"/>
              </a:rPr>
              <a:t> (less than declared), the missing values are set to undefined.</a:t>
            </a:r>
          </a:p>
          <a:p>
            <a:pPr algn="l"/>
            <a:r>
              <a:rPr lang="en-US" b="0" i="0" dirty="0">
                <a:solidFill>
                  <a:srgbClr val="000000"/>
                </a:solidFill>
                <a:effectLst/>
                <a:latin typeface="Verdana" panose="020B0604030504040204" pitchFamily="34" charset="0"/>
              </a:rPr>
              <a:t>Sometimes this is acceptable, but sometimes it is better to assign a default value to the parameter</a:t>
            </a:r>
          </a:p>
          <a:p>
            <a:pPr algn="l"/>
            <a:endParaRPr lang="en-US" sz="1600" dirty="0">
              <a:solidFill>
                <a:schemeClr val="tx1"/>
              </a:solidFill>
              <a:latin typeface="Verdana" panose="020B0604030504040204" pitchFamily="34" charset="0"/>
            </a:endParaRPr>
          </a:p>
          <a:p>
            <a:pPr algn="l"/>
            <a:r>
              <a:rPr lang="en-US" sz="1600" b="0" i="0" dirty="0">
                <a:solidFill>
                  <a:schemeClr val="tx1"/>
                </a:solidFill>
                <a:effectLst/>
                <a:latin typeface="Verdana" panose="020B0604030504040204" pitchFamily="34" charset="0"/>
              </a:rPr>
              <a:t>function multiply(a, b = 1) {</a:t>
            </a:r>
          </a:p>
          <a:p>
            <a:pPr algn="l"/>
            <a:r>
              <a:rPr lang="en-US" sz="1600" b="0" i="0" dirty="0">
                <a:solidFill>
                  <a:schemeClr val="tx1"/>
                </a:solidFill>
                <a:effectLst/>
                <a:latin typeface="Verdana" panose="020B0604030504040204" pitchFamily="34" charset="0"/>
              </a:rPr>
              <a:t>  return a * b;</a:t>
            </a:r>
          </a:p>
          <a:p>
            <a:pPr algn="l"/>
            <a:r>
              <a:rPr lang="en-US" sz="1600" b="0" i="0" dirty="0">
                <a:solidFill>
                  <a:schemeClr val="tx1"/>
                </a:solidFill>
                <a:effectLst/>
                <a:latin typeface="Verdana" panose="020B0604030504040204" pitchFamily="34" charset="0"/>
              </a:rPr>
              <a:t>}</a:t>
            </a:r>
          </a:p>
          <a:p>
            <a:pPr algn="l"/>
            <a:endParaRPr lang="en-US" sz="1600" b="0" i="0" dirty="0">
              <a:solidFill>
                <a:schemeClr val="tx1"/>
              </a:solidFill>
              <a:effectLst/>
              <a:latin typeface="Verdana" panose="020B0604030504040204" pitchFamily="34" charset="0"/>
            </a:endParaRPr>
          </a:p>
          <a:p>
            <a:pPr algn="l"/>
            <a:r>
              <a:rPr lang="en-US" sz="1600" b="0" i="0" dirty="0" err="1">
                <a:solidFill>
                  <a:schemeClr val="tx1"/>
                </a:solidFill>
                <a:effectLst/>
                <a:latin typeface="Verdana" panose="020B0604030504040204" pitchFamily="34" charset="0"/>
              </a:rPr>
              <a:t>console.log</a:t>
            </a:r>
            <a:r>
              <a:rPr lang="en-US" sz="1600" b="0" i="0" dirty="0">
                <a:solidFill>
                  <a:schemeClr val="tx1"/>
                </a:solidFill>
                <a:effectLst/>
                <a:latin typeface="Verdana" panose="020B0604030504040204" pitchFamily="34" charset="0"/>
              </a:rPr>
              <a:t>(multiply(5, 2));</a:t>
            </a:r>
          </a:p>
          <a:p>
            <a:pPr algn="l"/>
            <a:r>
              <a:rPr lang="en-US" sz="1600" b="0" i="0" dirty="0">
                <a:solidFill>
                  <a:schemeClr val="tx1"/>
                </a:solidFill>
                <a:effectLst/>
                <a:latin typeface="Verdana" panose="020B0604030504040204" pitchFamily="34" charset="0"/>
              </a:rPr>
              <a:t>// expected output: 10</a:t>
            </a:r>
          </a:p>
          <a:p>
            <a:pPr algn="l"/>
            <a:endParaRPr lang="en-US" sz="1600" b="0" i="0" dirty="0">
              <a:solidFill>
                <a:schemeClr val="tx1"/>
              </a:solidFill>
              <a:effectLst/>
              <a:latin typeface="Verdana" panose="020B0604030504040204" pitchFamily="34" charset="0"/>
            </a:endParaRPr>
          </a:p>
          <a:p>
            <a:pPr algn="l"/>
            <a:r>
              <a:rPr lang="en-US" sz="1600" b="0" i="0" dirty="0" err="1">
                <a:solidFill>
                  <a:schemeClr val="tx1"/>
                </a:solidFill>
                <a:effectLst/>
                <a:latin typeface="Verdana" panose="020B0604030504040204" pitchFamily="34" charset="0"/>
              </a:rPr>
              <a:t>console.log</a:t>
            </a:r>
            <a:r>
              <a:rPr lang="en-US" sz="1600" b="0" i="0" dirty="0">
                <a:solidFill>
                  <a:schemeClr val="tx1"/>
                </a:solidFill>
                <a:effectLst/>
                <a:latin typeface="Verdana" panose="020B0604030504040204" pitchFamily="34" charset="0"/>
              </a:rPr>
              <a:t>(multiply(5));</a:t>
            </a: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7476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63A6-08F3-DB44-9EBA-211365DD8C17}"/>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Function Rest Parameter</a:t>
            </a:r>
            <a:br>
              <a:rPr lang="en-US" b="0" i="0" dirty="0">
                <a:solidFill>
                  <a:srgbClr val="000000"/>
                </a:solidFill>
                <a:effectLst/>
                <a:latin typeface="Segoe UI" panose="020B0502040204020203" pitchFamily="34" charset="0"/>
              </a:rPr>
            </a:br>
            <a:endParaRPr lang="en-SO" dirty="0"/>
          </a:p>
        </p:txBody>
      </p:sp>
      <p:sp>
        <p:nvSpPr>
          <p:cNvPr id="3" name="TextBox 2">
            <a:extLst>
              <a:ext uri="{FF2B5EF4-FFF2-40B4-BE49-F238E27FC236}">
                <a16:creationId xmlns:a16="http://schemas.microsoft.com/office/drawing/2014/main" id="{D35EA0F8-12E3-B940-8B83-6E2A074E7857}"/>
              </a:ext>
            </a:extLst>
          </p:cNvPr>
          <p:cNvSpPr txBox="1"/>
          <p:nvPr/>
        </p:nvSpPr>
        <p:spPr>
          <a:xfrm>
            <a:off x="528145" y="1017800"/>
            <a:ext cx="7220607" cy="2462213"/>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The </a:t>
            </a:r>
            <a:r>
              <a:rPr lang="en-US" b="1" i="0" dirty="0">
                <a:solidFill>
                  <a:srgbClr val="1B1B1B"/>
                </a:solidFill>
                <a:effectLst/>
                <a:latin typeface="arial" panose="020B0604020202020204" pitchFamily="34" charset="0"/>
              </a:rPr>
              <a:t>rest parameter</a:t>
            </a:r>
            <a:r>
              <a:rPr lang="en-US" b="0" i="0" dirty="0">
                <a:solidFill>
                  <a:srgbClr val="1B1B1B"/>
                </a:solidFill>
                <a:effectLst/>
                <a:latin typeface="arial" panose="020B0604020202020204" pitchFamily="34" charset="0"/>
              </a:rPr>
              <a:t> syntax allows a function to accept an indefinite number of arguments as an array, providing a way to represent </a:t>
            </a:r>
            <a:r>
              <a:rPr lang="en-US" b="0" i="0" u="sng" dirty="0">
                <a:solidFill>
                  <a:srgbClr val="005282"/>
                </a:solidFill>
                <a:effectLst/>
                <a:latin typeface="arial" panose="020B0604020202020204" pitchFamily="34" charset="0"/>
                <a:hlinkClick r:id="rId2"/>
              </a:rPr>
              <a:t>variadic functions</a:t>
            </a:r>
            <a:r>
              <a:rPr lang="en-US" b="0" i="0" dirty="0">
                <a:solidFill>
                  <a:srgbClr val="1B1B1B"/>
                </a:solidFill>
                <a:effectLst/>
                <a:latin typeface="arial" panose="020B0604020202020204" pitchFamily="34" charset="0"/>
              </a:rPr>
              <a:t> in JavaScript.</a:t>
            </a:r>
          </a:p>
          <a:p>
            <a:endParaRPr lang="en-US" dirty="0">
              <a:solidFill>
                <a:srgbClr val="1B1B1B"/>
              </a:solidFill>
              <a:latin typeface="arial" panose="020B0604020202020204" pitchFamily="34" charset="0"/>
            </a:endParaRPr>
          </a:p>
          <a:p>
            <a:endParaRPr lang="en-US" dirty="0">
              <a:solidFill>
                <a:srgbClr val="1B1B1B"/>
              </a:solidFill>
              <a:latin typeface="arial" panose="020B0604020202020204" pitchFamily="34" charset="0"/>
            </a:endParaRPr>
          </a:p>
          <a:p>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sum(...</a:t>
            </a:r>
            <a:r>
              <a:rPr lang="en-US" b="0" i="0" dirty="0" err="1">
                <a:solidFill>
                  <a:srgbClr val="000000"/>
                </a:solidFill>
                <a:effectLst/>
                <a:latin typeface="Consolas" panose="020B0609020204030204" pitchFamily="49" charset="0"/>
              </a:rPr>
              <a:t>args</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sum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arg</a:t>
            </a:r>
            <a:r>
              <a:rPr lang="en-US" b="0" i="0" dirty="0">
                <a:solidFill>
                  <a:srgbClr val="000000"/>
                </a:solidFill>
                <a:effectLst/>
                <a:latin typeface="Consolas" panose="020B0609020204030204" pitchFamily="49" charset="0"/>
              </a:rPr>
              <a:t> of </a:t>
            </a:r>
            <a:r>
              <a:rPr lang="en-US" b="0" i="0" dirty="0" err="1">
                <a:solidFill>
                  <a:srgbClr val="000000"/>
                </a:solidFill>
                <a:effectLst/>
                <a:latin typeface="Consolas" panose="020B0609020204030204" pitchFamily="49" charset="0"/>
              </a:rPr>
              <a:t>args</a:t>
            </a:r>
            <a:r>
              <a:rPr lang="en-US" b="0" i="0" dirty="0">
                <a:solidFill>
                  <a:srgbClr val="000000"/>
                </a:solidFill>
                <a:effectLst/>
                <a:latin typeface="Consolas" panose="020B0609020204030204" pitchFamily="49" charset="0"/>
              </a:rPr>
              <a:t>) sum += </a:t>
            </a:r>
            <a:r>
              <a:rPr lang="en-US" b="0" i="0" dirty="0" err="1">
                <a:solidFill>
                  <a:srgbClr val="000000"/>
                </a:solidFill>
                <a:effectLst/>
                <a:latin typeface="Consolas" panose="020B0609020204030204" pitchFamily="49" charset="0"/>
              </a:rPr>
              <a:t>arg</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sum;</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sum(</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29</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77</a:t>
            </a:r>
            <a:r>
              <a:rPr lang="en-US" b="0" i="0" dirty="0">
                <a:solidFill>
                  <a:srgbClr val="000000"/>
                </a:solidFill>
                <a:effectLst/>
                <a:latin typeface="Consolas" panose="020B0609020204030204" pitchFamily="49" charset="0"/>
              </a:rPr>
              <a:t>);</a:t>
            </a:r>
            <a:endParaRPr lang="en-SO" dirty="0"/>
          </a:p>
        </p:txBody>
      </p:sp>
    </p:spTree>
    <p:extLst>
      <p:ext uri="{BB962C8B-B14F-4D97-AF65-F5344CB8AC3E}">
        <p14:creationId xmlns:p14="http://schemas.microsoft.com/office/powerpoint/2010/main" val="386134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6280-849F-3B4B-9129-EE537086142E}"/>
              </a:ext>
            </a:extLst>
          </p:cNvPr>
          <p:cNvSpPr>
            <a:spLocks noGrp="1"/>
          </p:cNvSpPr>
          <p:nvPr>
            <p:ph type="title"/>
          </p:nvPr>
        </p:nvSpPr>
        <p:spPr/>
        <p:txBody>
          <a:bodyPr/>
          <a:lstStyle/>
          <a:p>
            <a:r>
              <a:rPr lang="en-US" b="1" i="0" dirty="0">
                <a:solidFill>
                  <a:schemeClr val="tx1"/>
                </a:solidFill>
                <a:effectLst/>
                <a:latin typeface="pingfang SC" panose="020B0400000000000000" pitchFamily="34" charset="-122"/>
                <a:ea typeface="pingfang SC" panose="020B0400000000000000" pitchFamily="34" charset="-122"/>
              </a:rPr>
              <a:t>Callback function</a:t>
            </a:r>
            <a:br>
              <a:rPr lang="en-US" b="1" i="0" dirty="0">
                <a:solidFill>
                  <a:srgbClr val="333333"/>
                </a:solidFill>
                <a:effectLst/>
                <a:latin typeface="pingfang SC" panose="020B0400000000000000" pitchFamily="34" charset="-122"/>
                <a:ea typeface="pingfang SC" panose="020B0400000000000000" pitchFamily="34" charset="-122"/>
              </a:rPr>
            </a:br>
            <a:endParaRPr lang="en-SO" dirty="0"/>
          </a:p>
        </p:txBody>
      </p:sp>
      <p:sp>
        <p:nvSpPr>
          <p:cNvPr id="3" name="TextBox 2">
            <a:extLst>
              <a:ext uri="{FF2B5EF4-FFF2-40B4-BE49-F238E27FC236}">
                <a16:creationId xmlns:a16="http://schemas.microsoft.com/office/drawing/2014/main" id="{252F5225-27BF-F848-A909-C40DB1AF64FA}"/>
              </a:ext>
            </a:extLst>
          </p:cNvPr>
          <p:cNvSpPr txBox="1"/>
          <p:nvPr/>
        </p:nvSpPr>
        <p:spPr>
          <a:xfrm>
            <a:off x="448733" y="1092200"/>
            <a:ext cx="8229600" cy="3323987"/>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A callback function is a function passed into another function as an argument, which is then invoked inside the outer function to complete some kind of routine or action.</a:t>
            </a:r>
          </a:p>
          <a:p>
            <a:endParaRPr lang="en-US" dirty="0">
              <a:solidFill>
                <a:srgbClr val="1B1B1B"/>
              </a:solidFill>
              <a:latin typeface="arial" panose="020B0604020202020204" pitchFamily="34" charset="0"/>
            </a:endParaRPr>
          </a:p>
          <a:p>
            <a:endParaRPr lang="en-US" dirty="0">
              <a:solidFill>
                <a:srgbClr val="1B1B1B"/>
              </a:solidFill>
              <a:latin typeface="arial" panose="020B0604020202020204" pitchFamily="34" charset="0"/>
            </a:endParaRPr>
          </a:p>
          <a:p>
            <a:r>
              <a:rPr lang="en-US" dirty="0">
                <a:solidFill>
                  <a:srgbClr val="FF0000"/>
                </a:solidFill>
              </a:rPr>
              <a:t>function </a:t>
            </a:r>
            <a:r>
              <a:rPr lang="en-US" dirty="0" err="1">
                <a:solidFill>
                  <a:srgbClr val="FF0000"/>
                </a:solidFill>
              </a:rPr>
              <a:t>getName</a:t>
            </a:r>
            <a:r>
              <a:rPr lang="en-US" dirty="0">
                <a:solidFill>
                  <a:srgbClr val="FF0000"/>
                </a:solidFill>
              </a:rPr>
              <a:t>(name) {</a:t>
            </a:r>
          </a:p>
          <a:p>
            <a:r>
              <a:rPr lang="en-US" dirty="0">
                <a:solidFill>
                  <a:srgbClr val="FF0000"/>
                </a:solidFill>
              </a:rPr>
              <a:t>  alert('Hello ' + name);</a:t>
            </a:r>
          </a:p>
          <a:p>
            <a:r>
              <a:rPr lang="en-US" dirty="0">
                <a:solidFill>
                  <a:srgbClr val="FF0000"/>
                </a:solidFill>
              </a:rPr>
              <a:t>}</a:t>
            </a:r>
          </a:p>
          <a:p>
            <a:endParaRPr lang="en-US" dirty="0">
              <a:solidFill>
                <a:srgbClr val="FF0000"/>
              </a:solidFill>
            </a:endParaRPr>
          </a:p>
          <a:p>
            <a:r>
              <a:rPr lang="en-US" dirty="0">
                <a:solidFill>
                  <a:srgbClr val="FF0000"/>
                </a:solidFill>
              </a:rPr>
              <a:t>function </a:t>
            </a:r>
            <a:r>
              <a:rPr lang="en-US" dirty="0" err="1">
                <a:solidFill>
                  <a:srgbClr val="FF0000"/>
                </a:solidFill>
              </a:rPr>
              <a:t>processUserInput</a:t>
            </a:r>
            <a:r>
              <a:rPr lang="en-US" dirty="0">
                <a:solidFill>
                  <a:srgbClr val="FF0000"/>
                </a:solidFill>
              </a:rPr>
              <a:t>(callback) {</a:t>
            </a:r>
          </a:p>
          <a:p>
            <a:r>
              <a:rPr lang="en-US" dirty="0">
                <a:solidFill>
                  <a:srgbClr val="FF0000"/>
                </a:solidFill>
              </a:rPr>
              <a:t>  var name = prompt('Please enter your name.');</a:t>
            </a:r>
          </a:p>
          <a:p>
            <a:r>
              <a:rPr lang="en-US" dirty="0">
                <a:solidFill>
                  <a:srgbClr val="FF0000"/>
                </a:solidFill>
              </a:rPr>
              <a:t>  callback(name);</a:t>
            </a:r>
          </a:p>
          <a:p>
            <a:r>
              <a:rPr lang="en-US" dirty="0">
                <a:solidFill>
                  <a:srgbClr val="FF0000"/>
                </a:solidFill>
              </a:rPr>
              <a:t>}</a:t>
            </a:r>
          </a:p>
          <a:p>
            <a:endParaRPr lang="en-US" dirty="0">
              <a:solidFill>
                <a:srgbClr val="FF0000"/>
              </a:solidFill>
            </a:endParaRPr>
          </a:p>
          <a:p>
            <a:r>
              <a:rPr lang="en-US" dirty="0" err="1">
                <a:solidFill>
                  <a:srgbClr val="FF0000"/>
                </a:solidFill>
              </a:rPr>
              <a:t>processUserInput</a:t>
            </a:r>
            <a:r>
              <a:rPr lang="en-US" dirty="0">
                <a:solidFill>
                  <a:srgbClr val="FF0000"/>
                </a:solidFill>
              </a:rPr>
              <a:t>(</a:t>
            </a:r>
            <a:r>
              <a:rPr lang="en-US" dirty="0" err="1">
                <a:solidFill>
                  <a:srgbClr val="FF0000"/>
                </a:solidFill>
              </a:rPr>
              <a:t>getName</a:t>
            </a:r>
            <a:r>
              <a:rPr lang="en-US" dirty="0">
                <a:solidFill>
                  <a:srgbClr val="FF0000"/>
                </a:solidFill>
              </a:rPr>
              <a:t>);</a:t>
            </a:r>
          </a:p>
          <a:p>
            <a:endParaRPr lang="en-SO" dirty="0"/>
          </a:p>
        </p:txBody>
      </p:sp>
    </p:spTree>
    <p:extLst>
      <p:ext uri="{BB962C8B-B14F-4D97-AF65-F5344CB8AC3E}">
        <p14:creationId xmlns:p14="http://schemas.microsoft.com/office/powerpoint/2010/main" val="136601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AD34-7842-7C4D-A4CC-09CA835AC01C}"/>
              </a:ext>
            </a:extLst>
          </p:cNvPr>
          <p:cNvSpPr>
            <a:spLocks noGrp="1"/>
          </p:cNvSpPr>
          <p:nvPr>
            <p:ph type="title"/>
          </p:nvPr>
        </p:nvSpPr>
        <p:spPr/>
        <p:txBody>
          <a:bodyPr/>
          <a:lstStyle/>
          <a:p>
            <a:pPr algn="l"/>
            <a:r>
              <a:rPr lang="en-US" b="0" i="0" dirty="0">
                <a:solidFill>
                  <a:schemeClr val="tx1"/>
                </a:solidFill>
                <a:effectLst/>
                <a:latin typeface="myriad-pro"/>
              </a:rPr>
              <a:t>Asynchronous vs. Synchronous Programming</a:t>
            </a:r>
          </a:p>
        </p:txBody>
      </p:sp>
      <p:sp>
        <p:nvSpPr>
          <p:cNvPr id="3" name="TextBox 2">
            <a:extLst>
              <a:ext uri="{FF2B5EF4-FFF2-40B4-BE49-F238E27FC236}">
                <a16:creationId xmlns:a16="http://schemas.microsoft.com/office/drawing/2014/main" id="{863DEACD-7406-4C42-ABA2-B243CF32A6BF}"/>
              </a:ext>
            </a:extLst>
          </p:cNvPr>
          <p:cNvSpPr txBox="1"/>
          <p:nvPr/>
        </p:nvSpPr>
        <p:spPr>
          <a:xfrm>
            <a:off x="465667" y="1405467"/>
            <a:ext cx="8221133" cy="1600438"/>
          </a:xfrm>
          <a:prstGeom prst="rect">
            <a:avLst/>
          </a:prstGeom>
          <a:noFill/>
        </p:spPr>
        <p:txBody>
          <a:bodyPr wrap="square" rtlCol="0">
            <a:spAutoFit/>
          </a:bodyPr>
          <a:lstStyle/>
          <a:p>
            <a:pPr algn="l"/>
            <a:r>
              <a:rPr lang="en-US" b="0" i="0" dirty="0">
                <a:solidFill>
                  <a:srgbClr val="333333"/>
                </a:solidFill>
                <a:effectLst/>
                <a:latin typeface="myriad-pro"/>
              </a:rPr>
              <a:t>In </a:t>
            </a:r>
            <a:r>
              <a:rPr lang="en-US" b="1" i="0" dirty="0">
                <a:solidFill>
                  <a:srgbClr val="333333"/>
                </a:solidFill>
                <a:effectLst/>
                <a:latin typeface="myriad-pro"/>
              </a:rPr>
              <a:t>synchronous</a:t>
            </a:r>
            <a:r>
              <a:rPr lang="en-US" b="0" i="0" dirty="0">
                <a:solidFill>
                  <a:srgbClr val="333333"/>
                </a:solidFill>
                <a:effectLst/>
                <a:latin typeface="myriad-pro"/>
              </a:rPr>
              <a:t> operations tasks are performed</a:t>
            </a:r>
            <a:r>
              <a:rPr lang="en-US" b="1" i="0" dirty="0">
                <a:solidFill>
                  <a:srgbClr val="333333"/>
                </a:solidFill>
                <a:effectLst/>
                <a:latin typeface="myriad-pro"/>
              </a:rPr>
              <a:t> one at a time </a:t>
            </a:r>
            <a:r>
              <a:rPr lang="en-US" b="0" i="0" dirty="0">
                <a:solidFill>
                  <a:srgbClr val="333333"/>
                </a:solidFill>
                <a:effectLst/>
                <a:latin typeface="myriad-pro"/>
              </a:rPr>
              <a:t>and only when one is completed, the following is unblocked. In other words, you need to wait for a task to finish to move to the next one. </a:t>
            </a:r>
          </a:p>
          <a:p>
            <a:pPr algn="l"/>
            <a:endParaRPr lang="en-US" b="0" i="0" dirty="0">
              <a:solidFill>
                <a:srgbClr val="333333"/>
              </a:solidFill>
              <a:effectLst/>
              <a:latin typeface="myriad-pro"/>
            </a:endParaRPr>
          </a:p>
          <a:p>
            <a:pPr algn="l"/>
            <a:r>
              <a:rPr lang="en-US" b="0" i="0" dirty="0">
                <a:solidFill>
                  <a:srgbClr val="333333"/>
                </a:solidFill>
                <a:effectLst/>
                <a:latin typeface="myriad-pro"/>
              </a:rPr>
              <a:t>In </a:t>
            </a:r>
            <a:r>
              <a:rPr lang="en-US" b="1" i="0" dirty="0">
                <a:solidFill>
                  <a:srgbClr val="333333"/>
                </a:solidFill>
                <a:effectLst/>
                <a:latin typeface="myriad-pro"/>
              </a:rPr>
              <a:t>asynchronous</a:t>
            </a:r>
            <a:r>
              <a:rPr lang="en-US" b="0" i="0" dirty="0">
                <a:solidFill>
                  <a:srgbClr val="333333"/>
                </a:solidFill>
                <a:effectLst/>
                <a:latin typeface="myriad-pro"/>
              </a:rPr>
              <a:t> operations, on the other hand, you can move to another task before the previous one finishes. This way, with asynchronous programming you’re able to </a:t>
            </a:r>
            <a:r>
              <a:rPr lang="en-US" b="1" i="0" dirty="0">
                <a:solidFill>
                  <a:srgbClr val="333333"/>
                </a:solidFill>
                <a:effectLst/>
                <a:latin typeface="myriad-pro"/>
              </a:rPr>
              <a:t>deal with multiple requests simultaneously</a:t>
            </a:r>
            <a:r>
              <a:rPr lang="en-US" b="0" i="0" dirty="0">
                <a:solidFill>
                  <a:srgbClr val="333333"/>
                </a:solidFill>
                <a:effectLst/>
                <a:latin typeface="myriad-pro"/>
              </a:rPr>
              <a:t>, thus completing more tasks in a much shorter period of time</a:t>
            </a:r>
          </a:p>
          <a:p>
            <a:endParaRPr lang="en-SO" dirty="0"/>
          </a:p>
        </p:txBody>
      </p:sp>
      <p:pic>
        <p:nvPicPr>
          <p:cNvPr id="4" name="Picture 3">
            <a:extLst>
              <a:ext uri="{FF2B5EF4-FFF2-40B4-BE49-F238E27FC236}">
                <a16:creationId xmlns:a16="http://schemas.microsoft.com/office/drawing/2014/main" id="{A6EBB682-C3E3-D645-90E0-2D9002946315}"/>
              </a:ext>
            </a:extLst>
          </p:cNvPr>
          <p:cNvPicPr>
            <a:picLocks noChangeAspect="1"/>
          </p:cNvPicPr>
          <p:nvPr/>
        </p:nvPicPr>
        <p:blipFill>
          <a:blip r:embed="rId2"/>
          <a:stretch>
            <a:fillRect/>
          </a:stretch>
        </p:blipFill>
        <p:spPr>
          <a:xfrm>
            <a:off x="922867" y="2843631"/>
            <a:ext cx="6341533" cy="1889869"/>
          </a:xfrm>
          <a:prstGeom prst="rect">
            <a:avLst/>
          </a:prstGeom>
        </p:spPr>
      </p:pic>
      <p:sp>
        <p:nvSpPr>
          <p:cNvPr id="5" name="TextBox 4">
            <a:extLst>
              <a:ext uri="{FF2B5EF4-FFF2-40B4-BE49-F238E27FC236}">
                <a16:creationId xmlns:a16="http://schemas.microsoft.com/office/drawing/2014/main" id="{23E9AF1B-2081-3544-B761-B07B2F51F7F3}"/>
              </a:ext>
            </a:extLst>
          </p:cNvPr>
          <p:cNvSpPr txBox="1"/>
          <p:nvPr/>
        </p:nvSpPr>
        <p:spPr>
          <a:xfrm>
            <a:off x="922867" y="4734133"/>
            <a:ext cx="7569200" cy="307777"/>
          </a:xfrm>
          <a:prstGeom prst="rect">
            <a:avLst/>
          </a:prstGeom>
          <a:noFill/>
        </p:spPr>
        <p:txBody>
          <a:bodyPr wrap="square" rtlCol="0">
            <a:spAutoFit/>
          </a:bodyPr>
          <a:lstStyle/>
          <a:p>
            <a:r>
              <a:rPr lang="en-US" dirty="0">
                <a:hlinkClick r:id="rId3"/>
              </a:rPr>
              <a:t>https://www.outsystems.com/blog/posts/asynchronous-vs-synchronous-programming/</a:t>
            </a:r>
            <a:endParaRPr lang="en-SO" dirty="0"/>
          </a:p>
        </p:txBody>
      </p:sp>
    </p:spTree>
    <p:extLst>
      <p:ext uri="{BB962C8B-B14F-4D97-AF65-F5344CB8AC3E}">
        <p14:creationId xmlns:p14="http://schemas.microsoft.com/office/powerpoint/2010/main" val="363295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412E-84D7-054B-9E78-EBDDE50EFC8B}"/>
              </a:ext>
            </a:extLst>
          </p:cNvPr>
          <p:cNvSpPr>
            <a:spLocks noGrp="1"/>
          </p:cNvSpPr>
          <p:nvPr>
            <p:ph type="title"/>
          </p:nvPr>
        </p:nvSpPr>
        <p:spPr/>
        <p:txBody>
          <a:bodyPr/>
          <a:lstStyle/>
          <a:p>
            <a:r>
              <a:rPr lang="en-US" b="0" i="0" dirty="0">
                <a:solidFill>
                  <a:schemeClr val="tx1"/>
                </a:solidFill>
                <a:effectLst/>
                <a:latin typeface="myriad-pro"/>
              </a:rPr>
              <a:t>Asynchronous vs. Synchronous Programming</a:t>
            </a:r>
            <a:endParaRPr lang="en-SO" dirty="0"/>
          </a:p>
        </p:txBody>
      </p:sp>
      <p:pic>
        <p:nvPicPr>
          <p:cNvPr id="3" name="Picture 2">
            <a:extLst>
              <a:ext uri="{FF2B5EF4-FFF2-40B4-BE49-F238E27FC236}">
                <a16:creationId xmlns:a16="http://schemas.microsoft.com/office/drawing/2014/main" id="{75EF8C44-5657-9046-876E-2ABA05EF5049}"/>
              </a:ext>
            </a:extLst>
          </p:cNvPr>
          <p:cNvPicPr>
            <a:picLocks noChangeAspect="1"/>
          </p:cNvPicPr>
          <p:nvPr/>
        </p:nvPicPr>
        <p:blipFill>
          <a:blip r:embed="rId2"/>
          <a:stretch>
            <a:fillRect/>
          </a:stretch>
        </p:blipFill>
        <p:spPr>
          <a:xfrm>
            <a:off x="465667" y="1143001"/>
            <a:ext cx="7730066" cy="3488266"/>
          </a:xfrm>
          <a:prstGeom prst="rect">
            <a:avLst/>
          </a:prstGeom>
        </p:spPr>
      </p:pic>
    </p:spTree>
    <p:extLst>
      <p:ext uri="{BB962C8B-B14F-4D97-AF65-F5344CB8AC3E}">
        <p14:creationId xmlns:p14="http://schemas.microsoft.com/office/powerpoint/2010/main" val="101974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EBC5-F6B4-3E43-943E-C46B6FF14E1C}"/>
              </a:ext>
            </a:extLst>
          </p:cNvPr>
          <p:cNvSpPr>
            <a:spLocks noGrp="1"/>
          </p:cNvSpPr>
          <p:nvPr>
            <p:ph type="title"/>
          </p:nvPr>
        </p:nvSpPr>
        <p:spPr/>
        <p:txBody>
          <a:bodyPr/>
          <a:lstStyle/>
          <a:p>
            <a:r>
              <a:rPr lang="en-US" b="1" i="0" dirty="0">
                <a:effectLst/>
                <a:latin typeface="Roboto" panose="02000000000000000000" pitchFamily="2" charset="0"/>
              </a:rPr>
              <a:t>HTTP Request</a:t>
            </a:r>
            <a:br>
              <a:rPr lang="en-US" b="1" i="0" dirty="0">
                <a:effectLst/>
                <a:latin typeface="Roboto" panose="02000000000000000000" pitchFamily="2" charset="0"/>
              </a:rPr>
            </a:br>
            <a:endParaRPr lang="en-SO" dirty="0"/>
          </a:p>
        </p:txBody>
      </p:sp>
      <p:sp>
        <p:nvSpPr>
          <p:cNvPr id="3" name="TextBox 2">
            <a:extLst>
              <a:ext uri="{FF2B5EF4-FFF2-40B4-BE49-F238E27FC236}">
                <a16:creationId xmlns:a16="http://schemas.microsoft.com/office/drawing/2014/main" id="{CBE9340D-442F-884D-8A13-6091F79539A0}"/>
              </a:ext>
            </a:extLst>
          </p:cNvPr>
          <p:cNvSpPr txBox="1"/>
          <p:nvPr/>
        </p:nvSpPr>
        <p:spPr>
          <a:xfrm>
            <a:off x="186266" y="1021472"/>
            <a:ext cx="8771467" cy="3877985"/>
          </a:xfrm>
          <a:prstGeom prst="rect">
            <a:avLst/>
          </a:prstGeom>
          <a:noFill/>
        </p:spPr>
        <p:txBody>
          <a:bodyPr wrap="square" rtlCol="0">
            <a:spAutoFit/>
          </a:bodyPr>
          <a:lstStyle/>
          <a:p>
            <a:pPr algn="l"/>
            <a:r>
              <a:rPr lang="en-US" b="0" i="0" u="sng" dirty="0">
                <a:solidFill>
                  <a:srgbClr val="005282"/>
                </a:solidFill>
                <a:effectLst/>
                <a:latin typeface="arial" panose="020B0604020202020204" pitchFamily="34" charset="0"/>
                <a:hlinkClick r:id="rId2"/>
              </a:rPr>
              <a:t>XMLHttpRequest</a:t>
            </a:r>
            <a:r>
              <a:rPr lang="en-US" b="0" i="0" dirty="0">
                <a:solidFill>
                  <a:srgbClr val="1B1B1B"/>
                </a:solidFill>
                <a:effectLst/>
                <a:latin typeface="arial" panose="020B0604020202020204" pitchFamily="34" charset="0"/>
              </a:rPr>
              <a:t> supports both synchronous and asynchronous communications. In general, however, asynchronous requests should be preferred to synchronous requests for performance reasons.</a:t>
            </a:r>
          </a:p>
          <a:p>
            <a:pPr algn="l"/>
            <a:r>
              <a:rPr lang="en-US" b="0" i="0" dirty="0">
                <a:solidFill>
                  <a:srgbClr val="1B1B1B"/>
                </a:solidFill>
                <a:effectLst/>
                <a:latin typeface="arial" panose="020B0604020202020204" pitchFamily="34" charset="0"/>
              </a:rPr>
              <a:t>Synchronous requests block the execution of code which causes "freezing" on the screen and an unresponsive user experience</a:t>
            </a:r>
          </a:p>
          <a:p>
            <a:pPr algn="l"/>
            <a:endParaRPr lang="en-US" b="0" i="0" dirty="0">
              <a:solidFill>
                <a:srgbClr val="1B1B1B"/>
              </a:solidFill>
              <a:effectLst/>
              <a:latin typeface="arial" panose="020B0604020202020204" pitchFamily="34" charset="0"/>
            </a:endParaRPr>
          </a:p>
          <a:p>
            <a:r>
              <a:rPr lang="en-US" u="none" strike="noStrike" dirty="0">
                <a:solidFill>
                  <a:srgbClr val="005282"/>
                </a:solidFill>
                <a:effectLst/>
                <a:hlinkClick r:id="rId3" tooltip="XMLHttpRequest()"/>
              </a:rPr>
              <a:t>XMLHttpRequest()</a:t>
            </a:r>
            <a:r>
              <a:rPr lang="en-US" dirty="0">
                <a:effectLst/>
              </a:rPr>
              <a:t>The constructor initializes an </a:t>
            </a:r>
            <a:r>
              <a:rPr lang="en-US" dirty="0" err="1">
                <a:effectLst/>
              </a:rPr>
              <a:t>XMLHttpRequest</a:t>
            </a:r>
            <a:r>
              <a:rPr lang="en-US" dirty="0">
                <a:effectLst/>
              </a:rPr>
              <a:t>. It must be called before any other method calls.</a:t>
            </a:r>
          </a:p>
          <a:p>
            <a:pPr algn="l"/>
            <a:endParaRPr lang="en-US" b="0" i="0" dirty="0">
              <a:solidFill>
                <a:srgbClr val="1B1B1B"/>
              </a:solidFill>
              <a:effectLst/>
              <a:latin typeface="arial" panose="020B0604020202020204" pitchFamily="34" charset="0"/>
            </a:endParaRPr>
          </a:p>
          <a:p>
            <a:r>
              <a:rPr lang="en-US" b="0" i="0" dirty="0">
                <a:solidFill>
                  <a:srgbClr val="000000"/>
                </a:solidFill>
                <a:effectLst/>
                <a:latin typeface="Segoe UI" panose="020B0502040204020203" pitchFamily="34" charset="0"/>
              </a:rPr>
              <a:t>HTTP Methods</a:t>
            </a:r>
          </a:p>
          <a:p>
            <a:pPr marL="171450" indent="-171450" algn="l">
              <a:buFont typeface="Wingdings" pitchFamily="2" charset="2"/>
              <a:buChar char="v"/>
            </a:pPr>
            <a:r>
              <a:rPr lang="en-US" sz="1200" i="0" dirty="0">
                <a:solidFill>
                  <a:srgbClr val="000000"/>
                </a:solidFill>
                <a:effectLst/>
                <a:latin typeface="Verdana" panose="020B0604030504040204" pitchFamily="34" charset="0"/>
              </a:rPr>
              <a:t>GET: </a:t>
            </a:r>
            <a:r>
              <a:rPr lang="en-US" sz="1100" i="0" dirty="0">
                <a:solidFill>
                  <a:srgbClr val="000000"/>
                </a:solidFill>
                <a:effectLst/>
                <a:latin typeface="Verdana" panose="020B0604030504040204" pitchFamily="34" charset="0"/>
              </a:rPr>
              <a:t> is used to request data from a specified resource and </a:t>
            </a:r>
            <a:r>
              <a:rPr lang="en-US" sz="1200" i="0" dirty="0">
                <a:solidFill>
                  <a:srgbClr val="000000"/>
                </a:solidFill>
                <a:effectLst/>
                <a:latin typeface="Verdana" panose="020B0604030504040204" pitchFamily="34" charset="0"/>
              </a:rPr>
              <a:t>most common HTTP methods</a:t>
            </a:r>
            <a:endParaRPr lang="en-US" sz="1050" i="0" dirty="0">
              <a:solidFill>
                <a:srgbClr val="000000"/>
              </a:solidFill>
              <a:effectLst/>
              <a:latin typeface="Verdana" panose="020B0604030504040204" pitchFamily="34" charset="0"/>
            </a:endParaRPr>
          </a:p>
          <a:p>
            <a:pPr marL="171450" indent="-171450" algn="l">
              <a:buFont typeface="Wingdings" pitchFamily="2" charset="2"/>
              <a:buChar char="v"/>
            </a:pPr>
            <a:r>
              <a:rPr lang="en-US" sz="1200" i="0" dirty="0">
                <a:solidFill>
                  <a:srgbClr val="000000"/>
                </a:solidFill>
                <a:effectLst/>
                <a:latin typeface="Verdana" panose="020B0604030504040204" pitchFamily="34" charset="0"/>
              </a:rPr>
              <a:t>POST: </a:t>
            </a:r>
            <a:r>
              <a:rPr lang="en-US" sz="1100" i="0" dirty="0">
                <a:solidFill>
                  <a:srgbClr val="000000"/>
                </a:solidFill>
                <a:effectLst/>
                <a:latin typeface="Verdana" panose="020B0604030504040204" pitchFamily="34" charset="0"/>
              </a:rPr>
              <a:t>is used to send data to a server to create/update a resource </a:t>
            </a:r>
            <a:r>
              <a:rPr lang="en-US" sz="1050" dirty="0">
                <a:latin typeface="Verdana" panose="020B0604030504040204" pitchFamily="34" charset="0"/>
              </a:rPr>
              <a:t>and </a:t>
            </a:r>
            <a:r>
              <a:rPr lang="en-US" sz="1050" i="0" dirty="0">
                <a:solidFill>
                  <a:srgbClr val="000000"/>
                </a:solidFill>
                <a:effectLst/>
                <a:latin typeface="Verdana" panose="020B0604030504040204" pitchFamily="34" charset="0"/>
              </a:rPr>
              <a:t>most common HTTP methods</a:t>
            </a:r>
            <a:endParaRPr lang="en-US" sz="1200" i="0" dirty="0">
              <a:solidFill>
                <a:srgbClr val="000000"/>
              </a:solidFill>
              <a:effectLst/>
              <a:latin typeface="Verdana" panose="020B0604030504040204" pitchFamily="34" charset="0"/>
            </a:endParaRPr>
          </a:p>
          <a:p>
            <a:pPr marL="171450" indent="-171450" algn="l">
              <a:buFont typeface="Wingdings" pitchFamily="2" charset="2"/>
              <a:buChar char="v"/>
            </a:pPr>
            <a:r>
              <a:rPr lang="en-US" sz="1200" i="0" dirty="0">
                <a:solidFill>
                  <a:srgbClr val="000000"/>
                </a:solidFill>
                <a:effectLst/>
                <a:latin typeface="Verdana" panose="020B0604030504040204" pitchFamily="34" charset="0"/>
              </a:rPr>
              <a:t>PUT:</a:t>
            </a:r>
            <a:r>
              <a:rPr lang="en-US" sz="1600" b="1" i="0" dirty="0">
                <a:solidFill>
                  <a:srgbClr val="000000"/>
                </a:solidFill>
                <a:effectLst/>
                <a:latin typeface="Verdana" panose="020B0604030504040204" pitchFamily="34" charset="0"/>
              </a:rPr>
              <a:t> </a:t>
            </a:r>
            <a:r>
              <a:rPr lang="en-US" sz="1100" i="0" dirty="0">
                <a:solidFill>
                  <a:srgbClr val="000000"/>
                </a:solidFill>
                <a:effectLst/>
                <a:latin typeface="Verdana" panose="020B0604030504040204" pitchFamily="34" charset="0"/>
              </a:rPr>
              <a:t>is used to send data to a server to create/update a resource</a:t>
            </a:r>
            <a:endParaRPr lang="en-US" sz="1200" i="0" dirty="0">
              <a:solidFill>
                <a:srgbClr val="000000"/>
              </a:solidFill>
              <a:effectLst/>
              <a:latin typeface="Verdana" panose="020B0604030504040204" pitchFamily="34" charset="0"/>
            </a:endParaRPr>
          </a:p>
          <a:p>
            <a:pPr marL="171450" indent="-171450" algn="l">
              <a:buFont typeface="Wingdings" pitchFamily="2" charset="2"/>
              <a:buChar char="v"/>
            </a:pPr>
            <a:r>
              <a:rPr lang="en-US" sz="1200" i="0" dirty="0">
                <a:solidFill>
                  <a:srgbClr val="000000"/>
                </a:solidFill>
                <a:effectLst/>
                <a:latin typeface="Verdana" panose="020B0604030504040204" pitchFamily="34" charset="0"/>
              </a:rPr>
              <a:t>HEAD:</a:t>
            </a:r>
            <a:r>
              <a:rPr lang="en-US" sz="1600" b="1" i="0" dirty="0">
                <a:solidFill>
                  <a:srgbClr val="000000"/>
                </a:solidFill>
                <a:effectLst/>
                <a:latin typeface="Verdana" panose="020B0604030504040204" pitchFamily="34" charset="0"/>
              </a:rPr>
              <a:t> </a:t>
            </a:r>
            <a:r>
              <a:rPr lang="en-US" sz="1100" i="0" dirty="0">
                <a:solidFill>
                  <a:srgbClr val="000000"/>
                </a:solidFill>
                <a:effectLst/>
                <a:latin typeface="Verdana" panose="020B0604030504040204" pitchFamily="34" charset="0"/>
              </a:rPr>
              <a:t>is almost identical to GET, but without the response body</a:t>
            </a:r>
          </a:p>
          <a:p>
            <a:pPr marL="171450" indent="-171450" algn="l">
              <a:buFont typeface="Wingdings" pitchFamily="2" charset="2"/>
              <a:buChar char="v"/>
            </a:pPr>
            <a:r>
              <a:rPr lang="en-US" sz="1200" i="0" dirty="0">
                <a:solidFill>
                  <a:srgbClr val="000000"/>
                </a:solidFill>
                <a:effectLst/>
                <a:latin typeface="Verdana" panose="020B0604030504040204" pitchFamily="34" charset="0"/>
              </a:rPr>
              <a:t>DELETE : method deletes the specified resource.</a:t>
            </a:r>
            <a:endParaRPr lang="en-US" sz="1050" i="0" dirty="0">
              <a:solidFill>
                <a:srgbClr val="000000"/>
              </a:solidFill>
              <a:effectLst/>
              <a:latin typeface="Verdana" panose="020B0604030504040204" pitchFamily="34" charset="0"/>
            </a:endParaRPr>
          </a:p>
          <a:p>
            <a:pPr marL="171450" indent="-171450" algn="l">
              <a:buFont typeface="Wingdings" pitchFamily="2" charset="2"/>
              <a:buChar char="v"/>
            </a:pPr>
            <a:r>
              <a:rPr lang="en-US" sz="1200" i="0" dirty="0">
                <a:solidFill>
                  <a:srgbClr val="000000"/>
                </a:solidFill>
                <a:effectLst/>
                <a:latin typeface="Verdana" panose="020B0604030504040204" pitchFamily="34" charset="0"/>
              </a:rPr>
              <a:t>PATCH</a:t>
            </a:r>
          </a:p>
          <a:p>
            <a:pPr marL="171450" indent="-171450" algn="l">
              <a:buFont typeface="Wingdings" pitchFamily="2" charset="2"/>
              <a:buChar char="v"/>
            </a:pPr>
            <a:r>
              <a:rPr lang="en-US" sz="1200" i="0" dirty="0">
                <a:solidFill>
                  <a:srgbClr val="000000"/>
                </a:solidFill>
                <a:effectLst/>
                <a:latin typeface="Verdana" panose="020B0604030504040204" pitchFamily="34" charset="0"/>
              </a:rPr>
              <a:t>OPTIONS</a:t>
            </a:r>
          </a:p>
          <a:p>
            <a:endParaRPr lang="en-SO" dirty="0"/>
          </a:p>
          <a:p>
            <a:endParaRPr lang="en-SO" dirty="0"/>
          </a:p>
        </p:txBody>
      </p:sp>
      <p:sp>
        <p:nvSpPr>
          <p:cNvPr id="4" name="TextBox 3">
            <a:extLst>
              <a:ext uri="{FF2B5EF4-FFF2-40B4-BE49-F238E27FC236}">
                <a16:creationId xmlns:a16="http://schemas.microsoft.com/office/drawing/2014/main" id="{C4C80142-4424-9444-A4D0-6DC510BE3CD8}"/>
              </a:ext>
            </a:extLst>
          </p:cNvPr>
          <p:cNvSpPr txBox="1"/>
          <p:nvPr/>
        </p:nvSpPr>
        <p:spPr>
          <a:xfrm>
            <a:off x="2675468" y="4637847"/>
            <a:ext cx="3242733" cy="523220"/>
          </a:xfrm>
          <a:prstGeom prst="rect">
            <a:avLst/>
          </a:prstGeom>
          <a:noFill/>
        </p:spPr>
        <p:txBody>
          <a:bodyPr wrap="square" rtlCol="0">
            <a:spAutoFit/>
          </a:bodyPr>
          <a:lstStyle/>
          <a:p>
            <a:r>
              <a:rPr lang="en-US" b="1" i="0" dirty="0">
                <a:solidFill>
                  <a:schemeClr val="bg2"/>
                </a:solidFill>
                <a:effectLst/>
                <a:latin typeface="ui-sans-serif"/>
              </a:rPr>
              <a:t>Free fake API for testing and prototyping</a:t>
            </a:r>
            <a:r>
              <a:rPr lang="en-US" b="1" i="0" dirty="0">
                <a:solidFill>
                  <a:srgbClr val="BFDBFE"/>
                </a:solidFill>
                <a:effectLst/>
                <a:latin typeface="ui-sans-serif"/>
              </a:rPr>
              <a:t>.</a:t>
            </a:r>
            <a:endParaRPr lang="en-US" dirty="0">
              <a:hlinkClick r:id="rId4"/>
            </a:endParaRPr>
          </a:p>
          <a:p>
            <a:r>
              <a:rPr lang="en-US" dirty="0">
                <a:hlinkClick r:id="rId4"/>
              </a:rPr>
              <a:t>https://jsonplaceholder.typicode.com/</a:t>
            </a:r>
            <a:endParaRPr lang="en-SO" dirty="0"/>
          </a:p>
        </p:txBody>
      </p:sp>
    </p:spTree>
    <p:extLst>
      <p:ext uri="{BB962C8B-B14F-4D97-AF65-F5344CB8AC3E}">
        <p14:creationId xmlns:p14="http://schemas.microsoft.com/office/powerpoint/2010/main" val="145103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EF3D-B5BF-3E48-8A5E-5E814F18A880}"/>
              </a:ext>
            </a:extLst>
          </p:cNvPr>
          <p:cNvSpPr>
            <a:spLocks noGrp="1"/>
          </p:cNvSpPr>
          <p:nvPr>
            <p:ph type="title"/>
          </p:nvPr>
        </p:nvSpPr>
        <p:spPr/>
        <p:txBody>
          <a:bodyPr/>
          <a:lstStyle/>
          <a:p>
            <a:r>
              <a:rPr lang="en-US" b="1" i="0" dirty="0">
                <a:solidFill>
                  <a:srgbClr val="1B1B1B"/>
                </a:solidFill>
                <a:effectLst/>
                <a:latin typeface="zillaslab"/>
              </a:rPr>
              <a:t>HTTP response status codes</a:t>
            </a:r>
            <a:br>
              <a:rPr lang="en-US" b="1" i="0" dirty="0">
                <a:solidFill>
                  <a:srgbClr val="1B1B1B"/>
                </a:solidFill>
                <a:effectLst/>
                <a:latin typeface="zillaslab"/>
              </a:rPr>
            </a:br>
            <a:endParaRPr lang="en-SO" dirty="0"/>
          </a:p>
        </p:txBody>
      </p:sp>
      <p:sp>
        <p:nvSpPr>
          <p:cNvPr id="3" name="TextBox 2">
            <a:extLst>
              <a:ext uri="{FF2B5EF4-FFF2-40B4-BE49-F238E27FC236}">
                <a16:creationId xmlns:a16="http://schemas.microsoft.com/office/drawing/2014/main" id="{4F62AB37-8139-A748-9610-09FC112797BA}"/>
              </a:ext>
            </a:extLst>
          </p:cNvPr>
          <p:cNvSpPr txBox="1"/>
          <p:nvPr/>
        </p:nvSpPr>
        <p:spPr>
          <a:xfrm>
            <a:off x="567267" y="1151467"/>
            <a:ext cx="7772400" cy="2354491"/>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HTTP response status codes indicate whether a specific </a:t>
            </a:r>
            <a:r>
              <a:rPr lang="en-US" b="0" i="0" u="sng" dirty="0">
                <a:solidFill>
                  <a:srgbClr val="005282"/>
                </a:solidFill>
                <a:effectLst/>
                <a:latin typeface="arial" panose="020B0604020202020204" pitchFamily="34" charset="0"/>
                <a:hlinkClick r:id="rId2"/>
              </a:rPr>
              <a:t>HTTP</a:t>
            </a:r>
            <a:r>
              <a:rPr lang="en-US" b="0" i="0" dirty="0">
                <a:solidFill>
                  <a:srgbClr val="1B1B1B"/>
                </a:solidFill>
                <a:effectLst/>
                <a:latin typeface="arial" panose="020B0604020202020204" pitchFamily="34" charset="0"/>
              </a:rPr>
              <a:t> request has been successfully completed. Responses are grouped in five classes:</a:t>
            </a:r>
          </a:p>
          <a:p>
            <a:pPr algn="l">
              <a:lnSpc>
                <a:spcPct val="150000"/>
              </a:lnSpc>
              <a:buFont typeface="+mj-lt"/>
              <a:buAutoNum type="arabicPeriod"/>
            </a:pPr>
            <a:r>
              <a:rPr lang="en-US" b="0" i="0" u="sng" dirty="0">
                <a:solidFill>
                  <a:srgbClr val="005282"/>
                </a:solidFill>
                <a:effectLst/>
                <a:latin typeface="arial" panose="020B0604020202020204" pitchFamily="34" charset="0"/>
                <a:hlinkClick r:id="rId3"/>
              </a:rPr>
              <a:t>Informational responses</a:t>
            </a:r>
            <a:r>
              <a:rPr lang="en-US" b="0" i="0" dirty="0">
                <a:solidFill>
                  <a:srgbClr val="1B1B1B"/>
                </a:solidFill>
                <a:effectLst/>
                <a:latin typeface="arial" panose="020B0604020202020204" pitchFamily="34" charset="0"/>
              </a:rPr>
              <a:t> (100–199)</a:t>
            </a:r>
          </a:p>
          <a:p>
            <a:pPr algn="l">
              <a:lnSpc>
                <a:spcPct val="150000"/>
              </a:lnSpc>
              <a:buFont typeface="+mj-lt"/>
              <a:buAutoNum type="arabicPeriod"/>
            </a:pPr>
            <a:r>
              <a:rPr lang="en-US" b="0" i="0" u="sng" dirty="0">
                <a:solidFill>
                  <a:srgbClr val="005282"/>
                </a:solidFill>
                <a:effectLst/>
                <a:latin typeface="arial" panose="020B0604020202020204" pitchFamily="34" charset="0"/>
                <a:hlinkClick r:id="rId4"/>
              </a:rPr>
              <a:t>Successful responses</a:t>
            </a:r>
            <a:r>
              <a:rPr lang="en-US" b="0" i="0" dirty="0">
                <a:solidFill>
                  <a:srgbClr val="1B1B1B"/>
                </a:solidFill>
                <a:effectLst/>
                <a:latin typeface="arial" panose="020B0604020202020204" pitchFamily="34" charset="0"/>
              </a:rPr>
              <a:t> (200–299)</a:t>
            </a:r>
          </a:p>
          <a:p>
            <a:pPr algn="l">
              <a:lnSpc>
                <a:spcPct val="150000"/>
              </a:lnSpc>
              <a:buFont typeface="+mj-lt"/>
              <a:buAutoNum type="arabicPeriod"/>
            </a:pPr>
            <a:r>
              <a:rPr lang="en-US" b="0" i="0" u="sng" dirty="0">
                <a:solidFill>
                  <a:srgbClr val="005282"/>
                </a:solidFill>
                <a:effectLst/>
                <a:latin typeface="arial" panose="020B0604020202020204" pitchFamily="34" charset="0"/>
                <a:hlinkClick r:id="rId5"/>
              </a:rPr>
              <a:t>Redirection messages</a:t>
            </a:r>
            <a:r>
              <a:rPr lang="en-US" b="0" i="0" dirty="0">
                <a:solidFill>
                  <a:srgbClr val="1B1B1B"/>
                </a:solidFill>
                <a:effectLst/>
                <a:latin typeface="arial" panose="020B0604020202020204" pitchFamily="34" charset="0"/>
              </a:rPr>
              <a:t> (300–399)</a:t>
            </a:r>
          </a:p>
          <a:p>
            <a:pPr algn="l">
              <a:lnSpc>
                <a:spcPct val="150000"/>
              </a:lnSpc>
              <a:buFont typeface="+mj-lt"/>
              <a:buAutoNum type="arabicPeriod"/>
            </a:pPr>
            <a:r>
              <a:rPr lang="en-US" b="0" i="0" u="sng" dirty="0">
                <a:solidFill>
                  <a:srgbClr val="005282"/>
                </a:solidFill>
                <a:effectLst/>
                <a:latin typeface="arial" panose="020B0604020202020204" pitchFamily="34" charset="0"/>
                <a:hlinkClick r:id="rId6"/>
              </a:rPr>
              <a:t>Client error responses</a:t>
            </a:r>
            <a:r>
              <a:rPr lang="en-US" b="0" i="0" dirty="0">
                <a:solidFill>
                  <a:srgbClr val="1B1B1B"/>
                </a:solidFill>
                <a:effectLst/>
                <a:latin typeface="arial" panose="020B0604020202020204" pitchFamily="34" charset="0"/>
              </a:rPr>
              <a:t> (400–499)</a:t>
            </a:r>
          </a:p>
          <a:p>
            <a:pPr algn="l">
              <a:lnSpc>
                <a:spcPct val="150000"/>
              </a:lnSpc>
              <a:buFont typeface="+mj-lt"/>
              <a:buAutoNum type="arabicPeriod"/>
            </a:pPr>
            <a:r>
              <a:rPr lang="en-US" b="0" i="0" u="sng" dirty="0">
                <a:solidFill>
                  <a:srgbClr val="005282"/>
                </a:solidFill>
                <a:effectLst/>
                <a:latin typeface="arial" panose="020B0604020202020204" pitchFamily="34" charset="0"/>
                <a:hlinkClick r:id="rId7"/>
              </a:rPr>
              <a:t>Server error responses</a:t>
            </a:r>
            <a:r>
              <a:rPr lang="en-US" b="0" i="0" dirty="0">
                <a:solidFill>
                  <a:srgbClr val="1B1B1B"/>
                </a:solidFill>
                <a:effectLst/>
                <a:latin typeface="arial" panose="020B0604020202020204" pitchFamily="34" charset="0"/>
              </a:rPr>
              <a:t> (500–599)</a:t>
            </a:r>
          </a:p>
          <a:p>
            <a:endParaRPr lang="en-SO" dirty="0"/>
          </a:p>
        </p:txBody>
      </p:sp>
    </p:spTree>
    <p:extLst>
      <p:ext uri="{BB962C8B-B14F-4D97-AF65-F5344CB8AC3E}">
        <p14:creationId xmlns:p14="http://schemas.microsoft.com/office/powerpoint/2010/main" val="213786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EBF5-0545-184C-BD09-3B9DC8F419EB}"/>
              </a:ext>
            </a:extLst>
          </p:cNvPr>
          <p:cNvSpPr>
            <a:spLocks noGrp="1"/>
          </p:cNvSpPr>
          <p:nvPr>
            <p:ph type="title"/>
          </p:nvPr>
        </p:nvSpPr>
        <p:spPr/>
        <p:txBody>
          <a:bodyPr/>
          <a:lstStyle/>
          <a:p>
            <a:r>
              <a:rPr lang="en-US" b="1" i="0" dirty="0">
                <a:solidFill>
                  <a:schemeClr val="tx1"/>
                </a:solidFill>
                <a:effectLst/>
                <a:latin typeface="zillaslab"/>
              </a:rPr>
              <a:t>Methods</a:t>
            </a:r>
            <a:br>
              <a:rPr lang="en-US" b="1" i="0" dirty="0">
                <a:solidFill>
                  <a:srgbClr val="1B1B1B"/>
                </a:solidFill>
                <a:effectLst/>
                <a:latin typeface="zillaslab"/>
              </a:rPr>
            </a:br>
            <a:endParaRPr lang="en-SO" dirty="0"/>
          </a:p>
        </p:txBody>
      </p:sp>
      <p:pic>
        <p:nvPicPr>
          <p:cNvPr id="4" name="Picture 3">
            <a:extLst>
              <a:ext uri="{FF2B5EF4-FFF2-40B4-BE49-F238E27FC236}">
                <a16:creationId xmlns:a16="http://schemas.microsoft.com/office/drawing/2014/main" id="{5E1A9652-0E18-154C-A8D7-EE030B0BA99C}"/>
              </a:ext>
            </a:extLst>
          </p:cNvPr>
          <p:cNvPicPr>
            <a:picLocks noChangeAspect="1"/>
          </p:cNvPicPr>
          <p:nvPr/>
        </p:nvPicPr>
        <p:blipFill>
          <a:blip r:embed="rId2"/>
          <a:stretch>
            <a:fillRect/>
          </a:stretch>
        </p:blipFill>
        <p:spPr>
          <a:xfrm>
            <a:off x="127001" y="956733"/>
            <a:ext cx="8661400" cy="3954803"/>
          </a:xfrm>
          <a:prstGeom prst="rect">
            <a:avLst/>
          </a:prstGeom>
        </p:spPr>
      </p:pic>
    </p:spTree>
    <p:extLst>
      <p:ext uri="{BB962C8B-B14F-4D97-AF65-F5344CB8AC3E}">
        <p14:creationId xmlns:p14="http://schemas.microsoft.com/office/powerpoint/2010/main" val="360849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5C28-04C4-9A4B-A68D-6B9687A41E3A}"/>
              </a:ext>
            </a:extLst>
          </p:cNvPr>
          <p:cNvSpPr>
            <a:spLocks noGrp="1"/>
          </p:cNvSpPr>
          <p:nvPr>
            <p:ph type="title"/>
          </p:nvPr>
        </p:nvSpPr>
        <p:spPr/>
        <p:txBody>
          <a:bodyPr/>
          <a:lstStyle/>
          <a:p>
            <a:r>
              <a:rPr lang="en-US" b="1" i="0" dirty="0" err="1">
                <a:solidFill>
                  <a:schemeClr val="accent5"/>
                </a:solidFill>
                <a:effectLst/>
                <a:latin typeface="zillaslab"/>
              </a:rPr>
              <a:t>XMLHttpRequest.readyState</a:t>
            </a:r>
            <a:br>
              <a:rPr lang="en-US" b="1" i="0" dirty="0">
                <a:solidFill>
                  <a:srgbClr val="1B1B1B"/>
                </a:solidFill>
                <a:effectLst/>
                <a:latin typeface="zillaslab"/>
              </a:rPr>
            </a:br>
            <a:endParaRPr lang="en-SO" dirty="0"/>
          </a:p>
        </p:txBody>
      </p:sp>
      <p:sp>
        <p:nvSpPr>
          <p:cNvPr id="3" name="TextBox 2">
            <a:extLst>
              <a:ext uri="{FF2B5EF4-FFF2-40B4-BE49-F238E27FC236}">
                <a16:creationId xmlns:a16="http://schemas.microsoft.com/office/drawing/2014/main" id="{F2F07C20-AFE9-8847-9944-EAACD4ED89FD}"/>
              </a:ext>
            </a:extLst>
          </p:cNvPr>
          <p:cNvSpPr txBox="1"/>
          <p:nvPr/>
        </p:nvSpPr>
        <p:spPr>
          <a:xfrm>
            <a:off x="567267" y="1244600"/>
            <a:ext cx="7611533" cy="523220"/>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The </a:t>
            </a:r>
            <a:r>
              <a:rPr lang="en-US" b="1" i="0" dirty="0" err="1">
                <a:solidFill>
                  <a:srgbClr val="1B1B1B"/>
                </a:solidFill>
                <a:effectLst/>
                <a:latin typeface="arial" panose="020B0604020202020204" pitchFamily="34" charset="0"/>
              </a:rPr>
              <a:t>XMLHttpRequest.readyState</a:t>
            </a:r>
            <a:r>
              <a:rPr lang="en-US" b="0" i="0" dirty="0">
                <a:solidFill>
                  <a:srgbClr val="1B1B1B"/>
                </a:solidFill>
                <a:effectLst/>
                <a:latin typeface="arial" panose="020B0604020202020204" pitchFamily="34" charset="0"/>
              </a:rPr>
              <a:t> property returns the state an </a:t>
            </a:r>
            <a:r>
              <a:rPr lang="en-US" b="0" i="0" dirty="0" err="1">
                <a:solidFill>
                  <a:srgbClr val="1B1B1B"/>
                </a:solidFill>
                <a:effectLst/>
                <a:latin typeface="arial" panose="020B0604020202020204" pitchFamily="34" charset="0"/>
              </a:rPr>
              <a:t>XMLHttpRequest</a:t>
            </a:r>
            <a:r>
              <a:rPr lang="en-US" b="0" i="0" dirty="0">
                <a:solidFill>
                  <a:srgbClr val="1B1B1B"/>
                </a:solidFill>
                <a:effectLst/>
                <a:latin typeface="arial" panose="020B0604020202020204" pitchFamily="34" charset="0"/>
              </a:rPr>
              <a:t> client is in. An XHR client exists in one of the following states:</a:t>
            </a:r>
            <a:endParaRPr lang="en-SO" dirty="0"/>
          </a:p>
        </p:txBody>
      </p:sp>
      <p:pic>
        <p:nvPicPr>
          <p:cNvPr id="4" name="Picture 3">
            <a:extLst>
              <a:ext uri="{FF2B5EF4-FFF2-40B4-BE49-F238E27FC236}">
                <a16:creationId xmlns:a16="http://schemas.microsoft.com/office/drawing/2014/main" id="{CA6F0C31-EAB6-3146-BC9E-E752424D10EF}"/>
              </a:ext>
            </a:extLst>
          </p:cNvPr>
          <p:cNvPicPr>
            <a:picLocks noChangeAspect="1"/>
          </p:cNvPicPr>
          <p:nvPr/>
        </p:nvPicPr>
        <p:blipFill>
          <a:blip r:embed="rId3"/>
          <a:stretch>
            <a:fillRect/>
          </a:stretch>
        </p:blipFill>
        <p:spPr>
          <a:xfrm>
            <a:off x="623399" y="1833979"/>
            <a:ext cx="7792467" cy="2153821"/>
          </a:xfrm>
          <a:prstGeom prst="rect">
            <a:avLst/>
          </a:prstGeom>
        </p:spPr>
      </p:pic>
    </p:spTree>
    <p:extLst>
      <p:ext uri="{BB962C8B-B14F-4D97-AF65-F5344CB8AC3E}">
        <p14:creationId xmlns:p14="http://schemas.microsoft.com/office/powerpoint/2010/main" val="213240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r>
              <a:rPr lang="en-US" dirty="0"/>
              <a:t>Advanced</a:t>
            </a:r>
            <a:endParaRPr dirty="0"/>
          </a:p>
        </p:txBody>
      </p:sp>
      <p:sp>
        <p:nvSpPr>
          <p:cNvPr id="126" name="Google Shape;126;p1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JavaScript</a:t>
            </a:r>
            <a:endParaRPr dirty="0">
              <a:solidFill>
                <a:schemeClr val="tx1"/>
              </a:solidFill>
            </a:endParaRPr>
          </a:p>
        </p:txBody>
      </p:sp>
      <p:sp>
        <p:nvSpPr>
          <p:cNvPr id="127" name="Google Shape;127;p16"/>
          <p:cNvSpPr txBox="1">
            <a:spLocks noGrp="1"/>
          </p:cNvSpPr>
          <p:nvPr>
            <p:ph type="body" idx="2"/>
          </p:nvPr>
        </p:nvSpPr>
        <p:spPr>
          <a:xfrm>
            <a:off x="4973366" y="1448400"/>
            <a:ext cx="3837000" cy="3695100"/>
          </a:xfrm>
          <a:prstGeom prst="rect">
            <a:avLst/>
          </a:prstGeom>
        </p:spPr>
        <p:txBody>
          <a:bodyPr spcFirstLastPara="1" wrap="square" lIns="91425" tIns="91425" rIns="91425" bIns="91425" anchor="ctr" anchorCtr="0">
            <a:noAutofit/>
          </a:bodyPr>
          <a:lstStyle/>
          <a:p>
            <a:pPr marL="342900">
              <a:buFont typeface="Wingdings" panose="05000000000000000000" pitchFamily="2" charset="2"/>
              <a:buChar char="§"/>
            </a:pPr>
            <a:r>
              <a:rPr lang="en-US" sz="1800" b="1" i="0" dirty="0">
                <a:solidFill>
                  <a:schemeClr val="bg1"/>
                </a:solidFill>
                <a:effectLst/>
                <a:latin typeface="TypoPRO Open Sans"/>
              </a:rPr>
              <a:t>Classes</a:t>
            </a:r>
          </a:p>
          <a:p>
            <a:pPr marL="342900">
              <a:buFont typeface="Wingdings" panose="05000000000000000000" pitchFamily="2" charset="2"/>
              <a:buChar char="§"/>
            </a:pPr>
            <a:r>
              <a:rPr lang="en-US" b="1" dirty="0">
                <a:solidFill>
                  <a:schemeClr val="bg1"/>
                </a:solidFill>
                <a:latin typeface="TypoPRO Open Sans"/>
              </a:rPr>
              <a:t>Object</a:t>
            </a:r>
            <a:endParaRPr lang="en-US" sz="1800" b="1" dirty="0">
              <a:solidFill>
                <a:schemeClr val="bg1"/>
              </a:solidFill>
              <a:effectLst/>
              <a:latin typeface="Helvetica Neue" panose="02000503000000020004" pitchFamily="2" charset="0"/>
            </a:endParaRPr>
          </a:p>
          <a:p>
            <a:pPr marL="342900" indent="-342900">
              <a:buFont typeface="Wingdings" panose="05000000000000000000" pitchFamily="2" charset="2"/>
              <a:buChar char="§"/>
            </a:pPr>
            <a:r>
              <a:rPr lang="en-US" sz="1800" b="1" dirty="0">
                <a:solidFill>
                  <a:schemeClr val="bg1"/>
                </a:solidFill>
                <a:effectLst/>
                <a:latin typeface="Helvetica Neue" panose="02000503000000020004" pitchFamily="2" charset="0"/>
              </a:rPr>
              <a:t>Arrow function</a:t>
            </a:r>
          </a:p>
          <a:p>
            <a:pPr marL="342900" indent="-342900">
              <a:buFont typeface="Wingdings" panose="05000000000000000000" pitchFamily="2" charset="2"/>
              <a:buChar char="§"/>
            </a:pPr>
            <a:r>
              <a:rPr lang="en-US" sz="1800" b="1" i="0" dirty="0">
                <a:solidFill>
                  <a:schemeClr val="bg1"/>
                </a:solidFill>
                <a:effectLst/>
                <a:latin typeface="Segoe UI" panose="020B0502040204020203" pitchFamily="34" charset="0"/>
              </a:rPr>
              <a:t>Default Parameter Values</a:t>
            </a:r>
          </a:p>
          <a:p>
            <a:pPr marL="342900" indent="-342900">
              <a:buFont typeface="Wingdings" panose="05000000000000000000" pitchFamily="2" charset="2"/>
              <a:buChar char="§"/>
            </a:pPr>
            <a:r>
              <a:rPr lang="en-US" b="1" i="0" dirty="0">
                <a:solidFill>
                  <a:schemeClr val="bg1"/>
                </a:solidFill>
                <a:effectLst/>
                <a:latin typeface="arial" panose="020B0604020202020204" pitchFamily="34" charset="0"/>
              </a:rPr>
              <a:t>Synchronous</a:t>
            </a:r>
          </a:p>
          <a:p>
            <a:pPr marL="342900">
              <a:buFont typeface="Wingdings" panose="05000000000000000000" pitchFamily="2" charset="2"/>
              <a:buChar char="§"/>
            </a:pPr>
            <a:r>
              <a:rPr lang="en-US" b="1" i="0" u="none" strike="noStrike" dirty="0">
                <a:solidFill>
                  <a:schemeClr val="bg1"/>
                </a:solidFill>
                <a:effectLst/>
                <a:latin typeface="zillaslab"/>
              </a:rPr>
              <a:t>Asynchronous</a:t>
            </a:r>
          </a:p>
          <a:p>
            <a:pPr marL="342900">
              <a:buFont typeface="Wingdings" panose="05000000000000000000" pitchFamily="2" charset="2"/>
              <a:buChar char="§"/>
            </a:pPr>
            <a:r>
              <a:rPr lang="en-US" b="1" i="0" dirty="0">
                <a:effectLst/>
                <a:latin typeface="Roboto" panose="02000000000000000000" pitchFamily="2" charset="0"/>
              </a:rPr>
              <a:t>HTTP Request</a:t>
            </a:r>
          </a:p>
          <a:p>
            <a:pPr marL="342900">
              <a:buFont typeface="Wingdings" panose="05000000000000000000" pitchFamily="2" charset="2"/>
              <a:buChar char="§"/>
            </a:pPr>
            <a:r>
              <a:rPr lang="en-US" b="1" dirty="0">
                <a:latin typeface="Roboto" panose="02000000000000000000" pitchFamily="2" charset="0"/>
              </a:rPr>
              <a:t>JSON</a:t>
            </a:r>
            <a:endParaRPr lang="en-US" b="1" i="0" dirty="0">
              <a:effectLst/>
              <a:latin typeface="Roboto" panose="02000000000000000000" pitchFamily="2" charset="0"/>
            </a:endParaRPr>
          </a:p>
          <a:p>
            <a:pPr marL="342900">
              <a:buFont typeface="Wingdings" panose="05000000000000000000" pitchFamily="2" charset="2"/>
              <a:buChar char="§"/>
            </a:pPr>
            <a:r>
              <a:rPr lang="en-US" sz="1800" b="1" dirty="0">
                <a:solidFill>
                  <a:schemeClr val="bg1"/>
                </a:solidFill>
                <a:effectLst/>
                <a:latin typeface="Helvetica Neue" panose="02000503000000020004" pitchFamily="2" charset="0"/>
              </a:rPr>
              <a:t>Promise</a:t>
            </a:r>
          </a:p>
          <a:p>
            <a:pPr marL="342900">
              <a:buFont typeface="Wingdings" panose="05000000000000000000" pitchFamily="2" charset="2"/>
              <a:buChar char="§"/>
            </a:pPr>
            <a:endParaRPr lang="en-US" b="0" i="0" dirty="0">
              <a:effectLst/>
              <a:latin typeface="Roboto" panose="02000000000000000000" pitchFamily="2" charset="0"/>
            </a:endParaRPr>
          </a:p>
          <a:p>
            <a:pPr marL="342900">
              <a:buFont typeface="Wingdings" panose="05000000000000000000" pitchFamily="2" charset="2"/>
              <a:buChar char="§"/>
            </a:pPr>
            <a:endParaRPr lang="en-US" sz="1800" dirty="0">
              <a:solidFill>
                <a:schemeClr val="bg1"/>
              </a:solidFill>
              <a:effectLst/>
              <a:latin typeface="Helvetica Neue" panose="02000503000000020004" pitchFamily="2" charset="0"/>
            </a:endParaRPr>
          </a:p>
          <a:p>
            <a:pPr marL="342900">
              <a:buFont typeface="Wingdings" panose="05000000000000000000" pitchFamily="2" charset="2"/>
              <a:buChar char="§"/>
            </a:pPr>
            <a:endParaRPr lang="en-US" i="0" dirty="0">
              <a:solidFill>
                <a:schemeClr val="bg1"/>
              </a:solidFill>
              <a:effectLst/>
              <a:latin typeface="zillaslab"/>
            </a:endParaRPr>
          </a:p>
          <a:p>
            <a:pPr marL="342900" indent="-342900">
              <a:buFont typeface="Wingdings" panose="05000000000000000000" pitchFamily="2" charset="2"/>
              <a:buChar char="§"/>
            </a:pPr>
            <a:endParaRPr lang="en-US" sz="1800" b="0" i="0" dirty="0">
              <a:solidFill>
                <a:schemeClr val="bg1"/>
              </a:solidFill>
              <a:effectLst/>
              <a:latin typeface="Segoe UI" panose="020B0502040204020203" pitchFamily="34" charset="0"/>
            </a:endParaRPr>
          </a:p>
          <a:p>
            <a:pPr marL="342900">
              <a:buFont typeface="Wingdings" panose="05000000000000000000" pitchFamily="2" charset="2"/>
              <a:buChar char="§"/>
            </a:pPr>
            <a:endParaRPr lang="en-US" sz="3200" dirty="0">
              <a:solidFill>
                <a:schemeClr val="tx1"/>
              </a:solidFill>
            </a:endParaRPr>
          </a:p>
          <a:p>
            <a:pPr marL="0" lvl="0" indent="0" algn="l" rtl="0">
              <a:spcBef>
                <a:spcPts val="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CAC4-4256-AC48-A09C-27F9556C1801}"/>
              </a:ext>
            </a:extLst>
          </p:cNvPr>
          <p:cNvSpPr>
            <a:spLocks noGrp="1"/>
          </p:cNvSpPr>
          <p:nvPr>
            <p:ph type="title"/>
          </p:nvPr>
        </p:nvSpPr>
        <p:spPr/>
        <p:txBody>
          <a:bodyPr/>
          <a:lstStyle/>
          <a:p>
            <a:r>
              <a:rPr lang="en-US" dirty="0">
                <a:solidFill>
                  <a:schemeClr val="tx1"/>
                </a:solidFill>
              </a:rPr>
              <a:t>G</a:t>
            </a:r>
            <a:r>
              <a:rPr lang="en-SO" dirty="0">
                <a:solidFill>
                  <a:schemeClr val="tx1"/>
                </a:solidFill>
              </a:rPr>
              <a:t>et data into </a:t>
            </a:r>
            <a:r>
              <a:rPr lang="en-US" b="1" i="0" dirty="0" err="1">
                <a:solidFill>
                  <a:schemeClr val="tx1"/>
                </a:solidFill>
                <a:effectLst/>
                <a:latin typeface="zillaslab"/>
              </a:rPr>
              <a:t>XMLHttpRequest</a:t>
            </a:r>
            <a:endParaRPr lang="en-SO" dirty="0">
              <a:solidFill>
                <a:schemeClr val="tx1"/>
              </a:solidFill>
            </a:endParaRPr>
          </a:p>
        </p:txBody>
      </p:sp>
      <p:sp>
        <p:nvSpPr>
          <p:cNvPr id="3" name="TextBox 2">
            <a:extLst>
              <a:ext uri="{FF2B5EF4-FFF2-40B4-BE49-F238E27FC236}">
                <a16:creationId xmlns:a16="http://schemas.microsoft.com/office/drawing/2014/main" id="{4DC6D423-21FE-F745-837F-3057E9CD020A}"/>
              </a:ext>
            </a:extLst>
          </p:cNvPr>
          <p:cNvSpPr txBox="1"/>
          <p:nvPr/>
        </p:nvSpPr>
        <p:spPr>
          <a:xfrm>
            <a:off x="311700" y="1084559"/>
            <a:ext cx="7850167" cy="3539430"/>
          </a:xfrm>
          <a:prstGeom prst="rect">
            <a:avLst/>
          </a:prstGeom>
          <a:noFill/>
        </p:spPr>
        <p:txBody>
          <a:bodyPr wrap="square" rtlCol="0">
            <a:spAutoFit/>
          </a:bodyPr>
          <a:lstStyle/>
          <a:p>
            <a:pPr algn="l"/>
            <a:r>
              <a:rPr lang="en-US" b="1" i="0" dirty="0" err="1">
                <a:solidFill>
                  <a:srgbClr val="1B1B1B"/>
                </a:solidFill>
                <a:effectLst/>
                <a:latin typeface="zillaslab"/>
              </a:rPr>
              <a:t>XMLHttpRequest.responseText</a:t>
            </a:r>
            <a:endParaRPr lang="en-US" b="1" i="0" dirty="0">
              <a:solidFill>
                <a:srgbClr val="1B1B1B"/>
              </a:solidFill>
              <a:effectLst/>
              <a:latin typeface="zillaslab"/>
            </a:endParaRPr>
          </a:p>
          <a:p>
            <a:pPr algn="l"/>
            <a:r>
              <a:rPr lang="en-US" b="0" i="0" dirty="0">
                <a:solidFill>
                  <a:srgbClr val="1B1B1B"/>
                </a:solidFill>
                <a:effectLst/>
                <a:latin typeface="arial" panose="020B0604020202020204" pitchFamily="34" charset="0"/>
              </a:rPr>
              <a:t>The read-only </a:t>
            </a:r>
            <a:r>
              <a:rPr lang="en-US" b="0" i="0" u="sng" dirty="0">
                <a:solidFill>
                  <a:srgbClr val="005282"/>
                </a:solidFill>
                <a:effectLst/>
                <a:latin typeface="arial" panose="020B0604020202020204" pitchFamily="34" charset="0"/>
                <a:hlinkClick r:id="rId2"/>
              </a:rPr>
              <a:t>XMLHttpRequest</a:t>
            </a:r>
            <a:r>
              <a:rPr lang="en-US" b="0" i="0" dirty="0">
                <a:solidFill>
                  <a:srgbClr val="1B1B1B"/>
                </a:solidFill>
                <a:effectLst/>
                <a:latin typeface="arial" panose="020B0604020202020204" pitchFamily="34" charset="0"/>
              </a:rPr>
              <a:t> property </a:t>
            </a:r>
            <a:r>
              <a:rPr lang="en-US" b="1" i="0" dirty="0" err="1">
                <a:solidFill>
                  <a:srgbClr val="1B1B1B"/>
                </a:solidFill>
                <a:effectLst/>
                <a:latin typeface="arial" panose="020B0604020202020204" pitchFamily="34" charset="0"/>
              </a:rPr>
              <a:t>responseText</a:t>
            </a:r>
            <a:r>
              <a:rPr lang="en-US" b="0" i="0" dirty="0">
                <a:solidFill>
                  <a:srgbClr val="1B1B1B"/>
                </a:solidFill>
                <a:effectLst/>
                <a:latin typeface="arial" panose="020B0604020202020204" pitchFamily="34" charset="0"/>
              </a:rPr>
              <a:t> returns the text received from a server following a request being sent.</a:t>
            </a:r>
          </a:p>
          <a:p>
            <a:pPr algn="l"/>
            <a:endParaRPr lang="en-US" b="0" i="0" dirty="0">
              <a:solidFill>
                <a:srgbClr val="1B1B1B"/>
              </a:solidFill>
              <a:effectLst/>
              <a:latin typeface="arial" panose="020B0604020202020204" pitchFamily="34" charset="0"/>
            </a:endParaRPr>
          </a:p>
          <a:p>
            <a:r>
              <a:rPr lang="en-US" b="1" i="0" u="none" strike="noStrike" dirty="0">
                <a:solidFill>
                  <a:srgbClr val="1B1B1B"/>
                </a:solidFill>
                <a:effectLst/>
                <a:latin typeface="zillaslab"/>
              </a:rPr>
              <a:t>Syntax</a:t>
            </a:r>
          </a:p>
          <a:p>
            <a:endParaRPr lang="en-US" dirty="0">
              <a:solidFill>
                <a:srgbClr val="1B1B1B"/>
              </a:solidFill>
              <a:latin typeface="arial" panose="020B0604020202020204" pitchFamily="34" charset="0"/>
            </a:endParaRPr>
          </a:p>
          <a:p>
            <a:pPr algn="l"/>
            <a:r>
              <a:rPr lang="en-US" b="0" i="0" dirty="0">
                <a:solidFill>
                  <a:srgbClr val="1B1B1B"/>
                </a:solidFill>
                <a:effectLst/>
                <a:latin typeface="arial" panose="020B0604020202020204" pitchFamily="34" charset="0"/>
              </a:rPr>
              <a:t>var </a:t>
            </a:r>
            <a:r>
              <a:rPr lang="en-US" b="0" i="0" dirty="0" err="1">
                <a:solidFill>
                  <a:srgbClr val="1B1B1B"/>
                </a:solidFill>
                <a:effectLst/>
                <a:latin typeface="arial" panose="020B0604020202020204" pitchFamily="34" charset="0"/>
              </a:rPr>
              <a:t>resultText</a:t>
            </a:r>
            <a:r>
              <a:rPr lang="en-US" b="0" i="0" dirty="0">
                <a:solidFill>
                  <a:srgbClr val="1B1B1B"/>
                </a:solidFill>
                <a:effectLst/>
                <a:latin typeface="arial" panose="020B0604020202020204" pitchFamily="34" charset="0"/>
              </a:rPr>
              <a:t> = </a:t>
            </a:r>
            <a:r>
              <a:rPr lang="en-US" b="0" i="0" dirty="0" err="1">
                <a:solidFill>
                  <a:srgbClr val="1B1B1B"/>
                </a:solidFill>
                <a:effectLst/>
                <a:latin typeface="arial" panose="020B0604020202020204" pitchFamily="34" charset="0"/>
              </a:rPr>
              <a:t>XMLHttpRequest.responseText</a:t>
            </a:r>
            <a:r>
              <a:rPr lang="en-US" b="0" i="0" dirty="0">
                <a:solidFill>
                  <a:srgbClr val="1B1B1B"/>
                </a:solidFill>
                <a:effectLst/>
                <a:latin typeface="arial" panose="020B0604020202020204" pitchFamily="34" charset="0"/>
              </a:rPr>
              <a:t>;</a:t>
            </a:r>
          </a:p>
          <a:p>
            <a:pPr algn="l"/>
            <a:endParaRPr lang="en-US" b="0" i="0" dirty="0">
              <a:solidFill>
                <a:srgbClr val="1B1B1B"/>
              </a:solidFill>
              <a:effectLst/>
              <a:latin typeface="arial" panose="020B0604020202020204" pitchFamily="34" charset="0"/>
            </a:endParaRPr>
          </a:p>
          <a:p>
            <a:pPr algn="l"/>
            <a:r>
              <a:rPr lang="en-US" b="0" i="0" dirty="0">
                <a:solidFill>
                  <a:srgbClr val="1B1B1B"/>
                </a:solidFill>
                <a:effectLst/>
                <a:latin typeface="arial" panose="020B0604020202020204" pitchFamily="34" charset="0"/>
              </a:rPr>
              <a:t>A </a:t>
            </a:r>
            <a:r>
              <a:rPr lang="en-US" b="0" i="0" u="sng" dirty="0">
                <a:solidFill>
                  <a:srgbClr val="005282"/>
                </a:solidFill>
                <a:effectLst/>
                <a:latin typeface="arial" panose="020B0604020202020204" pitchFamily="34" charset="0"/>
                <a:hlinkClick r:id="rId3"/>
              </a:rPr>
              <a:t>DOMString</a:t>
            </a:r>
            <a:r>
              <a:rPr lang="en-US" b="0" i="0" dirty="0">
                <a:solidFill>
                  <a:srgbClr val="1B1B1B"/>
                </a:solidFill>
                <a:effectLst/>
                <a:latin typeface="arial" panose="020B0604020202020204" pitchFamily="34" charset="0"/>
              </a:rPr>
              <a:t> which contains either the textual data received using the </a:t>
            </a:r>
            <a:r>
              <a:rPr lang="en-US" b="0" i="0" dirty="0" err="1">
                <a:solidFill>
                  <a:srgbClr val="1B1B1B"/>
                </a:solidFill>
                <a:effectLst/>
                <a:latin typeface="arial" panose="020B0604020202020204" pitchFamily="34" charset="0"/>
              </a:rPr>
              <a:t>XMLHttpRequest</a:t>
            </a:r>
            <a:r>
              <a:rPr lang="en-US" b="0" i="0" dirty="0">
                <a:solidFill>
                  <a:srgbClr val="1B1B1B"/>
                </a:solidFill>
                <a:effectLst/>
                <a:latin typeface="arial" panose="020B0604020202020204" pitchFamily="34" charset="0"/>
              </a:rPr>
              <a:t> or null if the request failed or "" if the request has not yet been sent by calling </a:t>
            </a:r>
            <a:r>
              <a:rPr lang="en-US" b="0" i="0" u="sng" dirty="0">
                <a:solidFill>
                  <a:srgbClr val="005282"/>
                </a:solidFill>
                <a:effectLst/>
                <a:latin typeface="arial" panose="020B0604020202020204" pitchFamily="34" charset="0"/>
                <a:hlinkClick r:id="rId4" tooltip="send()"/>
              </a:rPr>
              <a:t>send()</a:t>
            </a:r>
            <a:r>
              <a:rPr lang="en-US" b="0" i="0" dirty="0">
                <a:solidFill>
                  <a:srgbClr val="1B1B1B"/>
                </a:solidFill>
                <a:effectLst/>
                <a:latin typeface="arial" panose="020B0604020202020204" pitchFamily="34" charset="0"/>
              </a:rPr>
              <a:t>.</a:t>
            </a:r>
          </a:p>
          <a:p>
            <a:pPr algn="l"/>
            <a:r>
              <a:rPr lang="en-US" b="0" i="0" dirty="0">
                <a:solidFill>
                  <a:srgbClr val="1B1B1B"/>
                </a:solidFill>
                <a:effectLst/>
                <a:latin typeface="arial" panose="020B0604020202020204" pitchFamily="34" charset="0"/>
              </a:rPr>
              <a:t>While handling an asynchronous request, the value of </a:t>
            </a:r>
            <a:r>
              <a:rPr lang="en-US" b="0" i="0" dirty="0" err="1">
                <a:solidFill>
                  <a:srgbClr val="1B1B1B"/>
                </a:solidFill>
                <a:effectLst/>
                <a:latin typeface="arial" panose="020B0604020202020204" pitchFamily="34" charset="0"/>
              </a:rPr>
              <a:t>responseText</a:t>
            </a:r>
            <a:r>
              <a:rPr lang="en-US" b="0" i="0" dirty="0">
                <a:solidFill>
                  <a:srgbClr val="1B1B1B"/>
                </a:solidFill>
                <a:effectLst/>
                <a:latin typeface="arial" panose="020B0604020202020204" pitchFamily="34" charset="0"/>
              </a:rPr>
              <a:t> always has the current content received from the server, even if it's incomplete because the data has not been completely received yet.</a:t>
            </a:r>
          </a:p>
          <a:p>
            <a:pPr algn="l"/>
            <a:r>
              <a:rPr lang="en-US" b="0" i="0" dirty="0">
                <a:solidFill>
                  <a:srgbClr val="1B1B1B"/>
                </a:solidFill>
                <a:effectLst/>
                <a:latin typeface="arial" panose="020B0604020202020204" pitchFamily="34" charset="0"/>
              </a:rPr>
              <a:t>You know the entire content has been received when the value of </a:t>
            </a:r>
            <a:r>
              <a:rPr lang="en-US" b="0" i="0" u="sng" dirty="0">
                <a:solidFill>
                  <a:srgbClr val="005282"/>
                </a:solidFill>
                <a:effectLst/>
                <a:latin typeface="arial" panose="020B0604020202020204" pitchFamily="34" charset="0"/>
                <a:hlinkClick r:id="rId5" tooltip="readyState"/>
              </a:rPr>
              <a:t>readyState</a:t>
            </a:r>
            <a:r>
              <a:rPr lang="en-US" b="0" i="0" dirty="0">
                <a:solidFill>
                  <a:srgbClr val="1B1B1B"/>
                </a:solidFill>
                <a:effectLst/>
                <a:latin typeface="arial" panose="020B0604020202020204" pitchFamily="34" charset="0"/>
              </a:rPr>
              <a:t> becomes </a:t>
            </a:r>
            <a:r>
              <a:rPr lang="en-US" b="0" i="0" u="sng" dirty="0" err="1">
                <a:solidFill>
                  <a:srgbClr val="A30008"/>
                </a:solidFill>
                <a:effectLst/>
                <a:latin typeface="arial" panose="020B0604020202020204" pitchFamily="34" charset="0"/>
              </a:rPr>
              <a:t>XMLHttpRequest.DONE</a:t>
            </a:r>
            <a:r>
              <a:rPr lang="en-US" b="0" i="0" dirty="0">
                <a:solidFill>
                  <a:srgbClr val="1B1B1B"/>
                </a:solidFill>
                <a:effectLst/>
                <a:latin typeface="arial" panose="020B0604020202020204" pitchFamily="34" charset="0"/>
              </a:rPr>
              <a:t> (4), and </a:t>
            </a:r>
            <a:r>
              <a:rPr lang="en-US" b="0" i="0" u="sng" dirty="0">
                <a:solidFill>
                  <a:srgbClr val="005282"/>
                </a:solidFill>
                <a:effectLst/>
                <a:latin typeface="arial" panose="020B0604020202020204" pitchFamily="34" charset="0"/>
                <a:hlinkClick r:id="rId6" tooltip="status"/>
              </a:rPr>
              <a:t>status</a:t>
            </a:r>
            <a:r>
              <a:rPr lang="en-US" b="0" i="0" dirty="0">
                <a:solidFill>
                  <a:srgbClr val="1B1B1B"/>
                </a:solidFill>
                <a:effectLst/>
                <a:latin typeface="arial" panose="020B0604020202020204" pitchFamily="34" charset="0"/>
              </a:rPr>
              <a:t> becomes 200 ("OK").</a:t>
            </a:r>
          </a:p>
          <a:p>
            <a:endParaRPr lang="en-SO" dirty="0"/>
          </a:p>
        </p:txBody>
      </p:sp>
    </p:spTree>
    <p:extLst>
      <p:ext uri="{BB962C8B-B14F-4D97-AF65-F5344CB8AC3E}">
        <p14:creationId xmlns:p14="http://schemas.microsoft.com/office/powerpoint/2010/main" val="2862069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B98F-9051-2242-866F-15FFD73445F4}"/>
              </a:ext>
            </a:extLst>
          </p:cNvPr>
          <p:cNvSpPr>
            <a:spLocks noGrp="1"/>
          </p:cNvSpPr>
          <p:nvPr>
            <p:ph type="title"/>
          </p:nvPr>
        </p:nvSpPr>
        <p:spPr/>
        <p:txBody>
          <a:bodyPr/>
          <a:lstStyle/>
          <a:p>
            <a:r>
              <a:rPr lang="en-US" b="1" i="0" dirty="0">
                <a:effectLst/>
                <a:latin typeface="Roboto" panose="02000000000000000000" pitchFamily="2" charset="0"/>
              </a:rPr>
              <a:t>HTTP Request  using AJAX</a:t>
            </a:r>
            <a:br>
              <a:rPr lang="en-US" b="1" i="0" dirty="0">
                <a:effectLst/>
                <a:latin typeface="Roboto" panose="02000000000000000000" pitchFamily="2" charset="0"/>
              </a:rPr>
            </a:br>
            <a:endParaRPr lang="en-SO" dirty="0"/>
          </a:p>
        </p:txBody>
      </p:sp>
      <p:sp>
        <p:nvSpPr>
          <p:cNvPr id="3" name="TextBox 2">
            <a:extLst>
              <a:ext uri="{FF2B5EF4-FFF2-40B4-BE49-F238E27FC236}">
                <a16:creationId xmlns:a16="http://schemas.microsoft.com/office/drawing/2014/main" id="{4800486C-53B5-FF44-894B-7BA8933BF9E7}"/>
              </a:ext>
            </a:extLst>
          </p:cNvPr>
          <p:cNvSpPr txBox="1"/>
          <p:nvPr/>
        </p:nvSpPr>
        <p:spPr>
          <a:xfrm>
            <a:off x="340233" y="1092200"/>
            <a:ext cx="8492067" cy="3323987"/>
          </a:xfrm>
          <a:prstGeom prst="rect">
            <a:avLst/>
          </a:prstGeom>
          <a:noFill/>
        </p:spPr>
        <p:txBody>
          <a:bodyPr wrap="square" rtlCol="0">
            <a:spAutoFit/>
          </a:bodyPr>
          <a:lstStyle/>
          <a:p>
            <a:r>
              <a:rPr lang="en-US" b="0" i="0" dirty="0">
                <a:solidFill>
                  <a:srgbClr val="0A0A23"/>
                </a:solidFill>
                <a:effectLst/>
                <a:latin typeface="Lato" panose="020F0502020204030203" pitchFamily="34" charset="0"/>
              </a:rPr>
              <a:t>Ajax is the traditional way to make an asynchronous HTTP request. Data can be sent using the HTTP POST method and received using the HTTP GET method. Let’s take a look and make a </a:t>
            </a:r>
            <a:r>
              <a:rPr lang="en-US" dirty="0"/>
              <a:t>GET</a:t>
            </a:r>
            <a:r>
              <a:rPr lang="en-US" b="0" i="0" dirty="0">
                <a:solidFill>
                  <a:srgbClr val="0A0A23"/>
                </a:solidFill>
                <a:effectLst/>
                <a:latin typeface="Lato" panose="020F0502020204030203" pitchFamily="34" charset="0"/>
              </a:rPr>
              <a:t> request. I’ll be using </a:t>
            </a:r>
            <a:r>
              <a:rPr lang="en-US" b="0" i="0" dirty="0" err="1">
                <a:solidFill>
                  <a:srgbClr val="0A0A23"/>
                </a:solidFill>
                <a:effectLst/>
                <a:latin typeface="Lato" panose="020F0502020204030203" pitchFamily="34" charset="0"/>
              </a:rPr>
              <a:t>JSONPlaceholder</a:t>
            </a:r>
            <a:r>
              <a:rPr lang="en-US" b="0" i="0" dirty="0">
                <a:solidFill>
                  <a:srgbClr val="0A0A23"/>
                </a:solidFill>
                <a:effectLst/>
                <a:latin typeface="Lato" panose="020F0502020204030203" pitchFamily="34" charset="0"/>
              </a:rPr>
              <a:t>, a free online REST API for developers that returns random data in JSON format</a:t>
            </a:r>
          </a:p>
          <a:p>
            <a:endParaRPr lang="en-US" dirty="0">
              <a:solidFill>
                <a:srgbClr val="0A0A23"/>
              </a:solidFill>
              <a:latin typeface="Lato" panose="020F0502020204030203" pitchFamily="34" charset="0"/>
            </a:endParaRPr>
          </a:p>
          <a:p>
            <a:r>
              <a:rPr lang="en-US" b="0" i="0" dirty="0">
                <a:solidFill>
                  <a:srgbClr val="0A0A23"/>
                </a:solidFill>
                <a:effectLst/>
                <a:latin typeface="Lato" panose="020F0502020204030203" pitchFamily="34" charset="0"/>
              </a:rPr>
              <a:t>To make an HTTP call in Ajax, you need to initialize a new </a:t>
            </a:r>
            <a:r>
              <a:rPr lang="en-US" dirty="0" err="1"/>
              <a:t>XMLHttpRequest</a:t>
            </a:r>
            <a:r>
              <a:rPr lang="en-US" dirty="0"/>
              <a:t>()</a:t>
            </a:r>
            <a:r>
              <a:rPr lang="en-US" b="0" i="0" dirty="0">
                <a:solidFill>
                  <a:srgbClr val="0A0A23"/>
                </a:solidFill>
                <a:effectLst/>
                <a:latin typeface="Lato" panose="020F0502020204030203" pitchFamily="34" charset="0"/>
              </a:rPr>
              <a:t> method, specify the URL endpoint and HTTP method (in this case GET). Finally, we use the </a:t>
            </a:r>
            <a:r>
              <a:rPr lang="en-US" dirty="0"/>
              <a:t>open()</a:t>
            </a:r>
            <a:r>
              <a:rPr lang="en-US" b="0" i="0" dirty="0">
                <a:solidFill>
                  <a:srgbClr val="0A0A23"/>
                </a:solidFill>
                <a:effectLst/>
                <a:latin typeface="Lato" panose="020F0502020204030203" pitchFamily="34" charset="0"/>
              </a:rPr>
              <a:t> method to tie the HTTP method and URL endpoint together and call the </a:t>
            </a:r>
            <a:r>
              <a:rPr lang="en-US" dirty="0"/>
              <a:t>send()</a:t>
            </a:r>
            <a:r>
              <a:rPr lang="en-US" b="0" i="0" dirty="0">
                <a:solidFill>
                  <a:srgbClr val="0A0A23"/>
                </a:solidFill>
                <a:effectLst/>
                <a:latin typeface="Lato" panose="020F0502020204030203" pitchFamily="34" charset="0"/>
              </a:rPr>
              <a:t> method to fire off the request</a:t>
            </a:r>
          </a:p>
          <a:p>
            <a:endParaRPr lang="en-US" dirty="0">
              <a:solidFill>
                <a:srgbClr val="0A0A23"/>
              </a:solidFill>
              <a:latin typeface="Lato" panose="020F0502020204030203" pitchFamily="34" charset="0"/>
            </a:endParaRPr>
          </a:p>
          <a:p>
            <a:r>
              <a:rPr lang="en-US" b="0" i="0" dirty="0">
                <a:solidFill>
                  <a:srgbClr val="0A0A23"/>
                </a:solidFill>
                <a:effectLst/>
                <a:latin typeface="Lato" panose="020F0502020204030203" pitchFamily="34" charset="0"/>
              </a:rPr>
              <a:t>We log the HTTP response to the console by using the </a:t>
            </a:r>
            <a:r>
              <a:rPr lang="en-US" dirty="0" err="1"/>
              <a:t>XMLHTTPRequest.onreadystatechange</a:t>
            </a:r>
            <a:r>
              <a:rPr lang="en-US" b="0" i="0" dirty="0">
                <a:solidFill>
                  <a:srgbClr val="0A0A23"/>
                </a:solidFill>
                <a:effectLst/>
                <a:latin typeface="Lato" panose="020F0502020204030203" pitchFamily="34" charset="0"/>
              </a:rPr>
              <a:t> property which contains the event handler to be called when the </a:t>
            </a:r>
            <a:r>
              <a:rPr lang="en-US" dirty="0" err="1"/>
              <a:t>readystatechanged</a:t>
            </a:r>
            <a:r>
              <a:rPr lang="en-US" b="0" i="0" dirty="0">
                <a:solidFill>
                  <a:srgbClr val="0A0A23"/>
                </a:solidFill>
                <a:effectLst/>
                <a:latin typeface="Lato" panose="020F0502020204030203" pitchFamily="34" charset="0"/>
              </a:rPr>
              <a:t> event is fired</a:t>
            </a:r>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r>
              <a:rPr lang="en-US" b="0" i="0" dirty="0">
                <a:solidFill>
                  <a:srgbClr val="0A0A23"/>
                </a:solidFill>
                <a:effectLst/>
                <a:latin typeface="Lato" panose="020F0502020204030203" pitchFamily="34" charset="0"/>
              </a:rPr>
              <a:t>The </a:t>
            </a:r>
            <a:r>
              <a:rPr lang="en-US" dirty="0" err="1"/>
              <a:t>onreadystatechange</a:t>
            </a:r>
            <a:r>
              <a:rPr lang="en-US" b="0" i="0" dirty="0">
                <a:solidFill>
                  <a:srgbClr val="0A0A23"/>
                </a:solidFill>
                <a:effectLst/>
                <a:latin typeface="Lato" panose="020F0502020204030203" pitchFamily="34" charset="0"/>
              </a:rPr>
              <a:t> property has two methods, </a:t>
            </a:r>
            <a:r>
              <a:rPr lang="en-US" dirty="0" err="1"/>
              <a:t>readyState</a:t>
            </a:r>
            <a:r>
              <a:rPr lang="en-US" b="0" i="0" dirty="0">
                <a:solidFill>
                  <a:srgbClr val="0A0A23"/>
                </a:solidFill>
                <a:effectLst/>
                <a:latin typeface="Lato" panose="020F0502020204030203" pitchFamily="34" charset="0"/>
              </a:rPr>
              <a:t> and </a:t>
            </a:r>
            <a:r>
              <a:rPr lang="en-US" dirty="0"/>
              <a:t>status</a:t>
            </a:r>
            <a:r>
              <a:rPr lang="en-US" b="0" i="0" dirty="0">
                <a:solidFill>
                  <a:srgbClr val="0A0A23"/>
                </a:solidFill>
                <a:effectLst/>
                <a:latin typeface="Lato" panose="020F0502020204030203" pitchFamily="34" charset="0"/>
              </a:rPr>
              <a:t> which allow us to check the state of our request.</a:t>
            </a:r>
          </a:p>
          <a:p>
            <a:endParaRPr lang="en-US" dirty="0">
              <a:solidFill>
                <a:srgbClr val="202124"/>
              </a:solidFill>
              <a:latin typeface="arial" panose="020B0604020202020204" pitchFamily="34" charset="0"/>
            </a:endParaRPr>
          </a:p>
          <a:p>
            <a:r>
              <a:rPr lang="en-US" b="0" i="0" dirty="0">
                <a:solidFill>
                  <a:srgbClr val="0A0A23"/>
                </a:solidFill>
                <a:effectLst/>
                <a:latin typeface="Lato" panose="020F0502020204030203" pitchFamily="34" charset="0"/>
              </a:rPr>
              <a:t>If </a:t>
            </a:r>
            <a:r>
              <a:rPr lang="en-US" dirty="0" err="1"/>
              <a:t>readyState</a:t>
            </a:r>
            <a:r>
              <a:rPr lang="en-US" b="0" i="0" dirty="0">
                <a:solidFill>
                  <a:srgbClr val="0A0A23"/>
                </a:solidFill>
                <a:effectLst/>
                <a:latin typeface="Lato" panose="020F0502020204030203" pitchFamily="34" charset="0"/>
              </a:rPr>
              <a:t> is equal to 4, it means the request is done. The </a:t>
            </a:r>
            <a:r>
              <a:rPr lang="en-US" dirty="0" err="1"/>
              <a:t>readyState</a:t>
            </a:r>
            <a:r>
              <a:rPr lang="en-US" b="0" i="0" dirty="0">
                <a:solidFill>
                  <a:srgbClr val="0A0A23"/>
                </a:solidFill>
                <a:effectLst/>
                <a:latin typeface="Lato" panose="020F0502020204030203" pitchFamily="34" charset="0"/>
              </a:rPr>
              <a:t> property has 5 responses</a:t>
            </a:r>
            <a:endParaRPr lang="en-SO" dirty="0"/>
          </a:p>
        </p:txBody>
      </p:sp>
    </p:spTree>
    <p:extLst>
      <p:ext uri="{BB962C8B-B14F-4D97-AF65-F5344CB8AC3E}">
        <p14:creationId xmlns:p14="http://schemas.microsoft.com/office/powerpoint/2010/main" val="398204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F9C0-88E4-D744-ABE7-5BA80BDA647A}"/>
              </a:ext>
            </a:extLst>
          </p:cNvPr>
          <p:cNvSpPr>
            <a:spLocks noGrp="1"/>
          </p:cNvSpPr>
          <p:nvPr>
            <p:ph type="title"/>
          </p:nvPr>
        </p:nvSpPr>
        <p:spPr/>
        <p:txBody>
          <a:bodyPr/>
          <a:lstStyle/>
          <a:p>
            <a:r>
              <a:rPr lang="en-US" b="1" i="0" dirty="0">
                <a:effectLst/>
                <a:latin typeface="-apple-system"/>
              </a:rPr>
              <a:t>Get and Post method</a:t>
            </a:r>
            <a:br>
              <a:rPr lang="en-US" b="1" i="0" dirty="0">
                <a:effectLst/>
                <a:latin typeface="-apple-system"/>
              </a:rPr>
            </a:br>
            <a:endParaRPr lang="en-SO" dirty="0"/>
          </a:p>
        </p:txBody>
      </p:sp>
      <p:sp>
        <p:nvSpPr>
          <p:cNvPr id="4" name="TextBox 3">
            <a:extLst>
              <a:ext uri="{FF2B5EF4-FFF2-40B4-BE49-F238E27FC236}">
                <a16:creationId xmlns:a16="http://schemas.microsoft.com/office/drawing/2014/main" id="{79BECD61-22B2-1D4D-8634-45824DA37F8F}"/>
              </a:ext>
            </a:extLst>
          </p:cNvPr>
          <p:cNvSpPr txBox="1"/>
          <p:nvPr/>
        </p:nvSpPr>
        <p:spPr>
          <a:xfrm>
            <a:off x="311700" y="1092200"/>
            <a:ext cx="7721599" cy="1815882"/>
          </a:xfrm>
          <a:prstGeom prst="rect">
            <a:avLst/>
          </a:prstGeom>
          <a:noFill/>
        </p:spPr>
        <p:txBody>
          <a:bodyPr wrap="square" rtlCol="0">
            <a:spAutoFit/>
          </a:bodyPr>
          <a:lstStyle/>
          <a:p>
            <a:r>
              <a:rPr lang="en-US" b="0" i="0" dirty="0">
                <a:solidFill>
                  <a:srgbClr val="0A0A23"/>
                </a:solidFill>
                <a:effectLst/>
                <a:latin typeface="Lato" panose="020F0502020204030203" pitchFamily="34" charset="0"/>
              </a:rPr>
              <a:t>The $.get method is used to execute GET requests. It takes two parameters: the endpoint and a callback function</a:t>
            </a:r>
          </a:p>
          <a:p>
            <a:endParaRPr lang="en-US" dirty="0">
              <a:solidFill>
                <a:srgbClr val="0A0A23"/>
              </a:solidFill>
              <a:latin typeface="Lato" panose="020F0502020204030203" pitchFamily="34" charset="0"/>
            </a:endParaRPr>
          </a:p>
          <a:p>
            <a:endParaRPr lang="en-US" b="0"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The </a:t>
            </a:r>
            <a:r>
              <a:rPr lang="en-US" b="1" dirty="0">
                <a:effectLst/>
                <a:latin typeface="inherit"/>
              </a:rPr>
              <a:t>$.post</a:t>
            </a:r>
            <a:r>
              <a:rPr lang="en-US" b="0" i="0" dirty="0">
                <a:solidFill>
                  <a:srgbClr val="0A0A23"/>
                </a:solidFill>
                <a:effectLst/>
                <a:latin typeface="Lato" panose="020F0502020204030203" pitchFamily="34" charset="0"/>
              </a:rPr>
              <a:t> method is another way to post data to the server. It take three parameters: the </a:t>
            </a:r>
            <a:r>
              <a:rPr lang="en-US" dirty="0" err="1"/>
              <a:t>url</a:t>
            </a:r>
            <a:r>
              <a:rPr lang="en-US" b="0" i="0" dirty="0">
                <a:solidFill>
                  <a:srgbClr val="0A0A23"/>
                </a:solidFill>
                <a:effectLst/>
                <a:latin typeface="Lato" panose="020F0502020204030203" pitchFamily="34" charset="0"/>
              </a:rPr>
              <a:t>, the data you want to post, and a callback function</a:t>
            </a:r>
          </a:p>
          <a:p>
            <a:endParaRPr lang="en-US" b="0" i="0" dirty="0">
              <a:solidFill>
                <a:srgbClr val="0A0A23"/>
              </a:solidFill>
              <a:effectLst/>
              <a:latin typeface="Lato" panose="020F0502020204030203" pitchFamily="34" charset="0"/>
            </a:endParaRPr>
          </a:p>
          <a:p>
            <a:endParaRPr lang="en-SO" dirty="0"/>
          </a:p>
        </p:txBody>
      </p:sp>
    </p:spTree>
    <p:extLst>
      <p:ext uri="{BB962C8B-B14F-4D97-AF65-F5344CB8AC3E}">
        <p14:creationId xmlns:p14="http://schemas.microsoft.com/office/powerpoint/2010/main" val="345899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0857-056F-9B47-BD6C-23DA7DCAD6E6}"/>
              </a:ext>
            </a:extLst>
          </p:cNvPr>
          <p:cNvSpPr>
            <a:spLocks noGrp="1"/>
          </p:cNvSpPr>
          <p:nvPr>
            <p:ph type="title"/>
          </p:nvPr>
        </p:nvSpPr>
        <p:spPr/>
        <p:txBody>
          <a:bodyPr/>
          <a:lstStyle/>
          <a:p>
            <a:r>
              <a:rPr lang="en-US" b="1" i="0" dirty="0">
                <a:effectLst/>
                <a:latin typeface="-apple-system"/>
              </a:rPr>
              <a:t>Fetch	</a:t>
            </a:r>
            <a:br>
              <a:rPr lang="en-US" b="1" i="0" dirty="0">
                <a:effectLst/>
                <a:latin typeface="-apple-system"/>
              </a:rPr>
            </a:br>
            <a:endParaRPr lang="en-SO" dirty="0"/>
          </a:p>
        </p:txBody>
      </p:sp>
      <p:sp>
        <p:nvSpPr>
          <p:cNvPr id="3" name="TextBox 2">
            <a:extLst>
              <a:ext uri="{FF2B5EF4-FFF2-40B4-BE49-F238E27FC236}">
                <a16:creationId xmlns:a16="http://schemas.microsoft.com/office/drawing/2014/main" id="{9D6597AA-DFCF-034E-81EC-483D5F90650A}"/>
              </a:ext>
            </a:extLst>
          </p:cNvPr>
          <p:cNvSpPr txBox="1"/>
          <p:nvPr/>
        </p:nvSpPr>
        <p:spPr>
          <a:xfrm>
            <a:off x="423333" y="1126067"/>
            <a:ext cx="8178800" cy="1631216"/>
          </a:xfrm>
          <a:prstGeom prst="rect">
            <a:avLst/>
          </a:prstGeom>
          <a:noFill/>
        </p:spPr>
        <p:txBody>
          <a:bodyPr wrap="square" rtlCol="0">
            <a:spAutoFit/>
          </a:bodyPr>
          <a:lstStyle/>
          <a:p>
            <a:r>
              <a:rPr lang="en-US" sz="1800" b="0" i="0" dirty="0">
                <a:solidFill>
                  <a:srgbClr val="1B1B1B"/>
                </a:solidFill>
                <a:effectLst/>
                <a:latin typeface="arial" panose="020B0604020202020204" pitchFamily="34" charset="0"/>
              </a:rPr>
              <a:t>The </a:t>
            </a:r>
            <a:r>
              <a:rPr lang="en-US" sz="1800" b="0" i="0" u="sng" dirty="0">
                <a:solidFill>
                  <a:srgbClr val="005282"/>
                </a:solidFill>
                <a:effectLst/>
                <a:latin typeface="arial" panose="020B0604020202020204" pitchFamily="34" charset="0"/>
                <a:hlinkClick r:id="rId2"/>
              </a:rPr>
              <a:t>Fetch API</a:t>
            </a:r>
            <a:r>
              <a:rPr lang="en-US" sz="1800" b="0" i="0" dirty="0">
                <a:solidFill>
                  <a:srgbClr val="1B1B1B"/>
                </a:solidFill>
                <a:effectLst/>
                <a:latin typeface="arial" panose="020B0604020202020204" pitchFamily="34" charset="0"/>
              </a:rPr>
              <a:t> provides a JavaScript interface for accessing and manipulating parts of the HTTP pipeline, such as requests and responses. It also provides a global </a:t>
            </a:r>
            <a:r>
              <a:rPr lang="en-US" sz="1800" b="0" i="0" u="sng" dirty="0">
                <a:solidFill>
                  <a:srgbClr val="005282"/>
                </a:solidFill>
                <a:effectLst/>
                <a:latin typeface="arial" panose="020B0604020202020204" pitchFamily="34" charset="0"/>
                <a:hlinkClick r:id="rId3"/>
              </a:rPr>
              <a:t>fetch()</a:t>
            </a:r>
            <a:r>
              <a:rPr lang="en-US" sz="1800" b="0" i="0" dirty="0">
                <a:solidFill>
                  <a:srgbClr val="1B1B1B"/>
                </a:solidFill>
                <a:effectLst/>
                <a:latin typeface="arial" panose="020B0604020202020204" pitchFamily="34" charset="0"/>
              </a:rPr>
              <a:t> method that provides an easy, logical way to fetch resources asynchronously across the network.</a:t>
            </a:r>
          </a:p>
          <a:p>
            <a:endParaRPr lang="en-US" dirty="0">
              <a:solidFill>
                <a:srgbClr val="1B1B1B"/>
              </a:solidFill>
              <a:latin typeface="arial" panose="020B0604020202020204" pitchFamily="34" charset="0"/>
            </a:endParaRPr>
          </a:p>
          <a:p>
            <a:endParaRPr lang="en-SO" dirty="0"/>
          </a:p>
        </p:txBody>
      </p:sp>
    </p:spTree>
    <p:extLst>
      <p:ext uri="{BB962C8B-B14F-4D97-AF65-F5344CB8AC3E}">
        <p14:creationId xmlns:p14="http://schemas.microsoft.com/office/powerpoint/2010/main" val="202965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Roboto" panose="02000000000000000000" pitchFamily="2" charset="0"/>
              </a:rPr>
              <a:t>JSON</a:t>
            </a:r>
            <a:endParaRPr dirty="0"/>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Roboto" panose="02000000000000000000" pitchFamily="2" charset="0"/>
              </a:rPr>
              <a:t>JSON</a:t>
            </a:r>
            <a:endParaRPr dirty="0">
              <a:solidFill>
                <a:schemeClr val="bg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i="0" dirty="0">
                <a:solidFill>
                  <a:srgbClr val="000000"/>
                </a:solidFill>
                <a:effectLst/>
                <a:latin typeface="Times" pitchFamily="2" charset="0"/>
              </a:rPr>
              <a:t>JSON</a:t>
            </a:r>
            <a:r>
              <a:rPr lang="en-US" sz="1400" b="0" i="0" dirty="0">
                <a:solidFill>
                  <a:srgbClr val="000000"/>
                </a:solidFill>
                <a:effectLst/>
                <a:latin typeface="Times" pitchFamily="2" charset="0"/>
              </a:rPr>
              <a:t> (JavaScript Object Notation) is a lightweight data-interchange format. It is easy for humans to read and write. It is easy for machines to parse and generate. It is based on a subset of the JavaScript Programming Language</a:t>
            </a:r>
            <a:endParaRPr sz="1400" dirty="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bg1"/>
                </a:solidFill>
              </a:rPr>
              <a:t>JSON.stringify</a:t>
            </a:r>
            <a:endParaRPr dirty="0">
              <a:solidFill>
                <a:schemeClr val="bg1"/>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1B1B1B"/>
                </a:solidFill>
                <a:effectLst/>
                <a:latin typeface="arial" panose="020B0604020202020204" pitchFamily="34" charset="0"/>
              </a:rPr>
              <a:t>method converts a JavaScript object or value to a JSON string, optionally replacing values if a replacer function is specified or optionally including only the specified properties if a replacer array is specified</a:t>
            </a:r>
            <a:endParaRPr sz="1400" dirty="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bg1"/>
                </a:solidFill>
              </a:rPr>
              <a:t>JSON.parse</a:t>
            </a:r>
            <a:endParaRPr dirty="0">
              <a:solidFill>
                <a:schemeClr val="bg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0" i="0" dirty="0">
                <a:solidFill>
                  <a:srgbClr val="1B1B1B"/>
                </a:solidFill>
                <a:effectLst/>
                <a:latin typeface="arial" panose="020B0604020202020204" pitchFamily="34" charset="0"/>
              </a:rPr>
              <a:t>method parses a JSON string, constructing the JavaScript value or object described by the string. An optional </a:t>
            </a:r>
            <a:r>
              <a:rPr lang="en-US" sz="1400" b="1" i="0" dirty="0">
                <a:solidFill>
                  <a:srgbClr val="1B1B1B"/>
                </a:solidFill>
                <a:effectLst/>
                <a:latin typeface="arial" panose="020B0604020202020204" pitchFamily="34" charset="0"/>
              </a:rPr>
              <a:t>reviver</a:t>
            </a:r>
            <a:r>
              <a:rPr lang="en-US" sz="1400" b="0" i="0" dirty="0">
                <a:solidFill>
                  <a:srgbClr val="1B1B1B"/>
                </a:solidFill>
                <a:effectLst/>
                <a:latin typeface="arial" panose="020B0604020202020204" pitchFamily="34" charset="0"/>
              </a:rPr>
              <a:t> function can be provided to perform a transformation on the resulting object before it is returned.</a:t>
            </a:r>
            <a:endParaRPr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FC2A-46E2-CD4E-A5C8-F9DE712C3B89}"/>
              </a:ext>
            </a:extLst>
          </p:cNvPr>
          <p:cNvSpPr>
            <a:spLocks noGrp="1"/>
          </p:cNvSpPr>
          <p:nvPr>
            <p:ph type="title"/>
          </p:nvPr>
        </p:nvSpPr>
        <p:spPr/>
        <p:txBody>
          <a:bodyPr/>
          <a:lstStyle/>
          <a:p>
            <a:r>
              <a:rPr lang="en-US" sz="3200" dirty="0" err="1">
                <a:solidFill>
                  <a:schemeClr val="tx1"/>
                </a:solidFill>
              </a:rPr>
              <a:t>JSON.stringify</a:t>
            </a:r>
            <a:br>
              <a:rPr lang="en-US" dirty="0">
                <a:solidFill>
                  <a:schemeClr val="bg1"/>
                </a:solidFill>
              </a:rPr>
            </a:br>
            <a:endParaRPr lang="en-SO" dirty="0"/>
          </a:p>
        </p:txBody>
      </p:sp>
      <p:sp>
        <p:nvSpPr>
          <p:cNvPr id="3" name="TextBox 2">
            <a:extLst>
              <a:ext uri="{FF2B5EF4-FFF2-40B4-BE49-F238E27FC236}">
                <a16:creationId xmlns:a16="http://schemas.microsoft.com/office/drawing/2014/main" id="{AED7E7D1-BEA5-6246-B5C1-27F8BA0D9861}"/>
              </a:ext>
            </a:extLst>
          </p:cNvPr>
          <p:cNvSpPr txBox="1"/>
          <p:nvPr/>
        </p:nvSpPr>
        <p:spPr>
          <a:xfrm>
            <a:off x="670034" y="1269124"/>
            <a:ext cx="7118132" cy="2800767"/>
          </a:xfrm>
          <a:prstGeom prst="rect">
            <a:avLst/>
          </a:prstGeom>
          <a:noFill/>
        </p:spPr>
        <p:txBody>
          <a:bodyPr wrap="square" rtlCol="0">
            <a:spAutoFit/>
          </a:bodyPr>
          <a:lstStyle/>
          <a:p>
            <a:r>
              <a:rPr lang="en-US" sz="1600" dirty="0" err="1">
                <a:solidFill>
                  <a:srgbClr val="FF0000"/>
                </a:solidFill>
              </a:rPr>
              <a:t>console.log</a:t>
            </a:r>
            <a:r>
              <a:rPr lang="en-US" sz="1600" dirty="0">
                <a:solidFill>
                  <a:srgbClr val="FF0000"/>
                </a:solidFill>
              </a:rPr>
              <a:t>(</a:t>
            </a:r>
            <a:r>
              <a:rPr lang="en-US" sz="1600" dirty="0" err="1">
                <a:solidFill>
                  <a:srgbClr val="FF0000"/>
                </a:solidFill>
              </a:rPr>
              <a:t>JSON.stringify</a:t>
            </a:r>
            <a:r>
              <a:rPr lang="en-US" sz="1600" dirty="0">
                <a:solidFill>
                  <a:srgbClr val="FF0000"/>
                </a:solidFill>
              </a:rPr>
              <a:t>({ x: 5, y: 6 }));</a:t>
            </a:r>
          </a:p>
          <a:p>
            <a:r>
              <a:rPr lang="en-US" sz="1600" dirty="0">
                <a:solidFill>
                  <a:srgbClr val="FF0000"/>
                </a:solidFill>
              </a:rPr>
              <a:t>// expected output: "{"x":5,"y":6}"</a:t>
            </a:r>
          </a:p>
          <a:p>
            <a:endParaRPr lang="en-US" sz="1600" dirty="0">
              <a:solidFill>
                <a:srgbClr val="FF0000"/>
              </a:solidFill>
            </a:endParaRPr>
          </a:p>
          <a:p>
            <a:r>
              <a:rPr lang="en-US" sz="1600" dirty="0" err="1">
                <a:solidFill>
                  <a:srgbClr val="FF0000"/>
                </a:solidFill>
              </a:rPr>
              <a:t>console.log</a:t>
            </a:r>
            <a:r>
              <a:rPr lang="en-US" sz="1600" dirty="0">
                <a:solidFill>
                  <a:srgbClr val="FF0000"/>
                </a:solidFill>
              </a:rPr>
              <a:t>(</a:t>
            </a:r>
            <a:r>
              <a:rPr lang="en-US" sz="1600" dirty="0" err="1">
                <a:solidFill>
                  <a:srgbClr val="FF0000"/>
                </a:solidFill>
              </a:rPr>
              <a:t>JSON.stringify</a:t>
            </a:r>
            <a:r>
              <a:rPr lang="en-US" sz="1600" dirty="0">
                <a:solidFill>
                  <a:srgbClr val="FF0000"/>
                </a:solidFill>
              </a:rPr>
              <a:t>([new Number(3), new String('false'), new Boolean(false)]));</a:t>
            </a:r>
          </a:p>
          <a:p>
            <a:r>
              <a:rPr lang="en-US" sz="1600" dirty="0">
                <a:solidFill>
                  <a:srgbClr val="FF0000"/>
                </a:solidFill>
              </a:rPr>
              <a:t>// expected output: "[3,"false",false]"</a:t>
            </a:r>
          </a:p>
          <a:p>
            <a:endParaRPr lang="en-US" sz="1600" dirty="0">
              <a:solidFill>
                <a:srgbClr val="FF0000"/>
              </a:solidFill>
            </a:endParaRPr>
          </a:p>
          <a:p>
            <a:r>
              <a:rPr lang="en-US" sz="1600" dirty="0" err="1">
                <a:solidFill>
                  <a:srgbClr val="FF0000"/>
                </a:solidFill>
              </a:rPr>
              <a:t>console.log</a:t>
            </a:r>
            <a:r>
              <a:rPr lang="en-US" sz="1600" dirty="0">
                <a:solidFill>
                  <a:srgbClr val="FF0000"/>
                </a:solidFill>
              </a:rPr>
              <a:t>(</a:t>
            </a:r>
            <a:r>
              <a:rPr lang="en-US" sz="1600" dirty="0" err="1">
                <a:solidFill>
                  <a:srgbClr val="FF0000"/>
                </a:solidFill>
              </a:rPr>
              <a:t>JSON.stringify</a:t>
            </a:r>
            <a:r>
              <a:rPr lang="en-US" sz="1600" dirty="0">
                <a:solidFill>
                  <a:srgbClr val="FF0000"/>
                </a:solidFill>
              </a:rPr>
              <a:t>({ x: [10, undefined, function(){}, Symbol('')] }));</a:t>
            </a:r>
          </a:p>
          <a:p>
            <a:r>
              <a:rPr lang="en-US" sz="1600" dirty="0">
                <a:solidFill>
                  <a:srgbClr val="FF0000"/>
                </a:solidFill>
              </a:rPr>
              <a:t>// expected output: "{"x":[10,null,null,null]}"</a:t>
            </a:r>
          </a:p>
          <a:p>
            <a:endParaRPr lang="en-US" sz="1600" dirty="0">
              <a:solidFill>
                <a:srgbClr val="FF0000"/>
              </a:solidFill>
            </a:endParaRPr>
          </a:p>
          <a:p>
            <a:r>
              <a:rPr lang="en-US" sz="1600" dirty="0" err="1">
                <a:solidFill>
                  <a:srgbClr val="FF0000"/>
                </a:solidFill>
              </a:rPr>
              <a:t>console.log</a:t>
            </a:r>
            <a:r>
              <a:rPr lang="en-US" sz="1600" dirty="0">
                <a:solidFill>
                  <a:srgbClr val="FF0000"/>
                </a:solidFill>
              </a:rPr>
              <a:t>(</a:t>
            </a:r>
            <a:r>
              <a:rPr lang="en-US" sz="1600" dirty="0" err="1">
                <a:solidFill>
                  <a:srgbClr val="FF0000"/>
                </a:solidFill>
              </a:rPr>
              <a:t>JSON.stringify</a:t>
            </a:r>
            <a:r>
              <a:rPr lang="en-US" sz="1600" dirty="0">
                <a:solidFill>
                  <a:srgbClr val="FF0000"/>
                </a:solidFill>
              </a:rPr>
              <a:t>(new Date(2006, 0, 2, 15, 4, 5)));</a:t>
            </a:r>
            <a:endParaRPr lang="en-SO" sz="1600" dirty="0">
              <a:solidFill>
                <a:srgbClr val="FF0000"/>
              </a:solidFill>
            </a:endParaRPr>
          </a:p>
        </p:txBody>
      </p:sp>
    </p:spTree>
    <p:extLst>
      <p:ext uri="{BB962C8B-B14F-4D97-AF65-F5344CB8AC3E}">
        <p14:creationId xmlns:p14="http://schemas.microsoft.com/office/powerpoint/2010/main" val="802218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3586-E566-4E43-959B-E87F2A37907B}"/>
              </a:ext>
            </a:extLst>
          </p:cNvPr>
          <p:cNvSpPr>
            <a:spLocks noGrp="1"/>
          </p:cNvSpPr>
          <p:nvPr>
            <p:ph type="title"/>
          </p:nvPr>
        </p:nvSpPr>
        <p:spPr/>
        <p:txBody>
          <a:bodyPr/>
          <a:lstStyle/>
          <a:p>
            <a:r>
              <a:rPr lang="en-US" sz="3200" dirty="0" err="1">
                <a:solidFill>
                  <a:schemeClr val="tx1"/>
                </a:solidFill>
              </a:rPr>
              <a:t>JSON.parse</a:t>
            </a:r>
            <a:br>
              <a:rPr lang="en-US" dirty="0">
                <a:solidFill>
                  <a:schemeClr val="bg1"/>
                </a:solidFill>
              </a:rPr>
            </a:br>
            <a:endParaRPr lang="en-SO" dirty="0"/>
          </a:p>
        </p:txBody>
      </p:sp>
      <p:sp>
        <p:nvSpPr>
          <p:cNvPr id="3" name="TextBox 2">
            <a:extLst>
              <a:ext uri="{FF2B5EF4-FFF2-40B4-BE49-F238E27FC236}">
                <a16:creationId xmlns:a16="http://schemas.microsoft.com/office/drawing/2014/main" id="{89E97458-FA22-7C47-870D-1E07763CE281}"/>
              </a:ext>
            </a:extLst>
          </p:cNvPr>
          <p:cNvSpPr txBox="1"/>
          <p:nvPr/>
        </p:nvSpPr>
        <p:spPr>
          <a:xfrm>
            <a:off x="449317" y="1417588"/>
            <a:ext cx="7654159" cy="2308324"/>
          </a:xfrm>
          <a:prstGeom prst="rect">
            <a:avLst/>
          </a:prstGeom>
          <a:noFill/>
        </p:spPr>
        <p:txBody>
          <a:bodyPr wrap="square" rtlCol="0">
            <a:spAutoFit/>
          </a:bodyPr>
          <a:lstStyle/>
          <a:p>
            <a:r>
              <a:rPr lang="en-US" sz="1800" dirty="0">
                <a:solidFill>
                  <a:srgbClr val="FF0000"/>
                </a:solidFill>
              </a:rPr>
              <a:t>const json = '{"</a:t>
            </a:r>
            <a:r>
              <a:rPr lang="en-US" sz="1800" dirty="0" err="1">
                <a:solidFill>
                  <a:srgbClr val="FF0000"/>
                </a:solidFill>
              </a:rPr>
              <a:t>result":true</a:t>
            </a:r>
            <a:r>
              <a:rPr lang="en-US" sz="1800" dirty="0">
                <a:solidFill>
                  <a:srgbClr val="FF0000"/>
                </a:solidFill>
              </a:rPr>
              <a:t>, "count":42}';</a:t>
            </a:r>
          </a:p>
          <a:p>
            <a:r>
              <a:rPr lang="en-US" sz="1800" dirty="0">
                <a:solidFill>
                  <a:srgbClr val="FF0000"/>
                </a:solidFill>
              </a:rPr>
              <a:t>const obj = </a:t>
            </a:r>
            <a:r>
              <a:rPr lang="en-US" sz="1800" dirty="0" err="1">
                <a:solidFill>
                  <a:srgbClr val="FF0000"/>
                </a:solidFill>
              </a:rPr>
              <a:t>JSON.parse</a:t>
            </a:r>
            <a:r>
              <a:rPr lang="en-US" sz="1800" dirty="0">
                <a:solidFill>
                  <a:srgbClr val="FF0000"/>
                </a:solidFill>
              </a:rPr>
              <a:t>(json);</a:t>
            </a:r>
          </a:p>
          <a:p>
            <a:endParaRPr lang="en-US" sz="1800" dirty="0">
              <a:solidFill>
                <a:srgbClr val="FF0000"/>
              </a:solidFill>
            </a:endParaRPr>
          </a:p>
          <a:p>
            <a:r>
              <a:rPr lang="en-US" sz="1800" dirty="0" err="1">
                <a:solidFill>
                  <a:srgbClr val="FF0000"/>
                </a:solidFill>
              </a:rPr>
              <a:t>console.log</a:t>
            </a:r>
            <a:r>
              <a:rPr lang="en-US" sz="1800" dirty="0">
                <a:solidFill>
                  <a:srgbClr val="FF0000"/>
                </a:solidFill>
              </a:rPr>
              <a:t>(</a:t>
            </a:r>
            <a:r>
              <a:rPr lang="en-US" sz="1800" dirty="0" err="1">
                <a:solidFill>
                  <a:srgbClr val="FF0000"/>
                </a:solidFill>
              </a:rPr>
              <a:t>obj.count</a:t>
            </a:r>
            <a:r>
              <a:rPr lang="en-US" sz="1800" dirty="0">
                <a:solidFill>
                  <a:srgbClr val="FF0000"/>
                </a:solidFill>
              </a:rPr>
              <a:t>);</a:t>
            </a:r>
          </a:p>
          <a:p>
            <a:r>
              <a:rPr lang="en-US" sz="1800" dirty="0">
                <a:solidFill>
                  <a:srgbClr val="FF0000"/>
                </a:solidFill>
              </a:rPr>
              <a:t>// expected output: 42</a:t>
            </a:r>
          </a:p>
          <a:p>
            <a:endParaRPr lang="en-US" sz="1800" dirty="0">
              <a:solidFill>
                <a:srgbClr val="FF0000"/>
              </a:solidFill>
            </a:endParaRPr>
          </a:p>
          <a:p>
            <a:r>
              <a:rPr lang="en-US" sz="1800" dirty="0" err="1">
                <a:solidFill>
                  <a:srgbClr val="FF0000"/>
                </a:solidFill>
              </a:rPr>
              <a:t>console.log</a:t>
            </a:r>
            <a:r>
              <a:rPr lang="en-US" sz="1800" dirty="0">
                <a:solidFill>
                  <a:srgbClr val="FF0000"/>
                </a:solidFill>
              </a:rPr>
              <a:t>(</a:t>
            </a:r>
            <a:r>
              <a:rPr lang="en-US" sz="1800" dirty="0" err="1">
                <a:solidFill>
                  <a:srgbClr val="FF0000"/>
                </a:solidFill>
              </a:rPr>
              <a:t>obj.result</a:t>
            </a:r>
            <a:r>
              <a:rPr lang="en-US" sz="1800" dirty="0">
                <a:solidFill>
                  <a:srgbClr val="FF0000"/>
                </a:solidFill>
              </a:rPr>
              <a:t>);</a:t>
            </a:r>
          </a:p>
          <a:p>
            <a:r>
              <a:rPr lang="en-US" sz="1800" dirty="0">
                <a:solidFill>
                  <a:srgbClr val="FF0000"/>
                </a:solidFill>
              </a:rPr>
              <a:t>// expected output: true</a:t>
            </a:r>
            <a:endParaRPr lang="en-SO" sz="1800" dirty="0">
              <a:solidFill>
                <a:srgbClr val="FF0000"/>
              </a:solidFill>
            </a:endParaRPr>
          </a:p>
        </p:txBody>
      </p:sp>
    </p:spTree>
    <p:extLst>
      <p:ext uri="{BB962C8B-B14F-4D97-AF65-F5344CB8AC3E}">
        <p14:creationId xmlns:p14="http://schemas.microsoft.com/office/powerpoint/2010/main" val="34013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6AE3-52CC-0140-9A40-56046E13D4EE}"/>
              </a:ext>
            </a:extLst>
          </p:cNvPr>
          <p:cNvSpPr>
            <a:spLocks noGrp="1"/>
          </p:cNvSpPr>
          <p:nvPr>
            <p:ph type="title"/>
          </p:nvPr>
        </p:nvSpPr>
        <p:spPr/>
        <p:txBody>
          <a:bodyPr/>
          <a:lstStyle/>
          <a:p>
            <a:r>
              <a:rPr lang="en-US" sz="3200" b="1" dirty="0">
                <a:solidFill>
                  <a:schemeClr val="tx1"/>
                </a:solidFill>
                <a:effectLst/>
                <a:latin typeface="Helvetica Neue" panose="02000503000000020004" pitchFamily="2" charset="0"/>
              </a:rPr>
              <a:t>Promise</a:t>
            </a:r>
            <a:endParaRPr lang="en-SO" dirty="0">
              <a:solidFill>
                <a:schemeClr val="tx1"/>
              </a:solidFill>
            </a:endParaRPr>
          </a:p>
        </p:txBody>
      </p:sp>
      <p:sp>
        <p:nvSpPr>
          <p:cNvPr id="3" name="TextBox 2">
            <a:extLst>
              <a:ext uri="{FF2B5EF4-FFF2-40B4-BE49-F238E27FC236}">
                <a16:creationId xmlns:a16="http://schemas.microsoft.com/office/drawing/2014/main" id="{B5D9DC10-6AE6-AA46-991D-9A131B3DDA73}"/>
              </a:ext>
            </a:extLst>
          </p:cNvPr>
          <p:cNvSpPr txBox="1"/>
          <p:nvPr/>
        </p:nvSpPr>
        <p:spPr>
          <a:xfrm>
            <a:off x="311700" y="1100667"/>
            <a:ext cx="8520600" cy="3431709"/>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The </a:t>
            </a:r>
            <a:r>
              <a:rPr lang="en-US" b="1" i="0" dirty="0">
                <a:solidFill>
                  <a:srgbClr val="1B1B1B"/>
                </a:solidFill>
                <a:effectLst/>
                <a:latin typeface="arial" panose="020B0604020202020204" pitchFamily="34" charset="0"/>
              </a:rPr>
              <a:t>Promise</a:t>
            </a:r>
            <a:r>
              <a:rPr lang="en-US" b="0" i="0" dirty="0">
                <a:solidFill>
                  <a:srgbClr val="1B1B1B"/>
                </a:solidFill>
                <a:effectLst/>
                <a:latin typeface="arial" panose="020B0604020202020204" pitchFamily="34" charset="0"/>
              </a:rPr>
              <a:t> object represents the eventual completion (or failure) of an asynchronous operation and its resulting value</a:t>
            </a:r>
          </a:p>
          <a:p>
            <a:pPr algn="l"/>
            <a:endParaRPr lang="en-US" dirty="0">
              <a:solidFill>
                <a:srgbClr val="1B1B1B"/>
              </a:solidFill>
              <a:latin typeface="arial" panose="020B0604020202020204" pitchFamily="34" charset="0"/>
            </a:endParaRPr>
          </a:p>
          <a:p>
            <a:pPr algn="l"/>
            <a:r>
              <a:rPr lang="en-US" b="0" i="0" dirty="0">
                <a:solidFill>
                  <a:srgbClr val="1B1B1B"/>
                </a:solidFill>
                <a:effectLst/>
                <a:latin typeface="arial" panose="020B0604020202020204" pitchFamily="34" charset="0"/>
              </a:rPr>
              <a:t>A </a:t>
            </a:r>
            <a:r>
              <a:rPr lang="en-US" b="1" i="0" dirty="0">
                <a:solidFill>
                  <a:srgbClr val="1B1B1B"/>
                </a:solidFill>
                <a:effectLst/>
                <a:latin typeface="arial" panose="020B0604020202020204" pitchFamily="34" charset="0"/>
              </a:rPr>
              <a:t>Promise</a:t>
            </a:r>
            <a:r>
              <a:rPr lang="en-US" b="0" i="0" dirty="0">
                <a:solidFill>
                  <a:srgbClr val="1B1B1B"/>
                </a:solidFill>
                <a:effectLst/>
                <a:latin typeface="arial" panose="020B0604020202020204" pitchFamily="34" charset="0"/>
              </a:rPr>
              <a:t> is a proxy for a value not necessarily known when the promise is created. It allows you to associate handlers with an asynchronous action's eventual success value or failure reason. This lets asynchronous methods return values like synchronous methods: instead of immediately returning the final value, the asynchronous method returns a </a:t>
            </a:r>
            <a:r>
              <a:rPr lang="en-US" b="0" i="1" dirty="0">
                <a:solidFill>
                  <a:srgbClr val="1B1B1B"/>
                </a:solidFill>
                <a:effectLst/>
                <a:latin typeface="arial" panose="020B0604020202020204" pitchFamily="34" charset="0"/>
              </a:rPr>
              <a:t>promise</a:t>
            </a:r>
            <a:r>
              <a:rPr lang="en-US" b="0" i="0" dirty="0">
                <a:solidFill>
                  <a:srgbClr val="1B1B1B"/>
                </a:solidFill>
                <a:effectLst/>
                <a:latin typeface="arial" panose="020B0604020202020204" pitchFamily="34" charset="0"/>
              </a:rPr>
              <a:t> to supply the value at some point in the future</a:t>
            </a:r>
          </a:p>
          <a:p>
            <a:pPr algn="l"/>
            <a:endParaRPr lang="en-US" b="0" i="0" dirty="0">
              <a:solidFill>
                <a:srgbClr val="1B1B1B"/>
              </a:solidFill>
              <a:effectLst/>
              <a:latin typeface="arial" panose="020B0604020202020204" pitchFamily="34" charset="0"/>
            </a:endParaRPr>
          </a:p>
          <a:p>
            <a:pPr algn="l"/>
            <a:r>
              <a:rPr lang="en-US" b="0" i="0" dirty="0">
                <a:solidFill>
                  <a:srgbClr val="1B1B1B"/>
                </a:solidFill>
                <a:effectLst/>
                <a:latin typeface="arial" panose="020B0604020202020204" pitchFamily="34" charset="0"/>
              </a:rPr>
              <a:t>A </a:t>
            </a:r>
            <a:r>
              <a:rPr lang="en-US" dirty="0"/>
              <a:t>Promise</a:t>
            </a:r>
            <a:r>
              <a:rPr lang="en-US" b="0" i="0" dirty="0">
                <a:solidFill>
                  <a:srgbClr val="1B1B1B"/>
                </a:solidFill>
                <a:effectLst/>
                <a:latin typeface="arial" panose="020B0604020202020204" pitchFamily="34" charset="0"/>
              </a:rPr>
              <a:t> is in one of these states:</a:t>
            </a:r>
          </a:p>
          <a:p>
            <a:pPr algn="l"/>
            <a:endParaRPr lang="en-US" b="0" i="0" dirty="0">
              <a:solidFill>
                <a:srgbClr val="1B1B1B"/>
              </a:solidFill>
              <a:effectLst/>
              <a:latin typeface="arial" panose="020B0604020202020204" pitchFamily="34" charset="0"/>
            </a:endParaRPr>
          </a:p>
          <a:p>
            <a:pPr marL="285750" indent="-285750" algn="l">
              <a:lnSpc>
                <a:spcPct val="150000"/>
              </a:lnSpc>
              <a:buFont typeface="Wingdings" pitchFamily="2" charset="2"/>
              <a:buChar char="Ø"/>
            </a:pPr>
            <a:r>
              <a:rPr lang="en-US" b="0" i="1" dirty="0">
                <a:solidFill>
                  <a:srgbClr val="1B1B1B"/>
                </a:solidFill>
                <a:effectLst/>
                <a:latin typeface="arial" panose="020B0604020202020204" pitchFamily="34" charset="0"/>
              </a:rPr>
              <a:t>pending</a:t>
            </a:r>
            <a:r>
              <a:rPr lang="en-US" b="0" i="0" dirty="0">
                <a:solidFill>
                  <a:srgbClr val="1B1B1B"/>
                </a:solidFill>
                <a:effectLst/>
                <a:latin typeface="arial" panose="020B0604020202020204" pitchFamily="34" charset="0"/>
              </a:rPr>
              <a:t>: initial state, neither fulfilled nor rejected.</a:t>
            </a:r>
          </a:p>
          <a:p>
            <a:pPr marL="285750" indent="-285750" algn="l">
              <a:lnSpc>
                <a:spcPct val="150000"/>
              </a:lnSpc>
              <a:buFont typeface="Wingdings" pitchFamily="2" charset="2"/>
              <a:buChar char="Ø"/>
            </a:pPr>
            <a:r>
              <a:rPr lang="en-US" b="0" i="1" dirty="0">
                <a:solidFill>
                  <a:srgbClr val="1B1B1B"/>
                </a:solidFill>
                <a:effectLst/>
                <a:latin typeface="arial" panose="020B0604020202020204" pitchFamily="34" charset="0"/>
              </a:rPr>
              <a:t>fulfilled</a:t>
            </a:r>
            <a:r>
              <a:rPr lang="en-US" b="0" i="0" dirty="0">
                <a:solidFill>
                  <a:srgbClr val="1B1B1B"/>
                </a:solidFill>
                <a:effectLst/>
                <a:latin typeface="arial" panose="020B0604020202020204" pitchFamily="34" charset="0"/>
              </a:rPr>
              <a:t>: meaning that the operation was completed successfully.</a:t>
            </a:r>
          </a:p>
          <a:p>
            <a:pPr marL="285750" indent="-285750" algn="l">
              <a:lnSpc>
                <a:spcPct val="150000"/>
              </a:lnSpc>
              <a:buFont typeface="Wingdings" pitchFamily="2" charset="2"/>
              <a:buChar char="Ø"/>
            </a:pPr>
            <a:r>
              <a:rPr lang="en-US" b="0" i="1" dirty="0">
                <a:solidFill>
                  <a:srgbClr val="1B1B1B"/>
                </a:solidFill>
                <a:effectLst/>
                <a:latin typeface="arial" panose="020B0604020202020204" pitchFamily="34" charset="0"/>
              </a:rPr>
              <a:t>rejected</a:t>
            </a:r>
            <a:r>
              <a:rPr lang="en-US" b="0" i="0" dirty="0">
                <a:solidFill>
                  <a:srgbClr val="1B1B1B"/>
                </a:solidFill>
                <a:effectLst/>
                <a:latin typeface="arial" panose="020B0604020202020204" pitchFamily="34" charset="0"/>
              </a:rPr>
              <a:t>: meaning that the operation failed.</a:t>
            </a:r>
          </a:p>
          <a:p>
            <a:endParaRPr lang="en-SO" dirty="0"/>
          </a:p>
        </p:txBody>
      </p:sp>
    </p:spTree>
    <p:extLst>
      <p:ext uri="{BB962C8B-B14F-4D97-AF65-F5344CB8AC3E}">
        <p14:creationId xmlns:p14="http://schemas.microsoft.com/office/powerpoint/2010/main" val="2337400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810B-F6AE-6D49-95A0-38381096331A}"/>
              </a:ext>
            </a:extLst>
          </p:cNvPr>
          <p:cNvSpPr>
            <a:spLocks noGrp="1"/>
          </p:cNvSpPr>
          <p:nvPr>
            <p:ph type="title"/>
          </p:nvPr>
        </p:nvSpPr>
        <p:spPr/>
        <p:txBody>
          <a:bodyPr/>
          <a:lstStyle/>
          <a:p>
            <a:r>
              <a:rPr lang="en-US" sz="2800" b="1" dirty="0">
                <a:solidFill>
                  <a:schemeClr val="tx1"/>
                </a:solidFill>
                <a:effectLst/>
                <a:latin typeface="Helvetica Neue" panose="02000503000000020004" pitchFamily="2" charset="0"/>
              </a:rPr>
              <a:t>Promise</a:t>
            </a:r>
            <a:endParaRPr lang="en-SO" dirty="0"/>
          </a:p>
        </p:txBody>
      </p:sp>
      <p:sp>
        <p:nvSpPr>
          <p:cNvPr id="3" name="TextBox 2">
            <a:extLst>
              <a:ext uri="{FF2B5EF4-FFF2-40B4-BE49-F238E27FC236}">
                <a16:creationId xmlns:a16="http://schemas.microsoft.com/office/drawing/2014/main" id="{6DB0A379-DF03-7440-963D-62F5C948BC32}"/>
              </a:ext>
            </a:extLst>
          </p:cNvPr>
          <p:cNvSpPr txBox="1"/>
          <p:nvPr/>
        </p:nvSpPr>
        <p:spPr>
          <a:xfrm>
            <a:off x="311700" y="1284890"/>
            <a:ext cx="8690410" cy="1815882"/>
          </a:xfrm>
          <a:prstGeom prst="rect">
            <a:avLst/>
          </a:prstGeom>
          <a:noFill/>
        </p:spPr>
        <p:txBody>
          <a:bodyPr wrap="square" rtlCol="0">
            <a:spAutoFit/>
          </a:bodyPr>
          <a:lstStyle/>
          <a:p>
            <a:pPr algn="l"/>
            <a:r>
              <a:rPr lang="en-US" b="0" i="0" dirty="0">
                <a:solidFill>
                  <a:srgbClr val="1B1B1B"/>
                </a:solidFill>
                <a:effectLst/>
                <a:latin typeface="arial" panose="020B0604020202020204" pitchFamily="34" charset="0"/>
              </a:rPr>
              <a:t>A pending promise can either be </a:t>
            </a:r>
            <a:r>
              <a:rPr lang="en-US" b="0" i="1" dirty="0">
                <a:solidFill>
                  <a:srgbClr val="1B1B1B"/>
                </a:solidFill>
                <a:effectLst/>
                <a:latin typeface="arial" panose="020B0604020202020204" pitchFamily="34" charset="0"/>
              </a:rPr>
              <a:t>fulfilled</a:t>
            </a:r>
            <a:r>
              <a:rPr lang="en-US" b="0" i="0" dirty="0">
                <a:solidFill>
                  <a:srgbClr val="1B1B1B"/>
                </a:solidFill>
                <a:effectLst/>
                <a:latin typeface="arial" panose="020B0604020202020204" pitchFamily="34" charset="0"/>
              </a:rPr>
              <a:t> with a value or </a:t>
            </a:r>
            <a:r>
              <a:rPr lang="en-US" b="0" i="1" dirty="0">
                <a:solidFill>
                  <a:srgbClr val="1B1B1B"/>
                </a:solidFill>
                <a:effectLst/>
                <a:latin typeface="arial" panose="020B0604020202020204" pitchFamily="34" charset="0"/>
              </a:rPr>
              <a:t>rejected</a:t>
            </a:r>
            <a:r>
              <a:rPr lang="en-US" b="0" i="0" dirty="0">
                <a:solidFill>
                  <a:srgbClr val="1B1B1B"/>
                </a:solidFill>
                <a:effectLst/>
                <a:latin typeface="arial" panose="020B0604020202020204" pitchFamily="34" charset="0"/>
              </a:rPr>
              <a:t> with a reason (error). When either of these options happens, the associated handlers queued up by a promise's then method are called. If the promise has already been fulfilled or rejected when a corresponding handler is attached, the handler will be called, so there is no race condition between an asynchronous operation completing and its handlers being attached.</a:t>
            </a:r>
          </a:p>
          <a:p>
            <a:pPr algn="l"/>
            <a:r>
              <a:rPr lang="en-US" b="0" i="0" dirty="0">
                <a:solidFill>
                  <a:srgbClr val="1B1B1B"/>
                </a:solidFill>
                <a:effectLst/>
                <a:latin typeface="arial" panose="020B0604020202020204" pitchFamily="34" charset="0"/>
              </a:rPr>
              <a:t>As the </a:t>
            </a:r>
            <a:r>
              <a:rPr lang="en-US" b="0" i="0" u="sng" dirty="0">
                <a:solidFill>
                  <a:srgbClr val="005282"/>
                </a:solidFill>
                <a:effectLst/>
                <a:latin typeface="arial" panose="020B0604020202020204" pitchFamily="34" charset="0"/>
                <a:hlinkClick r:id="rId2"/>
              </a:rPr>
              <a:t>Promise.prototype.then()</a:t>
            </a:r>
            <a:r>
              <a:rPr lang="en-US" b="0" i="0" dirty="0">
                <a:solidFill>
                  <a:srgbClr val="1B1B1B"/>
                </a:solidFill>
                <a:effectLst/>
                <a:latin typeface="arial" panose="020B0604020202020204" pitchFamily="34" charset="0"/>
              </a:rPr>
              <a:t> and </a:t>
            </a:r>
            <a:r>
              <a:rPr lang="en-US" b="0" i="0" u="sng" dirty="0">
                <a:solidFill>
                  <a:srgbClr val="005282"/>
                </a:solidFill>
                <a:effectLst/>
                <a:latin typeface="arial" panose="020B0604020202020204" pitchFamily="34" charset="0"/>
                <a:hlinkClick r:id="rId3"/>
              </a:rPr>
              <a:t>Promise.prototype.catch()</a:t>
            </a:r>
            <a:r>
              <a:rPr lang="en-US" b="0" i="0" dirty="0">
                <a:solidFill>
                  <a:srgbClr val="1B1B1B"/>
                </a:solidFill>
                <a:effectLst/>
                <a:latin typeface="arial" panose="020B0604020202020204" pitchFamily="34" charset="0"/>
              </a:rPr>
              <a:t> methods return promises, they can be chained.</a:t>
            </a:r>
          </a:p>
          <a:p>
            <a:endParaRPr lang="en-SO" dirty="0"/>
          </a:p>
        </p:txBody>
      </p:sp>
    </p:spTree>
    <p:extLst>
      <p:ext uri="{BB962C8B-B14F-4D97-AF65-F5344CB8AC3E}">
        <p14:creationId xmlns:p14="http://schemas.microsoft.com/office/powerpoint/2010/main" val="1489338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E82B-11EB-A248-BADC-8ED96352ED78}"/>
              </a:ext>
            </a:extLst>
          </p:cNvPr>
          <p:cNvSpPr>
            <a:spLocks noGrp="1"/>
          </p:cNvSpPr>
          <p:nvPr>
            <p:ph type="title"/>
          </p:nvPr>
        </p:nvSpPr>
        <p:spPr/>
        <p:txBody>
          <a:bodyPr/>
          <a:lstStyle/>
          <a:p>
            <a:r>
              <a:rPr lang="en-US" b="1" i="0" dirty="0">
                <a:solidFill>
                  <a:schemeClr val="tx1"/>
                </a:solidFill>
                <a:effectLst/>
                <a:latin typeface="zillaslab"/>
              </a:rPr>
              <a:t>Fetch API</a:t>
            </a:r>
            <a:br>
              <a:rPr lang="en-US" b="1" i="0" dirty="0">
                <a:solidFill>
                  <a:srgbClr val="1B1B1B"/>
                </a:solidFill>
                <a:effectLst/>
                <a:latin typeface="zillaslab"/>
              </a:rPr>
            </a:br>
            <a:endParaRPr lang="en-SO" dirty="0"/>
          </a:p>
        </p:txBody>
      </p:sp>
      <p:sp>
        <p:nvSpPr>
          <p:cNvPr id="4" name="Text Placeholder 3">
            <a:extLst>
              <a:ext uri="{FF2B5EF4-FFF2-40B4-BE49-F238E27FC236}">
                <a16:creationId xmlns:a16="http://schemas.microsoft.com/office/drawing/2014/main" id="{1B33950E-C5F6-B34E-8631-BD4BB5158474}"/>
              </a:ext>
            </a:extLst>
          </p:cNvPr>
          <p:cNvSpPr>
            <a:spLocks noGrp="1"/>
          </p:cNvSpPr>
          <p:nvPr>
            <p:ph type="body" idx="1"/>
          </p:nvPr>
        </p:nvSpPr>
        <p:spPr/>
        <p:txBody>
          <a:bodyPr/>
          <a:lstStyle/>
          <a:p>
            <a:endParaRPr lang="en-SO"/>
          </a:p>
        </p:txBody>
      </p:sp>
      <p:sp>
        <p:nvSpPr>
          <p:cNvPr id="3" name="TextBox 2">
            <a:extLst>
              <a:ext uri="{FF2B5EF4-FFF2-40B4-BE49-F238E27FC236}">
                <a16:creationId xmlns:a16="http://schemas.microsoft.com/office/drawing/2014/main" id="{1A694F1D-EEE5-3A4E-ADA9-0921868EDF0E}"/>
              </a:ext>
            </a:extLst>
          </p:cNvPr>
          <p:cNvSpPr txBox="1"/>
          <p:nvPr/>
        </p:nvSpPr>
        <p:spPr>
          <a:xfrm>
            <a:off x="575441" y="1135117"/>
            <a:ext cx="7086600" cy="2246769"/>
          </a:xfrm>
          <a:prstGeom prst="rect">
            <a:avLst/>
          </a:prstGeom>
          <a:noFill/>
        </p:spPr>
        <p:txBody>
          <a:bodyPr wrap="square" rtlCol="0">
            <a:spAutoFit/>
          </a:bodyPr>
          <a:lstStyle/>
          <a:p>
            <a:pPr algn="l"/>
            <a:r>
              <a:rPr lang="en-US" b="0" i="0" dirty="0">
                <a:solidFill>
                  <a:srgbClr val="1B1B1B"/>
                </a:solidFill>
                <a:effectLst/>
                <a:latin typeface="arial" panose="020B0604020202020204" pitchFamily="34" charset="0"/>
              </a:rPr>
              <a:t>The </a:t>
            </a:r>
            <a:r>
              <a:rPr lang="en-US" b="0" i="0" u="sng" dirty="0">
                <a:solidFill>
                  <a:srgbClr val="005282"/>
                </a:solidFill>
                <a:effectLst/>
                <a:latin typeface="arial" panose="020B0604020202020204" pitchFamily="34" charset="0"/>
                <a:hlinkClick r:id="rId2"/>
              </a:rPr>
              <a:t>Fetch API</a:t>
            </a:r>
            <a:r>
              <a:rPr lang="en-US" b="0" i="0" dirty="0">
                <a:solidFill>
                  <a:srgbClr val="1B1B1B"/>
                </a:solidFill>
                <a:effectLst/>
                <a:latin typeface="arial" panose="020B0604020202020204" pitchFamily="34" charset="0"/>
              </a:rPr>
              <a:t> provides a JavaScript interface for accessing and manipulating parts of the HTTP pipeline, such as requests and responses. It also provides a global </a:t>
            </a:r>
            <a:r>
              <a:rPr lang="en-US" b="0" i="0" u="sng" dirty="0">
                <a:solidFill>
                  <a:srgbClr val="005282"/>
                </a:solidFill>
                <a:effectLst/>
                <a:latin typeface="arial" panose="020B0604020202020204" pitchFamily="34" charset="0"/>
                <a:hlinkClick r:id="rId3"/>
              </a:rPr>
              <a:t>fetch()</a:t>
            </a:r>
            <a:r>
              <a:rPr lang="en-US" b="0" i="0" dirty="0">
                <a:solidFill>
                  <a:srgbClr val="1B1B1B"/>
                </a:solidFill>
                <a:effectLst/>
                <a:latin typeface="arial" panose="020B0604020202020204" pitchFamily="34" charset="0"/>
              </a:rPr>
              <a:t> method that provides an easy, logical way to fetch resources asynchronously across the network.</a:t>
            </a:r>
          </a:p>
          <a:p>
            <a:pPr algn="l"/>
            <a:endParaRPr lang="en-US" b="0" i="0" dirty="0">
              <a:solidFill>
                <a:srgbClr val="1B1B1B"/>
              </a:solidFill>
              <a:effectLst/>
              <a:latin typeface="arial" panose="020B0604020202020204" pitchFamily="34" charset="0"/>
            </a:endParaRPr>
          </a:p>
          <a:p>
            <a:pPr algn="l"/>
            <a:r>
              <a:rPr lang="en-US" b="0" i="0" dirty="0">
                <a:solidFill>
                  <a:srgbClr val="1B1B1B"/>
                </a:solidFill>
                <a:effectLst/>
                <a:latin typeface="arial" panose="020B0604020202020204" pitchFamily="34" charset="0"/>
              </a:rPr>
              <a:t>This kind of functionality was previously achieved using </a:t>
            </a:r>
            <a:r>
              <a:rPr lang="en-US" b="0" i="0" u="sng" dirty="0">
                <a:solidFill>
                  <a:srgbClr val="005282"/>
                </a:solidFill>
                <a:effectLst/>
                <a:latin typeface="arial" panose="020B0604020202020204" pitchFamily="34" charset="0"/>
                <a:hlinkClick r:id="rId4"/>
              </a:rPr>
              <a:t>XMLHttpRequest</a:t>
            </a:r>
            <a:r>
              <a:rPr lang="en-US" b="0" i="0" dirty="0">
                <a:solidFill>
                  <a:srgbClr val="1B1B1B"/>
                </a:solidFill>
                <a:effectLst/>
                <a:latin typeface="arial" panose="020B0604020202020204" pitchFamily="34" charset="0"/>
              </a:rPr>
              <a:t>. Fetch provides a better alternative that can be easily used by other technologies such as </a:t>
            </a:r>
            <a:r>
              <a:rPr lang="en-US" b="0" i="0" u="sng" dirty="0">
                <a:solidFill>
                  <a:srgbClr val="005282"/>
                </a:solidFill>
                <a:effectLst/>
                <a:latin typeface="arial" panose="020B0604020202020204" pitchFamily="34" charset="0"/>
                <a:hlinkClick r:id="rId5" tooltip="Service Workers"/>
              </a:rPr>
              <a:t>Service Workers</a:t>
            </a:r>
            <a:r>
              <a:rPr lang="en-US" b="0" i="0" dirty="0">
                <a:solidFill>
                  <a:srgbClr val="1B1B1B"/>
                </a:solidFill>
                <a:effectLst/>
                <a:latin typeface="arial" panose="020B0604020202020204" pitchFamily="34" charset="0"/>
              </a:rPr>
              <a:t>. Fetch also provides a single logical place to define other HTTP-related concepts such as </a:t>
            </a:r>
            <a:r>
              <a:rPr lang="en-US" b="0" i="0" u="sng" dirty="0">
                <a:solidFill>
                  <a:srgbClr val="005282"/>
                </a:solidFill>
                <a:effectLst/>
                <a:latin typeface="arial" panose="020B0604020202020204" pitchFamily="34" charset="0"/>
                <a:hlinkClick r:id="rId6"/>
              </a:rPr>
              <a:t>CORS</a:t>
            </a:r>
            <a:r>
              <a:rPr lang="en-US" b="0" i="0" dirty="0">
                <a:solidFill>
                  <a:srgbClr val="1B1B1B"/>
                </a:solidFill>
                <a:effectLst/>
                <a:latin typeface="arial" panose="020B0604020202020204" pitchFamily="34" charset="0"/>
              </a:rPr>
              <a:t> and extensions to HTT</a:t>
            </a:r>
          </a:p>
          <a:p>
            <a:pPr algn="l"/>
            <a:endParaRPr lang="en-US" b="0" i="0" dirty="0">
              <a:solidFill>
                <a:srgbClr val="1B1B1B"/>
              </a:solidFill>
              <a:effectLst/>
              <a:latin typeface="arial" panose="020B0604020202020204" pitchFamily="34" charset="0"/>
            </a:endParaRPr>
          </a:p>
        </p:txBody>
      </p:sp>
    </p:spTree>
    <p:extLst>
      <p:ext uri="{BB962C8B-B14F-4D97-AF65-F5344CB8AC3E}">
        <p14:creationId xmlns:p14="http://schemas.microsoft.com/office/powerpoint/2010/main" val="23499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r>
              <a:rPr lang="en-US" sz="3200" b="1" i="0" dirty="0">
                <a:solidFill>
                  <a:schemeClr val="tx1"/>
                </a:solidFill>
                <a:effectLst/>
                <a:latin typeface="TypoPRO Open Sans"/>
              </a:rPr>
              <a:t>Classes</a:t>
            </a:r>
            <a:endParaRPr lang="en-SO" dirty="0">
              <a:solidFill>
                <a:schemeClr val="tx1"/>
              </a:solidFill>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190500" y="1557867"/>
            <a:ext cx="8763000" cy="2554545"/>
          </a:xfrm>
          <a:prstGeom prst="rect">
            <a:avLst/>
          </a:prstGeom>
          <a:noFill/>
        </p:spPr>
        <p:txBody>
          <a:bodyPr wrap="square" rtlCol="0">
            <a:spAutoFit/>
          </a:bodyPr>
          <a:lstStyle/>
          <a:p>
            <a:r>
              <a:rPr lang="en-US" sz="1600" b="0" i="0" dirty="0">
                <a:solidFill>
                  <a:srgbClr val="1B1B1B"/>
                </a:solidFill>
                <a:effectLst/>
                <a:latin typeface="arial" panose="020B0604020202020204" pitchFamily="34" charset="0"/>
              </a:rPr>
              <a:t>Classes are a template for creating objects. They encapsulate data with code to work on that data. Classes in JS are built on prototypes but also have some syntax and semantics that are not shared with ES5 class-like semantics.</a:t>
            </a:r>
          </a:p>
          <a:p>
            <a:endParaRPr lang="en-US" sz="1600" dirty="0">
              <a:solidFill>
                <a:srgbClr val="1B1B1B"/>
              </a:solidFill>
              <a:latin typeface="arial" panose="020B0604020202020204" pitchFamily="34" charset="0"/>
            </a:endParaRPr>
          </a:p>
          <a:p>
            <a:r>
              <a:rPr lang="en-US" sz="2000" b="0" i="0" dirty="0">
                <a:solidFill>
                  <a:srgbClr val="1B1B1B"/>
                </a:solidFill>
                <a:effectLst/>
                <a:latin typeface="arial" panose="020B0604020202020204" pitchFamily="34" charset="0"/>
              </a:rPr>
              <a:t>Classes are in fact "special </a:t>
            </a:r>
            <a:r>
              <a:rPr lang="en-US" sz="2000" b="0" i="0" u="sng" dirty="0">
                <a:solidFill>
                  <a:srgbClr val="005282"/>
                </a:solidFill>
                <a:effectLst/>
                <a:latin typeface="arial" panose="020B0604020202020204" pitchFamily="34" charset="0"/>
                <a:hlinkClick r:id="rId2"/>
              </a:rPr>
              <a:t>functions</a:t>
            </a:r>
            <a:r>
              <a:rPr lang="en-US" sz="2000" b="0" i="0" dirty="0">
                <a:solidFill>
                  <a:srgbClr val="1B1B1B"/>
                </a:solidFill>
                <a:effectLst/>
                <a:latin typeface="arial" panose="020B0604020202020204" pitchFamily="34" charset="0"/>
              </a:rPr>
              <a:t>", and just as you can define </a:t>
            </a:r>
            <a:r>
              <a:rPr lang="en-US" sz="2000" b="0" i="0" u="sng" dirty="0">
                <a:solidFill>
                  <a:srgbClr val="005282"/>
                </a:solidFill>
                <a:effectLst/>
                <a:latin typeface="arial" panose="020B0604020202020204" pitchFamily="34" charset="0"/>
                <a:hlinkClick r:id="rId3"/>
              </a:rPr>
              <a:t>function expressions</a:t>
            </a:r>
            <a:r>
              <a:rPr lang="en-US" sz="2000" b="0" i="0" dirty="0">
                <a:solidFill>
                  <a:srgbClr val="1B1B1B"/>
                </a:solidFill>
                <a:effectLst/>
                <a:latin typeface="arial" panose="020B0604020202020204" pitchFamily="34" charset="0"/>
              </a:rPr>
              <a:t> and </a:t>
            </a:r>
            <a:r>
              <a:rPr lang="en-US" sz="2000" b="0" i="0" u="sng" dirty="0">
                <a:solidFill>
                  <a:srgbClr val="005282"/>
                </a:solidFill>
                <a:effectLst/>
                <a:latin typeface="arial" panose="020B0604020202020204" pitchFamily="34" charset="0"/>
                <a:hlinkClick r:id="rId4"/>
              </a:rPr>
              <a:t>function declarations</a:t>
            </a:r>
            <a:r>
              <a:rPr lang="en-US" sz="2000" b="0" i="0" dirty="0">
                <a:solidFill>
                  <a:srgbClr val="1B1B1B"/>
                </a:solidFill>
                <a:effectLst/>
                <a:latin typeface="arial" panose="020B0604020202020204" pitchFamily="34" charset="0"/>
              </a:rPr>
              <a:t>, the class syntax has two components: </a:t>
            </a:r>
            <a:r>
              <a:rPr lang="en-US" sz="2000" b="0" i="0" u="sng" dirty="0">
                <a:solidFill>
                  <a:srgbClr val="005282"/>
                </a:solidFill>
                <a:effectLst/>
                <a:latin typeface="arial" panose="020B0604020202020204" pitchFamily="34" charset="0"/>
                <a:hlinkClick r:id="rId5"/>
              </a:rPr>
              <a:t>class expressions</a:t>
            </a:r>
            <a:r>
              <a:rPr lang="en-US" sz="2000" b="0" i="0" dirty="0">
                <a:solidFill>
                  <a:srgbClr val="1B1B1B"/>
                </a:solidFill>
                <a:effectLst/>
                <a:latin typeface="arial" panose="020B0604020202020204" pitchFamily="34" charset="0"/>
              </a:rPr>
              <a:t> and </a:t>
            </a:r>
            <a:r>
              <a:rPr lang="en-US" sz="2000" b="0" i="0" u="sng" dirty="0">
                <a:solidFill>
                  <a:srgbClr val="005282"/>
                </a:solidFill>
                <a:effectLst/>
                <a:latin typeface="arial" panose="020B0604020202020204" pitchFamily="34" charset="0"/>
                <a:hlinkClick r:id="rId6"/>
              </a:rPr>
              <a:t>class declarations</a:t>
            </a:r>
            <a:r>
              <a:rPr lang="en-US" sz="2000" b="0" i="0" dirty="0">
                <a:solidFill>
                  <a:srgbClr val="1B1B1B"/>
                </a:solidFill>
                <a:effectLst/>
                <a:latin typeface="arial" panose="020B0604020202020204" pitchFamily="34" charset="0"/>
              </a:rPr>
              <a:t>.</a:t>
            </a:r>
          </a:p>
          <a:p>
            <a:endParaRPr lang="en-US" sz="2000" dirty="0">
              <a:solidFill>
                <a:srgbClr val="1B1B1B"/>
              </a:solidFill>
              <a:latin typeface="arial" panose="020B0604020202020204" pitchFamily="34" charset="0"/>
            </a:endParaRPr>
          </a:p>
          <a:p>
            <a:endParaRPr lang="en-SO" sz="1600" dirty="0"/>
          </a:p>
        </p:txBody>
      </p:sp>
    </p:spTree>
    <p:extLst>
      <p:ext uri="{BB962C8B-B14F-4D97-AF65-F5344CB8AC3E}">
        <p14:creationId xmlns:p14="http://schemas.microsoft.com/office/powerpoint/2010/main" val="156442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E20D-B91F-9841-A3BC-9893D407E229}"/>
              </a:ext>
            </a:extLst>
          </p:cNvPr>
          <p:cNvSpPr>
            <a:spLocks noGrp="1"/>
          </p:cNvSpPr>
          <p:nvPr>
            <p:ph type="title"/>
          </p:nvPr>
        </p:nvSpPr>
        <p:spPr/>
        <p:txBody>
          <a:bodyPr/>
          <a:lstStyle/>
          <a:p>
            <a:r>
              <a:rPr lang="en-US" b="0" i="0" dirty="0">
                <a:solidFill>
                  <a:schemeClr val="accent5"/>
                </a:solidFill>
                <a:effectLst/>
                <a:latin typeface="zillaslab"/>
              </a:rPr>
              <a:t>async keyword</a:t>
            </a:r>
            <a:br>
              <a:rPr lang="en-US" b="1" i="0" dirty="0">
                <a:solidFill>
                  <a:srgbClr val="1B1B1B"/>
                </a:solidFill>
                <a:effectLst/>
                <a:latin typeface="zillaslab"/>
              </a:rPr>
            </a:br>
            <a:endParaRPr lang="en-SO" dirty="0"/>
          </a:p>
        </p:txBody>
      </p:sp>
      <p:sp>
        <p:nvSpPr>
          <p:cNvPr id="3" name="Text Placeholder 2">
            <a:extLst>
              <a:ext uri="{FF2B5EF4-FFF2-40B4-BE49-F238E27FC236}">
                <a16:creationId xmlns:a16="http://schemas.microsoft.com/office/drawing/2014/main" id="{4D71E2D0-C4E7-6542-AC91-8867DC96DB0F}"/>
              </a:ext>
            </a:extLst>
          </p:cNvPr>
          <p:cNvSpPr>
            <a:spLocks noGrp="1"/>
          </p:cNvSpPr>
          <p:nvPr>
            <p:ph type="body" idx="1"/>
          </p:nvPr>
        </p:nvSpPr>
        <p:spPr>
          <a:xfrm>
            <a:off x="311700" y="902250"/>
            <a:ext cx="8520600" cy="3339000"/>
          </a:xfrm>
        </p:spPr>
        <p:txBody>
          <a:bodyPr/>
          <a:lstStyle/>
          <a:p>
            <a:r>
              <a:rPr lang="en-US" b="0" i="0" dirty="0">
                <a:solidFill>
                  <a:srgbClr val="1B1B1B"/>
                </a:solidFill>
                <a:effectLst/>
                <a:latin typeface="arial" panose="020B0604020202020204" pitchFamily="34" charset="0"/>
              </a:rPr>
              <a:t>First of all we have the </a:t>
            </a:r>
            <a:r>
              <a:rPr lang="en-US" dirty="0"/>
              <a:t>async</a:t>
            </a:r>
            <a:r>
              <a:rPr lang="en-US" b="0" i="0" dirty="0">
                <a:solidFill>
                  <a:srgbClr val="1B1B1B"/>
                </a:solidFill>
                <a:effectLst/>
                <a:latin typeface="arial" panose="020B0604020202020204" pitchFamily="34" charset="0"/>
              </a:rPr>
              <a:t> keyword, which you put in front of a function declaration to turn it into an </a:t>
            </a:r>
            <a:r>
              <a:rPr lang="en-US" b="0" i="0" u="sng" dirty="0">
                <a:solidFill>
                  <a:srgbClr val="005282"/>
                </a:solidFill>
                <a:effectLst/>
                <a:latin typeface="arial" panose="020B0604020202020204" pitchFamily="34" charset="0"/>
                <a:hlinkClick r:id="rId2"/>
              </a:rPr>
              <a:t>async function</a:t>
            </a:r>
            <a:r>
              <a:rPr lang="en-US" b="0" i="0" dirty="0">
                <a:solidFill>
                  <a:srgbClr val="1B1B1B"/>
                </a:solidFill>
                <a:effectLst/>
                <a:latin typeface="arial" panose="020B0604020202020204" pitchFamily="34" charset="0"/>
              </a:rPr>
              <a:t>. An async function is a function that knows how to expect the possibility of the </a:t>
            </a:r>
            <a:r>
              <a:rPr lang="en-US" dirty="0"/>
              <a:t>await</a:t>
            </a:r>
            <a:r>
              <a:rPr lang="en-US" b="0" i="0" dirty="0">
                <a:solidFill>
                  <a:srgbClr val="1B1B1B"/>
                </a:solidFill>
                <a:effectLst/>
                <a:latin typeface="arial" panose="020B0604020202020204" pitchFamily="34" charset="0"/>
              </a:rPr>
              <a:t> keyword being used to invoke asynchronous code</a:t>
            </a:r>
          </a:p>
          <a:p>
            <a:r>
              <a:rPr lang="en-US" b="0" i="0" dirty="0">
                <a:solidFill>
                  <a:srgbClr val="1B1B1B"/>
                </a:solidFill>
                <a:effectLst/>
                <a:latin typeface="arial" panose="020B0604020202020204" pitchFamily="34" charset="0"/>
              </a:rPr>
              <a:t>Try typing the following lines into your browser's JS console:</a:t>
            </a:r>
            <a:endParaRPr lang="en-US" dirty="0">
              <a:solidFill>
                <a:srgbClr val="FF0000"/>
              </a:solidFill>
            </a:endParaRPr>
          </a:p>
          <a:p>
            <a:pPr marL="114300" indent="0">
              <a:buNone/>
            </a:pPr>
            <a:r>
              <a:rPr lang="en-US" dirty="0">
                <a:solidFill>
                  <a:srgbClr val="FF0000"/>
                </a:solidFill>
              </a:rPr>
              <a:t>	function hello() { return "Hello" };</a:t>
            </a:r>
          </a:p>
          <a:p>
            <a:pPr marL="114300" indent="0">
              <a:buNone/>
            </a:pPr>
            <a:r>
              <a:rPr lang="en-US" dirty="0">
                <a:solidFill>
                  <a:srgbClr val="FF0000"/>
                </a:solidFill>
              </a:rPr>
              <a:t>	hello();</a:t>
            </a:r>
          </a:p>
          <a:p>
            <a:pPr algn="l"/>
            <a:r>
              <a:rPr lang="en-US" b="0" i="0" dirty="0">
                <a:solidFill>
                  <a:srgbClr val="1B1B1B"/>
                </a:solidFill>
                <a:effectLst/>
                <a:latin typeface="arial" panose="020B0604020202020204" pitchFamily="34" charset="0"/>
              </a:rPr>
              <a:t>The function returns "Hello" — nothing special, right?</a:t>
            </a:r>
          </a:p>
          <a:p>
            <a:pPr algn="l"/>
            <a:r>
              <a:rPr lang="en-US" b="0" i="0" dirty="0">
                <a:solidFill>
                  <a:srgbClr val="1B1B1B"/>
                </a:solidFill>
                <a:effectLst/>
                <a:latin typeface="arial" panose="020B0604020202020204" pitchFamily="34" charset="0"/>
              </a:rPr>
              <a:t>But what if we turn this into an async function? Try the following:</a:t>
            </a:r>
          </a:p>
          <a:p>
            <a:pPr marL="114300" indent="0" algn="l">
              <a:buNone/>
            </a:pPr>
            <a:r>
              <a:rPr lang="en-US" dirty="0">
                <a:solidFill>
                  <a:srgbClr val="005282"/>
                </a:solidFill>
                <a:effectLst/>
              </a:rPr>
              <a:t>	</a:t>
            </a:r>
            <a:r>
              <a:rPr lang="en-US" dirty="0">
                <a:solidFill>
                  <a:srgbClr val="FF0000"/>
                </a:solidFill>
                <a:effectLst/>
              </a:rPr>
              <a:t>async</a:t>
            </a:r>
            <a:r>
              <a:rPr lang="en-US" dirty="0">
                <a:solidFill>
                  <a:srgbClr val="FF0000"/>
                </a:solidFill>
              </a:rPr>
              <a:t> </a:t>
            </a:r>
            <a:r>
              <a:rPr lang="en-US" dirty="0">
                <a:solidFill>
                  <a:srgbClr val="FF0000"/>
                </a:solidFill>
                <a:effectLst/>
              </a:rPr>
              <a:t>function</a:t>
            </a:r>
            <a:r>
              <a:rPr lang="en-US" dirty="0">
                <a:solidFill>
                  <a:srgbClr val="FF0000"/>
                </a:solidFill>
              </a:rPr>
              <a:t> </a:t>
            </a:r>
            <a:r>
              <a:rPr lang="en-US" dirty="0">
                <a:solidFill>
                  <a:srgbClr val="FF0000"/>
                </a:solidFill>
                <a:effectLst/>
              </a:rPr>
              <a:t>hello()</a:t>
            </a:r>
            <a:r>
              <a:rPr lang="en-US" dirty="0">
                <a:solidFill>
                  <a:srgbClr val="FF0000"/>
                </a:solidFill>
              </a:rPr>
              <a:t> </a:t>
            </a:r>
            <a:r>
              <a:rPr lang="en-US" dirty="0">
                <a:solidFill>
                  <a:srgbClr val="FF0000"/>
                </a:solidFill>
                <a:effectLst/>
              </a:rPr>
              <a:t>{</a:t>
            </a:r>
            <a:r>
              <a:rPr lang="en-US" dirty="0">
                <a:solidFill>
                  <a:srgbClr val="FF0000"/>
                </a:solidFill>
              </a:rPr>
              <a:t> </a:t>
            </a:r>
            <a:r>
              <a:rPr lang="en-US" dirty="0">
                <a:solidFill>
                  <a:srgbClr val="FF0000"/>
                </a:solidFill>
                <a:effectLst/>
              </a:rPr>
              <a:t>return</a:t>
            </a:r>
            <a:r>
              <a:rPr lang="en-US" dirty="0">
                <a:solidFill>
                  <a:srgbClr val="FF0000"/>
                </a:solidFill>
              </a:rPr>
              <a:t> </a:t>
            </a:r>
            <a:r>
              <a:rPr lang="en-US" dirty="0">
                <a:solidFill>
                  <a:srgbClr val="FF0000"/>
                </a:solidFill>
                <a:effectLst/>
              </a:rPr>
              <a:t>"Hello"</a:t>
            </a:r>
            <a:r>
              <a:rPr lang="en-US" dirty="0">
                <a:solidFill>
                  <a:srgbClr val="FF0000"/>
                </a:solidFill>
              </a:rPr>
              <a:t> </a:t>
            </a:r>
            <a:r>
              <a:rPr lang="en-US" dirty="0">
                <a:solidFill>
                  <a:srgbClr val="FF0000"/>
                </a:solidFill>
                <a:effectLst/>
              </a:rPr>
              <a:t>};</a:t>
            </a:r>
            <a:r>
              <a:rPr lang="en-US" dirty="0">
                <a:solidFill>
                  <a:srgbClr val="FF0000"/>
                </a:solidFill>
              </a:rPr>
              <a:t> </a:t>
            </a:r>
          </a:p>
          <a:p>
            <a:pPr marL="114300" indent="0" algn="l">
              <a:buNone/>
            </a:pPr>
            <a:r>
              <a:rPr lang="en-US" dirty="0">
                <a:solidFill>
                  <a:srgbClr val="FF0000"/>
                </a:solidFill>
                <a:effectLst/>
              </a:rPr>
              <a:t>	hello();</a:t>
            </a:r>
            <a:endParaRPr lang="en-US" b="0" i="0" dirty="0">
              <a:solidFill>
                <a:srgbClr val="FF0000"/>
              </a:solidFill>
              <a:effectLst/>
              <a:latin typeface="arial" panose="020B0604020202020204" pitchFamily="34" charset="0"/>
            </a:endParaRPr>
          </a:p>
          <a:p>
            <a:pPr algn="l"/>
            <a:endParaRPr lang="en-US" b="0" i="0" dirty="0">
              <a:solidFill>
                <a:srgbClr val="1B1B1B"/>
              </a:solidFill>
              <a:effectLst/>
              <a:latin typeface="arial" panose="020B0604020202020204" pitchFamily="34" charset="0"/>
            </a:endParaRPr>
          </a:p>
          <a:p>
            <a:pPr marL="114300" indent="0">
              <a:buNone/>
            </a:pPr>
            <a:endParaRPr lang="en-US" dirty="0">
              <a:solidFill>
                <a:srgbClr val="FF0000"/>
              </a:solidFill>
            </a:endParaRPr>
          </a:p>
          <a:p>
            <a:pPr marL="114300" indent="0">
              <a:buNone/>
            </a:pPr>
            <a:endParaRPr lang="en-US" dirty="0">
              <a:solidFill>
                <a:srgbClr val="FF0000"/>
              </a:solidFill>
            </a:endParaRPr>
          </a:p>
          <a:p>
            <a:endParaRPr lang="en-SO" dirty="0"/>
          </a:p>
        </p:txBody>
      </p:sp>
    </p:spTree>
    <p:extLst>
      <p:ext uri="{BB962C8B-B14F-4D97-AF65-F5344CB8AC3E}">
        <p14:creationId xmlns:p14="http://schemas.microsoft.com/office/powerpoint/2010/main" val="373538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B92F-2E66-1144-9AC4-6602B17132CC}"/>
              </a:ext>
            </a:extLst>
          </p:cNvPr>
          <p:cNvSpPr>
            <a:spLocks noGrp="1"/>
          </p:cNvSpPr>
          <p:nvPr>
            <p:ph type="title"/>
          </p:nvPr>
        </p:nvSpPr>
        <p:spPr>
          <a:xfrm>
            <a:off x="256521" y="78924"/>
            <a:ext cx="8520600" cy="607800"/>
          </a:xfrm>
        </p:spPr>
        <p:txBody>
          <a:bodyPr/>
          <a:lstStyle/>
          <a:p>
            <a:r>
              <a:rPr lang="en-US" dirty="0">
                <a:solidFill>
                  <a:schemeClr val="accent5"/>
                </a:solidFill>
                <a:latin typeface="zillaslab"/>
              </a:rPr>
              <a:t>await keyword</a:t>
            </a:r>
            <a:br>
              <a:rPr lang="en-US" b="0" i="0" dirty="0">
                <a:solidFill>
                  <a:srgbClr val="1B1B1B"/>
                </a:solidFill>
                <a:effectLst/>
                <a:latin typeface="zillaslab"/>
              </a:rPr>
            </a:br>
            <a:br>
              <a:rPr lang="en-US" b="0" i="0" dirty="0">
                <a:solidFill>
                  <a:srgbClr val="1B1B1B"/>
                </a:solidFill>
                <a:effectLst/>
                <a:latin typeface="zillaslab"/>
              </a:rPr>
            </a:br>
            <a:endParaRPr lang="en-SO" dirty="0"/>
          </a:p>
        </p:txBody>
      </p:sp>
      <p:sp>
        <p:nvSpPr>
          <p:cNvPr id="3" name="Text Placeholder 2">
            <a:extLst>
              <a:ext uri="{FF2B5EF4-FFF2-40B4-BE49-F238E27FC236}">
                <a16:creationId xmlns:a16="http://schemas.microsoft.com/office/drawing/2014/main" id="{A632A537-2FD1-3A4B-8002-ECBCF4EFCA18}"/>
              </a:ext>
            </a:extLst>
          </p:cNvPr>
          <p:cNvSpPr>
            <a:spLocks noGrp="1"/>
          </p:cNvSpPr>
          <p:nvPr>
            <p:ph type="body" idx="1"/>
          </p:nvPr>
        </p:nvSpPr>
        <p:spPr>
          <a:xfrm>
            <a:off x="0" y="686724"/>
            <a:ext cx="8520600" cy="3339000"/>
          </a:xfrm>
        </p:spPr>
        <p:txBody>
          <a:bodyPr/>
          <a:lstStyle/>
          <a:p>
            <a:r>
              <a:rPr lang="en-US" b="0" i="0" dirty="0">
                <a:solidFill>
                  <a:srgbClr val="1B1B1B"/>
                </a:solidFill>
                <a:effectLst/>
                <a:latin typeface="arial" panose="020B0604020202020204" pitchFamily="34" charset="0"/>
              </a:rPr>
              <a:t>The advantage of an async function only becomes apparent when you combine it with the </a:t>
            </a:r>
            <a:r>
              <a:rPr lang="en-US" b="0" i="0" u="sng" dirty="0">
                <a:solidFill>
                  <a:srgbClr val="005282"/>
                </a:solidFill>
                <a:effectLst/>
                <a:latin typeface="arial" panose="020B0604020202020204" pitchFamily="34" charset="0"/>
                <a:hlinkClick r:id="rId3"/>
              </a:rPr>
              <a:t>await</a:t>
            </a:r>
            <a:r>
              <a:rPr lang="en-US" b="0" i="0" dirty="0">
                <a:solidFill>
                  <a:srgbClr val="1B1B1B"/>
                </a:solidFill>
                <a:effectLst/>
                <a:latin typeface="arial" panose="020B0604020202020204" pitchFamily="34" charset="0"/>
              </a:rPr>
              <a:t> keyword. </a:t>
            </a:r>
            <a:r>
              <a:rPr lang="en-US" dirty="0"/>
              <a:t>await</a:t>
            </a:r>
            <a:r>
              <a:rPr lang="en-US" b="0" i="0" dirty="0">
                <a:solidFill>
                  <a:srgbClr val="1B1B1B"/>
                </a:solidFill>
                <a:effectLst/>
                <a:latin typeface="arial" panose="020B0604020202020204" pitchFamily="34" charset="0"/>
              </a:rPr>
              <a:t> only works inside async functions within regular JavaScript code, however it can be used on its own with </a:t>
            </a:r>
            <a:r>
              <a:rPr lang="en-US" b="0" i="0" u="sng" dirty="0">
                <a:solidFill>
                  <a:srgbClr val="005282"/>
                </a:solidFill>
                <a:effectLst/>
                <a:latin typeface="arial" panose="020B0604020202020204" pitchFamily="34" charset="0"/>
                <a:hlinkClick r:id="rId4"/>
              </a:rPr>
              <a:t>JavaScript modules</a:t>
            </a:r>
            <a:endParaRPr lang="en-US" b="0" i="0" u="sng" dirty="0">
              <a:solidFill>
                <a:srgbClr val="005282"/>
              </a:solidFill>
              <a:effectLst/>
              <a:latin typeface="arial" panose="020B0604020202020204" pitchFamily="34" charset="0"/>
            </a:endParaRPr>
          </a:p>
          <a:p>
            <a:pPr algn="l"/>
            <a:r>
              <a:rPr lang="en-US" b="0" i="0" dirty="0">
                <a:solidFill>
                  <a:srgbClr val="1B1B1B"/>
                </a:solidFill>
                <a:effectLst/>
                <a:latin typeface="arial" panose="020B0604020202020204" pitchFamily="34" charset="0"/>
              </a:rPr>
              <a:t>await can be put in front of any async promise-based function to pause your code on that line until the promise fulfills, then return the resulting value.</a:t>
            </a:r>
          </a:p>
          <a:p>
            <a:pPr algn="l"/>
            <a:r>
              <a:rPr lang="en-US" b="0" i="0" dirty="0">
                <a:solidFill>
                  <a:srgbClr val="1B1B1B"/>
                </a:solidFill>
                <a:effectLst/>
                <a:latin typeface="arial" panose="020B0604020202020204" pitchFamily="34" charset="0"/>
              </a:rPr>
              <a:t>You can use await when calling any function that returns a Promise, including web API functions.</a:t>
            </a:r>
          </a:p>
          <a:p>
            <a:pPr algn="l"/>
            <a:r>
              <a:rPr lang="en-US" b="0" i="0" dirty="0">
                <a:solidFill>
                  <a:srgbClr val="1B1B1B"/>
                </a:solidFill>
                <a:effectLst/>
                <a:latin typeface="arial" panose="020B0604020202020204" pitchFamily="34" charset="0"/>
              </a:rPr>
              <a:t>Here is a trivial example:</a:t>
            </a:r>
          </a:p>
          <a:p>
            <a:pPr marL="114300" indent="0">
              <a:buNone/>
            </a:pPr>
            <a:r>
              <a:rPr lang="en-US" sz="1600" dirty="0">
                <a:solidFill>
                  <a:srgbClr val="FF0000"/>
                </a:solidFill>
              </a:rPr>
              <a:t>async function hello() {</a:t>
            </a:r>
          </a:p>
          <a:p>
            <a:pPr marL="114300" indent="0">
              <a:buNone/>
            </a:pPr>
            <a:r>
              <a:rPr lang="en-US" sz="1600" dirty="0">
                <a:solidFill>
                  <a:srgbClr val="FF0000"/>
                </a:solidFill>
              </a:rPr>
              <a:t>  return await </a:t>
            </a:r>
            <a:r>
              <a:rPr lang="en-US" sz="1600" dirty="0" err="1">
                <a:solidFill>
                  <a:srgbClr val="FF0000"/>
                </a:solidFill>
              </a:rPr>
              <a:t>Promise.resolve</a:t>
            </a:r>
            <a:r>
              <a:rPr lang="en-US" sz="1600" dirty="0">
                <a:solidFill>
                  <a:srgbClr val="FF0000"/>
                </a:solidFill>
              </a:rPr>
              <a:t>("Hello");</a:t>
            </a:r>
          </a:p>
          <a:p>
            <a:pPr marL="114300" indent="0">
              <a:buNone/>
            </a:pPr>
            <a:r>
              <a:rPr lang="en-US" sz="1600" dirty="0">
                <a:solidFill>
                  <a:srgbClr val="FF0000"/>
                </a:solidFill>
              </a:rPr>
              <a:t>};</a:t>
            </a:r>
          </a:p>
          <a:p>
            <a:pPr marL="114300" indent="0">
              <a:buNone/>
            </a:pPr>
            <a:r>
              <a:rPr lang="en-US" dirty="0">
                <a:solidFill>
                  <a:srgbClr val="FF0000"/>
                </a:solidFill>
              </a:rPr>
              <a:t>hello().then(alert);</a:t>
            </a:r>
          </a:p>
          <a:p>
            <a:pPr marL="114300" indent="0">
              <a:buNone/>
            </a:pPr>
            <a:endParaRPr lang="en-SO" dirty="0"/>
          </a:p>
        </p:txBody>
      </p:sp>
    </p:spTree>
    <p:extLst>
      <p:ext uri="{BB962C8B-B14F-4D97-AF65-F5344CB8AC3E}">
        <p14:creationId xmlns:p14="http://schemas.microsoft.com/office/powerpoint/2010/main" val="357388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5665-469D-0246-AF31-55B1F89DD9DF}"/>
              </a:ext>
            </a:extLst>
          </p:cNvPr>
          <p:cNvSpPr>
            <a:spLocks noGrp="1"/>
          </p:cNvSpPr>
          <p:nvPr>
            <p:ph type="title"/>
          </p:nvPr>
        </p:nvSpPr>
        <p:spPr/>
        <p:txBody>
          <a:bodyPr/>
          <a:lstStyle/>
          <a:p>
            <a:pPr algn="ctr"/>
            <a:r>
              <a:rPr lang="en-SO" dirty="0"/>
              <a:t>End</a:t>
            </a:r>
          </a:p>
        </p:txBody>
      </p:sp>
    </p:spTree>
    <p:extLst>
      <p:ext uri="{BB962C8B-B14F-4D97-AF65-F5344CB8AC3E}">
        <p14:creationId xmlns:p14="http://schemas.microsoft.com/office/powerpoint/2010/main" val="178361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BB12-2B6F-0341-9EEF-2D018F211789}"/>
              </a:ext>
            </a:extLst>
          </p:cNvPr>
          <p:cNvSpPr>
            <a:spLocks noGrp="1"/>
          </p:cNvSpPr>
          <p:nvPr>
            <p:ph type="title"/>
          </p:nvPr>
        </p:nvSpPr>
        <p:spPr/>
        <p:txBody>
          <a:bodyPr/>
          <a:lstStyle/>
          <a:p>
            <a:r>
              <a:rPr lang="en-US" b="1" i="0" u="none" strike="noStrike" dirty="0">
                <a:solidFill>
                  <a:schemeClr val="tx1"/>
                </a:solidFill>
                <a:effectLst/>
                <a:latin typeface="zillaslab"/>
              </a:rPr>
              <a:t>Constructor</a:t>
            </a:r>
            <a:br>
              <a:rPr lang="en-US" b="0" i="0" dirty="0">
                <a:solidFill>
                  <a:srgbClr val="1B1B1B"/>
                </a:solidFill>
                <a:effectLst/>
                <a:latin typeface="zillaslab"/>
              </a:rPr>
            </a:br>
            <a:endParaRPr lang="en-SO" dirty="0"/>
          </a:p>
        </p:txBody>
      </p:sp>
      <p:sp>
        <p:nvSpPr>
          <p:cNvPr id="3" name="TextBox 2">
            <a:extLst>
              <a:ext uri="{FF2B5EF4-FFF2-40B4-BE49-F238E27FC236}">
                <a16:creationId xmlns:a16="http://schemas.microsoft.com/office/drawing/2014/main" id="{0E9FC468-FF9D-E240-A731-3AB0E3109A20}"/>
              </a:ext>
            </a:extLst>
          </p:cNvPr>
          <p:cNvSpPr txBox="1"/>
          <p:nvPr/>
        </p:nvSpPr>
        <p:spPr>
          <a:xfrm>
            <a:off x="372534" y="1363133"/>
            <a:ext cx="7992533" cy="3108543"/>
          </a:xfrm>
          <a:prstGeom prst="rect">
            <a:avLst/>
          </a:prstGeom>
          <a:noFill/>
        </p:spPr>
        <p:txBody>
          <a:bodyPr wrap="square" rtlCol="0">
            <a:spAutoFit/>
          </a:bodyPr>
          <a:lstStyle/>
          <a:p>
            <a:endParaRPr lang="en-US" b="0" i="0" dirty="0">
              <a:solidFill>
                <a:srgbClr val="1B1B1B"/>
              </a:solidFill>
              <a:effectLst/>
              <a:latin typeface="arial" panose="020B0604020202020204" pitchFamily="34" charset="0"/>
            </a:endParaRPr>
          </a:p>
          <a:p>
            <a:r>
              <a:rPr lang="en-US" b="0" i="0" dirty="0">
                <a:solidFill>
                  <a:srgbClr val="000000"/>
                </a:solidFill>
                <a:effectLst/>
                <a:latin typeface="Inter"/>
              </a:rPr>
              <a:t>A </a:t>
            </a:r>
            <a:r>
              <a:rPr lang="en-US" b="1" i="0" dirty="0">
                <a:solidFill>
                  <a:srgbClr val="000000"/>
                </a:solidFill>
                <a:effectLst/>
                <a:latin typeface="Inter"/>
              </a:rPr>
              <a:t>constructor function</a:t>
            </a:r>
            <a:r>
              <a:rPr lang="en-US" b="0" i="0" dirty="0">
                <a:solidFill>
                  <a:srgbClr val="000000"/>
                </a:solidFill>
                <a:effectLst/>
                <a:latin typeface="Inter"/>
              </a:rPr>
              <a:t> is initialized with a number of parameters, which would be assigned as properties of </a:t>
            </a:r>
            <a:r>
              <a:rPr lang="en-US" dirty="0"/>
              <a:t>this</a:t>
            </a:r>
            <a:r>
              <a:rPr lang="en-US" b="0" i="0" dirty="0">
                <a:solidFill>
                  <a:srgbClr val="000000"/>
                </a:solidFill>
                <a:effectLst/>
                <a:latin typeface="Inter"/>
              </a:rPr>
              <a:t>, referring to the function itself. The first letter of the identifier would be capitalized by convention</a:t>
            </a:r>
            <a:endParaRPr lang="en-US" dirty="0">
              <a:solidFill>
                <a:srgbClr val="1B1B1B"/>
              </a:solidFill>
              <a:latin typeface="arial" panose="020B0604020202020204" pitchFamily="34" charset="0"/>
            </a:endParaRPr>
          </a:p>
          <a:p>
            <a:endParaRPr lang="en-US" dirty="0">
              <a:solidFill>
                <a:srgbClr val="1B1B1B"/>
              </a:solidFill>
              <a:latin typeface="arial" panose="020B0604020202020204" pitchFamily="34" charset="0"/>
            </a:endParaRPr>
          </a:p>
          <a:p>
            <a:r>
              <a:rPr lang="en-US" b="0" i="0" dirty="0">
                <a:solidFill>
                  <a:srgbClr val="1B1B1B"/>
                </a:solidFill>
                <a:effectLst/>
                <a:latin typeface="arial" panose="020B0604020202020204" pitchFamily="34" charset="0"/>
              </a:rPr>
              <a:t>The </a:t>
            </a:r>
            <a:r>
              <a:rPr lang="en-US" b="0" i="0" u="sng" dirty="0">
                <a:solidFill>
                  <a:srgbClr val="005282"/>
                </a:solidFill>
                <a:effectLst/>
                <a:latin typeface="arial" panose="020B0604020202020204" pitchFamily="34" charset="0"/>
                <a:hlinkClick r:id="rId2"/>
              </a:rPr>
              <a:t>constructor</a:t>
            </a:r>
            <a:r>
              <a:rPr lang="en-US" b="0" i="0" dirty="0">
                <a:solidFill>
                  <a:srgbClr val="1B1B1B"/>
                </a:solidFill>
                <a:effectLst/>
                <a:latin typeface="arial" panose="020B0604020202020204" pitchFamily="34" charset="0"/>
              </a:rPr>
              <a:t> method is a special method for creating and initializing an object created with a </a:t>
            </a:r>
            <a:r>
              <a:rPr lang="en-US" dirty="0"/>
              <a:t>class</a:t>
            </a:r>
            <a:r>
              <a:rPr lang="en-US" b="0" i="0" dirty="0">
                <a:solidFill>
                  <a:srgbClr val="1B1B1B"/>
                </a:solidFill>
                <a:effectLst/>
                <a:latin typeface="arial" panose="020B0604020202020204" pitchFamily="34" charset="0"/>
              </a:rPr>
              <a:t>. There can only be one special method with the name "constructor" in a class. A </a:t>
            </a:r>
            <a:r>
              <a:rPr lang="en-US" b="0" i="0" u="sng" dirty="0">
                <a:solidFill>
                  <a:srgbClr val="005282"/>
                </a:solidFill>
                <a:effectLst/>
                <a:latin typeface="arial" panose="020B0604020202020204" pitchFamily="34" charset="0"/>
                <a:hlinkClick r:id="rId3"/>
              </a:rPr>
              <a:t>SyntaxError</a:t>
            </a:r>
            <a:r>
              <a:rPr lang="en-US" b="0" i="0" dirty="0">
                <a:solidFill>
                  <a:srgbClr val="1B1B1B"/>
                </a:solidFill>
                <a:effectLst/>
                <a:latin typeface="arial" panose="020B0604020202020204" pitchFamily="34" charset="0"/>
              </a:rPr>
              <a:t> will be thrown if the class contains more than one occurrence of a </a:t>
            </a:r>
            <a:r>
              <a:rPr lang="en-US" dirty="0"/>
              <a:t>constructor</a:t>
            </a:r>
            <a:r>
              <a:rPr lang="en-US" b="0" i="0" dirty="0">
                <a:solidFill>
                  <a:srgbClr val="1B1B1B"/>
                </a:solidFill>
                <a:effectLst/>
                <a:latin typeface="arial" panose="020B0604020202020204" pitchFamily="34" charset="0"/>
              </a:rPr>
              <a:t> method.</a:t>
            </a:r>
          </a:p>
          <a:p>
            <a:endParaRPr lang="en-US" dirty="0">
              <a:solidFill>
                <a:srgbClr val="1B1B1B"/>
              </a:solidFill>
              <a:latin typeface="arial" panose="020B0604020202020204" pitchFamily="34" charset="0"/>
            </a:endParaRPr>
          </a:p>
          <a:p>
            <a:pPr algn="l">
              <a:buFont typeface="+mj-lt"/>
              <a:buAutoNum type="arabicPeriod"/>
            </a:pPr>
            <a:r>
              <a:rPr lang="en-US" b="0" i="0" dirty="0">
                <a:effectLst/>
                <a:latin typeface="-apple-system"/>
              </a:rPr>
              <a:t>It creates a new blank object.</a:t>
            </a:r>
          </a:p>
          <a:p>
            <a:pPr algn="l">
              <a:buFont typeface="+mj-lt"/>
              <a:buAutoNum type="arabicPeriod"/>
            </a:pPr>
            <a:r>
              <a:rPr lang="en-US" b="0" i="0" dirty="0">
                <a:effectLst/>
                <a:latin typeface="-apple-system"/>
              </a:rPr>
              <a:t>It makes </a:t>
            </a:r>
            <a:r>
              <a:rPr lang="en-US" b="0" i="1" dirty="0">
                <a:effectLst/>
                <a:latin typeface="-apple-system"/>
              </a:rPr>
              <a:t>this</a:t>
            </a:r>
            <a:r>
              <a:rPr lang="en-US" b="0" i="0" dirty="0">
                <a:effectLst/>
                <a:latin typeface="-apple-system"/>
              </a:rPr>
              <a:t> to point to this newly created object inside the constructor function</a:t>
            </a:r>
          </a:p>
          <a:p>
            <a:pPr algn="l">
              <a:buFont typeface="+mj-lt"/>
              <a:buAutoNum type="arabicPeriod"/>
            </a:pPr>
            <a:r>
              <a:rPr lang="en-US" b="0" i="0" dirty="0">
                <a:effectLst/>
                <a:latin typeface="-apple-system"/>
              </a:rPr>
              <a:t>It sets the prototype of the newly created object to the constructor function's prototype.</a:t>
            </a:r>
          </a:p>
          <a:p>
            <a:pPr algn="l">
              <a:buFont typeface="+mj-lt"/>
              <a:buAutoNum type="arabicPeriod"/>
            </a:pPr>
            <a:r>
              <a:rPr lang="en-US" b="0" i="0" dirty="0">
                <a:effectLst/>
                <a:latin typeface="-apple-system"/>
              </a:rPr>
              <a:t>It makes the constructor function return the newly created object IF it is not returning anything.</a:t>
            </a:r>
          </a:p>
          <a:p>
            <a:endParaRPr lang="en-SO" dirty="0"/>
          </a:p>
        </p:txBody>
      </p:sp>
    </p:spTree>
    <p:extLst>
      <p:ext uri="{BB962C8B-B14F-4D97-AF65-F5344CB8AC3E}">
        <p14:creationId xmlns:p14="http://schemas.microsoft.com/office/powerpoint/2010/main" val="131398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1CA4-342E-3A4E-AC4A-6F7ECCD31DDD}"/>
              </a:ext>
            </a:extLst>
          </p:cNvPr>
          <p:cNvSpPr>
            <a:spLocks noGrp="1"/>
          </p:cNvSpPr>
          <p:nvPr>
            <p:ph type="title"/>
          </p:nvPr>
        </p:nvSpPr>
        <p:spPr/>
        <p:txBody>
          <a:bodyPr/>
          <a:lstStyle/>
          <a:p>
            <a:r>
              <a:rPr lang="en-US" dirty="0"/>
              <a:t>Example</a:t>
            </a:r>
            <a:endParaRPr lang="en-SO" dirty="0"/>
          </a:p>
        </p:txBody>
      </p:sp>
      <p:sp>
        <p:nvSpPr>
          <p:cNvPr id="3" name="TextBox 2">
            <a:extLst>
              <a:ext uri="{FF2B5EF4-FFF2-40B4-BE49-F238E27FC236}">
                <a16:creationId xmlns:a16="http://schemas.microsoft.com/office/drawing/2014/main" id="{2616C3A4-28B3-BD4E-B916-2F3692DE6916}"/>
              </a:ext>
            </a:extLst>
          </p:cNvPr>
          <p:cNvSpPr txBox="1"/>
          <p:nvPr/>
        </p:nvSpPr>
        <p:spPr>
          <a:xfrm>
            <a:off x="506433" y="1245670"/>
            <a:ext cx="7907867" cy="3077766"/>
          </a:xfrm>
          <a:prstGeom prst="rect">
            <a:avLst/>
          </a:prstGeom>
          <a:noFill/>
        </p:spPr>
        <p:txBody>
          <a:bodyPr wrap="square" rtlCol="0">
            <a:spAutoFit/>
          </a:bodyPr>
          <a:lstStyle/>
          <a:p>
            <a:r>
              <a:rPr lang="en-US" sz="1800" dirty="0">
                <a:solidFill>
                  <a:srgbClr val="005282"/>
                </a:solidFill>
                <a:effectLst/>
              </a:rPr>
              <a:t>class</a:t>
            </a:r>
            <a:r>
              <a:rPr lang="en-US" sz="1800" dirty="0"/>
              <a:t> </a:t>
            </a:r>
            <a:r>
              <a:rPr lang="en-US" sz="1800" dirty="0">
                <a:solidFill>
                  <a:srgbClr val="DB000E"/>
                </a:solidFill>
                <a:effectLst/>
              </a:rPr>
              <a:t>Person</a:t>
            </a:r>
            <a:r>
              <a:rPr lang="en-US" sz="1800" dirty="0"/>
              <a:t> </a:t>
            </a:r>
          </a:p>
          <a:p>
            <a:r>
              <a:rPr lang="en-US" sz="1800" dirty="0">
                <a:solidFill>
                  <a:srgbClr val="6D6D6D"/>
                </a:solidFill>
                <a:effectLst/>
              </a:rPr>
              <a:t>{</a:t>
            </a:r>
            <a:r>
              <a:rPr lang="en-US" sz="1800" dirty="0"/>
              <a:t> </a:t>
            </a:r>
            <a:r>
              <a:rPr lang="en-US" sz="1800" dirty="0">
                <a:solidFill>
                  <a:srgbClr val="DB000E"/>
                </a:solidFill>
                <a:effectLst/>
              </a:rPr>
              <a:t>constructor</a:t>
            </a:r>
            <a:r>
              <a:rPr lang="en-US" sz="1800" dirty="0">
                <a:solidFill>
                  <a:srgbClr val="6D6D6D"/>
                </a:solidFill>
                <a:effectLst/>
              </a:rPr>
              <a:t>(</a:t>
            </a:r>
            <a:r>
              <a:rPr lang="en-US" sz="1800" dirty="0">
                <a:effectLst/>
              </a:rPr>
              <a:t>name</a:t>
            </a:r>
            <a:r>
              <a:rPr lang="en-US" sz="1800" dirty="0">
                <a:solidFill>
                  <a:srgbClr val="6D6D6D"/>
                </a:solidFill>
                <a:effectLst/>
              </a:rPr>
              <a:t>)</a:t>
            </a:r>
            <a:r>
              <a:rPr lang="en-US" sz="1800" dirty="0"/>
              <a:t> </a:t>
            </a:r>
          </a:p>
          <a:p>
            <a:r>
              <a:rPr lang="en-US" sz="1800" dirty="0">
                <a:solidFill>
                  <a:srgbClr val="6D6D6D"/>
                </a:solidFill>
                <a:effectLst/>
              </a:rPr>
              <a:t>{</a:t>
            </a:r>
            <a:r>
              <a:rPr lang="en-US" sz="1800" dirty="0"/>
              <a:t> </a:t>
            </a:r>
            <a:r>
              <a:rPr lang="en-US" sz="1800" dirty="0" err="1">
                <a:solidFill>
                  <a:srgbClr val="005282"/>
                </a:solidFill>
                <a:effectLst/>
              </a:rPr>
              <a:t>this</a:t>
            </a:r>
            <a:r>
              <a:rPr lang="en-US" sz="1800" dirty="0" err="1">
                <a:solidFill>
                  <a:srgbClr val="6D6D6D"/>
                </a:solidFill>
                <a:effectLst/>
              </a:rPr>
              <a:t>.</a:t>
            </a:r>
            <a:r>
              <a:rPr lang="en-US" sz="1800" dirty="0" err="1"/>
              <a:t>name</a:t>
            </a:r>
            <a:r>
              <a:rPr lang="en-US" sz="1800" dirty="0"/>
              <a:t> </a:t>
            </a:r>
            <a:r>
              <a:rPr lang="en-US" sz="1800" dirty="0">
                <a:solidFill>
                  <a:srgbClr val="1B1B1B"/>
                </a:solidFill>
                <a:effectLst/>
              </a:rPr>
              <a:t>=</a:t>
            </a:r>
            <a:r>
              <a:rPr lang="en-US" sz="1800" dirty="0"/>
              <a:t> name</a:t>
            </a:r>
            <a:r>
              <a:rPr lang="en-US" sz="1800" dirty="0">
                <a:solidFill>
                  <a:srgbClr val="6D6D6D"/>
                </a:solidFill>
                <a:effectLst/>
              </a:rPr>
              <a:t>;</a:t>
            </a:r>
            <a:r>
              <a:rPr lang="en-US" sz="1800" dirty="0"/>
              <a:t> </a:t>
            </a:r>
            <a:r>
              <a:rPr lang="en-US" sz="1800" dirty="0">
                <a:solidFill>
                  <a:srgbClr val="6D6D6D"/>
                </a:solidFill>
                <a:effectLst/>
              </a:rPr>
              <a:t>}</a:t>
            </a:r>
            <a:r>
              <a:rPr lang="en-US" sz="1800" dirty="0"/>
              <a:t> </a:t>
            </a:r>
          </a:p>
          <a:p>
            <a:r>
              <a:rPr lang="en-US" sz="1800" dirty="0">
                <a:solidFill>
                  <a:srgbClr val="DB000E"/>
                </a:solidFill>
                <a:effectLst/>
              </a:rPr>
              <a:t>introduce</a:t>
            </a:r>
            <a:r>
              <a:rPr lang="en-US" sz="1800" dirty="0">
                <a:solidFill>
                  <a:srgbClr val="6D6D6D"/>
                </a:solidFill>
                <a:effectLst/>
              </a:rPr>
              <a:t>()</a:t>
            </a:r>
            <a:r>
              <a:rPr lang="en-US" sz="1800" dirty="0"/>
              <a:t> </a:t>
            </a:r>
          </a:p>
          <a:p>
            <a:r>
              <a:rPr lang="en-US" sz="1800" dirty="0">
                <a:solidFill>
                  <a:srgbClr val="6D6D6D"/>
                </a:solidFill>
                <a:effectLst/>
              </a:rPr>
              <a:t>{</a:t>
            </a:r>
            <a:r>
              <a:rPr lang="en-US" sz="1800" dirty="0"/>
              <a:t> </a:t>
            </a:r>
          </a:p>
          <a:p>
            <a:r>
              <a:rPr lang="en-US" sz="1800" dirty="0" err="1"/>
              <a:t>console</a:t>
            </a:r>
            <a:r>
              <a:rPr lang="en-US" sz="1800" dirty="0" err="1">
                <a:solidFill>
                  <a:srgbClr val="6D6D6D"/>
                </a:solidFill>
                <a:effectLst/>
              </a:rPr>
              <a:t>.</a:t>
            </a:r>
            <a:r>
              <a:rPr lang="en-US" sz="1800" dirty="0" err="1">
                <a:solidFill>
                  <a:srgbClr val="DB000E"/>
                </a:solidFill>
                <a:effectLst/>
              </a:rPr>
              <a:t>log</a:t>
            </a:r>
            <a:r>
              <a:rPr lang="en-US" sz="1800" dirty="0">
                <a:solidFill>
                  <a:srgbClr val="6D6D6D"/>
                </a:solidFill>
                <a:effectLst/>
              </a:rPr>
              <a:t>(</a:t>
            </a:r>
            <a:r>
              <a:rPr lang="en-US" sz="1800" dirty="0">
                <a:solidFill>
                  <a:srgbClr val="005A38"/>
                </a:solidFill>
                <a:effectLst/>
              </a:rPr>
              <a:t>`Hello, my name is </a:t>
            </a:r>
            <a:r>
              <a:rPr lang="en-US" sz="1800" dirty="0">
                <a:solidFill>
                  <a:srgbClr val="6D6D6D"/>
                </a:solidFill>
                <a:effectLst/>
              </a:rPr>
              <a:t>${</a:t>
            </a:r>
            <a:r>
              <a:rPr lang="en-US" sz="1800" dirty="0" err="1">
                <a:solidFill>
                  <a:srgbClr val="005282"/>
                </a:solidFill>
                <a:effectLst/>
              </a:rPr>
              <a:t>this</a:t>
            </a:r>
            <a:r>
              <a:rPr lang="en-US" sz="1800" dirty="0" err="1">
                <a:solidFill>
                  <a:srgbClr val="6D6D6D"/>
                </a:solidFill>
                <a:effectLst/>
              </a:rPr>
              <a:t>.</a:t>
            </a:r>
            <a:r>
              <a:rPr lang="en-US" sz="1800" dirty="0" err="1">
                <a:effectLst/>
              </a:rPr>
              <a:t>name</a:t>
            </a:r>
            <a:r>
              <a:rPr lang="en-US" sz="1800" dirty="0">
                <a:solidFill>
                  <a:srgbClr val="6D6D6D"/>
                </a:solidFill>
                <a:effectLst/>
              </a:rPr>
              <a:t>}</a:t>
            </a:r>
            <a:r>
              <a:rPr lang="en-US" sz="1800" dirty="0">
                <a:solidFill>
                  <a:srgbClr val="005A38"/>
                </a:solidFill>
                <a:effectLst/>
              </a:rPr>
              <a:t>`</a:t>
            </a:r>
            <a:r>
              <a:rPr lang="en-US" sz="1800" dirty="0">
                <a:solidFill>
                  <a:srgbClr val="6D6D6D"/>
                </a:solidFill>
                <a:effectLst/>
              </a:rPr>
              <a:t>);</a:t>
            </a:r>
          </a:p>
          <a:p>
            <a:endParaRPr lang="en-US" sz="1800" dirty="0">
              <a:solidFill>
                <a:srgbClr val="6D6D6D"/>
              </a:solidFill>
            </a:endParaRPr>
          </a:p>
          <a:p>
            <a:r>
              <a:rPr lang="en-US" sz="1800" dirty="0"/>
              <a:t> </a:t>
            </a:r>
            <a:r>
              <a:rPr lang="en-US" sz="1800" dirty="0">
                <a:solidFill>
                  <a:srgbClr val="6D6D6D"/>
                </a:solidFill>
                <a:effectLst/>
              </a:rPr>
              <a:t>}</a:t>
            </a:r>
            <a:r>
              <a:rPr lang="en-US" sz="1800" dirty="0"/>
              <a:t> </a:t>
            </a:r>
          </a:p>
          <a:p>
            <a:r>
              <a:rPr lang="en-US" sz="1800" dirty="0">
                <a:solidFill>
                  <a:srgbClr val="6D6D6D"/>
                </a:solidFill>
                <a:effectLst/>
              </a:rPr>
              <a:t>}</a:t>
            </a:r>
            <a:r>
              <a:rPr lang="en-US" sz="1800" dirty="0"/>
              <a:t> </a:t>
            </a:r>
          </a:p>
          <a:p>
            <a:endParaRPr lang="en-US" sz="1800" dirty="0">
              <a:solidFill>
                <a:srgbClr val="005282"/>
              </a:solidFill>
              <a:effectLst/>
            </a:endParaRPr>
          </a:p>
          <a:p>
            <a:endParaRPr lang="en-SO" dirty="0"/>
          </a:p>
        </p:txBody>
      </p:sp>
    </p:spTree>
    <p:extLst>
      <p:ext uri="{BB962C8B-B14F-4D97-AF65-F5344CB8AC3E}">
        <p14:creationId xmlns:p14="http://schemas.microsoft.com/office/powerpoint/2010/main" val="94943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323-4099-D244-97F8-8A1933B460B0}"/>
              </a:ext>
            </a:extLst>
          </p:cNvPr>
          <p:cNvSpPr>
            <a:spLocks noGrp="1"/>
          </p:cNvSpPr>
          <p:nvPr>
            <p:ph type="title"/>
          </p:nvPr>
        </p:nvSpPr>
        <p:spPr/>
        <p:txBody>
          <a:bodyPr/>
          <a:lstStyle/>
          <a:p>
            <a:r>
              <a:rPr lang="en-US" b="1" dirty="0">
                <a:solidFill>
                  <a:schemeClr val="tx1"/>
                </a:solidFill>
                <a:latin typeface="TypoPRO Open Sans"/>
              </a:rPr>
              <a:t>Object</a:t>
            </a:r>
            <a:endParaRPr lang="en-SO" dirty="0">
              <a:solidFill>
                <a:schemeClr val="tx1"/>
              </a:solidFill>
            </a:endParaRPr>
          </a:p>
        </p:txBody>
      </p:sp>
      <p:sp>
        <p:nvSpPr>
          <p:cNvPr id="3" name="TextBox 2">
            <a:extLst>
              <a:ext uri="{FF2B5EF4-FFF2-40B4-BE49-F238E27FC236}">
                <a16:creationId xmlns:a16="http://schemas.microsoft.com/office/drawing/2014/main" id="{5050D582-D4DD-CB4E-BFAF-C1EF2B9FDAFB}"/>
              </a:ext>
            </a:extLst>
          </p:cNvPr>
          <p:cNvSpPr txBox="1"/>
          <p:nvPr/>
        </p:nvSpPr>
        <p:spPr>
          <a:xfrm>
            <a:off x="311700" y="1143000"/>
            <a:ext cx="8458200" cy="3477875"/>
          </a:xfrm>
          <a:prstGeom prst="rect">
            <a:avLst/>
          </a:prstGeom>
          <a:noFill/>
        </p:spPr>
        <p:txBody>
          <a:bodyPr wrap="square" rtlCol="0">
            <a:spAutoFit/>
          </a:bodyPr>
          <a:lstStyle/>
          <a:p>
            <a:r>
              <a:rPr lang="en-US" sz="1800" b="1" i="0" dirty="0">
                <a:solidFill>
                  <a:srgbClr val="273239"/>
                </a:solidFill>
                <a:effectLst/>
                <a:latin typeface="urw-din"/>
              </a:rPr>
              <a:t>Object</a:t>
            </a:r>
            <a:r>
              <a:rPr lang="en-US" sz="1800" b="0" i="0" dirty="0">
                <a:solidFill>
                  <a:srgbClr val="273239"/>
                </a:solidFill>
                <a:effectLst/>
                <a:latin typeface="urw-din"/>
              </a:rPr>
              <a:t>– An Object is a </a:t>
            </a:r>
            <a:r>
              <a:rPr lang="en-US" sz="1800" b="1" i="0" dirty="0">
                <a:solidFill>
                  <a:srgbClr val="273239"/>
                </a:solidFill>
                <a:effectLst/>
                <a:latin typeface="urw-din"/>
              </a:rPr>
              <a:t>unique</a:t>
            </a:r>
            <a:r>
              <a:rPr lang="en-US" sz="1800" b="0" i="0" dirty="0">
                <a:solidFill>
                  <a:srgbClr val="273239"/>
                </a:solidFill>
                <a:effectLst/>
                <a:latin typeface="urw-din"/>
              </a:rPr>
              <a:t> entity that contains </a:t>
            </a:r>
            <a:r>
              <a:rPr lang="en-US" sz="1800" b="1" i="0" dirty="0">
                <a:solidFill>
                  <a:srgbClr val="273239"/>
                </a:solidFill>
                <a:effectLst/>
                <a:latin typeface="urw-din"/>
              </a:rPr>
              <a:t>property</a:t>
            </a:r>
            <a:r>
              <a:rPr lang="en-US" sz="1800" b="0" i="0" dirty="0">
                <a:solidFill>
                  <a:srgbClr val="273239"/>
                </a:solidFill>
                <a:effectLst/>
                <a:latin typeface="urw-din"/>
              </a:rPr>
              <a:t> and </a:t>
            </a:r>
            <a:r>
              <a:rPr lang="en-US" sz="1800" b="1" i="0" dirty="0">
                <a:solidFill>
                  <a:srgbClr val="273239"/>
                </a:solidFill>
                <a:effectLst/>
                <a:latin typeface="urw-din"/>
              </a:rPr>
              <a:t>methods</a:t>
            </a:r>
            <a:r>
              <a:rPr lang="en-US" sz="1800" b="0" i="0" dirty="0">
                <a:solidFill>
                  <a:srgbClr val="273239"/>
                </a:solidFill>
                <a:effectLst/>
                <a:latin typeface="urw-din"/>
              </a:rPr>
              <a:t>. For example “car” is a real life Object, which has some characteristics like color, type, model, horsepower and performs certain action like drive. The characteristics of an Object are called as Property, in Object-Oriented Programming and the actions are called methods. An Object is an </a:t>
            </a:r>
            <a:r>
              <a:rPr lang="en-US" sz="1800" b="1" i="0" dirty="0">
                <a:solidFill>
                  <a:srgbClr val="273239"/>
                </a:solidFill>
                <a:effectLst/>
                <a:latin typeface="urw-din"/>
              </a:rPr>
              <a:t>instance</a:t>
            </a:r>
            <a:r>
              <a:rPr lang="en-US" sz="1800" b="0" i="0" dirty="0">
                <a:solidFill>
                  <a:srgbClr val="273239"/>
                </a:solidFill>
                <a:effectLst/>
                <a:latin typeface="urw-din"/>
              </a:rPr>
              <a:t> of a class. Objects are everywhere in JavaScript almost every element is an Object whether it is a function, array, and string</a:t>
            </a:r>
          </a:p>
          <a:p>
            <a:endParaRPr lang="en-US" sz="1800" dirty="0">
              <a:solidFill>
                <a:srgbClr val="273239"/>
              </a:solidFill>
              <a:latin typeface="urw-din"/>
            </a:endParaRPr>
          </a:p>
          <a:p>
            <a:endParaRPr lang="en-US" sz="1800" b="0" i="0" dirty="0">
              <a:solidFill>
                <a:srgbClr val="273239"/>
              </a:solidFill>
              <a:effectLst/>
              <a:latin typeface="urw-din"/>
            </a:endParaRPr>
          </a:p>
          <a:p>
            <a:r>
              <a:rPr lang="en-US" sz="2400" dirty="0">
                <a:solidFill>
                  <a:srgbClr val="005282"/>
                </a:solidFill>
                <a:effectLst/>
              </a:rPr>
              <a:t>const</a:t>
            </a:r>
            <a:r>
              <a:rPr lang="en-US" sz="2400" dirty="0"/>
              <a:t> otto </a:t>
            </a:r>
            <a:r>
              <a:rPr lang="en-US" sz="2400" dirty="0">
                <a:solidFill>
                  <a:srgbClr val="1B1B1B"/>
                </a:solidFill>
                <a:effectLst/>
              </a:rPr>
              <a:t>=</a:t>
            </a:r>
            <a:r>
              <a:rPr lang="en-US" sz="2400" dirty="0"/>
              <a:t> </a:t>
            </a:r>
            <a:r>
              <a:rPr lang="en-US" sz="2400" dirty="0">
                <a:solidFill>
                  <a:srgbClr val="005282"/>
                </a:solidFill>
                <a:effectLst/>
              </a:rPr>
              <a:t>new</a:t>
            </a:r>
            <a:r>
              <a:rPr lang="en-US" sz="2400" dirty="0"/>
              <a:t> </a:t>
            </a:r>
            <a:r>
              <a:rPr lang="en-US" sz="2400" dirty="0">
                <a:solidFill>
                  <a:srgbClr val="DB000E"/>
                </a:solidFill>
                <a:effectLst/>
              </a:rPr>
              <a:t>Person</a:t>
            </a:r>
            <a:r>
              <a:rPr lang="en-US" sz="2400" dirty="0">
                <a:solidFill>
                  <a:srgbClr val="6D6D6D"/>
                </a:solidFill>
                <a:effectLst/>
              </a:rPr>
              <a:t>(</a:t>
            </a:r>
            <a:r>
              <a:rPr lang="en-US" sz="2400" dirty="0">
                <a:solidFill>
                  <a:srgbClr val="005A38"/>
                </a:solidFill>
                <a:effectLst/>
              </a:rPr>
              <a:t>'Otto’</a:t>
            </a:r>
            <a:r>
              <a:rPr lang="en-US" sz="2400" dirty="0">
                <a:solidFill>
                  <a:srgbClr val="6D6D6D"/>
                </a:solidFill>
                <a:effectLst/>
              </a:rPr>
              <a:t>);</a:t>
            </a:r>
            <a:endParaRPr lang="en-US" sz="2400" dirty="0">
              <a:solidFill>
                <a:srgbClr val="6D6D6D"/>
              </a:solidFill>
            </a:endParaRPr>
          </a:p>
          <a:p>
            <a:r>
              <a:rPr lang="en-US" sz="2400" dirty="0" err="1"/>
              <a:t>otto</a:t>
            </a:r>
            <a:r>
              <a:rPr lang="en-US" sz="2400" dirty="0" err="1">
                <a:solidFill>
                  <a:srgbClr val="6D6D6D"/>
                </a:solidFill>
                <a:effectLst/>
              </a:rPr>
              <a:t>.</a:t>
            </a:r>
            <a:r>
              <a:rPr lang="en-US" sz="2400" dirty="0" err="1">
                <a:solidFill>
                  <a:srgbClr val="DB000E"/>
                </a:solidFill>
                <a:effectLst/>
              </a:rPr>
              <a:t>introduce</a:t>
            </a:r>
            <a:r>
              <a:rPr lang="en-US" sz="2400" dirty="0">
                <a:solidFill>
                  <a:srgbClr val="6D6D6D"/>
                </a:solidFill>
                <a:effectLst/>
              </a:rPr>
              <a:t>();</a:t>
            </a:r>
          </a:p>
          <a:p>
            <a:endParaRPr lang="en-US" dirty="0">
              <a:solidFill>
                <a:srgbClr val="273239"/>
              </a:solidFill>
              <a:latin typeface="urw-din"/>
            </a:endParaRPr>
          </a:p>
          <a:p>
            <a:endParaRPr lang="en-SO" dirty="0"/>
          </a:p>
        </p:txBody>
      </p:sp>
    </p:spTree>
    <p:extLst>
      <p:ext uri="{BB962C8B-B14F-4D97-AF65-F5344CB8AC3E}">
        <p14:creationId xmlns:p14="http://schemas.microsoft.com/office/powerpoint/2010/main" val="32570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76F6-D67E-C04D-9AA1-36DB6EAC56B4}"/>
              </a:ext>
            </a:extLst>
          </p:cNvPr>
          <p:cNvSpPr>
            <a:spLocks noGrp="1"/>
          </p:cNvSpPr>
          <p:nvPr>
            <p:ph type="title"/>
          </p:nvPr>
        </p:nvSpPr>
        <p:spPr/>
        <p:txBody>
          <a:bodyPr/>
          <a:lstStyle/>
          <a:p>
            <a:r>
              <a:rPr lang="en-US" b="1" dirty="0">
                <a:solidFill>
                  <a:schemeClr val="tx1"/>
                </a:solidFill>
                <a:latin typeface="TypoPRO Open Sans"/>
              </a:rPr>
              <a:t>Object</a:t>
            </a:r>
            <a:endParaRPr lang="en-SO" dirty="0"/>
          </a:p>
        </p:txBody>
      </p:sp>
      <p:sp>
        <p:nvSpPr>
          <p:cNvPr id="3" name="TextBox 2">
            <a:extLst>
              <a:ext uri="{FF2B5EF4-FFF2-40B4-BE49-F238E27FC236}">
                <a16:creationId xmlns:a16="http://schemas.microsoft.com/office/drawing/2014/main" id="{DD6A9090-E151-224B-A54E-9D5E46E29362}"/>
              </a:ext>
            </a:extLst>
          </p:cNvPr>
          <p:cNvSpPr txBox="1"/>
          <p:nvPr/>
        </p:nvSpPr>
        <p:spPr>
          <a:xfrm>
            <a:off x="311700" y="1111469"/>
            <a:ext cx="7925783" cy="3108543"/>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JavaScript is designed on a simple object-based paradigm. An object is a collection of properties, and a property is an association between a name (or </a:t>
            </a:r>
            <a:r>
              <a:rPr lang="en-US" b="0" i="1" dirty="0">
                <a:solidFill>
                  <a:srgbClr val="1B1B1B"/>
                </a:solidFill>
                <a:effectLst/>
                <a:latin typeface="arial" panose="020B0604020202020204" pitchFamily="34" charset="0"/>
              </a:rPr>
              <a:t>key</a:t>
            </a:r>
            <a:r>
              <a:rPr lang="en-US" b="0" i="0" dirty="0">
                <a:solidFill>
                  <a:srgbClr val="1B1B1B"/>
                </a:solidFill>
                <a:effectLst/>
                <a:latin typeface="arial" panose="020B0604020202020204" pitchFamily="34" charset="0"/>
              </a:rPr>
              <a:t>) and a value. A property's value can be a function, in which case the property is known as a method. In addition to objects that are predefined in the browser, you can define your own objects. This chapter describes how to use objects, properties, functions, and methods, and how to create your own objects.</a:t>
            </a:r>
          </a:p>
          <a:p>
            <a:endParaRPr lang="en-US" dirty="0">
              <a:solidFill>
                <a:srgbClr val="1B1B1B"/>
              </a:solidFill>
              <a:latin typeface="arial" panose="020B0604020202020204" pitchFamily="34" charset="0"/>
            </a:endParaRPr>
          </a:p>
          <a:p>
            <a:pPr algn="l"/>
            <a:r>
              <a:rPr lang="en-US" b="0" i="0" dirty="0">
                <a:solidFill>
                  <a:srgbClr val="1B1B1B"/>
                </a:solidFill>
                <a:effectLst/>
                <a:latin typeface="arial" panose="020B0604020202020204" pitchFamily="34" charset="0"/>
              </a:rPr>
              <a:t>Objects in JavaScript, just as in many other programming languages, can be compared to objects in real life. The concept of objects in JavaScript can be understood with real life, tangible objects.</a:t>
            </a:r>
          </a:p>
          <a:p>
            <a:pPr algn="l"/>
            <a:r>
              <a:rPr lang="en-US" b="0" i="0" dirty="0">
                <a:solidFill>
                  <a:srgbClr val="1B1B1B"/>
                </a:solidFill>
                <a:effectLst/>
                <a:latin typeface="arial" panose="020B0604020202020204" pitchFamily="34" charset="0"/>
              </a:rPr>
              <a:t>In JavaScript, an object is a standalone entity, with properties and type. </a:t>
            </a:r>
          </a:p>
          <a:p>
            <a:pPr algn="l"/>
            <a:endParaRPr lang="en-US" dirty="0">
              <a:solidFill>
                <a:srgbClr val="1B1B1B"/>
              </a:solidFill>
              <a:latin typeface="arial" panose="020B0604020202020204" pitchFamily="34" charset="0"/>
            </a:endParaRPr>
          </a:p>
          <a:p>
            <a:pPr algn="l"/>
            <a:r>
              <a:rPr lang="en-US" b="0" i="0" dirty="0">
                <a:solidFill>
                  <a:srgbClr val="1B1B1B"/>
                </a:solidFill>
                <a:effectLst/>
                <a:latin typeface="arial" panose="020B0604020202020204" pitchFamily="34" charset="0"/>
              </a:rPr>
              <a:t>Compare it with a cup, for example. A cup is an object, with properties. A cup has a color, a design, weight, a material it is made of, etc. The same way, JavaScript objects can have properties, which define their characteristics.</a:t>
            </a:r>
          </a:p>
          <a:p>
            <a:endParaRPr lang="en-SO" dirty="0"/>
          </a:p>
        </p:txBody>
      </p:sp>
    </p:spTree>
    <p:extLst>
      <p:ext uri="{BB962C8B-B14F-4D97-AF65-F5344CB8AC3E}">
        <p14:creationId xmlns:p14="http://schemas.microsoft.com/office/powerpoint/2010/main" val="364475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C5FB-BBB1-B944-A7FF-516BD138EA8A}"/>
              </a:ext>
            </a:extLst>
          </p:cNvPr>
          <p:cNvSpPr>
            <a:spLocks noGrp="1"/>
          </p:cNvSpPr>
          <p:nvPr>
            <p:ph type="title"/>
          </p:nvPr>
        </p:nvSpPr>
        <p:spPr/>
        <p:txBody>
          <a:bodyPr/>
          <a:lstStyle/>
          <a:p>
            <a:r>
              <a:rPr lang="en-US" b="1" dirty="0">
                <a:solidFill>
                  <a:schemeClr val="tx1"/>
                </a:solidFill>
                <a:latin typeface="TypoPRO Open Sans"/>
              </a:rPr>
              <a:t>Object</a:t>
            </a:r>
            <a:endParaRPr lang="en-SO" dirty="0"/>
          </a:p>
        </p:txBody>
      </p:sp>
      <p:sp>
        <p:nvSpPr>
          <p:cNvPr id="3" name="TextBox 2">
            <a:extLst>
              <a:ext uri="{FF2B5EF4-FFF2-40B4-BE49-F238E27FC236}">
                <a16:creationId xmlns:a16="http://schemas.microsoft.com/office/drawing/2014/main" id="{DEBAA25C-36D6-B544-8A43-DA17EEB6A617}"/>
              </a:ext>
            </a:extLst>
          </p:cNvPr>
          <p:cNvSpPr txBox="1"/>
          <p:nvPr/>
        </p:nvSpPr>
        <p:spPr>
          <a:xfrm>
            <a:off x="252249" y="1079938"/>
            <a:ext cx="8103476" cy="3539430"/>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all JavaScript variables, both the object name (which could be a normal variable) and property name are case sensitive. You can define a property by assigning it a value. For example, let's create an object named </a:t>
            </a:r>
            <a:r>
              <a:rPr lang="en-US" dirty="0" err="1"/>
              <a:t>myCar</a:t>
            </a:r>
            <a:r>
              <a:rPr lang="en-US" b="0" i="0" dirty="0">
                <a:solidFill>
                  <a:srgbClr val="1B1B1B"/>
                </a:solidFill>
                <a:effectLst/>
                <a:latin typeface="arial" panose="020B0604020202020204" pitchFamily="34" charset="0"/>
              </a:rPr>
              <a:t> and give it properties named </a:t>
            </a:r>
            <a:r>
              <a:rPr lang="en-US" dirty="0"/>
              <a:t>make</a:t>
            </a:r>
            <a:r>
              <a:rPr lang="en-US" b="0" i="0" dirty="0">
                <a:solidFill>
                  <a:srgbClr val="1B1B1B"/>
                </a:solidFill>
                <a:effectLst/>
                <a:latin typeface="arial" panose="020B0604020202020204" pitchFamily="34" charset="0"/>
              </a:rPr>
              <a:t>, </a:t>
            </a:r>
            <a:r>
              <a:rPr lang="en-US" dirty="0"/>
              <a:t>model</a:t>
            </a:r>
            <a:r>
              <a:rPr lang="en-US" b="0" i="0" dirty="0">
                <a:solidFill>
                  <a:srgbClr val="1B1B1B"/>
                </a:solidFill>
                <a:effectLst/>
                <a:latin typeface="arial" panose="020B0604020202020204" pitchFamily="34" charset="0"/>
              </a:rPr>
              <a:t>, and </a:t>
            </a:r>
            <a:r>
              <a:rPr lang="en-US" dirty="0"/>
              <a:t>year</a:t>
            </a:r>
            <a:r>
              <a:rPr lang="en-US" b="0" i="0" dirty="0">
                <a:solidFill>
                  <a:srgbClr val="1B1B1B"/>
                </a:solidFill>
                <a:effectLst/>
                <a:latin typeface="arial" panose="020B0604020202020204" pitchFamily="34" charset="0"/>
              </a:rPr>
              <a:t> as follows:</a:t>
            </a:r>
          </a:p>
          <a:p>
            <a:endParaRPr lang="en-US" dirty="0">
              <a:solidFill>
                <a:srgbClr val="005282"/>
              </a:solidFill>
              <a:effectLst/>
            </a:endParaRPr>
          </a:p>
          <a:p>
            <a:r>
              <a:rPr lang="en-US" dirty="0">
                <a:solidFill>
                  <a:srgbClr val="005282"/>
                </a:solidFill>
                <a:effectLst/>
              </a:rPr>
              <a:t>const</a:t>
            </a:r>
            <a:r>
              <a:rPr lang="en-US" dirty="0"/>
              <a:t> </a:t>
            </a:r>
            <a:r>
              <a:rPr lang="en-US" dirty="0" err="1"/>
              <a:t>myCar</a:t>
            </a:r>
            <a:r>
              <a:rPr lang="en-US" dirty="0"/>
              <a:t> </a:t>
            </a:r>
            <a:r>
              <a:rPr lang="en-US" dirty="0">
                <a:solidFill>
                  <a:srgbClr val="1B1B1B"/>
                </a:solidFill>
                <a:effectLst/>
              </a:rPr>
              <a:t>=</a:t>
            </a:r>
            <a:r>
              <a:rPr lang="en-US" dirty="0"/>
              <a:t> </a:t>
            </a:r>
            <a:r>
              <a:rPr lang="en-US" dirty="0">
                <a:solidFill>
                  <a:srgbClr val="005282"/>
                </a:solidFill>
                <a:effectLst/>
              </a:rPr>
              <a:t>new</a:t>
            </a:r>
            <a:r>
              <a:rPr lang="en-US" dirty="0"/>
              <a:t> </a:t>
            </a:r>
            <a:r>
              <a:rPr lang="en-US" dirty="0">
                <a:solidFill>
                  <a:srgbClr val="DB000E"/>
                </a:solidFill>
                <a:effectLst/>
              </a:rPr>
              <a:t>Object</a:t>
            </a:r>
            <a:r>
              <a:rPr lang="en-US" dirty="0">
                <a:solidFill>
                  <a:srgbClr val="6D6D6D"/>
                </a:solidFill>
                <a:effectLst/>
              </a:rPr>
              <a:t>();</a:t>
            </a:r>
          </a:p>
          <a:p>
            <a:r>
              <a:rPr lang="en-US" dirty="0" err="1"/>
              <a:t>myCar</a:t>
            </a:r>
            <a:r>
              <a:rPr lang="en-US" dirty="0" err="1">
                <a:solidFill>
                  <a:srgbClr val="6D6D6D"/>
                </a:solidFill>
                <a:effectLst/>
              </a:rPr>
              <a:t>.</a:t>
            </a:r>
            <a:r>
              <a:rPr lang="en-US" dirty="0" err="1"/>
              <a:t>make</a:t>
            </a:r>
            <a:r>
              <a:rPr lang="en-US" dirty="0"/>
              <a:t> </a:t>
            </a:r>
            <a:r>
              <a:rPr lang="en-US" dirty="0">
                <a:solidFill>
                  <a:srgbClr val="1B1B1B"/>
                </a:solidFill>
                <a:effectLst/>
              </a:rPr>
              <a:t>=</a:t>
            </a:r>
            <a:r>
              <a:rPr lang="en-US" dirty="0"/>
              <a:t> </a:t>
            </a:r>
            <a:r>
              <a:rPr lang="en-US" dirty="0">
                <a:solidFill>
                  <a:srgbClr val="005A38"/>
                </a:solidFill>
                <a:effectLst/>
              </a:rPr>
              <a:t>'Ford’</a:t>
            </a:r>
            <a:r>
              <a:rPr lang="en-US" dirty="0">
                <a:solidFill>
                  <a:srgbClr val="6D6D6D"/>
                </a:solidFill>
                <a:effectLst/>
              </a:rPr>
              <a:t>;</a:t>
            </a:r>
          </a:p>
          <a:p>
            <a:r>
              <a:rPr lang="en-US" dirty="0"/>
              <a:t> </a:t>
            </a:r>
          </a:p>
          <a:p>
            <a:r>
              <a:rPr lang="en-US" dirty="0" err="1"/>
              <a:t>myCar</a:t>
            </a:r>
            <a:r>
              <a:rPr lang="en-US" dirty="0" err="1">
                <a:solidFill>
                  <a:srgbClr val="6D6D6D"/>
                </a:solidFill>
                <a:effectLst/>
              </a:rPr>
              <a:t>.</a:t>
            </a:r>
            <a:r>
              <a:rPr lang="en-US" dirty="0" err="1"/>
              <a:t>model</a:t>
            </a:r>
            <a:r>
              <a:rPr lang="en-US" dirty="0"/>
              <a:t> </a:t>
            </a:r>
            <a:r>
              <a:rPr lang="en-US" dirty="0">
                <a:solidFill>
                  <a:srgbClr val="1B1B1B"/>
                </a:solidFill>
                <a:effectLst/>
              </a:rPr>
              <a:t>=</a:t>
            </a:r>
            <a:r>
              <a:rPr lang="en-US" dirty="0"/>
              <a:t> </a:t>
            </a:r>
            <a:r>
              <a:rPr lang="en-US" dirty="0">
                <a:solidFill>
                  <a:srgbClr val="005A38"/>
                </a:solidFill>
                <a:effectLst/>
              </a:rPr>
              <a:t>'Mustang’</a:t>
            </a:r>
            <a:r>
              <a:rPr lang="en-US" dirty="0">
                <a:solidFill>
                  <a:srgbClr val="6D6D6D"/>
                </a:solidFill>
                <a:effectLst/>
              </a:rPr>
              <a:t>;</a:t>
            </a:r>
            <a:r>
              <a:rPr lang="en-US" dirty="0"/>
              <a:t> </a:t>
            </a:r>
          </a:p>
          <a:p>
            <a:endParaRPr lang="en-US" dirty="0"/>
          </a:p>
          <a:p>
            <a:r>
              <a:rPr lang="en-US" dirty="0" err="1"/>
              <a:t>myCar</a:t>
            </a:r>
            <a:r>
              <a:rPr lang="en-US" dirty="0" err="1">
                <a:solidFill>
                  <a:srgbClr val="6D6D6D"/>
                </a:solidFill>
                <a:effectLst/>
              </a:rPr>
              <a:t>.</a:t>
            </a:r>
            <a:r>
              <a:rPr lang="en-US" dirty="0" err="1"/>
              <a:t>year</a:t>
            </a:r>
            <a:r>
              <a:rPr lang="en-US" dirty="0"/>
              <a:t> </a:t>
            </a:r>
            <a:r>
              <a:rPr lang="en-US" dirty="0">
                <a:solidFill>
                  <a:srgbClr val="1B1B1B"/>
                </a:solidFill>
                <a:effectLst/>
              </a:rPr>
              <a:t>=</a:t>
            </a:r>
            <a:r>
              <a:rPr lang="en-US" dirty="0"/>
              <a:t> </a:t>
            </a:r>
            <a:r>
              <a:rPr lang="en-US" dirty="0">
                <a:solidFill>
                  <a:srgbClr val="A30008"/>
                </a:solidFill>
                <a:effectLst/>
              </a:rPr>
              <a:t>1969</a:t>
            </a:r>
            <a:r>
              <a:rPr lang="en-US" dirty="0">
                <a:solidFill>
                  <a:srgbClr val="6D6D6D"/>
                </a:solidFill>
                <a:effectLst/>
              </a:rPr>
              <a:t>;</a:t>
            </a:r>
          </a:p>
          <a:p>
            <a:endParaRPr lang="en-SO" dirty="0"/>
          </a:p>
          <a:p>
            <a:r>
              <a:rPr lang="en-US" b="0" i="0" dirty="0">
                <a:solidFill>
                  <a:srgbClr val="1B1B1B"/>
                </a:solidFill>
                <a:effectLst/>
                <a:latin typeface="arial" panose="020B0604020202020204" pitchFamily="34" charset="0"/>
              </a:rPr>
              <a:t>The above example could also be written using an </a:t>
            </a:r>
            <a:r>
              <a:rPr lang="en-US" b="1" i="0" u="none" strike="noStrike" dirty="0">
                <a:solidFill>
                  <a:srgbClr val="1B1B1B"/>
                </a:solidFill>
                <a:effectLst/>
                <a:latin typeface="arial" panose="020B0604020202020204" pitchFamily="34" charset="0"/>
                <a:hlinkClick r:id="rId2"/>
              </a:rPr>
              <a:t>object initializer</a:t>
            </a:r>
            <a:r>
              <a:rPr lang="en-US" b="0" i="0" dirty="0">
                <a:solidFill>
                  <a:srgbClr val="1B1B1B"/>
                </a:solidFill>
                <a:effectLst/>
                <a:latin typeface="arial" panose="020B0604020202020204" pitchFamily="34" charset="0"/>
              </a:rPr>
              <a:t>, which is a comma-delimited list of zero or more pairs of property names and associated values of an object, enclosed in curly braces (</a:t>
            </a:r>
            <a:r>
              <a:rPr lang="en-US" dirty="0"/>
              <a:t>{}</a:t>
            </a:r>
            <a:r>
              <a:rPr lang="en-US" b="0" i="0" dirty="0">
                <a:solidFill>
                  <a:srgbClr val="1B1B1B"/>
                </a:solidFill>
                <a:effectLst/>
                <a:latin typeface="arial" panose="020B0604020202020204" pitchFamily="34" charset="0"/>
              </a:rPr>
              <a:t>):</a:t>
            </a:r>
          </a:p>
          <a:p>
            <a:endParaRPr lang="en-SO" dirty="0"/>
          </a:p>
          <a:p>
            <a:r>
              <a:rPr lang="en-US" dirty="0">
                <a:solidFill>
                  <a:srgbClr val="005282"/>
                </a:solidFill>
                <a:effectLst/>
              </a:rPr>
              <a:t>const</a:t>
            </a:r>
            <a:r>
              <a:rPr lang="en-US" dirty="0"/>
              <a:t> </a:t>
            </a:r>
            <a:r>
              <a:rPr lang="en-US" dirty="0" err="1"/>
              <a:t>myCar</a:t>
            </a:r>
            <a:r>
              <a:rPr lang="en-US" dirty="0"/>
              <a:t> </a:t>
            </a:r>
            <a:r>
              <a:rPr lang="en-US" dirty="0">
                <a:solidFill>
                  <a:srgbClr val="1B1B1B"/>
                </a:solidFill>
                <a:effectLst/>
              </a:rPr>
              <a:t>=</a:t>
            </a:r>
            <a:r>
              <a:rPr lang="en-US" dirty="0"/>
              <a:t> </a:t>
            </a:r>
            <a:r>
              <a:rPr lang="en-US" dirty="0">
                <a:solidFill>
                  <a:srgbClr val="6D6D6D"/>
                </a:solidFill>
                <a:effectLst/>
              </a:rPr>
              <a:t>{</a:t>
            </a:r>
            <a:r>
              <a:rPr lang="en-US" dirty="0"/>
              <a:t> </a:t>
            </a:r>
            <a:r>
              <a:rPr lang="en-US" dirty="0">
                <a:solidFill>
                  <a:srgbClr val="A30008"/>
                </a:solidFill>
                <a:effectLst/>
              </a:rPr>
              <a:t>make</a:t>
            </a:r>
            <a:r>
              <a:rPr lang="en-US" dirty="0">
                <a:solidFill>
                  <a:srgbClr val="1B1B1B"/>
                </a:solidFill>
                <a:effectLst/>
              </a:rPr>
              <a:t>:</a:t>
            </a:r>
            <a:r>
              <a:rPr lang="en-US" dirty="0"/>
              <a:t> </a:t>
            </a:r>
            <a:r>
              <a:rPr lang="en-US" dirty="0">
                <a:solidFill>
                  <a:srgbClr val="005A38"/>
                </a:solidFill>
                <a:effectLst/>
              </a:rPr>
              <a:t>'Ford'</a:t>
            </a:r>
            <a:r>
              <a:rPr lang="en-US" dirty="0">
                <a:solidFill>
                  <a:srgbClr val="6D6D6D"/>
                </a:solidFill>
                <a:effectLst/>
              </a:rPr>
              <a:t>,</a:t>
            </a:r>
            <a:r>
              <a:rPr lang="en-US" dirty="0"/>
              <a:t> </a:t>
            </a:r>
            <a:r>
              <a:rPr lang="en-US" dirty="0">
                <a:solidFill>
                  <a:srgbClr val="A30008"/>
                </a:solidFill>
                <a:effectLst/>
              </a:rPr>
              <a:t>model</a:t>
            </a:r>
            <a:r>
              <a:rPr lang="en-US" dirty="0">
                <a:solidFill>
                  <a:srgbClr val="1B1B1B"/>
                </a:solidFill>
                <a:effectLst/>
              </a:rPr>
              <a:t>:</a:t>
            </a:r>
            <a:r>
              <a:rPr lang="en-US" dirty="0"/>
              <a:t> </a:t>
            </a:r>
            <a:r>
              <a:rPr lang="en-US" dirty="0">
                <a:solidFill>
                  <a:srgbClr val="005A38"/>
                </a:solidFill>
                <a:effectLst/>
              </a:rPr>
              <a:t>'Mustang'</a:t>
            </a:r>
            <a:r>
              <a:rPr lang="en-US" dirty="0">
                <a:solidFill>
                  <a:srgbClr val="6D6D6D"/>
                </a:solidFill>
                <a:effectLst/>
              </a:rPr>
              <a:t>,</a:t>
            </a:r>
            <a:r>
              <a:rPr lang="en-US" dirty="0"/>
              <a:t> </a:t>
            </a:r>
            <a:r>
              <a:rPr lang="en-US" dirty="0">
                <a:solidFill>
                  <a:srgbClr val="A30008"/>
                </a:solidFill>
                <a:effectLst/>
              </a:rPr>
              <a:t>year</a:t>
            </a:r>
            <a:r>
              <a:rPr lang="en-US" dirty="0">
                <a:solidFill>
                  <a:srgbClr val="1B1B1B"/>
                </a:solidFill>
                <a:effectLst/>
              </a:rPr>
              <a:t>:</a:t>
            </a:r>
            <a:r>
              <a:rPr lang="en-US" dirty="0"/>
              <a:t> </a:t>
            </a:r>
            <a:r>
              <a:rPr lang="en-US" dirty="0">
                <a:solidFill>
                  <a:srgbClr val="A30008"/>
                </a:solidFill>
                <a:effectLst/>
              </a:rPr>
              <a:t>1969</a:t>
            </a:r>
            <a:r>
              <a:rPr lang="en-US" dirty="0"/>
              <a:t> </a:t>
            </a:r>
            <a:r>
              <a:rPr lang="en-US" dirty="0">
                <a:solidFill>
                  <a:srgbClr val="6D6D6D"/>
                </a:solidFill>
                <a:effectLst/>
              </a:rPr>
              <a:t>};</a:t>
            </a:r>
            <a:endParaRPr lang="en-SO" dirty="0"/>
          </a:p>
        </p:txBody>
      </p:sp>
    </p:spTree>
    <p:extLst>
      <p:ext uri="{BB962C8B-B14F-4D97-AF65-F5344CB8AC3E}">
        <p14:creationId xmlns:p14="http://schemas.microsoft.com/office/powerpoint/2010/main" val="260733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996A-4F74-F244-84DA-6FC7947CE914}"/>
              </a:ext>
            </a:extLst>
          </p:cNvPr>
          <p:cNvSpPr>
            <a:spLocks noGrp="1"/>
          </p:cNvSpPr>
          <p:nvPr>
            <p:ph type="title"/>
          </p:nvPr>
        </p:nvSpPr>
        <p:spPr/>
        <p:txBody>
          <a:bodyPr/>
          <a:lstStyle/>
          <a:p>
            <a:r>
              <a:rPr lang="en-US" b="1" dirty="0">
                <a:solidFill>
                  <a:schemeClr val="tx1"/>
                </a:solidFill>
                <a:latin typeface="TypoPRO Open Sans"/>
              </a:rPr>
              <a:t>Object</a:t>
            </a:r>
            <a:endParaRPr lang="en-SO" dirty="0"/>
          </a:p>
        </p:txBody>
      </p:sp>
      <p:sp>
        <p:nvSpPr>
          <p:cNvPr id="3" name="TextBox 2">
            <a:extLst>
              <a:ext uri="{FF2B5EF4-FFF2-40B4-BE49-F238E27FC236}">
                <a16:creationId xmlns:a16="http://schemas.microsoft.com/office/drawing/2014/main" id="{77555A6C-0D63-9C4D-B79E-AF579E72A2AB}"/>
              </a:ext>
            </a:extLst>
          </p:cNvPr>
          <p:cNvSpPr txBox="1"/>
          <p:nvPr/>
        </p:nvSpPr>
        <p:spPr>
          <a:xfrm>
            <a:off x="311700" y="1150883"/>
            <a:ext cx="8422397" cy="3108543"/>
          </a:xfrm>
          <a:prstGeom prst="rect">
            <a:avLst/>
          </a:prstGeom>
          <a:noFill/>
        </p:spPr>
        <p:txBody>
          <a:bodyPr wrap="square" rtlCol="0">
            <a:spAutoFit/>
          </a:bodyPr>
          <a:lstStyle/>
          <a:p>
            <a:r>
              <a:rPr lang="en-US" b="0" i="0" dirty="0">
                <a:solidFill>
                  <a:srgbClr val="1B1B1B"/>
                </a:solidFill>
                <a:effectLst/>
                <a:latin typeface="arial" panose="020B0604020202020204" pitchFamily="34" charset="0"/>
              </a:rPr>
              <a:t>Unassigned properties of an object are </a:t>
            </a:r>
            <a:r>
              <a:rPr lang="en-US" b="0" i="0" u="sng" dirty="0">
                <a:solidFill>
                  <a:srgbClr val="005282"/>
                </a:solidFill>
                <a:effectLst/>
                <a:latin typeface="arial" panose="020B0604020202020204" pitchFamily="34" charset="0"/>
                <a:hlinkClick r:id="rId2"/>
              </a:rPr>
              <a:t>undefined</a:t>
            </a:r>
            <a:r>
              <a:rPr lang="en-US" b="0" i="0" dirty="0">
                <a:solidFill>
                  <a:srgbClr val="1B1B1B"/>
                </a:solidFill>
                <a:effectLst/>
                <a:latin typeface="arial" panose="020B0604020202020204" pitchFamily="34" charset="0"/>
              </a:rPr>
              <a:t> (and not </a:t>
            </a:r>
            <a:r>
              <a:rPr lang="en-US" b="0" i="0" u="sng" dirty="0">
                <a:solidFill>
                  <a:srgbClr val="005282"/>
                </a:solidFill>
                <a:effectLst/>
                <a:latin typeface="arial" panose="020B0604020202020204" pitchFamily="34" charset="0"/>
                <a:hlinkClick r:id="rId3"/>
              </a:rPr>
              <a:t>null</a:t>
            </a:r>
            <a:r>
              <a:rPr lang="en-US" b="0" i="0" dirty="0">
                <a:solidFill>
                  <a:srgbClr val="1B1B1B"/>
                </a:solidFill>
                <a:effectLst/>
                <a:latin typeface="arial" panose="020B0604020202020204" pitchFamily="34" charset="0"/>
              </a:rPr>
              <a:t>).</a:t>
            </a:r>
          </a:p>
          <a:p>
            <a:endParaRPr lang="en-US" dirty="0">
              <a:solidFill>
                <a:srgbClr val="1B1B1B"/>
              </a:solidFill>
              <a:latin typeface="arial" panose="020B0604020202020204" pitchFamily="34" charset="0"/>
            </a:endParaRPr>
          </a:p>
          <a:p>
            <a:r>
              <a:rPr lang="en-US" dirty="0" err="1"/>
              <a:t>myCar</a:t>
            </a:r>
            <a:r>
              <a:rPr lang="en-US" dirty="0" err="1">
                <a:solidFill>
                  <a:srgbClr val="6D6D6D"/>
                </a:solidFill>
                <a:effectLst/>
              </a:rPr>
              <a:t>.</a:t>
            </a:r>
            <a:r>
              <a:rPr lang="en-US" dirty="0" err="1"/>
              <a:t>color</a:t>
            </a:r>
            <a:r>
              <a:rPr lang="en-US" dirty="0">
                <a:solidFill>
                  <a:srgbClr val="6D6D6D"/>
                </a:solidFill>
                <a:effectLst/>
              </a:rPr>
              <a:t>;</a:t>
            </a:r>
            <a:r>
              <a:rPr lang="en-US" dirty="0"/>
              <a:t> </a:t>
            </a:r>
            <a:r>
              <a:rPr lang="en-US" dirty="0">
                <a:solidFill>
                  <a:srgbClr val="6D6D6D"/>
                </a:solidFill>
                <a:effectLst/>
              </a:rPr>
              <a:t>// undefined</a:t>
            </a:r>
          </a:p>
          <a:p>
            <a:endParaRPr lang="en-US" dirty="0">
              <a:solidFill>
                <a:srgbClr val="6D6D6D"/>
              </a:solidFill>
            </a:endParaRPr>
          </a:p>
          <a:p>
            <a:r>
              <a:rPr lang="en-US" b="0" i="0" dirty="0">
                <a:solidFill>
                  <a:srgbClr val="1B1B1B"/>
                </a:solidFill>
                <a:effectLst/>
                <a:latin typeface="arial" panose="020B0604020202020204" pitchFamily="34" charset="0"/>
              </a:rPr>
              <a:t>Properties of JavaScript objects can also be accessed or set using a bracket notation (for more details see </a:t>
            </a:r>
            <a:r>
              <a:rPr lang="en-US" b="0" i="0" u="sng" dirty="0">
                <a:solidFill>
                  <a:srgbClr val="005282"/>
                </a:solidFill>
                <a:effectLst/>
                <a:latin typeface="arial" panose="020B0604020202020204" pitchFamily="34" charset="0"/>
                <a:hlinkClick r:id="rId4"/>
              </a:rPr>
              <a:t>property accessors</a:t>
            </a:r>
            <a:r>
              <a:rPr lang="en-US" b="0" i="0" dirty="0">
                <a:solidFill>
                  <a:srgbClr val="1B1B1B"/>
                </a:solidFill>
                <a:effectLst/>
                <a:latin typeface="arial" panose="020B0604020202020204" pitchFamily="34" charset="0"/>
              </a:rPr>
              <a:t>). Objects are sometimes called </a:t>
            </a:r>
            <a:r>
              <a:rPr lang="en-US" b="0" i="1" dirty="0">
                <a:solidFill>
                  <a:srgbClr val="1B1B1B"/>
                </a:solidFill>
                <a:effectLst/>
                <a:latin typeface="arial" panose="020B0604020202020204" pitchFamily="34" charset="0"/>
              </a:rPr>
              <a:t>associative arrays</a:t>
            </a:r>
            <a:r>
              <a:rPr lang="en-US" b="0" i="0" dirty="0">
                <a:solidFill>
                  <a:srgbClr val="1B1B1B"/>
                </a:solidFill>
                <a:effectLst/>
                <a:latin typeface="arial" panose="020B0604020202020204" pitchFamily="34" charset="0"/>
              </a:rPr>
              <a:t>, since each property is associated with a string value that can be used to access it. So, for example, you could access the properties of the </a:t>
            </a:r>
            <a:r>
              <a:rPr lang="en-US" dirty="0" err="1"/>
              <a:t>myCar</a:t>
            </a:r>
            <a:r>
              <a:rPr lang="en-US" b="0" i="0" dirty="0">
                <a:solidFill>
                  <a:srgbClr val="1B1B1B"/>
                </a:solidFill>
                <a:effectLst/>
                <a:latin typeface="arial" panose="020B0604020202020204" pitchFamily="34" charset="0"/>
              </a:rPr>
              <a:t> object as follows</a:t>
            </a:r>
            <a:endParaRPr lang="en-US" b="0" i="0" dirty="0">
              <a:solidFill>
                <a:srgbClr val="6D6D6D"/>
              </a:solidFill>
              <a:effectLst/>
              <a:latin typeface="arial" panose="020B0604020202020204" pitchFamily="34" charset="0"/>
            </a:endParaRPr>
          </a:p>
          <a:p>
            <a:endParaRPr lang="en-US" dirty="0">
              <a:solidFill>
                <a:srgbClr val="6D6D6D"/>
              </a:solidFill>
              <a:latin typeface="arial" panose="020B0604020202020204" pitchFamily="34" charset="0"/>
            </a:endParaRPr>
          </a:p>
          <a:p>
            <a:r>
              <a:rPr lang="en-US" dirty="0" err="1"/>
              <a:t>myCar</a:t>
            </a:r>
            <a:r>
              <a:rPr lang="en-US" dirty="0">
                <a:solidFill>
                  <a:srgbClr val="6D6D6D"/>
                </a:solidFill>
                <a:effectLst/>
              </a:rPr>
              <a:t>[</a:t>
            </a:r>
            <a:r>
              <a:rPr lang="en-US" dirty="0">
                <a:solidFill>
                  <a:srgbClr val="005A38"/>
                </a:solidFill>
                <a:effectLst/>
              </a:rPr>
              <a:t>'make'</a:t>
            </a:r>
            <a:r>
              <a:rPr lang="en-US" dirty="0">
                <a:solidFill>
                  <a:srgbClr val="6D6D6D"/>
                </a:solidFill>
                <a:effectLst/>
              </a:rPr>
              <a:t>]</a:t>
            </a:r>
            <a:r>
              <a:rPr lang="en-US" dirty="0"/>
              <a:t> </a:t>
            </a:r>
            <a:r>
              <a:rPr lang="en-US" dirty="0">
                <a:solidFill>
                  <a:srgbClr val="1B1B1B"/>
                </a:solidFill>
                <a:effectLst/>
              </a:rPr>
              <a:t>=</a:t>
            </a:r>
            <a:r>
              <a:rPr lang="en-US" dirty="0"/>
              <a:t> </a:t>
            </a:r>
            <a:r>
              <a:rPr lang="en-US" dirty="0">
                <a:solidFill>
                  <a:srgbClr val="005A38"/>
                </a:solidFill>
                <a:effectLst/>
              </a:rPr>
              <a:t>'Ford’</a:t>
            </a:r>
            <a:r>
              <a:rPr lang="en-US" dirty="0">
                <a:solidFill>
                  <a:srgbClr val="6D6D6D"/>
                </a:solidFill>
                <a:effectLst/>
              </a:rPr>
              <a:t>;</a:t>
            </a:r>
          </a:p>
          <a:p>
            <a:r>
              <a:rPr lang="en-US" dirty="0"/>
              <a:t> </a:t>
            </a:r>
          </a:p>
          <a:p>
            <a:r>
              <a:rPr lang="en-US" dirty="0" err="1"/>
              <a:t>myCar</a:t>
            </a:r>
            <a:r>
              <a:rPr lang="en-US" dirty="0">
                <a:solidFill>
                  <a:srgbClr val="6D6D6D"/>
                </a:solidFill>
                <a:effectLst/>
              </a:rPr>
              <a:t>[</a:t>
            </a:r>
            <a:r>
              <a:rPr lang="en-US" dirty="0">
                <a:solidFill>
                  <a:srgbClr val="005A38"/>
                </a:solidFill>
                <a:effectLst/>
              </a:rPr>
              <a:t>'model'</a:t>
            </a:r>
            <a:r>
              <a:rPr lang="en-US" dirty="0">
                <a:solidFill>
                  <a:srgbClr val="6D6D6D"/>
                </a:solidFill>
                <a:effectLst/>
              </a:rPr>
              <a:t>]</a:t>
            </a:r>
            <a:r>
              <a:rPr lang="en-US" dirty="0"/>
              <a:t> </a:t>
            </a:r>
            <a:r>
              <a:rPr lang="en-US" dirty="0">
                <a:solidFill>
                  <a:srgbClr val="1B1B1B"/>
                </a:solidFill>
                <a:effectLst/>
              </a:rPr>
              <a:t>=</a:t>
            </a:r>
            <a:r>
              <a:rPr lang="en-US" dirty="0"/>
              <a:t> </a:t>
            </a:r>
            <a:r>
              <a:rPr lang="en-US" dirty="0">
                <a:solidFill>
                  <a:srgbClr val="005A38"/>
                </a:solidFill>
                <a:effectLst/>
              </a:rPr>
              <a:t>'Mustang’</a:t>
            </a:r>
            <a:r>
              <a:rPr lang="en-US" dirty="0">
                <a:solidFill>
                  <a:srgbClr val="6D6D6D"/>
                </a:solidFill>
                <a:effectLst/>
              </a:rPr>
              <a:t>;</a:t>
            </a:r>
            <a:r>
              <a:rPr lang="en-US" dirty="0"/>
              <a:t> </a:t>
            </a:r>
          </a:p>
          <a:p>
            <a:endParaRPr lang="en-US" dirty="0"/>
          </a:p>
          <a:p>
            <a:r>
              <a:rPr lang="en-US" dirty="0" err="1"/>
              <a:t>myCar</a:t>
            </a:r>
            <a:r>
              <a:rPr lang="en-US" dirty="0">
                <a:solidFill>
                  <a:srgbClr val="6D6D6D"/>
                </a:solidFill>
                <a:effectLst/>
              </a:rPr>
              <a:t>[</a:t>
            </a:r>
            <a:r>
              <a:rPr lang="en-US" dirty="0">
                <a:solidFill>
                  <a:srgbClr val="005A38"/>
                </a:solidFill>
                <a:effectLst/>
              </a:rPr>
              <a:t>'year'</a:t>
            </a:r>
            <a:r>
              <a:rPr lang="en-US" dirty="0">
                <a:solidFill>
                  <a:srgbClr val="6D6D6D"/>
                </a:solidFill>
                <a:effectLst/>
              </a:rPr>
              <a:t>]</a:t>
            </a:r>
            <a:r>
              <a:rPr lang="en-US" dirty="0"/>
              <a:t> </a:t>
            </a:r>
            <a:r>
              <a:rPr lang="en-US" dirty="0">
                <a:solidFill>
                  <a:srgbClr val="1B1B1B"/>
                </a:solidFill>
                <a:effectLst/>
              </a:rPr>
              <a:t>=</a:t>
            </a:r>
            <a:r>
              <a:rPr lang="en-US" dirty="0"/>
              <a:t> </a:t>
            </a:r>
            <a:r>
              <a:rPr lang="en-US" dirty="0">
                <a:solidFill>
                  <a:srgbClr val="A30008"/>
                </a:solidFill>
                <a:effectLst/>
              </a:rPr>
              <a:t>1969</a:t>
            </a:r>
            <a:r>
              <a:rPr lang="en-US" dirty="0">
                <a:solidFill>
                  <a:srgbClr val="6D6D6D"/>
                </a:solidFill>
                <a:effectLst/>
              </a:rPr>
              <a:t>;</a:t>
            </a:r>
            <a:endParaRPr lang="en-SO" dirty="0"/>
          </a:p>
        </p:txBody>
      </p:sp>
    </p:spTree>
    <p:extLst>
      <p:ext uri="{BB962C8B-B14F-4D97-AF65-F5344CB8AC3E}">
        <p14:creationId xmlns:p14="http://schemas.microsoft.com/office/powerpoint/2010/main" val="142199797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2795</Words>
  <Application>Microsoft Macintosh PowerPoint</Application>
  <PresentationFormat>On-screen Show (16:9)</PresentationFormat>
  <Paragraphs>242</Paragraphs>
  <Slides>32</Slides>
  <Notes>5</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32</vt:i4>
      </vt:variant>
    </vt:vector>
  </HeadingPairs>
  <TitlesOfParts>
    <vt:vector size="53" baseType="lpstr">
      <vt:lpstr>Arial</vt:lpstr>
      <vt:lpstr>Helvetica Neue</vt:lpstr>
      <vt:lpstr>Verdana</vt:lpstr>
      <vt:lpstr>Consolas</vt:lpstr>
      <vt:lpstr>Times</vt:lpstr>
      <vt:lpstr>Wingdings</vt:lpstr>
      <vt:lpstr>myriad-pro</vt:lpstr>
      <vt:lpstr>Inter</vt:lpstr>
      <vt:lpstr>Lato</vt:lpstr>
      <vt:lpstr>pingfang SC</vt:lpstr>
      <vt:lpstr>TypoPRO Open Sans</vt:lpstr>
      <vt:lpstr>inherit</vt:lpstr>
      <vt:lpstr>Arial</vt:lpstr>
      <vt:lpstr>-apple-system</vt:lpstr>
      <vt:lpstr>zillaslab</vt:lpstr>
      <vt:lpstr>Segoe UI</vt:lpstr>
      <vt:lpstr>ui-sans-serif</vt:lpstr>
      <vt:lpstr>Roboto</vt:lpstr>
      <vt:lpstr>euclid_circular_a</vt:lpstr>
      <vt:lpstr>urw-din</vt:lpstr>
      <vt:lpstr>Geometric</vt:lpstr>
      <vt:lpstr>Web Development using React js</vt:lpstr>
      <vt:lpstr>Advanced</vt:lpstr>
      <vt:lpstr>Classes</vt:lpstr>
      <vt:lpstr>Constructor </vt:lpstr>
      <vt:lpstr>Example</vt:lpstr>
      <vt:lpstr>Object</vt:lpstr>
      <vt:lpstr>Object</vt:lpstr>
      <vt:lpstr>Object</vt:lpstr>
      <vt:lpstr>Object</vt:lpstr>
      <vt:lpstr>Arrow function </vt:lpstr>
      <vt:lpstr>Default Parameter Values </vt:lpstr>
      <vt:lpstr>Function Rest Parameter </vt:lpstr>
      <vt:lpstr>Callback function </vt:lpstr>
      <vt:lpstr>Asynchronous vs. Synchronous Programming</vt:lpstr>
      <vt:lpstr>Asynchronous vs. Synchronous Programming</vt:lpstr>
      <vt:lpstr>HTTP Request </vt:lpstr>
      <vt:lpstr>HTTP response status codes </vt:lpstr>
      <vt:lpstr>Methods </vt:lpstr>
      <vt:lpstr>XMLHttpRequest.readyState </vt:lpstr>
      <vt:lpstr>Get data into XMLHttpRequest</vt:lpstr>
      <vt:lpstr>HTTP Request  using AJAX </vt:lpstr>
      <vt:lpstr>Get and Post method </vt:lpstr>
      <vt:lpstr>Fetch  </vt:lpstr>
      <vt:lpstr>JSON</vt:lpstr>
      <vt:lpstr>JSON.stringify </vt:lpstr>
      <vt:lpstr>JSON.parse </vt:lpstr>
      <vt:lpstr>Promise</vt:lpstr>
      <vt:lpstr>Promise</vt:lpstr>
      <vt:lpstr>Fetch API </vt:lpstr>
      <vt:lpstr>async keyword </vt:lpstr>
      <vt:lpstr>await keyword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React js</dc:title>
  <cp:lastModifiedBy>Microsoft Office User</cp:lastModifiedBy>
  <cp:revision>5</cp:revision>
  <dcterms:modified xsi:type="dcterms:W3CDTF">2022-02-23T22:29:08Z</dcterms:modified>
</cp:coreProperties>
</file>