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3878"/>
  </p:normalViewPr>
  <p:slideViewPr>
    <p:cSldViewPr snapToGrid="0">
      <p:cViewPr varScale="1">
        <p:scale>
          <a:sx n="102" d="100"/>
          <a:sy n="102" d="100"/>
        </p:scale>
        <p:origin x="19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45F1-E0EC-CADE-3444-4A2B57D08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EF3847-6BB8-B157-379C-878BF1A91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562AA0-655E-6D19-BD57-0C2184EA0D16}"/>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5" name="Footer Placeholder 4">
            <a:extLst>
              <a:ext uri="{FF2B5EF4-FFF2-40B4-BE49-F238E27FC236}">
                <a16:creationId xmlns:a16="http://schemas.microsoft.com/office/drawing/2014/main" id="{5C29D044-BEC8-AE4F-751F-B850ACEF9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1DC8E-6751-2767-0668-6076F7478317}"/>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16944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CC01-BEC5-DABC-9651-634C071851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547910-3793-4D9E-7517-35643CFDC5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16A27-C486-4960-0766-876AF728DC6F}"/>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5" name="Footer Placeholder 4">
            <a:extLst>
              <a:ext uri="{FF2B5EF4-FFF2-40B4-BE49-F238E27FC236}">
                <a16:creationId xmlns:a16="http://schemas.microsoft.com/office/drawing/2014/main" id="{9DD48C63-D53E-5121-6FF8-6311B5379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B876D-05CD-B13F-BD96-2927182D4FA7}"/>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166730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BD663-9C51-97F4-A4F7-4B767F69DC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2E043-F3C0-DDE8-3B5C-45320EA04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BF811-1A82-795C-0169-E25BDBA29BF0}"/>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5" name="Footer Placeholder 4">
            <a:extLst>
              <a:ext uri="{FF2B5EF4-FFF2-40B4-BE49-F238E27FC236}">
                <a16:creationId xmlns:a16="http://schemas.microsoft.com/office/drawing/2014/main" id="{16420B63-F3E2-A546-B82C-1B495923C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36996-F3ED-09BB-9A17-47716CD0618B}"/>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128730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005-FBD7-EE4E-4BB5-8A35BE22E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47690F-E89D-8B0B-CAB7-BC9BDC813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34843-DC9B-5797-1FA8-64FAF1E7B1BD}"/>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5" name="Footer Placeholder 4">
            <a:extLst>
              <a:ext uri="{FF2B5EF4-FFF2-40B4-BE49-F238E27FC236}">
                <a16:creationId xmlns:a16="http://schemas.microsoft.com/office/drawing/2014/main" id="{88A96239-96E5-20ED-B5F1-CF14C6286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6E8E1-B427-1FD8-294E-CB70AC2A7541}"/>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332164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9073-E6C1-7460-0287-F164B2C3D3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E2883-7425-5083-6FD7-ACCA2EA08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5E8AF-0370-AA42-CDB5-F89418230D6B}"/>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5" name="Footer Placeholder 4">
            <a:extLst>
              <a:ext uri="{FF2B5EF4-FFF2-40B4-BE49-F238E27FC236}">
                <a16:creationId xmlns:a16="http://schemas.microsoft.com/office/drawing/2014/main" id="{B96D5EBB-349C-71CC-9DEF-300D854DB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F2455-8849-68A3-9699-D2EEF55E715E}"/>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223000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8F73-CDE4-4DD6-F09B-E175CAE51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75DBB-D7D3-F0D2-0968-529FA07A56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B3C50-5BF3-4CC6-D939-B2DBBD1AD0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31160C-AF38-F196-DFF7-16A2DCC206CA}"/>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6" name="Footer Placeholder 5">
            <a:extLst>
              <a:ext uri="{FF2B5EF4-FFF2-40B4-BE49-F238E27FC236}">
                <a16:creationId xmlns:a16="http://schemas.microsoft.com/office/drawing/2014/main" id="{DF1898A3-E2A7-33A9-B9D6-B4F4B42F3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3CDD8-11B7-30E5-374C-FA8A747FDA39}"/>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89433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F1E5-B3C0-E43C-2677-337599E4B8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DDFF0E-D558-636D-5EBA-1005125E4F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7EB7F-75D1-E1D1-6B20-B4B01EFA0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31127F-AA71-5887-3D84-9EA88AB5A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7B41F-712D-27F7-968B-EB97AE624A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6CADD7-F4EE-77E6-23F0-2E6473E7F87B}"/>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8" name="Footer Placeholder 7">
            <a:extLst>
              <a:ext uri="{FF2B5EF4-FFF2-40B4-BE49-F238E27FC236}">
                <a16:creationId xmlns:a16="http://schemas.microsoft.com/office/drawing/2014/main" id="{C159B3CE-E1B2-3F28-C990-BA4641DDCE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90B084-95C0-7F7C-5634-029CA8AA14C5}"/>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238590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CBBD-9921-9857-1A7C-B153A7A9E0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1A8007-BFC3-EE81-2B0D-8CE6673E638F}"/>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4" name="Footer Placeholder 3">
            <a:extLst>
              <a:ext uri="{FF2B5EF4-FFF2-40B4-BE49-F238E27FC236}">
                <a16:creationId xmlns:a16="http://schemas.microsoft.com/office/drawing/2014/main" id="{EC4FEB36-2795-E91C-CBD6-7F21957DE6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D23291-F4FA-DE70-853E-E3A544E91504}"/>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99116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BFEB2-BA2A-7B80-5630-C45930FE81C5}"/>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3" name="Footer Placeholder 2">
            <a:extLst>
              <a:ext uri="{FF2B5EF4-FFF2-40B4-BE49-F238E27FC236}">
                <a16:creationId xmlns:a16="http://schemas.microsoft.com/office/drawing/2014/main" id="{BC577F69-82A8-8284-19C2-1F823E27F0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422BAB-F183-FC27-F9B1-67E8EF5A064E}"/>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132676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AB2F-6B1A-CB96-7EF0-B08031A0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18327C-D64B-3137-C1B0-F91CFF691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6BEA85-D026-D5C7-2EAC-41F92B811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FA822-D561-DEC3-BE5B-E56DB03F0976}"/>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6" name="Footer Placeholder 5">
            <a:extLst>
              <a:ext uri="{FF2B5EF4-FFF2-40B4-BE49-F238E27FC236}">
                <a16:creationId xmlns:a16="http://schemas.microsoft.com/office/drawing/2014/main" id="{4A4C68C0-04D4-00C6-E92C-1DEF24FCE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D6F98-7DCD-26FE-586A-C14B4AD110CE}"/>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260169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436A-7DCE-0287-6EBA-A892F5F19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CE3BB3-9AE6-D87F-A6BE-0FEFBA43C8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24CC80-A85B-7A79-46DC-CAC28CFB5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BED39-FB6F-4849-0B6C-ACEDACE760CD}"/>
              </a:ext>
            </a:extLst>
          </p:cNvPr>
          <p:cNvSpPr>
            <a:spLocks noGrp="1"/>
          </p:cNvSpPr>
          <p:nvPr>
            <p:ph type="dt" sz="half" idx="10"/>
          </p:nvPr>
        </p:nvSpPr>
        <p:spPr/>
        <p:txBody>
          <a:bodyPr/>
          <a:lstStyle/>
          <a:p>
            <a:fld id="{D6CA99BD-3DE1-AF4A-92F2-E1061CCAFB42}" type="datetimeFigureOut">
              <a:rPr lang="en-US" smtClean="0"/>
              <a:t>7/3/23</a:t>
            </a:fld>
            <a:endParaRPr lang="en-US"/>
          </a:p>
        </p:txBody>
      </p:sp>
      <p:sp>
        <p:nvSpPr>
          <p:cNvPr id="6" name="Footer Placeholder 5">
            <a:extLst>
              <a:ext uri="{FF2B5EF4-FFF2-40B4-BE49-F238E27FC236}">
                <a16:creationId xmlns:a16="http://schemas.microsoft.com/office/drawing/2014/main" id="{4D1A1580-AA37-C285-F4EF-9409A5ECE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A6D96-A704-A61E-06F5-8CCBC895564B}"/>
              </a:ext>
            </a:extLst>
          </p:cNvPr>
          <p:cNvSpPr>
            <a:spLocks noGrp="1"/>
          </p:cNvSpPr>
          <p:nvPr>
            <p:ph type="sldNum" sz="quarter" idx="12"/>
          </p:nvPr>
        </p:nvSpPr>
        <p:spPr/>
        <p:txBody>
          <a:bodyPr/>
          <a:lstStyle/>
          <a:p>
            <a:fld id="{522399E8-6400-C645-968C-E9A09446799B}" type="slidenum">
              <a:rPr lang="en-US" smtClean="0"/>
              <a:t>‹#›</a:t>
            </a:fld>
            <a:endParaRPr lang="en-US"/>
          </a:p>
        </p:txBody>
      </p:sp>
    </p:spTree>
    <p:extLst>
      <p:ext uri="{BB962C8B-B14F-4D97-AF65-F5344CB8AC3E}">
        <p14:creationId xmlns:p14="http://schemas.microsoft.com/office/powerpoint/2010/main" val="393704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2D893A-4613-7504-452D-695D05AB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BE0E6E-F17F-2288-D92F-2723141012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8D677-323B-B81E-3F5D-98D77B30B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A99BD-3DE1-AF4A-92F2-E1061CCAFB42}" type="datetimeFigureOut">
              <a:rPr lang="en-US" smtClean="0"/>
              <a:t>7/3/23</a:t>
            </a:fld>
            <a:endParaRPr lang="en-US"/>
          </a:p>
        </p:txBody>
      </p:sp>
      <p:sp>
        <p:nvSpPr>
          <p:cNvPr id="5" name="Footer Placeholder 4">
            <a:extLst>
              <a:ext uri="{FF2B5EF4-FFF2-40B4-BE49-F238E27FC236}">
                <a16:creationId xmlns:a16="http://schemas.microsoft.com/office/drawing/2014/main" id="{67AE4F0D-3370-B983-B639-1E812D037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05DCFC-4A72-BF22-A357-64FD812B2D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399E8-6400-C645-968C-E9A09446799B}" type="slidenum">
              <a:rPr lang="en-US" smtClean="0"/>
              <a:t>‹#›</a:t>
            </a:fld>
            <a:endParaRPr lang="en-US"/>
          </a:p>
        </p:txBody>
      </p:sp>
    </p:spTree>
    <p:extLst>
      <p:ext uri="{BB962C8B-B14F-4D97-AF65-F5344CB8AC3E}">
        <p14:creationId xmlns:p14="http://schemas.microsoft.com/office/powerpoint/2010/main" val="389043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FB0D6-30DE-768D-33A7-39809F0198BD}"/>
              </a:ext>
            </a:extLst>
          </p:cNvPr>
          <p:cNvPicPr>
            <a:picLocks noChangeAspect="1"/>
          </p:cNvPicPr>
          <p:nvPr/>
        </p:nvPicPr>
        <p:blipFill>
          <a:blip r:embed="rId2"/>
          <a:stretch>
            <a:fillRect/>
          </a:stretch>
        </p:blipFill>
        <p:spPr>
          <a:xfrm>
            <a:off x="293316" y="1073665"/>
            <a:ext cx="11180671" cy="5515025"/>
          </a:xfrm>
          <a:prstGeom prst="rect">
            <a:avLst/>
          </a:prstGeom>
        </p:spPr>
      </p:pic>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Available Tabs</a:t>
            </a:r>
          </a:p>
        </p:txBody>
      </p:sp>
      <p:sp>
        <p:nvSpPr>
          <p:cNvPr id="7" name="TextBox 6">
            <a:extLst>
              <a:ext uri="{FF2B5EF4-FFF2-40B4-BE49-F238E27FC236}">
                <a16:creationId xmlns:a16="http://schemas.microsoft.com/office/drawing/2014/main" id="{A94806D8-CC3E-5CAE-F68D-508CAEA2AD06}"/>
              </a:ext>
            </a:extLst>
          </p:cNvPr>
          <p:cNvSpPr txBox="1"/>
          <p:nvPr/>
        </p:nvSpPr>
        <p:spPr>
          <a:xfrm>
            <a:off x="5883651" y="3081403"/>
            <a:ext cx="5010411" cy="2585323"/>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buAutoNum type="arabicPeriod"/>
            </a:pPr>
            <a:r>
              <a:rPr lang="en-US" dirty="0">
                <a:solidFill>
                  <a:schemeClr val="bg1"/>
                </a:solidFill>
              </a:rPr>
              <a:t>Tables view and which Roles have select access</a:t>
            </a:r>
          </a:p>
          <a:p>
            <a:pPr marL="342900" indent="-342900">
              <a:buAutoNum type="arabicPeriod"/>
            </a:pPr>
            <a:r>
              <a:rPr lang="en-US" dirty="0">
                <a:solidFill>
                  <a:schemeClr val="bg1"/>
                </a:solidFill>
              </a:rPr>
              <a:t>Role Summary view - # of users, other roles, etc.</a:t>
            </a:r>
          </a:p>
          <a:p>
            <a:pPr marL="342900" indent="-342900">
              <a:buAutoNum type="arabicPeriod"/>
            </a:pPr>
            <a:r>
              <a:rPr lang="en-US" dirty="0">
                <a:solidFill>
                  <a:schemeClr val="bg1"/>
                </a:solidFill>
              </a:rPr>
              <a:t>Role Details – Specific Permissions</a:t>
            </a:r>
          </a:p>
          <a:p>
            <a:pPr marL="342900" indent="-342900">
              <a:buAutoNum type="arabicPeriod"/>
            </a:pPr>
            <a:r>
              <a:rPr lang="en-US" dirty="0">
                <a:solidFill>
                  <a:schemeClr val="bg1"/>
                </a:solidFill>
              </a:rPr>
              <a:t>Role to User Grants (by Role / User)</a:t>
            </a:r>
          </a:p>
          <a:p>
            <a:pPr marL="342900" indent="-342900">
              <a:buAutoNum type="arabicPeriod"/>
            </a:pPr>
            <a:r>
              <a:rPr lang="en-US" dirty="0">
                <a:solidFill>
                  <a:schemeClr val="bg1"/>
                </a:solidFill>
              </a:rPr>
              <a:t>User Grants (by User / Role)</a:t>
            </a:r>
          </a:p>
          <a:p>
            <a:pPr marL="342900" indent="-342900">
              <a:buAutoNum type="arabicPeriod"/>
            </a:pPr>
            <a:r>
              <a:rPr lang="en-US" dirty="0">
                <a:solidFill>
                  <a:schemeClr val="bg1"/>
                </a:solidFill>
              </a:rPr>
              <a:t>Logins and Details</a:t>
            </a:r>
          </a:p>
          <a:p>
            <a:pPr marL="342900" indent="-342900">
              <a:buAutoNum type="arabicPeriod"/>
            </a:pPr>
            <a:r>
              <a:rPr lang="en-US" dirty="0">
                <a:solidFill>
                  <a:schemeClr val="bg1"/>
                </a:solidFill>
              </a:rPr>
              <a:t>Graph of Logins by Day / Hour</a:t>
            </a:r>
          </a:p>
          <a:p>
            <a:pPr marL="342900" indent="-342900">
              <a:buAutoNum type="arabicPeriod"/>
            </a:pPr>
            <a:r>
              <a:rPr lang="en-US" dirty="0">
                <a:solidFill>
                  <a:schemeClr val="bg1"/>
                </a:solidFill>
              </a:rPr>
              <a:t>Queries by User</a:t>
            </a:r>
          </a:p>
          <a:p>
            <a:pPr marL="342900" indent="-342900">
              <a:buAutoNum type="arabicPeriod"/>
            </a:pPr>
            <a:r>
              <a:rPr lang="en-US" dirty="0">
                <a:solidFill>
                  <a:schemeClr val="bg1"/>
                </a:solidFill>
              </a:rPr>
              <a:t>Queries by Table</a:t>
            </a:r>
          </a:p>
        </p:txBody>
      </p:sp>
    </p:spTree>
    <p:extLst>
      <p:ext uri="{BB962C8B-B14F-4D97-AF65-F5344CB8AC3E}">
        <p14:creationId xmlns:p14="http://schemas.microsoft.com/office/powerpoint/2010/main" val="41173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Queries by User and Table (starting with User)</a:t>
            </a:r>
          </a:p>
        </p:txBody>
      </p:sp>
      <p:sp>
        <p:nvSpPr>
          <p:cNvPr id="7" name="TextBox 6">
            <a:extLst>
              <a:ext uri="{FF2B5EF4-FFF2-40B4-BE49-F238E27FC236}">
                <a16:creationId xmlns:a16="http://schemas.microsoft.com/office/drawing/2014/main" id="{A94806D8-CC3E-5CAE-F68D-508CAEA2AD06}"/>
              </a:ext>
            </a:extLst>
          </p:cNvPr>
          <p:cNvSpPr txBox="1"/>
          <p:nvPr/>
        </p:nvSpPr>
        <p:spPr>
          <a:xfrm>
            <a:off x="351835" y="1120676"/>
            <a:ext cx="3949296" cy="2308324"/>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Pivoting by user, you can see that Arun is using the right tables and has transitioned off the old views.</a:t>
            </a:r>
          </a:p>
          <a:p>
            <a:endParaRPr lang="en-US" dirty="0">
              <a:solidFill>
                <a:schemeClr val="bg1"/>
              </a:solidFill>
            </a:endParaRPr>
          </a:p>
          <a:p>
            <a:r>
              <a:rPr lang="en-US" dirty="0">
                <a:solidFill>
                  <a:schemeClr val="bg1"/>
                </a:solidFill>
              </a:rPr>
              <a:t>Can also filter by user, for example, here’s what Nicole has been querying against (in case you want to see if she still needs access in her new role)</a:t>
            </a:r>
          </a:p>
        </p:txBody>
      </p:sp>
      <p:pic>
        <p:nvPicPr>
          <p:cNvPr id="3" name="Picture 2">
            <a:extLst>
              <a:ext uri="{FF2B5EF4-FFF2-40B4-BE49-F238E27FC236}">
                <a16:creationId xmlns:a16="http://schemas.microsoft.com/office/drawing/2014/main" id="{FA911F0E-3662-74AA-DBB1-FAAEA430AF44}"/>
              </a:ext>
            </a:extLst>
          </p:cNvPr>
          <p:cNvPicPr>
            <a:picLocks noChangeAspect="1"/>
          </p:cNvPicPr>
          <p:nvPr/>
        </p:nvPicPr>
        <p:blipFill>
          <a:blip r:embed="rId2"/>
          <a:stretch>
            <a:fillRect/>
          </a:stretch>
        </p:blipFill>
        <p:spPr>
          <a:xfrm>
            <a:off x="5774499" y="1120676"/>
            <a:ext cx="5972740" cy="5394733"/>
          </a:xfrm>
          <a:prstGeom prst="rect">
            <a:avLst/>
          </a:prstGeom>
        </p:spPr>
      </p:pic>
      <p:pic>
        <p:nvPicPr>
          <p:cNvPr id="4" name="Picture 3">
            <a:extLst>
              <a:ext uri="{FF2B5EF4-FFF2-40B4-BE49-F238E27FC236}">
                <a16:creationId xmlns:a16="http://schemas.microsoft.com/office/drawing/2014/main" id="{A3A8E6F9-949C-B416-5C0D-461BAE523635}"/>
              </a:ext>
            </a:extLst>
          </p:cNvPr>
          <p:cNvPicPr>
            <a:picLocks noChangeAspect="1"/>
          </p:cNvPicPr>
          <p:nvPr/>
        </p:nvPicPr>
        <p:blipFill>
          <a:blip r:embed="rId3"/>
          <a:stretch>
            <a:fillRect/>
          </a:stretch>
        </p:blipFill>
        <p:spPr>
          <a:xfrm>
            <a:off x="351835" y="3725181"/>
            <a:ext cx="6057900" cy="2946400"/>
          </a:xfrm>
          <a:prstGeom prst="rect">
            <a:avLst/>
          </a:prstGeom>
        </p:spPr>
      </p:pic>
    </p:spTree>
    <p:extLst>
      <p:ext uri="{BB962C8B-B14F-4D97-AF65-F5344CB8AC3E}">
        <p14:creationId xmlns:p14="http://schemas.microsoft.com/office/powerpoint/2010/main" val="20421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2D8DDD-2F12-D18E-BA39-D57A92D7DEB6}"/>
              </a:ext>
            </a:extLst>
          </p:cNvPr>
          <p:cNvPicPr>
            <a:picLocks noChangeAspect="1"/>
          </p:cNvPicPr>
          <p:nvPr/>
        </p:nvPicPr>
        <p:blipFill>
          <a:blip r:embed="rId2"/>
          <a:stretch>
            <a:fillRect/>
          </a:stretch>
        </p:blipFill>
        <p:spPr>
          <a:xfrm>
            <a:off x="-316729" y="1273628"/>
            <a:ext cx="4465659" cy="5134429"/>
          </a:xfrm>
          <a:prstGeom prst="rect">
            <a:avLst/>
          </a:prstGeom>
        </p:spPr>
      </p:pic>
      <p:pic>
        <p:nvPicPr>
          <p:cNvPr id="3" name="Picture 2">
            <a:extLst>
              <a:ext uri="{FF2B5EF4-FFF2-40B4-BE49-F238E27FC236}">
                <a16:creationId xmlns:a16="http://schemas.microsoft.com/office/drawing/2014/main" id="{6E1B2BC3-DEE9-2827-D693-BFCAFBF586DF}"/>
              </a:ext>
            </a:extLst>
          </p:cNvPr>
          <p:cNvPicPr>
            <a:picLocks noChangeAspect="1"/>
          </p:cNvPicPr>
          <p:nvPr/>
        </p:nvPicPr>
        <p:blipFill>
          <a:blip r:embed="rId3"/>
          <a:stretch>
            <a:fillRect/>
          </a:stretch>
        </p:blipFill>
        <p:spPr>
          <a:xfrm>
            <a:off x="3498515" y="964504"/>
            <a:ext cx="4544557" cy="5341257"/>
          </a:xfrm>
          <a:prstGeom prst="rect">
            <a:avLst/>
          </a:prstGeom>
        </p:spPr>
      </p:pic>
      <p:pic>
        <p:nvPicPr>
          <p:cNvPr id="6" name="Picture 5">
            <a:extLst>
              <a:ext uri="{FF2B5EF4-FFF2-40B4-BE49-F238E27FC236}">
                <a16:creationId xmlns:a16="http://schemas.microsoft.com/office/drawing/2014/main" id="{1B3E8876-9A86-DE9D-C0D2-5F84DA0FD436}"/>
              </a:ext>
            </a:extLst>
          </p:cNvPr>
          <p:cNvPicPr>
            <a:picLocks noChangeAspect="1"/>
          </p:cNvPicPr>
          <p:nvPr/>
        </p:nvPicPr>
        <p:blipFill>
          <a:blip r:embed="rId4"/>
          <a:stretch>
            <a:fillRect/>
          </a:stretch>
        </p:blipFill>
        <p:spPr>
          <a:xfrm>
            <a:off x="7579406" y="1494071"/>
            <a:ext cx="4523899" cy="5188858"/>
          </a:xfrm>
          <a:prstGeom prst="rect">
            <a:avLst/>
          </a:prstGeom>
        </p:spPr>
      </p:pic>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Tables (in D_HRDATAMART)</a:t>
            </a:r>
          </a:p>
        </p:txBody>
      </p:sp>
      <p:sp>
        <p:nvSpPr>
          <p:cNvPr id="7" name="TextBox 6">
            <a:extLst>
              <a:ext uri="{FF2B5EF4-FFF2-40B4-BE49-F238E27FC236}">
                <a16:creationId xmlns:a16="http://schemas.microsoft.com/office/drawing/2014/main" id="{A94806D8-CC3E-5CAE-F68D-508CAEA2AD06}"/>
              </a:ext>
            </a:extLst>
          </p:cNvPr>
          <p:cNvSpPr txBox="1"/>
          <p:nvPr/>
        </p:nvSpPr>
        <p:spPr>
          <a:xfrm>
            <a:off x="88695" y="4661042"/>
            <a:ext cx="3024156" cy="923330"/>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S_CURATED_SENSITIVE is correctly granted to only SENSITIVE ROLE.</a:t>
            </a:r>
          </a:p>
        </p:txBody>
      </p:sp>
      <p:sp>
        <p:nvSpPr>
          <p:cNvPr id="8" name="TextBox 7">
            <a:extLst>
              <a:ext uri="{FF2B5EF4-FFF2-40B4-BE49-F238E27FC236}">
                <a16:creationId xmlns:a16="http://schemas.microsoft.com/office/drawing/2014/main" id="{DE92C3A7-B453-9912-2B8B-6014177A95B2}"/>
              </a:ext>
            </a:extLst>
          </p:cNvPr>
          <p:cNvSpPr txBox="1"/>
          <p:nvPr/>
        </p:nvSpPr>
        <p:spPr>
          <a:xfrm>
            <a:off x="3858178" y="4071267"/>
            <a:ext cx="5010411" cy="2585323"/>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We should check the other two inconsistencies to double check…</a:t>
            </a:r>
          </a:p>
          <a:p>
            <a:endParaRPr lang="en-US" dirty="0">
              <a:solidFill>
                <a:schemeClr val="bg1"/>
              </a:solidFill>
            </a:endParaRPr>
          </a:p>
          <a:p>
            <a:r>
              <a:rPr lang="en-US" dirty="0">
                <a:solidFill>
                  <a:schemeClr val="bg1"/>
                </a:solidFill>
              </a:rPr>
              <a:t>Not sure why S_KRONOS is only granted to SENSITIVE – it’s all reference data</a:t>
            </a:r>
            <a:br>
              <a:rPr lang="en-US" dirty="0">
                <a:solidFill>
                  <a:schemeClr val="bg1"/>
                </a:solidFill>
              </a:rPr>
            </a:br>
            <a:br>
              <a:rPr lang="en-US" dirty="0">
                <a:solidFill>
                  <a:schemeClr val="bg1"/>
                </a:solidFill>
              </a:rPr>
            </a:br>
            <a:r>
              <a:rPr lang="en-US" dirty="0">
                <a:solidFill>
                  <a:schemeClr val="bg1"/>
                </a:solidFill>
              </a:rPr>
              <a:t>Workday data is a mix of Sensitive and standard. Some of them definitely don’t need to be sensitive only (reference data – job profile? Location?)</a:t>
            </a:r>
          </a:p>
        </p:txBody>
      </p:sp>
    </p:spTree>
    <p:extLst>
      <p:ext uri="{BB962C8B-B14F-4D97-AF65-F5344CB8AC3E}">
        <p14:creationId xmlns:p14="http://schemas.microsoft.com/office/powerpoint/2010/main" val="14163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Roles</a:t>
            </a:r>
          </a:p>
        </p:txBody>
      </p:sp>
      <p:sp>
        <p:nvSpPr>
          <p:cNvPr id="7" name="TextBox 6">
            <a:extLst>
              <a:ext uri="{FF2B5EF4-FFF2-40B4-BE49-F238E27FC236}">
                <a16:creationId xmlns:a16="http://schemas.microsoft.com/office/drawing/2014/main" id="{A94806D8-CC3E-5CAE-F68D-508CAEA2AD06}"/>
              </a:ext>
            </a:extLst>
          </p:cNvPr>
          <p:cNvSpPr txBox="1"/>
          <p:nvPr/>
        </p:nvSpPr>
        <p:spPr>
          <a:xfrm>
            <a:off x="460037" y="1251935"/>
            <a:ext cx="5010411" cy="1477328"/>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There’s a whole bunch of new Roles in the Data Mart (all have very few or no users, so not worried about them, but left them outside the scope of this assessment as I think the team is in the midst of transitioning)</a:t>
            </a:r>
          </a:p>
        </p:txBody>
      </p:sp>
      <p:pic>
        <p:nvPicPr>
          <p:cNvPr id="4" name="Picture 3">
            <a:extLst>
              <a:ext uri="{FF2B5EF4-FFF2-40B4-BE49-F238E27FC236}">
                <a16:creationId xmlns:a16="http://schemas.microsoft.com/office/drawing/2014/main" id="{8A05D2EB-48BF-8DD9-3445-60421B3D3BAA}"/>
              </a:ext>
            </a:extLst>
          </p:cNvPr>
          <p:cNvPicPr>
            <a:picLocks noChangeAspect="1"/>
          </p:cNvPicPr>
          <p:nvPr/>
        </p:nvPicPr>
        <p:blipFill>
          <a:blip r:embed="rId2"/>
          <a:stretch>
            <a:fillRect/>
          </a:stretch>
        </p:blipFill>
        <p:spPr>
          <a:xfrm>
            <a:off x="5674063" y="664814"/>
            <a:ext cx="6057900" cy="6045200"/>
          </a:xfrm>
          <a:prstGeom prst="rect">
            <a:avLst/>
          </a:prstGeom>
        </p:spPr>
      </p:pic>
      <p:sp>
        <p:nvSpPr>
          <p:cNvPr id="8" name="TextBox 7">
            <a:extLst>
              <a:ext uri="{FF2B5EF4-FFF2-40B4-BE49-F238E27FC236}">
                <a16:creationId xmlns:a16="http://schemas.microsoft.com/office/drawing/2014/main" id="{606C406C-52E4-4BDE-EC90-BFE0458DB864}"/>
              </a:ext>
            </a:extLst>
          </p:cNvPr>
          <p:cNvSpPr txBox="1"/>
          <p:nvPr/>
        </p:nvSpPr>
        <p:spPr>
          <a:xfrm>
            <a:off x="460036" y="3098595"/>
            <a:ext cx="5010411" cy="3139321"/>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Things to look at</a:t>
            </a:r>
          </a:p>
          <a:p>
            <a:endParaRPr lang="en-US" dirty="0">
              <a:solidFill>
                <a:schemeClr val="bg1"/>
              </a:solidFill>
            </a:endParaRPr>
          </a:p>
          <a:p>
            <a:r>
              <a:rPr lang="en-US" dirty="0">
                <a:solidFill>
                  <a:schemeClr val="bg1"/>
                </a:solidFill>
              </a:rPr>
              <a:t>1. Review Custom Role, Greenhouse Role and HR Data FC Analyst Role</a:t>
            </a:r>
          </a:p>
          <a:p>
            <a:r>
              <a:rPr lang="en-US" dirty="0">
                <a:solidFill>
                  <a:schemeClr val="bg1"/>
                </a:solidFill>
              </a:rPr>
              <a:t>2. Check to see if we still need some of these Roles and cleanup (Manual Updates, SG-</a:t>
            </a:r>
            <a:r>
              <a:rPr lang="en-US" dirty="0" err="1">
                <a:solidFill>
                  <a:schemeClr val="bg1"/>
                </a:solidFill>
              </a:rPr>
              <a:t>HRIS_AppDev</a:t>
            </a:r>
            <a:r>
              <a:rPr lang="en-US" dirty="0">
                <a:solidFill>
                  <a:schemeClr val="bg1"/>
                </a:solidFill>
              </a:rPr>
              <a:t>, </a:t>
            </a:r>
            <a:r>
              <a:rPr lang="en-US" dirty="0" err="1">
                <a:solidFill>
                  <a:schemeClr val="bg1"/>
                </a:solidFill>
              </a:rPr>
              <a:t>Test_Role</a:t>
            </a:r>
            <a:r>
              <a:rPr lang="en-US" dirty="0">
                <a:solidFill>
                  <a:schemeClr val="bg1"/>
                </a:solidFill>
              </a:rPr>
              <a:t>) – also do we need both </a:t>
            </a:r>
            <a:r>
              <a:rPr lang="en-US" dirty="0" err="1">
                <a:solidFill>
                  <a:schemeClr val="bg1"/>
                </a:solidFill>
              </a:rPr>
              <a:t>SysAdmin</a:t>
            </a:r>
            <a:r>
              <a:rPr lang="en-US" dirty="0">
                <a:solidFill>
                  <a:schemeClr val="bg1"/>
                </a:solidFill>
              </a:rPr>
              <a:t> and </a:t>
            </a:r>
            <a:r>
              <a:rPr lang="en-US" dirty="0" err="1">
                <a:solidFill>
                  <a:schemeClr val="bg1"/>
                </a:solidFill>
              </a:rPr>
              <a:t>UserAdmin</a:t>
            </a:r>
            <a:r>
              <a:rPr lang="en-US" dirty="0">
                <a:solidFill>
                  <a:schemeClr val="bg1"/>
                </a:solidFill>
              </a:rPr>
              <a:t>?</a:t>
            </a:r>
          </a:p>
          <a:p>
            <a:r>
              <a:rPr lang="en-US" dirty="0">
                <a:solidFill>
                  <a:schemeClr val="bg1"/>
                </a:solidFill>
              </a:rPr>
              <a:t>3. Check to align Sensitive and Standard roles – there should NOT be more people that have access to Sensitive than there are to Standard</a:t>
            </a:r>
          </a:p>
        </p:txBody>
      </p:sp>
    </p:spTree>
    <p:extLst>
      <p:ext uri="{BB962C8B-B14F-4D97-AF65-F5344CB8AC3E}">
        <p14:creationId xmlns:p14="http://schemas.microsoft.com/office/powerpoint/2010/main" val="16596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Role Details</a:t>
            </a:r>
          </a:p>
        </p:txBody>
      </p:sp>
      <p:pic>
        <p:nvPicPr>
          <p:cNvPr id="2" name="Picture 1">
            <a:extLst>
              <a:ext uri="{FF2B5EF4-FFF2-40B4-BE49-F238E27FC236}">
                <a16:creationId xmlns:a16="http://schemas.microsoft.com/office/drawing/2014/main" id="{CECCC022-D85A-C23B-B74F-71092886DD09}"/>
              </a:ext>
            </a:extLst>
          </p:cNvPr>
          <p:cNvPicPr>
            <a:picLocks noChangeAspect="1"/>
          </p:cNvPicPr>
          <p:nvPr/>
        </p:nvPicPr>
        <p:blipFill>
          <a:blip r:embed="rId2"/>
          <a:stretch>
            <a:fillRect/>
          </a:stretch>
        </p:blipFill>
        <p:spPr>
          <a:xfrm>
            <a:off x="3490115" y="1389719"/>
            <a:ext cx="6462875" cy="5416071"/>
          </a:xfrm>
          <a:prstGeom prst="rect">
            <a:avLst/>
          </a:prstGeom>
        </p:spPr>
      </p:pic>
      <p:pic>
        <p:nvPicPr>
          <p:cNvPr id="3" name="Picture 2">
            <a:extLst>
              <a:ext uri="{FF2B5EF4-FFF2-40B4-BE49-F238E27FC236}">
                <a16:creationId xmlns:a16="http://schemas.microsoft.com/office/drawing/2014/main" id="{C838A3A8-8F9A-2BB0-4712-1A4D3F0A64C0}"/>
              </a:ext>
            </a:extLst>
          </p:cNvPr>
          <p:cNvPicPr>
            <a:picLocks noChangeAspect="1"/>
          </p:cNvPicPr>
          <p:nvPr/>
        </p:nvPicPr>
        <p:blipFill>
          <a:blip r:embed="rId3"/>
          <a:stretch>
            <a:fillRect/>
          </a:stretch>
        </p:blipFill>
        <p:spPr>
          <a:xfrm>
            <a:off x="6721554" y="1251935"/>
            <a:ext cx="6622171" cy="5416071"/>
          </a:xfrm>
          <a:prstGeom prst="rect">
            <a:avLst/>
          </a:prstGeom>
        </p:spPr>
      </p:pic>
      <p:sp>
        <p:nvSpPr>
          <p:cNvPr id="7" name="TextBox 6">
            <a:extLst>
              <a:ext uri="{FF2B5EF4-FFF2-40B4-BE49-F238E27FC236}">
                <a16:creationId xmlns:a16="http://schemas.microsoft.com/office/drawing/2014/main" id="{A94806D8-CC3E-5CAE-F68D-508CAEA2AD06}"/>
              </a:ext>
            </a:extLst>
          </p:cNvPr>
          <p:cNvSpPr txBox="1"/>
          <p:nvPr/>
        </p:nvSpPr>
        <p:spPr>
          <a:xfrm>
            <a:off x="460037" y="1251935"/>
            <a:ext cx="5010411" cy="646331"/>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Looking at just the performance data, we see a couple things that are interesting.</a:t>
            </a:r>
          </a:p>
        </p:txBody>
      </p:sp>
      <p:sp>
        <p:nvSpPr>
          <p:cNvPr id="8" name="TextBox 7">
            <a:extLst>
              <a:ext uri="{FF2B5EF4-FFF2-40B4-BE49-F238E27FC236}">
                <a16:creationId xmlns:a16="http://schemas.microsoft.com/office/drawing/2014/main" id="{606C406C-52E4-4BDE-EC90-BFE0458DB864}"/>
              </a:ext>
            </a:extLst>
          </p:cNvPr>
          <p:cNvSpPr txBox="1"/>
          <p:nvPr/>
        </p:nvSpPr>
        <p:spPr>
          <a:xfrm>
            <a:off x="460037" y="3098595"/>
            <a:ext cx="2866824" cy="3693319"/>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buAutoNum type="arabicPeriod"/>
            </a:pPr>
            <a:r>
              <a:rPr lang="en-US" dirty="0">
                <a:solidFill>
                  <a:schemeClr val="bg1"/>
                </a:solidFill>
              </a:rPr>
              <a:t>All the new roles seem to be granted all the tables within </a:t>
            </a:r>
            <a:r>
              <a:rPr lang="en-US" dirty="0" err="1">
                <a:solidFill>
                  <a:schemeClr val="bg1"/>
                </a:solidFill>
              </a:rPr>
              <a:t>Workday_Dev</a:t>
            </a:r>
            <a:r>
              <a:rPr lang="en-US" dirty="0">
                <a:solidFill>
                  <a:schemeClr val="bg1"/>
                </a:solidFill>
              </a:rPr>
              <a:t>. don’t think this is appropriate.</a:t>
            </a:r>
          </a:p>
          <a:p>
            <a:pPr marL="342900" indent="-342900">
              <a:buAutoNum type="arabicPeriod"/>
            </a:pPr>
            <a:r>
              <a:rPr lang="en-US" dirty="0">
                <a:solidFill>
                  <a:schemeClr val="bg1"/>
                </a:solidFill>
              </a:rPr>
              <a:t>For some reason the Standard Role has the performance data in dev…not sure we’ve ever seen or noticed that before, but that’s not right…we should check what it has access to</a:t>
            </a:r>
          </a:p>
        </p:txBody>
      </p:sp>
    </p:spTree>
    <p:extLst>
      <p:ext uri="{BB962C8B-B14F-4D97-AF65-F5344CB8AC3E}">
        <p14:creationId xmlns:p14="http://schemas.microsoft.com/office/powerpoint/2010/main" val="329381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Role Grants to Users</a:t>
            </a:r>
          </a:p>
        </p:txBody>
      </p:sp>
      <p:sp>
        <p:nvSpPr>
          <p:cNvPr id="7" name="TextBox 6">
            <a:extLst>
              <a:ext uri="{FF2B5EF4-FFF2-40B4-BE49-F238E27FC236}">
                <a16:creationId xmlns:a16="http://schemas.microsoft.com/office/drawing/2014/main" id="{A94806D8-CC3E-5CAE-F68D-508CAEA2AD06}"/>
              </a:ext>
            </a:extLst>
          </p:cNvPr>
          <p:cNvSpPr txBox="1"/>
          <p:nvPr/>
        </p:nvSpPr>
        <p:spPr>
          <a:xfrm>
            <a:off x="460037" y="1251935"/>
            <a:ext cx="5010411" cy="5078313"/>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Custom Role was created for Pat. We should check, but he shouldn’t need it since he has access to the Sensitive Role</a:t>
            </a:r>
          </a:p>
          <a:p>
            <a:endParaRPr lang="en-US" dirty="0">
              <a:solidFill>
                <a:schemeClr val="bg1"/>
              </a:solidFill>
            </a:endParaRPr>
          </a:p>
          <a:p>
            <a:r>
              <a:rPr lang="en-US" dirty="0">
                <a:solidFill>
                  <a:schemeClr val="bg1"/>
                </a:solidFill>
              </a:rPr>
              <a:t>Greenhouse Role may be redundant as well. Tyler has access to the other roles and Alexis might not need it (see slides coming up on logins, and user grants)</a:t>
            </a:r>
          </a:p>
          <a:p>
            <a:endParaRPr lang="en-US" dirty="0">
              <a:solidFill>
                <a:schemeClr val="bg1"/>
              </a:solidFill>
            </a:endParaRPr>
          </a:p>
          <a:p>
            <a:r>
              <a:rPr lang="en-US" dirty="0">
                <a:solidFill>
                  <a:schemeClr val="bg1"/>
                </a:solidFill>
              </a:rPr>
              <a:t>Should remove Matti from Developer Role – doesn’t need access to </a:t>
            </a:r>
            <a:r>
              <a:rPr lang="en-US" dirty="0" err="1">
                <a:solidFill>
                  <a:schemeClr val="bg1"/>
                </a:solidFill>
              </a:rPr>
              <a:t>NavEx</a:t>
            </a:r>
            <a:r>
              <a:rPr lang="en-US" dirty="0">
                <a:solidFill>
                  <a:schemeClr val="bg1"/>
                </a:solidFill>
              </a:rPr>
              <a:t> data anymore as data has been profiled and modeled already</a:t>
            </a:r>
          </a:p>
          <a:p>
            <a:endParaRPr lang="en-US" dirty="0">
              <a:solidFill>
                <a:schemeClr val="bg1"/>
              </a:solidFill>
            </a:endParaRPr>
          </a:p>
          <a:p>
            <a:r>
              <a:rPr lang="en-US" dirty="0">
                <a:solidFill>
                  <a:schemeClr val="bg1"/>
                </a:solidFill>
              </a:rPr>
              <a:t>Check and create new plan for FC Analyst role – originally used to read data from the FC Sandbox, but since David G is no longer here, there’s no one writing data to the FC Sandbox – need to check and re-evaluate strategy for FC with Mark T.</a:t>
            </a:r>
          </a:p>
        </p:txBody>
      </p:sp>
      <p:pic>
        <p:nvPicPr>
          <p:cNvPr id="4" name="Picture 3">
            <a:extLst>
              <a:ext uri="{FF2B5EF4-FFF2-40B4-BE49-F238E27FC236}">
                <a16:creationId xmlns:a16="http://schemas.microsoft.com/office/drawing/2014/main" id="{D60DD290-4051-B980-B050-87EA448D7D03}"/>
              </a:ext>
            </a:extLst>
          </p:cNvPr>
          <p:cNvPicPr>
            <a:picLocks noChangeAspect="1"/>
          </p:cNvPicPr>
          <p:nvPr/>
        </p:nvPicPr>
        <p:blipFill>
          <a:blip r:embed="rId2"/>
          <a:stretch>
            <a:fillRect/>
          </a:stretch>
        </p:blipFill>
        <p:spPr>
          <a:xfrm>
            <a:off x="7289935" y="447675"/>
            <a:ext cx="3721100" cy="6045200"/>
          </a:xfrm>
          <a:prstGeom prst="rect">
            <a:avLst/>
          </a:prstGeom>
        </p:spPr>
      </p:pic>
    </p:spTree>
    <p:extLst>
      <p:ext uri="{BB962C8B-B14F-4D97-AF65-F5344CB8AC3E}">
        <p14:creationId xmlns:p14="http://schemas.microsoft.com/office/powerpoint/2010/main" val="396900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Roles by User</a:t>
            </a:r>
          </a:p>
        </p:txBody>
      </p:sp>
      <p:sp>
        <p:nvSpPr>
          <p:cNvPr id="7" name="TextBox 6">
            <a:extLst>
              <a:ext uri="{FF2B5EF4-FFF2-40B4-BE49-F238E27FC236}">
                <a16:creationId xmlns:a16="http://schemas.microsoft.com/office/drawing/2014/main" id="{A94806D8-CC3E-5CAE-F68D-508CAEA2AD06}"/>
              </a:ext>
            </a:extLst>
          </p:cNvPr>
          <p:cNvSpPr txBox="1"/>
          <p:nvPr/>
        </p:nvSpPr>
        <p:spPr>
          <a:xfrm>
            <a:off x="460038" y="1251935"/>
            <a:ext cx="3949296" cy="4801314"/>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Looks like the last couple updates to permissions aren’t following our best practices / guidelines.</a:t>
            </a:r>
            <a:br>
              <a:rPr lang="en-US" dirty="0">
                <a:solidFill>
                  <a:schemeClr val="bg1"/>
                </a:solidFill>
              </a:rPr>
            </a:br>
            <a:br>
              <a:rPr lang="en-US" dirty="0">
                <a:solidFill>
                  <a:schemeClr val="bg1"/>
                </a:solidFill>
              </a:rPr>
            </a:br>
            <a:r>
              <a:rPr lang="en-US" dirty="0">
                <a:solidFill>
                  <a:schemeClr val="bg1"/>
                </a:solidFill>
              </a:rPr>
              <a:t>Chan, Tyler, Stefan were all given the Sensitive role, but not the Standard role. Users shouldn’t be just defaulting to the Sensitive role for everything if they aren’t querying sensitive data (i.e. Headcount reporting). They should be granted the Standard Role – should also probably get rid of the Greenhouse Role as it’s redundant</a:t>
            </a:r>
          </a:p>
          <a:p>
            <a:endParaRPr lang="en-US" dirty="0">
              <a:solidFill>
                <a:schemeClr val="bg1"/>
              </a:solidFill>
            </a:endParaRPr>
          </a:p>
          <a:p>
            <a:r>
              <a:rPr lang="en-US" dirty="0">
                <a:solidFill>
                  <a:schemeClr val="bg1"/>
                </a:solidFill>
              </a:rPr>
              <a:t>Should remove Custom Role for Pat</a:t>
            </a:r>
          </a:p>
          <a:p>
            <a:endParaRPr lang="en-US" dirty="0">
              <a:solidFill>
                <a:schemeClr val="bg1"/>
              </a:solidFill>
            </a:endParaRPr>
          </a:p>
          <a:p>
            <a:r>
              <a:rPr lang="en-US" dirty="0">
                <a:solidFill>
                  <a:schemeClr val="bg1"/>
                </a:solidFill>
              </a:rPr>
              <a:t>Should remove Developer Role for Matti</a:t>
            </a:r>
          </a:p>
        </p:txBody>
      </p:sp>
      <p:pic>
        <p:nvPicPr>
          <p:cNvPr id="2" name="Picture 1">
            <a:extLst>
              <a:ext uri="{FF2B5EF4-FFF2-40B4-BE49-F238E27FC236}">
                <a16:creationId xmlns:a16="http://schemas.microsoft.com/office/drawing/2014/main" id="{4F4F445D-70BA-9D0C-1ED1-870E7A831D92}"/>
              </a:ext>
            </a:extLst>
          </p:cNvPr>
          <p:cNvPicPr>
            <a:picLocks noChangeAspect="1"/>
          </p:cNvPicPr>
          <p:nvPr/>
        </p:nvPicPr>
        <p:blipFill>
          <a:blip r:embed="rId2"/>
          <a:stretch>
            <a:fillRect/>
          </a:stretch>
        </p:blipFill>
        <p:spPr>
          <a:xfrm>
            <a:off x="8358762" y="812800"/>
            <a:ext cx="3708400" cy="6045200"/>
          </a:xfrm>
          <a:prstGeom prst="rect">
            <a:avLst/>
          </a:prstGeom>
        </p:spPr>
      </p:pic>
      <p:pic>
        <p:nvPicPr>
          <p:cNvPr id="3" name="Picture 2">
            <a:extLst>
              <a:ext uri="{FF2B5EF4-FFF2-40B4-BE49-F238E27FC236}">
                <a16:creationId xmlns:a16="http://schemas.microsoft.com/office/drawing/2014/main" id="{3B16062D-C7E3-3FE3-4629-9CA3C769ED0D}"/>
              </a:ext>
            </a:extLst>
          </p:cNvPr>
          <p:cNvPicPr>
            <a:picLocks noChangeAspect="1"/>
          </p:cNvPicPr>
          <p:nvPr/>
        </p:nvPicPr>
        <p:blipFill>
          <a:blip r:embed="rId3"/>
          <a:stretch>
            <a:fillRect/>
          </a:stretch>
        </p:blipFill>
        <p:spPr>
          <a:xfrm>
            <a:off x="4693731" y="812800"/>
            <a:ext cx="3517900" cy="6045200"/>
          </a:xfrm>
          <a:prstGeom prst="rect">
            <a:avLst/>
          </a:prstGeom>
        </p:spPr>
      </p:pic>
    </p:spTree>
    <p:extLst>
      <p:ext uri="{BB962C8B-B14F-4D97-AF65-F5344CB8AC3E}">
        <p14:creationId xmlns:p14="http://schemas.microsoft.com/office/powerpoint/2010/main" val="335797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User Logins</a:t>
            </a:r>
          </a:p>
        </p:txBody>
      </p:sp>
      <p:sp>
        <p:nvSpPr>
          <p:cNvPr id="7" name="TextBox 6">
            <a:extLst>
              <a:ext uri="{FF2B5EF4-FFF2-40B4-BE49-F238E27FC236}">
                <a16:creationId xmlns:a16="http://schemas.microsoft.com/office/drawing/2014/main" id="{A94806D8-CC3E-5CAE-F68D-508CAEA2AD06}"/>
              </a:ext>
            </a:extLst>
          </p:cNvPr>
          <p:cNvSpPr txBox="1"/>
          <p:nvPr/>
        </p:nvSpPr>
        <p:spPr>
          <a:xfrm>
            <a:off x="0" y="4021534"/>
            <a:ext cx="4969750" cy="2585323"/>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Review the Purple Highlighted ones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Matti and Michelle don’t need access anymore</a:t>
            </a:r>
          </a:p>
          <a:p>
            <a:pPr marL="285750" indent="-285750">
              <a:buFont typeface="Arial" panose="020B0604020202020204" pitchFamily="34" charset="0"/>
              <a:buChar char="•"/>
            </a:pPr>
            <a:r>
              <a:rPr lang="en-US" dirty="0">
                <a:solidFill>
                  <a:schemeClr val="bg1"/>
                </a:solidFill>
              </a:rPr>
              <a:t>Sadie and Alexis might not need the access – haven’t logged in in 300 / 200+ days respectively</a:t>
            </a:r>
          </a:p>
          <a:p>
            <a:pPr marL="285750" indent="-285750">
              <a:buFont typeface="Arial" panose="020B0604020202020204" pitchFamily="34" charset="0"/>
              <a:buChar char="•"/>
            </a:pPr>
            <a:r>
              <a:rPr lang="en-US" dirty="0">
                <a:solidFill>
                  <a:schemeClr val="bg1"/>
                </a:solidFill>
              </a:rPr>
              <a:t>Does Nicole still need access in her new role?</a:t>
            </a:r>
          </a:p>
          <a:p>
            <a:pPr marL="285750" indent="-285750">
              <a:buFont typeface="Arial" panose="020B0604020202020204" pitchFamily="34" charset="0"/>
              <a:buChar char="•"/>
            </a:pPr>
            <a:r>
              <a:rPr lang="en-US" dirty="0">
                <a:solidFill>
                  <a:schemeClr val="bg1"/>
                </a:solidFill>
              </a:rPr>
              <a:t>Do we still need </a:t>
            </a:r>
            <a:r>
              <a:rPr lang="en-US" dirty="0" err="1">
                <a:solidFill>
                  <a:schemeClr val="bg1"/>
                </a:solidFill>
              </a:rPr>
              <a:t>tableau_promote</a:t>
            </a:r>
            <a:r>
              <a:rPr lang="en-US" dirty="0">
                <a:solidFill>
                  <a:schemeClr val="bg1"/>
                </a:solidFill>
              </a:rPr>
              <a:t> and </a:t>
            </a:r>
            <a:r>
              <a:rPr lang="en-US" dirty="0" err="1">
                <a:solidFill>
                  <a:schemeClr val="bg1"/>
                </a:solidFill>
              </a:rPr>
              <a:t>test_stg</a:t>
            </a:r>
            <a:r>
              <a:rPr lang="en-US" dirty="0">
                <a:solidFill>
                  <a:schemeClr val="bg1"/>
                </a:solidFill>
              </a:rPr>
              <a:t> users?</a:t>
            </a:r>
          </a:p>
        </p:txBody>
      </p:sp>
      <p:sp>
        <p:nvSpPr>
          <p:cNvPr id="9" name="TextBox 8">
            <a:extLst>
              <a:ext uri="{FF2B5EF4-FFF2-40B4-BE49-F238E27FC236}">
                <a16:creationId xmlns:a16="http://schemas.microsoft.com/office/drawing/2014/main" id="{6337EBC0-82D8-B55D-5C38-DA3CE1D1DF61}"/>
              </a:ext>
            </a:extLst>
          </p:cNvPr>
          <p:cNvSpPr txBox="1"/>
          <p:nvPr/>
        </p:nvSpPr>
        <p:spPr>
          <a:xfrm>
            <a:off x="-1" y="1338857"/>
            <a:ext cx="4969749" cy="2308324"/>
          </a:xfrm>
          <a:prstGeom prst="rect">
            <a:avLst/>
          </a:prstGeom>
          <a:solidFill>
            <a:srgbClr val="FFFF0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tx1"/>
                </a:solidFill>
              </a:rPr>
              <a:t>Need to check why David G has logins almost a month after his termination. My guess is it has something to do with </a:t>
            </a:r>
            <a:r>
              <a:rPr lang="en-US" dirty="0" err="1">
                <a:solidFill>
                  <a:schemeClr val="tx1"/>
                </a:solidFill>
              </a:rPr>
              <a:t>Knime</a:t>
            </a:r>
            <a:r>
              <a:rPr lang="en-US" dirty="0">
                <a:solidFill>
                  <a:schemeClr val="tx1"/>
                </a:solidFill>
              </a:rPr>
              <a:t> workflows, but we should check to double check and make sure. See next slide for *some* details, but thorough assessment needs to happen between Data Mart and EPA teams to figure out where that was running / using that ID.</a:t>
            </a:r>
          </a:p>
        </p:txBody>
      </p:sp>
      <p:pic>
        <p:nvPicPr>
          <p:cNvPr id="10" name="Picture 9">
            <a:extLst>
              <a:ext uri="{FF2B5EF4-FFF2-40B4-BE49-F238E27FC236}">
                <a16:creationId xmlns:a16="http://schemas.microsoft.com/office/drawing/2014/main" id="{3DF2A37A-D1C7-8B9D-FF46-0B8AFA3A207C}"/>
              </a:ext>
            </a:extLst>
          </p:cNvPr>
          <p:cNvPicPr>
            <a:picLocks noChangeAspect="1"/>
          </p:cNvPicPr>
          <p:nvPr/>
        </p:nvPicPr>
        <p:blipFill>
          <a:blip r:embed="rId2"/>
          <a:stretch>
            <a:fillRect/>
          </a:stretch>
        </p:blipFill>
        <p:spPr>
          <a:xfrm>
            <a:off x="5196325" y="447675"/>
            <a:ext cx="6769100" cy="6045200"/>
          </a:xfrm>
          <a:prstGeom prst="rect">
            <a:avLst/>
          </a:prstGeom>
        </p:spPr>
      </p:pic>
    </p:spTree>
    <p:extLst>
      <p:ext uri="{BB962C8B-B14F-4D97-AF65-F5344CB8AC3E}">
        <p14:creationId xmlns:p14="http://schemas.microsoft.com/office/powerpoint/2010/main" val="62563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Login Details</a:t>
            </a:r>
          </a:p>
        </p:txBody>
      </p:sp>
      <p:pic>
        <p:nvPicPr>
          <p:cNvPr id="8" name="Picture 7">
            <a:extLst>
              <a:ext uri="{FF2B5EF4-FFF2-40B4-BE49-F238E27FC236}">
                <a16:creationId xmlns:a16="http://schemas.microsoft.com/office/drawing/2014/main" id="{661D553E-694F-6E51-0092-92ED3765F420}"/>
              </a:ext>
            </a:extLst>
          </p:cNvPr>
          <p:cNvPicPr>
            <a:picLocks noChangeAspect="1"/>
          </p:cNvPicPr>
          <p:nvPr/>
        </p:nvPicPr>
        <p:blipFill>
          <a:blip r:embed="rId2"/>
          <a:stretch>
            <a:fillRect/>
          </a:stretch>
        </p:blipFill>
        <p:spPr>
          <a:xfrm>
            <a:off x="680936" y="1185069"/>
            <a:ext cx="11500798" cy="5672932"/>
          </a:xfrm>
          <a:prstGeom prst="rect">
            <a:avLst/>
          </a:prstGeom>
        </p:spPr>
      </p:pic>
      <p:sp>
        <p:nvSpPr>
          <p:cNvPr id="7" name="TextBox 6">
            <a:extLst>
              <a:ext uri="{FF2B5EF4-FFF2-40B4-BE49-F238E27FC236}">
                <a16:creationId xmlns:a16="http://schemas.microsoft.com/office/drawing/2014/main" id="{A94806D8-CC3E-5CAE-F68D-508CAEA2AD06}"/>
              </a:ext>
            </a:extLst>
          </p:cNvPr>
          <p:cNvSpPr txBox="1"/>
          <p:nvPr/>
        </p:nvSpPr>
        <p:spPr>
          <a:xfrm>
            <a:off x="226575" y="4021535"/>
            <a:ext cx="3949296" cy="2308324"/>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Filtered for David G. For some reason things still running after he left. Looks like a KNIME workflow or something that has his embedded credentials, but doesn’t look like it’s the same time, so someone must be running them manually throughout the day – not great.</a:t>
            </a:r>
          </a:p>
        </p:txBody>
      </p:sp>
    </p:spTree>
    <p:extLst>
      <p:ext uri="{BB962C8B-B14F-4D97-AF65-F5344CB8AC3E}">
        <p14:creationId xmlns:p14="http://schemas.microsoft.com/office/powerpoint/2010/main" val="96200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03AF26-28D0-8B2F-483E-7FCF6C5B9430}"/>
              </a:ext>
            </a:extLst>
          </p:cNvPr>
          <p:cNvSpPr>
            <a:spLocks noGrp="1"/>
          </p:cNvSpPr>
          <p:nvPr>
            <p:ph type="title"/>
          </p:nvPr>
        </p:nvSpPr>
        <p:spPr>
          <a:xfrm>
            <a:off x="838200" y="365125"/>
            <a:ext cx="10515600" cy="599379"/>
          </a:xfrm>
        </p:spPr>
        <p:txBody>
          <a:bodyPr>
            <a:normAutofit fontScale="90000"/>
          </a:bodyPr>
          <a:lstStyle/>
          <a:p>
            <a:r>
              <a:rPr lang="en-US" dirty="0"/>
              <a:t>Queries by User and Table</a:t>
            </a:r>
          </a:p>
        </p:txBody>
      </p:sp>
      <p:sp>
        <p:nvSpPr>
          <p:cNvPr id="7" name="TextBox 6">
            <a:extLst>
              <a:ext uri="{FF2B5EF4-FFF2-40B4-BE49-F238E27FC236}">
                <a16:creationId xmlns:a16="http://schemas.microsoft.com/office/drawing/2014/main" id="{A94806D8-CC3E-5CAE-F68D-508CAEA2AD06}"/>
              </a:ext>
            </a:extLst>
          </p:cNvPr>
          <p:cNvSpPr txBox="1"/>
          <p:nvPr/>
        </p:nvSpPr>
        <p:spPr>
          <a:xfrm>
            <a:off x="351835" y="1120676"/>
            <a:ext cx="3949296" cy="3970318"/>
          </a:xfrm>
          <a:prstGeom prst="rect">
            <a:avLst/>
          </a:prstGeom>
          <a:solidFill>
            <a:srgbClr val="7030A0"/>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solidFill>
                  <a:schemeClr val="bg1"/>
                </a:solidFill>
              </a:rPr>
              <a:t>We might be able to sunset some of the old views…they don’t look like they’re being used anymore (finally). This tableau view also gives a look at who is querying each object and you can take a look at each individual table in question</a:t>
            </a:r>
          </a:p>
          <a:p>
            <a:endParaRPr lang="en-US" dirty="0">
              <a:solidFill>
                <a:schemeClr val="bg1"/>
              </a:solidFill>
            </a:endParaRPr>
          </a:p>
          <a:p>
            <a:r>
              <a:rPr lang="en-US" dirty="0">
                <a:solidFill>
                  <a:schemeClr val="bg1"/>
                </a:solidFill>
              </a:rPr>
              <a:t>I would start with the sensitive data – custom fields, performance, DEI, </a:t>
            </a:r>
            <a:r>
              <a:rPr lang="en-US" dirty="0" err="1">
                <a:solidFill>
                  <a:schemeClr val="bg1"/>
                </a:solidFill>
              </a:rPr>
              <a:t>navex</a:t>
            </a:r>
            <a:r>
              <a:rPr lang="en-US" dirty="0">
                <a:solidFill>
                  <a:schemeClr val="bg1"/>
                </a:solidFill>
              </a:rPr>
              <a:t> data, etc.</a:t>
            </a:r>
          </a:p>
          <a:p>
            <a:endParaRPr lang="en-US" dirty="0">
              <a:solidFill>
                <a:schemeClr val="bg1"/>
              </a:solidFill>
            </a:endParaRPr>
          </a:p>
          <a:p>
            <a:r>
              <a:rPr lang="en-US" dirty="0">
                <a:solidFill>
                  <a:schemeClr val="bg1"/>
                </a:solidFill>
              </a:rPr>
              <a:t>Can also drill down, and look at individual data to see what queries are being run</a:t>
            </a:r>
          </a:p>
        </p:txBody>
      </p:sp>
      <p:pic>
        <p:nvPicPr>
          <p:cNvPr id="2" name="Picture 1">
            <a:extLst>
              <a:ext uri="{FF2B5EF4-FFF2-40B4-BE49-F238E27FC236}">
                <a16:creationId xmlns:a16="http://schemas.microsoft.com/office/drawing/2014/main" id="{44BA7B36-16C0-6166-C1CC-FFA01250FB67}"/>
              </a:ext>
            </a:extLst>
          </p:cNvPr>
          <p:cNvPicPr>
            <a:picLocks noChangeAspect="1"/>
          </p:cNvPicPr>
          <p:nvPr/>
        </p:nvPicPr>
        <p:blipFill>
          <a:blip r:embed="rId2"/>
          <a:stretch>
            <a:fillRect/>
          </a:stretch>
        </p:blipFill>
        <p:spPr>
          <a:xfrm>
            <a:off x="5837129" y="990270"/>
            <a:ext cx="6128296" cy="5719743"/>
          </a:xfrm>
          <a:prstGeom prst="rect">
            <a:avLst/>
          </a:prstGeom>
        </p:spPr>
      </p:pic>
    </p:spTree>
    <p:extLst>
      <p:ext uri="{BB962C8B-B14F-4D97-AF65-F5344CB8AC3E}">
        <p14:creationId xmlns:p14="http://schemas.microsoft.com/office/powerpoint/2010/main" val="1573629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910</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Available Tabs</vt:lpstr>
      <vt:lpstr>Tables (in D_HRDATAMART)</vt:lpstr>
      <vt:lpstr>Roles</vt:lpstr>
      <vt:lpstr>Role Details</vt:lpstr>
      <vt:lpstr>Role Grants to Users</vt:lpstr>
      <vt:lpstr>Roles by User</vt:lpstr>
      <vt:lpstr>User Logins</vt:lpstr>
      <vt:lpstr>Login Details</vt:lpstr>
      <vt:lpstr>Queries by User and Table</vt:lpstr>
      <vt:lpstr>Queries by User and Table (starting with User)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Available Tabs</dc:title>
  <dc:creator>Matthias Chan</dc:creator>
  <cp:lastModifiedBy>Matthias Chan</cp:lastModifiedBy>
  <cp:revision>5</cp:revision>
  <dcterms:created xsi:type="dcterms:W3CDTF">2023-07-03T22:18:03Z</dcterms:created>
  <dcterms:modified xsi:type="dcterms:W3CDTF">2023-07-04T02:52:07Z</dcterms:modified>
</cp:coreProperties>
</file>