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A346-E454-4D91-8939-DEB00C2A4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85CB0-4B89-4755-AD92-72E05589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F3BD-D5FD-49A3-B87E-C0BDBDF0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55CA-B81B-4EAE-A7B7-BA64F2CA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EB134-7852-482B-ABEA-9A40EF1D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956D-5FEA-4EBA-B41B-14DC8D6A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D3FCC-4BC0-48D7-9576-D9B229F9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1B8E-6F0C-488D-B207-3E04066F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6015-1D8A-4B3C-891B-D3C1299C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DAB9-1B24-484F-9D49-C56400A6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9A9E8-EAC8-4CB5-8762-55851E39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15057-7984-4237-9FDC-C5C98FCE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FA45-061B-42D8-A44D-38A941CF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F9FA-C98A-43AC-95A7-D21CF936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B427-C6F3-4D4D-9BE8-2F84A5C4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E90A-116B-4D0A-ADE0-46B0E370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4B0B-2AB7-4B8A-A2D7-D4149A87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F368-CDD9-4B54-97C2-587FB58E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7F55-49CD-4EE3-997E-149E09F6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920A-136A-46CA-8FDD-8BC344F4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55F4-2FB5-4FDC-AB36-EC1D252A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9A02-02C9-4DF7-AFF1-95686330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C18F7-A7F7-4095-BA6F-D13AAC52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7A49-88A4-4527-898F-82DE0A88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8DF4-B515-4D42-B5EC-6FB0A80D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0F4E-C81E-477E-B4DC-C01EF2A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4752-FE9B-4F4F-9E8D-6F95F3E4E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5D92-222E-4CC9-B711-91DF7775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128F8-5550-42F2-916A-C938473E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116F9-DDE1-4A15-8DE4-DEAF44F1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6B5D-BD8E-45A2-AF6E-548DB223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E646-E0CB-4771-B187-30C3532C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8863-4E61-4371-920C-383A5BFE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1F81-0A37-4E2C-87B6-A0EBCBF81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6C470-A657-405F-BEC8-55CF7B392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82D3D-C552-417C-A2F1-F93EB1D5C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C89C5-0F53-4440-A4F4-8EAC27F2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647C1-DD6F-498B-8F5E-C243964E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62A17-3717-4026-96C6-A6266227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5901-7161-4E32-931F-9521E277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2248D-B4F2-41D4-AC7A-6370F393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49A30-2880-4B0C-A558-9FABA0EF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7D62-67F6-418F-967F-90D2E593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0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72347-F246-4089-B75A-F453D272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0EA8A-E1C9-4E6E-8E7A-0EBC921A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59857-16BB-4698-B2D8-EE9094E9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647A-9C02-4F95-AB5F-4B42A7A6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25B0-81ED-40DA-BD3A-0DEBDF50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AF5C-279D-4818-93EC-334A3D839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E0655-F89F-4A06-B3BF-EF7FEDE0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6B00-1ED5-4B7A-8903-7F5654B9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36B5B-2F31-4F23-B01F-D407EE23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6282-BFB5-4DB3-B3DD-4D65CE4B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5D854-A5EA-487B-8396-9032DC47E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5D704-6CA6-4E78-B0FF-4FC5282DB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02332-D13B-4E66-88A7-4AB529ED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E1F2-D854-4F13-A5DC-FC51FBC2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CE474-0AD9-4305-BC6A-100E056B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91342-E2EF-40BC-966B-8B0B34D2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E8DD-2717-4DE4-8413-1C0A258A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CD40-20E6-457A-99B2-A9CE2BEA6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C168-24C7-4C2B-AB3F-3C4B5FBD460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5785-705E-4934-9A56-242F46D2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38E3-C957-464E-BA10-71780A3A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9A83-459A-4703-81CC-9070A7BF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NM_008218.2" TargetMode="External"/><Relationship Id="rId2" Type="http://schemas.openxmlformats.org/officeDocument/2006/relationships/hyperlink" Target="https://www.ncbi.nlm.nih.gov/protein/14530157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DE69-CBDC-4674-A483-3C9E4820F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Instructions for running suboptimal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6617-0E92-439A-B1DB-D4FD0AA92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Chan’s code</a:t>
            </a:r>
          </a:p>
          <a:p>
            <a:r>
              <a:rPr lang="en-US" dirty="0"/>
              <a:t>PP2</a:t>
            </a:r>
          </a:p>
          <a:p>
            <a:r>
              <a:rPr lang="en-US" dirty="0"/>
              <a:t>chan250@purdue.edu</a:t>
            </a:r>
          </a:p>
        </p:txBody>
      </p:sp>
    </p:spTree>
    <p:extLst>
      <p:ext uri="{BB962C8B-B14F-4D97-AF65-F5344CB8AC3E}">
        <p14:creationId xmlns:p14="http://schemas.microsoft.com/office/powerpoint/2010/main" val="199842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307-2DE5-40FD-B978-F59473DA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DNA and protein sequences from NCBI</a:t>
            </a:r>
          </a:p>
          <a:p>
            <a:r>
              <a:rPr lang="en-US" dirty="0"/>
              <a:t>Just used mouse hemoglobin in this example</a:t>
            </a:r>
          </a:p>
          <a:p>
            <a:r>
              <a:rPr lang="en-US" dirty="0"/>
              <a:t>I have included these </a:t>
            </a:r>
            <a:r>
              <a:rPr lang="en-US" dirty="0" err="1"/>
              <a:t>fasta</a:t>
            </a:r>
            <a:r>
              <a:rPr lang="en-US" dirty="0"/>
              <a:t> files in the submission</a:t>
            </a:r>
          </a:p>
          <a:p>
            <a:pPr lvl="1"/>
            <a:r>
              <a:rPr lang="en-US" dirty="0"/>
              <a:t>Protein: </a:t>
            </a:r>
            <a:r>
              <a:rPr lang="en-US" dirty="0">
                <a:hlinkClick r:id="rId2"/>
              </a:rPr>
              <a:t>https://www.ncbi.nlm.nih.gov/protein/145301578</a:t>
            </a:r>
            <a:endParaRPr lang="en-US" dirty="0"/>
          </a:p>
          <a:p>
            <a:pPr lvl="1"/>
            <a:r>
              <a:rPr lang="en-US" dirty="0"/>
              <a:t>DNA: </a:t>
            </a:r>
            <a:r>
              <a:rPr lang="en-US" dirty="0">
                <a:hlinkClick r:id="rId3"/>
              </a:rPr>
              <a:t>https://www.ncbi.nlm.nih.gov/nuccore/NM_008218.2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3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D4E8-3B74-44E7-BAA2-F8AFDD44D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816" y="3834121"/>
            <a:ext cx="4607984" cy="234284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Need something to run Python, I use Spyder</a:t>
            </a:r>
          </a:p>
          <a:p>
            <a:r>
              <a:rPr lang="en-US" dirty="0"/>
              <a:t>Need following files</a:t>
            </a:r>
          </a:p>
          <a:p>
            <a:pPr lvl="1"/>
            <a:r>
              <a:rPr lang="en-US" dirty="0"/>
              <a:t>BLOSUM62</a:t>
            </a:r>
          </a:p>
          <a:p>
            <a:pPr lvl="1"/>
            <a:r>
              <a:rPr lang="en-US" dirty="0" err="1"/>
              <a:t>SubOpt_code</a:t>
            </a:r>
            <a:endParaRPr lang="en-US" dirty="0"/>
          </a:p>
          <a:p>
            <a:pPr lvl="1"/>
            <a:r>
              <a:rPr lang="en-US" dirty="0"/>
              <a:t>DNA sequence (will be translated and has to be named </a:t>
            </a:r>
            <a:r>
              <a:rPr lang="en-US" dirty="0" err="1"/>
              <a:t>DNA_seq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Protein sequence being compared (has to be named </a:t>
            </a:r>
            <a:r>
              <a:rPr lang="en-US" dirty="0" err="1"/>
              <a:t>prot_seq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28E07-442A-4B11-ABD4-76B3A20E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3" y="1009651"/>
            <a:ext cx="6069541" cy="516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524AD-8AA9-4981-9323-7177565D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757" y="112981"/>
            <a:ext cx="4607983" cy="35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DE898-BF08-4AFB-A2E3-764B767F7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19"/>
          <a:stretch/>
        </p:blipFill>
        <p:spPr>
          <a:xfrm>
            <a:off x="260489" y="505838"/>
            <a:ext cx="6510106" cy="5540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C4D1-B3FD-44EB-B010-5DFCF60F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140" y="1023457"/>
            <a:ext cx="4298659" cy="5153506"/>
          </a:xfrm>
        </p:spPr>
        <p:txBody>
          <a:bodyPr/>
          <a:lstStyle/>
          <a:p>
            <a:r>
              <a:rPr lang="en-US" dirty="0"/>
              <a:t>Run code by clicking green play button</a:t>
            </a:r>
          </a:p>
          <a:p>
            <a:r>
              <a:rPr lang="en-US" dirty="0"/>
              <a:t>Code for sub optimal alignment is very similar to local alignment from PP1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71BEAD-D59D-49AA-9C0C-C969B5315B59}"/>
              </a:ext>
            </a:extLst>
          </p:cNvPr>
          <p:cNvSpPr/>
          <p:nvPr/>
        </p:nvSpPr>
        <p:spPr>
          <a:xfrm>
            <a:off x="1609585" y="811868"/>
            <a:ext cx="406400" cy="350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B15E-40D3-4698-A81B-22BC8C2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18" y="415636"/>
            <a:ext cx="3779982" cy="5761327"/>
          </a:xfrm>
        </p:spPr>
        <p:txBody>
          <a:bodyPr/>
          <a:lstStyle/>
          <a:p>
            <a:r>
              <a:rPr lang="en-US" dirty="0"/>
              <a:t>These two windows should pop up</a:t>
            </a:r>
          </a:p>
          <a:p>
            <a:r>
              <a:rPr lang="en-US" dirty="0"/>
              <a:t>Choose </a:t>
            </a:r>
            <a:r>
              <a:rPr lang="en-US" dirty="0" err="1"/>
              <a:t>DNA_seq</a:t>
            </a:r>
            <a:r>
              <a:rPr lang="en-US" dirty="0"/>
              <a:t> and </a:t>
            </a:r>
            <a:r>
              <a:rPr lang="en-US" dirty="0" err="1"/>
              <a:t>prot_seq</a:t>
            </a:r>
            <a:r>
              <a:rPr lang="en-US" dirty="0"/>
              <a:t> files and click open (Needs to be named </a:t>
            </a:r>
            <a:r>
              <a:rPr lang="en-US" dirty="0" err="1"/>
              <a:t>DNA_seq</a:t>
            </a:r>
            <a:r>
              <a:rPr lang="en-US" dirty="0"/>
              <a:t> and </a:t>
            </a:r>
            <a:r>
              <a:rPr lang="en-US" dirty="0" err="1"/>
              <a:t>prot_seq</a:t>
            </a:r>
            <a:r>
              <a:rPr lang="en-US" dirty="0"/>
              <a:t> exactly)</a:t>
            </a:r>
          </a:p>
          <a:p>
            <a:r>
              <a:rPr lang="en-US" dirty="0"/>
              <a:t>Make sure to exit the top window too for program to run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9B5926-B0F9-4197-9EA6-1AF40BA9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38" y="881464"/>
            <a:ext cx="1372162" cy="1618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CD8354-1D82-4B22-8840-5B0BA075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4" y="2724657"/>
            <a:ext cx="6303723" cy="39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4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71CC-6461-4B74-98C0-FE768B5F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472" y="738909"/>
            <a:ext cx="4223327" cy="5438054"/>
          </a:xfrm>
        </p:spPr>
        <p:txBody>
          <a:bodyPr/>
          <a:lstStyle/>
          <a:p>
            <a:r>
              <a:rPr lang="en-US" dirty="0"/>
              <a:t>Two new files should appear in folder</a:t>
            </a:r>
          </a:p>
          <a:p>
            <a:r>
              <a:rPr lang="en-US" dirty="0" err="1"/>
              <a:t>SubOpt_ScoreMatrix</a:t>
            </a:r>
            <a:r>
              <a:rPr lang="en-US" dirty="0"/>
              <a:t> contains score matrix and traceback</a:t>
            </a:r>
          </a:p>
          <a:p>
            <a:r>
              <a:rPr lang="en-US" dirty="0" err="1"/>
              <a:t>SubOpt_SequenceInfo</a:t>
            </a:r>
            <a:r>
              <a:rPr lang="en-US" dirty="0"/>
              <a:t> contains alignment with other additional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F0723-3476-4C11-BD33-4EB842FF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0" y="1518081"/>
            <a:ext cx="5865769" cy="44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DE9A-C0D5-4687-B342-5272CE1D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3468-0A89-48D6-B11D-E2C855A7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6989"/>
            <a:ext cx="10515600" cy="103997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Excel with the score matrix</a:t>
            </a:r>
          </a:p>
          <a:p>
            <a:r>
              <a:rPr lang="en-US" dirty="0"/>
              <a:t>Traceback marked with (#) (ex. (1)…)</a:t>
            </a:r>
          </a:p>
          <a:p>
            <a:pPr lvl="1"/>
            <a:r>
              <a:rPr lang="en-US" dirty="0"/>
              <a:t>Therefore, </a:t>
            </a:r>
            <a:r>
              <a:rPr lang="en-US" dirty="0" err="1"/>
              <a:t>ctrl+a</a:t>
            </a:r>
            <a:r>
              <a:rPr lang="en-US" dirty="0"/>
              <a:t>; conditional formatting; Highlight cell rules; More rules; and making dialog something like the new formatting rule, you can highlight the traceback in the excel of a certain alignment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DAE23E-5E0C-4401-AAF3-A98D82B8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0" y="202328"/>
            <a:ext cx="8851731" cy="4787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F01C6-D77B-4A21-97B8-13D2DD9A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91" y="1970302"/>
            <a:ext cx="3164829" cy="25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3116-B0AC-475A-B888-DD02FADF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681037"/>
            <a:ext cx="4241800" cy="5495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Contains </a:t>
            </a:r>
            <a:r>
              <a:rPr lang="en-US" dirty="0" err="1"/>
              <a:t>fasta</a:t>
            </a:r>
            <a:r>
              <a:rPr lang="en-US" dirty="0"/>
              <a:t> input names taken directly from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r>
              <a:rPr lang="en-US" dirty="0"/>
              <a:t>Has the translated protein from the DNA and protein sequence</a:t>
            </a:r>
          </a:p>
          <a:p>
            <a:r>
              <a:rPr lang="en-US" dirty="0"/>
              <a:t>Includes gap opening and extension values</a:t>
            </a:r>
          </a:p>
          <a:p>
            <a:r>
              <a:rPr lang="en-US" dirty="0"/>
              <a:t>Includes full alignments of translated protein and protein sequences</a:t>
            </a:r>
          </a:p>
          <a:p>
            <a:r>
              <a:rPr lang="en-US" dirty="0"/>
              <a:t>Note: it’s not that simple to change from BLOSUM62 to Pam, I just have it print BLOSUM62 was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4FF72-43A3-455D-9FBD-E5B69C26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5" y="909853"/>
            <a:ext cx="6383217" cy="52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FE7E-9925-4929-816C-FD2C1224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8465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this part of the code the gap opening (</a:t>
            </a:r>
            <a:r>
              <a:rPr lang="en-US" dirty="0" err="1"/>
              <a:t>gap_o</a:t>
            </a:r>
            <a:r>
              <a:rPr lang="en-US" dirty="0"/>
              <a:t>) and gap extension values (</a:t>
            </a:r>
            <a:r>
              <a:rPr lang="en-US" dirty="0" err="1"/>
              <a:t>gap_e</a:t>
            </a:r>
            <a:r>
              <a:rPr lang="en-US" dirty="0"/>
              <a:t>) can be changed</a:t>
            </a:r>
          </a:p>
          <a:p>
            <a:r>
              <a:rPr lang="en-US" dirty="0"/>
              <a:t>The number of sub optimal alignments can also be changed by changing </a:t>
            </a:r>
            <a:r>
              <a:rPr lang="en-US" dirty="0" err="1"/>
              <a:t>num_align</a:t>
            </a:r>
            <a:r>
              <a:rPr lang="en-US" dirty="0"/>
              <a:t> value</a:t>
            </a:r>
          </a:p>
          <a:p>
            <a:r>
              <a:rPr lang="en-US" dirty="0"/>
              <a:t>I don’t foresee anything else that may need to be changed, but if there is please email me and I’ll try to help you understand code. I didn’t comment it well at all.</a:t>
            </a:r>
          </a:p>
          <a:p>
            <a:r>
              <a:rPr lang="en-US" dirty="0"/>
              <a:t>Since code is almost the same as local alignment, I just used the local alignment code from PP1 so comments should be about the same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BF2DD-8632-49CD-9732-C97290B4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28" y="582466"/>
            <a:ext cx="5363323" cy="2372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DDB19D-65B2-47A1-B128-33A7223C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85" y="882545"/>
            <a:ext cx="5277587" cy="17718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9B2517-1810-42F9-B7E0-E2632EA87334}"/>
              </a:ext>
            </a:extLst>
          </p:cNvPr>
          <p:cNvSpPr/>
          <p:nvPr/>
        </p:nvSpPr>
        <p:spPr>
          <a:xfrm>
            <a:off x="466928" y="1167319"/>
            <a:ext cx="1138136" cy="476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5342D6-2825-43EF-B172-F82C0A62004B}"/>
              </a:ext>
            </a:extLst>
          </p:cNvPr>
          <p:cNvSpPr/>
          <p:nvPr/>
        </p:nvSpPr>
        <p:spPr>
          <a:xfrm>
            <a:off x="6196451" y="1405646"/>
            <a:ext cx="1138136" cy="476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7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Instructions for running suboptimal alignment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running suboptimal alignment</dc:title>
  <dc:creator>Matthew Y Chan</dc:creator>
  <cp:lastModifiedBy>Matthew Y Chan</cp:lastModifiedBy>
  <cp:revision>2</cp:revision>
  <dcterms:created xsi:type="dcterms:W3CDTF">2021-12-06T20:43:12Z</dcterms:created>
  <dcterms:modified xsi:type="dcterms:W3CDTF">2021-12-06T21:01:03Z</dcterms:modified>
</cp:coreProperties>
</file>