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Garamon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ZhTxRCDBO/k5wz1LLsJHGV5fX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Garamond-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Garamond-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Garamond-boldItalic.fntdata"/><Relationship Id="rId30" Type="http://schemas.openxmlformats.org/officeDocument/2006/relationships/font" Target="fonts/Garamond-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13322240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c13322240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c13322240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800"/>
              <a:buFont typeface="Arial"/>
              <a:buNone/>
            </a:pPr>
            <a:fld id="{00000000-1234-1234-1234-123412341234}" type="slidenum">
              <a:rPr lang="en-I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79572b7a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79572b7a3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79572b7a3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cxnSp>
        <p:nvCxnSpPr>
          <p:cNvPr id="26" name="Google Shape;26;p4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52"/>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5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5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3"/>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53"/>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5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5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5"/>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5"/>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cxnSp>
        <p:nvCxnSpPr>
          <p:cNvPr id="41" name="Google Shape;41;p4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2" name="Shape 42"/>
        <p:cNvGrpSpPr/>
        <p:nvPr/>
      </p:nvGrpSpPr>
      <p:grpSpPr>
        <a:xfrm>
          <a:off x="0" y="0"/>
          <a:ext cx="0" cy="0"/>
          <a:chOff x="0" y="0"/>
          <a:chExt cx="0" cy="0"/>
        </a:xfrm>
      </p:grpSpPr>
      <p:sp>
        <p:nvSpPr>
          <p:cNvPr id="43" name="Google Shape;43;p4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4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3" name="Shape 53"/>
        <p:cNvGrpSpPr/>
        <p:nvPr/>
      </p:nvGrpSpPr>
      <p:grpSpPr>
        <a:xfrm>
          <a:off x="0" y="0"/>
          <a:ext cx="0" cy="0"/>
          <a:chOff x="0" y="0"/>
          <a:chExt cx="0" cy="0"/>
        </a:xfrm>
      </p:grpSpPr>
      <p:sp>
        <p:nvSpPr>
          <p:cNvPr id="54" name="Google Shape;54;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4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3" name="Google Shape;63;p4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4" name="Google Shape;64;p4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5" name="Google Shape;65;p4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6" name="Google Shape;66;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50"/>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0"/>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0"/>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50"/>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50"/>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50"/>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1pPr>
            <a:lvl2pPr indent="0" lvl="1"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2pPr>
            <a:lvl3pPr indent="0" lvl="2"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3pPr>
            <a:lvl4pPr indent="0" lvl="3"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4pPr>
            <a:lvl5pPr indent="0" lvl="4"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5pPr>
            <a:lvl6pPr indent="0" lvl="5"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6pPr>
            <a:lvl7pPr indent="0" lvl="6"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7pPr>
            <a:lvl8pPr indent="0" lvl="7"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8pPr>
            <a:lvl9pPr indent="0" lvl="8" marL="0" marR="0" algn="r">
              <a:spcBef>
                <a:spcPts val="0"/>
              </a:spcBef>
              <a:spcAft>
                <a:spcPts val="0"/>
              </a:spcAft>
              <a:buClr>
                <a:schemeClr val="dk2"/>
              </a:buClr>
              <a:buSzPts val="1050"/>
              <a:buFont typeface="Calibri"/>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51"/>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1"/>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1"/>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51"/>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3" name="Google Shape;83;p51"/>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Clr>
                <a:srgbClr val="FFFFFF"/>
              </a:buClr>
              <a:buSzPts val="1000"/>
              <a:buFont typeface="Calibri"/>
              <a:buNone/>
              <a:defRPr/>
            </a:lvl1pPr>
            <a:lvl2pPr indent="0" lvl="1" marL="0" algn="r">
              <a:spcBef>
                <a:spcPts val="0"/>
              </a:spcBef>
              <a:spcAft>
                <a:spcPts val="0"/>
              </a:spcAft>
              <a:buClr>
                <a:srgbClr val="FFFFFF"/>
              </a:buClr>
              <a:buSzPts val="1000"/>
              <a:buFont typeface="Calibri"/>
              <a:buNone/>
              <a:defRPr/>
            </a:lvl2pPr>
            <a:lvl3pPr indent="0" lvl="2" marL="0" algn="r">
              <a:spcBef>
                <a:spcPts val="0"/>
              </a:spcBef>
              <a:spcAft>
                <a:spcPts val="0"/>
              </a:spcAft>
              <a:buClr>
                <a:srgbClr val="FFFFFF"/>
              </a:buClr>
              <a:buSzPts val="1000"/>
              <a:buFont typeface="Calibri"/>
              <a:buNone/>
              <a:defRPr/>
            </a:lvl3pPr>
            <a:lvl4pPr indent="0" lvl="3" marL="0" algn="r">
              <a:spcBef>
                <a:spcPts val="0"/>
              </a:spcBef>
              <a:spcAft>
                <a:spcPts val="0"/>
              </a:spcAft>
              <a:buClr>
                <a:srgbClr val="FFFFFF"/>
              </a:buClr>
              <a:buSzPts val="1000"/>
              <a:buFont typeface="Calibri"/>
              <a:buNone/>
              <a:defRPr/>
            </a:lvl4pPr>
            <a:lvl5pPr indent="0" lvl="4" marL="0" algn="r">
              <a:spcBef>
                <a:spcPts val="0"/>
              </a:spcBef>
              <a:spcAft>
                <a:spcPts val="0"/>
              </a:spcAft>
              <a:buClr>
                <a:srgbClr val="FFFFFF"/>
              </a:buClr>
              <a:buSzPts val="1000"/>
              <a:buFont typeface="Calibri"/>
              <a:buNone/>
              <a:defRPr/>
            </a:lvl5pPr>
            <a:lvl6pPr indent="0" lvl="5" marL="0" algn="r">
              <a:spcBef>
                <a:spcPts val="0"/>
              </a:spcBef>
              <a:spcAft>
                <a:spcPts val="0"/>
              </a:spcAft>
              <a:buClr>
                <a:srgbClr val="FFFFFF"/>
              </a:buClr>
              <a:buSzPts val="1000"/>
              <a:buFont typeface="Calibri"/>
              <a:buNone/>
              <a:defRPr/>
            </a:lvl6pPr>
            <a:lvl7pPr indent="0" lvl="6" marL="0" algn="r">
              <a:spcBef>
                <a:spcPts val="0"/>
              </a:spcBef>
              <a:spcAft>
                <a:spcPts val="0"/>
              </a:spcAft>
              <a:buClr>
                <a:srgbClr val="FFFFFF"/>
              </a:buClr>
              <a:buSzPts val="1000"/>
              <a:buFont typeface="Calibri"/>
              <a:buNone/>
              <a:defRPr/>
            </a:lvl7pPr>
            <a:lvl8pPr indent="0" lvl="7" marL="0" algn="r">
              <a:spcBef>
                <a:spcPts val="0"/>
              </a:spcBef>
              <a:spcAft>
                <a:spcPts val="0"/>
              </a:spcAft>
              <a:buClr>
                <a:srgbClr val="FFFFFF"/>
              </a:buClr>
              <a:buSzPts val="1000"/>
              <a:buFont typeface="Calibri"/>
              <a:buNone/>
              <a:defRPr/>
            </a:lvl8pPr>
            <a:lvl9pPr indent="0" lvl="8" marL="0" algn="r">
              <a:spcBef>
                <a:spcPts val="0"/>
              </a:spcBef>
              <a:spcAft>
                <a:spcPts val="0"/>
              </a:spcAft>
              <a:buClr>
                <a:srgbClr val="FFFFFF"/>
              </a:buClr>
              <a:buSzPts val="1000"/>
              <a:buFont typeface="Calibri"/>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2"/>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4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cxnSp>
        <p:nvCxnSpPr>
          <p:cNvPr id="17" name="Google Shape;17;p42"/>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6.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nvSpPr>
        <p:spPr>
          <a:xfrm>
            <a:off x="3200151" y="2721114"/>
            <a:ext cx="544397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4000"/>
              <a:buFont typeface="Garamond"/>
              <a:buNone/>
            </a:pPr>
            <a:r>
              <a:rPr b="0" i="0" lang="en-IN" sz="4000" u="none" cap="none" strike="noStrike">
                <a:solidFill>
                  <a:srgbClr val="FF6700"/>
                </a:solidFill>
                <a:latin typeface="Garamond"/>
                <a:ea typeface="Garamond"/>
                <a:cs typeface="Garamond"/>
                <a:sym typeface="Garamond"/>
              </a:rPr>
              <a:t>Support Vector Machines</a:t>
            </a:r>
            <a:endParaRPr b="0" i="0" sz="2800" u="none" cap="none" strike="noStrike">
              <a:solidFill>
                <a:srgbClr val="FF6700"/>
              </a:solidFill>
              <a:latin typeface="Garamond"/>
              <a:ea typeface="Garamond"/>
              <a:cs typeface="Garamond"/>
              <a:sym typeface="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p:nvPr/>
        </p:nvSpPr>
        <p:spPr>
          <a:xfrm>
            <a:off x="285134" y="500973"/>
            <a:ext cx="10846161" cy="10156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Thus, to generalize the representation of the plane of the decision boundary the vector that is normal (perpendicular) to the medium of the plane can be utilized. That is how any plane (line) can be described using a single equation</a:t>
            </a:r>
            <a:endParaRPr sz="2000">
              <a:solidFill>
                <a:schemeClr val="dk1"/>
              </a:solidFill>
              <a:latin typeface="Garamond"/>
              <a:ea typeface="Garamond"/>
              <a:cs typeface="Garamond"/>
              <a:sym typeface="Garamond"/>
            </a:endParaRPr>
          </a:p>
        </p:txBody>
      </p:sp>
      <p:pic>
        <p:nvPicPr>
          <p:cNvPr descr="Image for post" id="174" name="Google Shape;174;p8"/>
          <p:cNvPicPr preferRelativeResize="0"/>
          <p:nvPr/>
        </p:nvPicPr>
        <p:blipFill rotWithShape="1">
          <a:blip r:embed="rId3">
            <a:alphaModFix/>
          </a:blip>
          <a:srcRect b="8396" l="32695" r="32383" t="24390"/>
          <a:stretch/>
        </p:blipFill>
        <p:spPr>
          <a:xfrm>
            <a:off x="7019927" y="2998858"/>
            <a:ext cx="4362115" cy="3358169"/>
          </a:xfrm>
          <a:prstGeom prst="rect">
            <a:avLst/>
          </a:prstGeom>
          <a:noFill/>
          <a:ln>
            <a:noFill/>
          </a:ln>
        </p:spPr>
      </p:pic>
      <p:sp>
        <p:nvSpPr>
          <p:cNvPr id="175" name="Google Shape;175;p8"/>
          <p:cNvSpPr/>
          <p:nvPr/>
        </p:nvSpPr>
        <p:spPr>
          <a:xfrm>
            <a:off x="167020" y="3429000"/>
            <a:ext cx="564799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To represent the decision boundary, a vector (w) starting from the origin and normal the plane is drawn. But we don’t know  about the parameters as well as the length of the vector w.</a:t>
            </a:r>
            <a:endParaRPr sz="2000">
              <a:solidFill>
                <a:schemeClr val="dk1"/>
              </a:solidFill>
              <a:latin typeface="Garamond"/>
              <a:ea typeface="Garamond"/>
              <a:cs typeface="Garamond"/>
              <a:sym typeface="Garamond"/>
            </a:endParaRPr>
          </a:p>
        </p:txBody>
      </p:sp>
      <p:pic>
        <p:nvPicPr>
          <p:cNvPr id="176" name="Google Shape;176;p8"/>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p:nvPr/>
        </p:nvSpPr>
        <p:spPr>
          <a:xfrm>
            <a:off x="4370832" y="3198983"/>
            <a:ext cx="345033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SVM in linear non-separable cases</a:t>
            </a:r>
            <a:endParaRPr sz="1800">
              <a:solidFill>
                <a:schemeClr val="dk1"/>
              </a:solidFill>
              <a:latin typeface="Calibri"/>
              <a:ea typeface="Calibri"/>
              <a:cs typeface="Calibri"/>
              <a:sym typeface="Calibri"/>
            </a:endParaRPr>
          </a:p>
          <a:p>
            <a:pPr indent="0" lvl="0" marL="0" marR="0" rtl="0" algn="l">
              <a:spcBef>
                <a:spcPts val="0"/>
              </a:spcBef>
              <a:spcAft>
                <a:spcPts val="0"/>
              </a:spcAft>
              <a:buClr>
                <a:srgbClr val="FF6700"/>
              </a:buClr>
              <a:buSzPts val="2800"/>
              <a:buFont typeface="Garamond"/>
              <a:buNone/>
            </a:pPr>
            <a:br>
              <a:rPr lang="en-IN" sz="2800">
                <a:solidFill>
                  <a:srgbClr val="FF6700"/>
                </a:solidFill>
                <a:latin typeface="Garamond"/>
                <a:ea typeface="Garamond"/>
                <a:cs typeface="Garamond"/>
                <a:sym typeface="Garamond"/>
              </a:rPr>
            </a:br>
            <a:endParaRPr sz="2800">
              <a:solidFill>
                <a:srgbClr val="FF6700"/>
              </a:solidFill>
              <a:latin typeface="Garamond"/>
              <a:ea typeface="Garamond"/>
              <a:cs typeface="Garamond"/>
              <a:sym typeface="Garamond"/>
            </a:endParaRPr>
          </a:p>
        </p:txBody>
      </p:sp>
      <p:pic>
        <p:nvPicPr>
          <p:cNvPr id="182" name="Google Shape;182;p12"/>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p:nvPr/>
        </p:nvSpPr>
        <p:spPr>
          <a:xfrm>
            <a:off x="255639" y="147484"/>
            <a:ext cx="11503741" cy="16311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In the linearly separable case, SVM is trying to find the hyperplane that maximizes the margin, with the condition that both classes are classified correctly. But in reality, datasets are probably never linearly separable, so the condition of 100% correctly classified by a hyperplane will never be met.</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Garamond"/>
              <a:ea typeface="Garamond"/>
              <a:cs typeface="Garamond"/>
              <a:sym typeface="Garamond"/>
            </a:endParaRPr>
          </a:p>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SVM address non-linearly separable cases by introducing Kernel Tricks</a:t>
            </a:r>
            <a:endParaRPr sz="2000">
              <a:solidFill>
                <a:schemeClr val="dk1"/>
              </a:solidFill>
              <a:latin typeface="Garamond"/>
              <a:ea typeface="Garamond"/>
              <a:cs typeface="Garamond"/>
              <a:sym typeface="Garamond"/>
            </a:endParaRPr>
          </a:p>
        </p:txBody>
      </p:sp>
      <p:pic>
        <p:nvPicPr>
          <p:cNvPr id="188" name="Google Shape;188;p13"/>
          <p:cNvPicPr preferRelativeResize="0"/>
          <p:nvPr/>
        </p:nvPicPr>
        <p:blipFill rotWithShape="1">
          <a:blip r:embed="rId3">
            <a:alphaModFix/>
          </a:blip>
          <a:srcRect b="0" l="0" r="0" t="0"/>
          <a:stretch/>
        </p:blipFill>
        <p:spPr>
          <a:xfrm>
            <a:off x="455356" y="2339155"/>
            <a:ext cx="2628900" cy="3143250"/>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5404362" y="2638833"/>
            <a:ext cx="2838450" cy="2543894"/>
          </a:xfrm>
          <a:prstGeom prst="rect">
            <a:avLst/>
          </a:prstGeom>
          <a:noFill/>
          <a:ln>
            <a:noFill/>
          </a:ln>
        </p:spPr>
      </p:pic>
      <p:pic>
        <p:nvPicPr>
          <p:cNvPr id="190" name="Google Shape;190;p13"/>
          <p:cNvPicPr preferRelativeResize="0"/>
          <p:nvPr/>
        </p:nvPicPr>
        <p:blipFill rotWithShape="1">
          <a:blip r:embed="rId5">
            <a:alphaModFix/>
          </a:blip>
          <a:srcRect b="0" l="0" r="0" t="0"/>
          <a:stretch/>
        </p:blipFill>
        <p:spPr>
          <a:xfrm>
            <a:off x="10336096" y="5946727"/>
            <a:ext cx="1678496" cy="365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Non-Linearly Separable Data &amp; Kernel Trick</a:t>
            </a:r>
            <a:endParaRPr/>
          </a:p>
        </p:txBody>
      </p:sp>
      <p:pic>
        <p:nvPicPr>
          <p:cNvPr id="196" name="Google Shape;196;p35"/>
          <p:cNvPicPr preferRelativeResize="0"/>
          <p:nvPr>
            <p:ph idx="1" type="body"/>
          </p:nvPr>
        </p:nvPicPr>
        <p:blipFill rotWithShape="1">
          <a:blip r:embed="rId3">
            <a:alphaModFix/>
          </a:blip>
          <a:srcRect b="0" l="0" r="0" t="0"/>
          <a:stretch/>
        </p:blipFill>
        <p:spPr>
          <a:xfrm>
            <a:off x="1189703" y="1720403"/>
            <a:ext cx="9586452" cy="4150417"/>
          </a:xfrm>
          <a:prstGeom prst="rect">
            <a:avLst/>
          </a:prstGeom>
          <a:noFill/>
          <a:ln>
            <a:noFill/>
          </a:ln>
        </p:spPr>
      </p:pic>
      <p:pic>
        <p:nvPicPr>
          <p:cNvPr id="197" name="Google Shape;197;p35"/>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p:nvPr/>
        </p:nvSpPr>
        <p:spPr>
          <a:xfrm>
            <a:off x="0" y="0"/>
            <a:ext cx="12722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Kernel Trick</a:t>
            </a:r>
            <a:endParaRPr sz="1800">
              <a:solidFill>
                <a:schemeClr val="dk1"/>
              </a:solidFill>
              <a:latin typeface="Calibri"/>
              <a:ea typeface="Calibri"/>
              <a:cs typeface="Calibri"/>
              <a:sym typeface="Calibri"/>
            </a:endParaRPr>
          </a:p>
        </p:txBody>
      </p:sp>
      <p:sp>
        <p:nvSpPr>
          <p:cNvPr id="203" name="Google Shape;203;p14"/>
          <p:cNvSpPr/>
          <p:nvPr/>
        </p:nvSpPr>
        <p:spPr>
          <a:xfrm>
            <a:off x="97536" y="1047834"/>
            <a:ext cx="11996928" cy="10156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Clearly, there is no line that can separate the two classes in this x-y plane.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We apply transformation and add one more dimension as we call it z-axis.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000"/>
              <a:buFont typeface="Calibri"/>
              <a:buNone/>
            </a:pPr>
            <a:r>
              <a:t/>
            </a:r>
            <a:endParaRPr sz="2000">
              <a:solidFill>
                <a:schemeClr val="dk1"/>
              </a:solidFill>
              <a:latin typeface="Garamond"/>
              <a:ea typeface="Garamond"/>
              <a:cs typeface="Garamond"/>
              <a:sym typeface="Garamond"/>
            </a:endParaRPr>
          </a:p>
        </p:txBody>
      </p:sp>
      <p:pic>
        <p:nvPicPr>
          <p:cNvPr id="204" name="Google Shape;204;p14"/>
          <p:cNvPicPr preferRelativeResize="0"/>
          <p:nvPr/>
        </p:nvPicPr>
        <p:blipFill rotWithShape="1">
          <a:blip r:embed="rId3">
            <a:alphaModFix/>
          </a:blip>
          <a:srcRect b="0" l="0" r="0" t="0"/>
          <a:stretch/>
        </p:blipFill>
        <p:spPr>
          <a:xfrm>
            <a:off x="1272271" y="1864135"/>
            <a:ext cx="8045912" cy="4064717"/>
          </a:xfrm>
          <a:prstGeom prst="rect">
            <a:avLst/>
          </a:prstGeom>
          <a:noFill/>
          <a:ln>
            <a:noFill/>
          </a:ln>
        </p:spPr>
      </p:pic>
      <p:pic>
        <p:nvPicPr>
          <p:cNvPr id="205" name="Google Shape;205;p14"/>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p:nvPr/>
        </p:nvSpPr>
        <p:spPr>
          <a:xfrm>
            <a:off x="0" y="0"/>
            <a:ext cx="460376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Using kernels for non-linear spaces </a:t>
            </a:r>
            <a:endParaRPr sz="1800">
              <a:solidFill>
                <a:schemeClr val="dk1"/>
              </a:solidFill>
              <a:latin typeface="Calibri"/>
              <a:ea typeface="Calibri"/>
              <a:cs typeface="Calibri"/>
              <a:sym typeface="Calibri"/>
            </a:endParaRPr>
          </a:p>
        </p:txBody>
      </p:sp>
      <p:sp>
        <p:nvSpPr>
          <p:cNvPr id="211" name="Google Shape;211;p15"/>
          <p:cNvSpPr/>
          <p:nvPr/>
        </p:nvSpPr>
        <p:spPr>
          <a:xfrm>
            <a:off x="0" y="1146800"/>
            <a:ext cx="118506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 A key feature of SVMs is their ability to map the problem into a higher dimension space using a process known as the kernel trick. In doing so, a nonlinear relationship may suddenly appear to be quite linear.</a:t>
            </a:r>
            <a:endParaRPr sz="1800">
              <a:solidFill>
                <a:schemeClr val="dk1"/>
              </a:solidFill>
              <a:latin typeface="Calibri"/>
              <a:ea typeface="Calibri"/>
              <a:cs typeface="Calibri"/>
              <a:sym typeface="Calibri"/>
            </a:endParaRPr>
          </a:p>
        </p:txBody>
      </p:sp>
      <p:sp>
        <p:nvSpPr>
          <p:cNvPr id="212" name="Google Shape;212;p15"/>
          <p:cNvSpPr/>
          <p:nvPr/>
        </p:nvSpPr>
        <p:spPr>
          <a:xfrm>
            <a:off x="518160" y="5105144"/>
            <a:ext cx="1115567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What Kernel Trick does is it utilizes existing features, applies some transformations, and creates new features. Those new features are the key for SVM to find the nonlinear decision boundary.</a:t>
            </a:r>
            <a:endParaRPr sz="1800">
              <a:solidFill>
                <a:schemeClr val="dk1"/>
              </a:solidFill>
              <a:latin typeface="Calibri"/>
              <a:ea typeface="Calibri"/>
              <a:cs typeface="Calibri"/>
              <a:sym typeface="Calibri"/>
            </a:endParaRPr>
          </a:p>
        </p:txBody>
      </p:sp>
      <p:pic>
        <p:nvPicPr>
          <p:cNvPr id="213" name="Google Shape;213;p15"/>
          <p:cNvPicPr preferRelativeResize="0"/>
          <p:nvPr/>
        </p:nvPicPr>
        <p:blipFill rotWithShape="1">
          <a:blip r:embed="rId3">
            <a:alphaModFix/>
          </a:blip>
          <a:srcRect b="0" l="0" r="0" t="0"/>
          <a:stretch/>
        </p:blipFill>
        <p:spPr>
          <a:xfrm>
            <a:off x="1455175" y="1858499"/>
            <a:ext cx="7393857" cy="3141772"/>
          </a:xfrm>
          <a:prstGeom prst="rect">
            <a:avLst/>
          </a:prstGeom>
          <a:noFill/>
          <a:ln>
            <a:noFill/>
          </a:ln>
        </p:spPr>
      </p:pic>
      <p:pic>
        <p:nvPicPr>
          <p:cNvPr id="214" name="Google Shape;214;p15"/>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599768" y="286604"/>
            <a:ext cx="10107561" cy="706454"/>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br>
              <a:rPr lang="en-IN" sz="3600"/>
            </a:br>
            <a:r>
              <a:rPr lang="en-IN" sz="3600"/>
              <a:t>Kernel: Polynomial</a:t>
            </a:r>
            <a:endParaRPr/>
          </a:p>
        </p:txBody>
      </p:sp>
      <p:pic>
        <p:nvPicPr>
          <p:cNvPr id="220" name="Google Shape;220;p36"/>
          <p:cNvPicPr preferRelativeResize="0"/>
          <p:nvPr>
            <p:ph idx="1" type="body"/>
          </p:nvPr>
        </p:nvPicPr>
        <p:blipFill rotWithShape="1">
          <a:blip r:embed="rId3">
            <a:alphaModFix/>
          </a:blip>
          <a:srcRect b="0" l="0" r="0" t="0"/>
          <a:stretch/>
        </p:blipFill>
        <p:spPr>
          <a:xfrm>
            <a:off x="1097279" y="895733"/>
            <a:ext cx="8524015" cy="3551673"/>
          </a:xfrm>
          <a:prstGeom prst="rect">
            <a:avLst/>
          </a:prstGeom>
          <a:noFill/>
          <a:ln>
            <a:noFill/>
          </a:ln>
        </p:spPr>
      </p:pic>
      <p:pic>
        <p:nvPicPr>
          <p:cNvPr id="221" name="Google Shape;221;p36"/>
          <p:cNvPicPr preferRelativeResize="0"/>
          <p:nvPr/>
        </p:nvPicPr>
        <p:blipFill rotWithShape="1">
          <a:blip r:embed="rId4">
            <a:alphaModFix/>
          </a:blip>
          <a:srcRect b="0" l="0" r="0" t="0"/>
          <a:stretch/>
        </p:blipFill>
        <p:spPr>
          <a:xfrm>
            <a:off x="1097280" y="4447406"/>
            <a:ext cx="6257925" cy="1876425"/>
          </a:xfrm>
          <a:prstGeom prst="rect">
            <a:avLst/>
          </a:prstGeom>
          <a:noFill/>
          <a:ln>
            <a:noFill/>
          </a:ln>
        </p:spPr>
      </p:pic>
      <p:pic>
        <p:nvPicPr>
          <p:cNvPr id="222" name="Google Shape;222;p36"/>
          <p:cNvPicPr preferRelativeResize="0"/>
          <p:nvPr/>
        </p:nvPicPr>
        <p:blipFill rotWithShape="1">
          <a:blip r:embed="rId5">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nvSpPr>
        <p:spPr>
          <a:xfrm>
            <a:off x="511277" y="737419"/>
            <a:ext cx="1075649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u="sng">
                <a:solidFill>
                  <a:schemeClr val="dk1"/>
                </a:solidFill>
                <a:latin typeface="Calibri"/>
                <a:ea typeface="Calibri"/>
                <a:cs typeface="Calibri"/>
                <a:sym typeface="Calibri"/>
              </a:rPr>
              <a:t>Choosing the Degree of the Polynomial Kernel</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lang="en-IN" sz="2400">
                <a:solidFill>
                  <a:schemeClr val="dk1"/>
                </a:solidFill>
                <a:latin typeface="Calibri"/>
                <a:ea typeface="Calibri"/>
                <a:cs typeface="Calibri"/>
                <a:sym typeface="Calibri"/>
              </a:rPr>
              <a:t>The degree of the polynomial (d) determines the complexity of the model.</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Effects of Different Values of d</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d=1</a:t>
            </a:r>
            <a:r>
              <a:rPr lang="en-IN" sz="2400">
                <a:solidFill>
                  <a:schemeClr val="dk1"/>
                </a:solidFill>
                <a:latin typeface="Calibri"/>
                <a:ea typeface="Calibri"/>
                <a:cs typeface="Calibri"/>
                <a:sym typeface="Calibri"/>
              </a:rPr>
              <a:t>: The polynomial kernel becomes a </a:t>
            </a:r>
            <a:r>
              <a:rPr b="1" lang="en-IN" sz="2400">
                <a:solidFill>
                  <a:schemeClr val="dk1"/>
                </a:solidFill>
                <a:latin typeface="Calibri"/>
                <a:ea typeface="Calibri"/>
                <a:cs typeface="Calibri"/>
                <a:sym typeface="Calibri"/>
              </a:rPr>
              <a:t>linear kernel</a:t>
            </a:r>
            <a:r>
              <a:rPr lang="en-IN" sz="2400">
                <a:solidFill>
                  <a:schemeClr val="dk1"/>
                </a:solidFill>
                <a:latin typeface="Calibri"/>
                <a:ea typeface="Calibri"/>
                <a:cs typeface="Calibri"/>
                <a:sym typeface="Calibri"/>
              </a:rPr>
              <a:t> (no transformation).</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d=2 (Quadratic Kernel)</a:t>
            </a:r>
            <a:r>
              <a:rPr lang="en-IN" sz="2400">
                <a:solidFill>
                  <a:schemeClr val="dk1"/>
                </a:solidFill>
                <a:latin typeface="Calibri"/>
                <a:ea typeface="Calibri"/>
                <a:cs typeface="Calibri"/>
                <a:sym typeface="Calibri"/>
              </a:rPr>
              <a:t>: Can handle data with slight curvature.</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d=3 (Cubic Kernel)</a:t>
            </a:r>
            <a:r>
              <a:rPr lang="en-IN" sz="2400">
                <a:solidFill>
                  <a:schemeClr val="dk1"/>
                </a:solidFill>
                <a:latin typeface="Calibri"/>
                <a:ea typeface="Calibri"/>
                <a:cs typeface="Calibri"/>
                <a:sym typeface="Calibri"/>
              </a:rPr>
              <a:t>: Can handle more complex decision boundaries.</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d&gt;3</a:t>
            </a:r>
            <a:r>
              <a:rPr lang="en-IN" sz="2400">
                <a:solidFill>
                  <a:schemeClr val="dk1"/>
                </a:solidFill>
                <a:latin typeface="Calibri"/>
                <a:ea typeface="Calibri"/>
                <a:cs typeface="Calibri"/>
                <a:sym typeface="Calibri"/>
              </a:rPr>
              <a:t>: Increases model complexity but may lead to </a:t>
            </a:r>
            <a:r>
              <a:rPr b="1" lang="en-IN" sz="2400">
                <a:solidFill>
                  <a:schemeClr val="dk1"/>
                </a:solidFill>
                <a:latin typeface="Calibri"/>
                <a:ea typeface="Calibri"/>
                <a:cs typeface="Calibri"/>
                <a:sym typeface="Calibri"/>
              </a:rPr>
              <a:t>overfitting</a:t>
            </a:r>
            <a:r>
              <a:rPr lang="en-IN" sz="24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Trade-off:</a:t>
            </a:r>
            <a:endParaRPr sz="2400">
              <a:solidFill>
                <a:schemeClr val="dk1"/>
              </a:solidFill>
              <a:latin typeface="Calibri"/>
              <a:ea typeface="Calibri"/>
              <a:cs typeface="Calibri"/>
              <a:sym typeface="Calibri"/>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Higher d</a:t>
            </a:r>
            <a:r>
              <a:rPr lang="en-IN" sz="2400">
                <a:solidFill>
                  <a:schemeClr val="dk1"/>
                </a:solidFill>
                <a:latin typeface="Calibri"/>
                <a:ea typeface="Calibri"/>
                <a:cs typeface="Calibri"/>
                <a:sym typeface="Calibri"/>
              </a:rPr>
              <a:t> → More flexibility but may overfit.</a:t>
            </a:r>
            <a:endParaRPr/>
          </a:p>
          <a:p>
            <a:pPr indent="-152400" lvl="0" marL="0" marR="0" rtl="0" algn="l">
              <a:spcBef>
                <a:spcPts val="0"/>
              </a:spcBef>
              <a:spcAft>
                <a:spcPts val="0"/>
              </a:spcAft>
              <a:buClr>
                <a:schemeClr val="dk1"/>
              </a:buClr>
              <a:buSzPts val="2400"/>
              <a:buFont typeface="Arial"/>
              <a:buChar char="•"/>
            </a:pPr>
            <a:r>
              <a:rPr b="1" lang="en-IN" sz="2400">
                <a:solidFill>
                  <a:schemeClr val="dk1"/>
                </a:solidFill>
                <a:latin typeface="Calibri"/>
                <a:ea typeface="Calibri"/>
                <a:cs typeface="Calibri"/>
                <a:sym typeface="Calibri"/>
              </a:rPr>
              <a:t>Lower d</a:t>
            </a:r>
            <a:r>
              <a:rPr lang="en-IN" sz="2400">
                <a:solidFill>
                  <a:schemeClr val="dk1"/>
                </a:solidFill>
                <a:latin typeface="Calibri"/>
                <a:ea typeface="Calibri"/>
                <a:cs typeface="Calibri"/>
                <a:sym typeface="Calibri"/>
              </a:rPr>
              <a:t> → Simpler model but may underfit.</a:t>
            </a:r>
            <a:endParaRPr/>
          </a:p>
        </p:txBody>
      </p:sp>
      <p:pic>
        <p:nvPicPr>
          <p:cNvPr id="228" name="Google Shape;228;p37"/>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Kernel: Radial basis function</a:t>
            </a:r>
            <a:endParaRPr/>
          </a:p>
        </p:txBody>
      </p:sp>
      <p:pic>
        <p:nvPicPr>
          <p:cNvPr id="234" name="Google Shape;234;p38"/>
          <p:cNvPicPr preferRelativeResize="0"/>
          <p:nvPr/>
        </p:nvPicPr>
        <p:blipFill rotWithShape="1">
          <a:blip r:embed="rId3">
            <a:alphaModFix/>
          </a:blip>
          <a:srcRect b="0" l="0" r="0" t="0"/>
          <a:stretch/>
        </p:blipFill>
        <p:spPr>
          <a:xfrm>
            <a:off x="992904" y="2133753"/>
            <a:ext cx="10162776" cy="3343740"/>
          </a:xfrm>
          <a:prstGeom prst="rect">
            <a:avLst/>
          </a:prstGeom>
          <a:noFill/>
          <a:ln>
            <a:noFill/>
          </a:ln>
        </p:spPr>
      </p:pic>
      <p:pic>
        <p:nvPicPr>
          <p:cNvPr id="235" name="Google Shape;235;p38"/>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IN"/>
              <a:t>Comparison of SVM Kernels</a:t>
            </a:r>
            <a:endParaRPr/>
          </a:p>
        </p:txBody>
      </p:sp>
      <p:pic>
        <p:nvPicPr>
          <p:cNvPr id="241" name="Google Shape;241;p39"/>
          <p:cNvPicPr preferRelativeResize="0"/>
          <p:nvPr/>
        </p:nvPicPr>
        <p:blipFill rotWithShape="1">
          <a:blip r:embed="rId3">
            <a:alphaModFix/>
          </a:blip>
          <a:srcRect b="0" l="0" r="0" t="0"/>
          <a:stretch/>
        </p:blipFill>
        <p:spPr>
          <a:xfrm>
            <a:off x="1097279" y="2099033"/>
            <a:ext cx="10058399" cy="3502665"/>
          </a:xfrm>
          <a:prstGeom prst="rect">
            <a:avLst/>
          </a:prstGeom>
          <a:noFill/>
          <a:ln>
            <a:noFill/>
          </a:ln>
        </p:spPr>
      </p:pic>
      <p:pic>
        <p:nvPicPr>
          <p:cNvPr id="242" name="Google Shape;242;p39"/>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800"/>
              <a:buFont typeface="Calibri"/>
              <a:buNone/>
            </a:pPr>
            <a:r>
              <a:rPr b="1" lang="en-IN">
                <a:solidFill>
                  <a:srgbClr val="FF0000"/>
                </a:solidFill>
              </a:rPr>
              <a:t>Support Vector Machine (SVM)</a:t>
            </a:r>
            <a:endParaRPr>
              <a:solidFill>
                <a:srgbClr val="FF0000"/>
              </a:solidFill>
            </a:endParaRPr>
          </a:p>
        </p:txBody>
      </p:sp>
      <p:sp>
        <p:nvSpPr>
          <p:cNvPr id="111" name="Google Shape;111;p3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77800" lvl="0" marL="91440" rtl="0" algn="l">
              <a:lnSpc>
                <a:spcPct val="90000"/>
              </a:lnSpc>
              <a:spcBef>
                <a:spcPts val="1400"/>
              </a:spcBef>
              <a:spcAft>
                <a:spcPts val="0"/>
              </a:spcAft>
              <a:buSzPts val="2800"/>
              <a:buChar char=" "/>
            </a:pPr>
            <a:r>
              <a:rPr lang="en-IN" sz="2800"/>
              <a:t>Support Vector Machine (SVM) is a powerful supervised learning algorithm used for classification and regression tasks. It is particularly useful in high-dimensional spaces and works well when the data is not linearly separable.</a:t>
            </a:r>
            <a:endParaRPr/>
          </a:p>
          <a:p>
            <a:pPr indent="0" lvl="0" marL="91440" rtl="0" algn="l">
              <a:lnSpc>
                <a:spcPct val="90000"/>
              </a:lnSpc>
              <a:spcBef>
                <a:spcPts val="1400"/>
              </a:spcBef>
              <a:spcAft>
                <a:spcPts val="0"/>
              </a:spcAft>
              <a:buSzPts val="2000"/>
              <a:buNone/>
            </a:pPr>
            <a:r>
              <a:t/>
            </a:r>
            <a:endParaRPr/>
          </a:p>
        </p:txBody>
      </p:sp>
      <p:pic>
        <p:nvPicPr>
          <p:cNvPr id="112" name="Google Shape;112;p33"/>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c133222409_0_0"/>
          <p:cNvSpPr txBox="1"/>
          <p:nvPr>
            <p:ph type="title"/>
          </p:nvPr>
        </p:nvSpPr>
        <p:spPr>
          <a:xfrm>
            <a:off x="1097280" y="286604"/>
            <a:ext cx="9344578" cy="1158738"/>
          </a:xfrm>
          <a:prstGeom prst="rect">
            <a:avLst/>
          </a:prstGeom>
          <a:noFill/>
          <a:ln>
            <a:noFill/>
          </a:ln>
        </p:spPr>
        <p:txBody>
          <a:bodyPr anchorCtr="0" anchor="ctr" bIns="45700" lIns="91425" spcFirstLastPara="1" rIns="91425" wrap="square" tIns="45700">
            <a:noAutofit/>
          </a:bodyPr>
          <a:lstStyle/>
          <a:p>
            <a:pPr indent="0" lvl="0" marL="0" rtl="0" algn="l">
              <a:lnSpc>
                <a:spcPct val="85000"/>
              </a:lnSpc>
              <a:spcBef>
                <a:spcPts val="0"/>
              </a:spcBef>
              <a:spcAft>
                <a:spcPts val="0"/>
              </a:spcAft>
              <a:buClr>
                <a:srgbClr val="3F3F3F"/>
              </a:buClr>
              <a:buSzPts val="3600"/>
              <a:buFont typeface="Calibri"/>
              <a:buNone/>
            </a:pPr>
            <a:r>
              <a:rPr b="1" lang="en-IN" sz="3600"/>
              <a:t>Pros and Cons of SVM</a:t>
            </a:r>
            <a:br>
              <a:rPr b="1" lang="en-IN" sz="3600"/>
            </a:br>
            <a:endParaRPr sz="3600"/>
          </a:p>
        </p:txBody>
      </p:sp>
      <p:sp>
        <p:nvSpPr>
          <p:cNvPr id="249" name="Google Shape;249;gc133222409_0_0"/>
          <p:cNvSpPr txBox="1"/>
          <p:nvPr>
            <p:ph idx="1" type="body"/>
          </p:nvPr>
        </p:nvSpPr>
        <p:spPr>
          <a:xfrm>
            <a:off x="1097280" y="1845734"/>
            <a:ext cx="10058400" cy="4023360"/>
          </a:xfrm>
          <a:prstGeom prst="rect">
            <a:avLst/>
          </a:prstGeom>
          <a:noFill/>
          <a:ln>
            <a:noFill/>
          </a:ln>
        </p:spPr>
        <p:txBody>
          <a:bodyPr anchorCtr="0" anchor="t" bIns="45700" lIns="91425" spcFirstLastPara="1" rIns="91425" wrap="square" tIns="45700">
            <a:noAutofit/>
          </a:bodyPr>
          <a:lstStyle/>
          <a:p>
            <a:pPr indent="-127000" lvl="0" marL="91440" rtl="0" algn="l">
              <a:lnSpc>
                <a:spcPct val="90000"/>
              </a:lnSpc>
              <a:spcBef>
                <a:spcPts val="1200"/>
              </a:spcBef>
              <a:spcAft>
                <a:spcPts val="0"/>
              </a:spcAft>
              <a:buSzPts val="2000"/>
              <a:buChar char=" "/>
            </a:pPr>
            <a:r>
              <a:rPr b="1" lang="en-IN"/>
              <a:t>Advantages</a:t>
            </a:r>
            <a:endParaRPr/>
          </a:p>
          <a:p>
            <a:pPr indent="-127000" lvl="0" marL="91440" rtl="0" algn="l">
              <a:lnSpc>
                <a:spcPct val="90000"/>
              </a:lnSpc>
              <a:spcBef>
                <a:spcPts val="1400"/>
              </a:spcBef>
              <a:spcAft>
                <a:spcPts val="0"/>
              </a:spcAft>
              <a:buSzPts val="2000"/>
              <a:buChar char=" "/>
            </a:pPr>
            <a:r>
              <a:rPr lang="en-IN"/>
              <a:t>✔️ Works well in high-dimensional spaces.</a:t>
            </a:r>
            <a:br>
              <a:rPr lang="en-IN"/>
            </a:br>
            <a:r>
              <a:rPr lang="en-IN"/>
              <a:t>✔️ Effective when the number of features is greater than the number of samples.</a:t>
            </a:r>
            <a:br>
              <a:rPr lang="en-IN"/>
            </a:br>
            <a:r>
              <a:rPr lang="en-IN"/>
              <a:t>✔️ Kernel trick allows handling non-linearly separable data.</a:t>
            </a:r>
            <a:br>
              <a:rPr lang="en-IN"/>
            </a:br>
            <a:r>
              <a:rPr lang="en-IN"/>
              <a:t>✔️ Robust to overfitting in high-dimensional spaces.</a:t>
            </a:r>
            <a:endParaRPr/>
          </a:p>
          <a:p>
            <a:pPr indent="-127000" lvl="0" marL="91440" rtl="0" algn="l">
              <a:lnSpc>
                <a:spcPct val="90000"/>
              </a:lnSpc>
              <a:spcBef>
                <a:spcPts val="1400"/>
              </a:spcBef>
              <a:spcAft>
                <a:spcPts val="0"/>
              </a:spcAft>
              <a:buSzPts val="2000"/>
              <a:buChar char=" "/>
            </a:pPr>
            <a:r>
              <a:rPr b="1" lang="en-IN"/>
              <a:t>Disadvantages</a:t>
            </a:r>
            <a:endParaRPr/>
          </a:p>
          <a:p>
            <a:pPr indent="-127000" lvl="0" marL="91440" rtl="0" algn="l">
              <a:lnSpc>
                <a:spcPct val="90000"/>
              </a:lnSpc>
              <a:spcBef>
                <a:spcPts val="1400"/>
              </a:spcBef>
              <a:spcAft>
                <a:spcPts val="0"/>
              </a:spcAft>
              <a:buSzPts val="2000"/>
              <a:buChar char=" "/>
            </a:pPr>
            <a:r>
              <a:rPr lang="en-IN"/>
              <a:t>❌ Computationally expensive for large datasets.</a:t>
            </a:r>
            <a:br>
              <a:rPr lang="en-IN"/>
            </a:br>
            <a:r>
              <a:rPr lang="en-IN"/>
              <a:t>❌ Difficult to tune the kernel and hyperparameters.</a:t>
            </a:r>
            <a:br>
              <a:rPr lang="en-IN"/>
            </a:br>
            <a:r>
              <a:rPr lang="en-IN"/>
              <a:t>❌ Does not perform well with a lot of noise in the data.</a:t>
            </a:r>
            <a:endParaRPr/>
          </a:p>
          <a:p>
            <a:pPr indent="0" lvl="0" marL="0" rtl="0" algn="l">
              <a:lnSpc>
                <a:spcPct val="90000"/>
              </a:lnSpc>
              <a:spcBef>
                <a:spcPts val="1200"/>
              </a:spcBef>
              <a:spcAft>
                <a:spcPts val="0"/>
              </a:spcAft>
              <a:buSzPts val="2000"/>
              <a:buNone/>
            </a:pPr>
            <a:r>
              <a:t/>
            </a:r>
            <a:endParaRPr/>
          </a:p>
        </p:txBody>
      </p:sp>
      <p:pic>
        <p:nvPicPr>
          <p:cNvPr id="250" name="Google Shape;250;gc133222409_0_0"/>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IN"/>
              <a:t>Applications of SVM</a:t>
            </a:r>
            <a:br>
              <a:rPr b="1" lang="en-IN"/>
            </a:br>
            <a:endParaRPr/>
          </a:p>
        </p:txBody>
      </p:sp>
      <p:sp>
        <p:nvSpPr>
          <p:cNvPr id="256" name="Google Shape;256;p4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65100" lvl="0" marL="91440" rtl="0" algn="l">
              <a:lnSpc>
                <a:spcPct val="90000"/>
              </a:lnSpc>
              <a:spcBef>
                <a:spcPts val="1400"/>
              </a:spcBef>
              <a:spcAft>
                <a:spcPts val="0"/>
              </a:spcAft>
              <a:buSzPts val="2600"/>
              <a:buChar char=" "/>
            </a:pPr>
            <a:r>
              <a:rPr lang="en-IN" sz="2600"/>
              <a:t>SVM is widely used in various domains, including:</a:t>
            </a:r>
            <a:endParaRPr/>
          </a:p>
          <a:p>
            <a:pPr indent="-165100" lvl="0" marL="91440" rtl="0" algn="l">
              <a:lnSpc>
                <a:spcPct val="90000"/>
              </a:lnSpc>
              <a:spcBef>
                <a:spcPts val="1400"/>
              </a:spcBef>
              <a:spcAft>
                <a:spcPts val="0"/>
              </a:spcAft>
              <a:buSzPts val="2600"/>
              <a:buFont typeface="Arial"/>
              <a:buChar char="•"/>
            </a:pPr>
            <a:r>
              <a:rPr b="1" lang="en-IN" sz="2600"/>
              <a:t>Image Classification:</a:t>
            </a:r>
            <a:r>
              <a:rPr lang="en-IN" sz="2600"/>
              <a:t> Face recognition, handwriting recognition.</a:t>
            </a:r>
            <a:endParaRPr/>
          </a:p>
          <a:p>
            <a:pPr indent="-165100" lvl="0" marL="91440" rtl="0" algn="l">
              <a:lnSpc>
                <a:spcPct val="90000"/>
              </a:lnSpc>
              <a:spcBef>
                <a:spcPts val="1400"/>
              </a:spcBef>
              <a:spcAft>
                <a:spcPts val="0"/>
              </a:spcAft>
              <a:buSzPts val="2600"/>
              <a:buFont typeface="Arial"/>
              <a:buChar char="•"/>
            </a:pPr>
            <a:r>
              <a:rPr b="1" lang="en-IN" sz="2600"/>
              <a:t>Text Classification:</a:t>
            </a:r>
            <a:r>
              <a:rPr lang="en-IN" sz="2600"/>
              <a:t> Spam detection, sentiment analysis.</a:t>
            </a:r>
            <a:endParaRPr/>
          </a:p>
          <a:p>
            <a:pPr indent="-165100" lvl="0" marL="91440" rtl="0" algn="l">
              <a:lnSpc>
                <a:spcPct val="90000"/>
              </a:lnSpc>
              <a:spcBef>
                <a:spcPts val="1400"/>
              </a:spcBef>
              <a:spcAft>
                <a:spcPts val="0"/>
              </a:spcAft>
              <a:buSzPts val="2600"/>
              <a:buFont typeface="Arial"/>
              <a:buChar char="•"/>
            </a:pPr>
            <a:r>
              <a:rPr b="1" lang="en-IN" sz="2600"/>
              <a:t>Medical Diagnosis:</a:t>
            </a:r>
            <a:r>
              <a:rPr lang="en-IN" sz="2600"/>
              <a:t> Cancer detection using MRI scans.</a:t>
            </a:r>
            <a:endParaRPr/>
          </a:p>
          <a:p>
            <a:pPr indent="-165100" lvl="0" marL="91440" rtl="0" algn="l">
              <a:lnSpc>
                <a:spcPct val="90000"/>
              </a:lnSpc>
              <a:spcBef>
                <a:spcPts val="1400"/>
              </a:spcBef>
              <a:spcAft>
                <a:spcPts val="0"/>
              </a:spcAft>
              <a:buSzPts val="2600"/>
              <a:buFont typeface="Arial"/>
              <a:buChar char="•"/>
            </a:pPr>
            <a:r>
              <a:rPr b="1" lang="en-IN" sz="2600"/>
              <a:t>Bioinformatics:</a:t>
            </a:r>
            <a:r>
              <a:rPr lang="en-IN" sz="2600"/>
              <a:t> Gene classification and protein structure prediction.</a:t>
            </a:r>
            <a:endParaRPr/>
          </a:p>
          <a:p>
            <a:pPr indent="0" lvl="0" marL="91440" rtl="0" algn="l">
              <a:lnSpc>
                <a:spcPct val="90000"/>
              </a:lnSpc>
              <a:spcBef>
                <a:spcPts val="1400"/>
              </a:spcBef>
              <a:spcAft>
                <a:spcPts val="0"/>
              </a:spcAft>
              <a:buSzPts val="2000"/>
              <a:buNone/>
            </a:pPr>
            <a:r>
              <a:t/>
            </a:r>
            <a:endParaRPr/>
          </a:p>
        </p:txBody>
      </p:sp>
      <p:pic>
        <p:nvPicPr>
          <p:cNvPr id="257" name="Google Shape;257;p40"/>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IN"/>
              <a:t>Conclusion</a:t>
            </a:r>
            <a:br>
              <a:rPr b="1" lang="en-IN"/>
            </a:br>
            <a:endParaRPr/>
          </a:p>
        </p:txBody>
      </p:sp>
      <p:sp>
        <p:nvSpPr>
          <p:cNvPr id="263" name="Google Shape;263;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65100" lvl="0" marL="91440" rtl="0" algn="l">
              <a:lnSpc>
                <a:spcPct val="90000"/>
              </a:lnSpc>
              <a:spcBef>
                <a:spcPts val="0"/>
              </a:spcBef>
              <a:spcAft>
                <a:spcPts val="0"/>
              </a:spcAft>
              <a:buSzPts val="2600"/>
              <a:buChar char=" "/>
            </a:pPr>
            <a:r>
              <a:rPr lang="en-IN" sz="2600"/>
              <a:t>Support Vector Machine is a powerful and flexible supervised learning algorithm that can handle both linear and non-linear data. By maximizing the margin, SVM ensures better generalization, making it a great choice for many classification tasks. However, choosing the right kernel and tuning hyperparameters are key to getting the best performance.</a:t>
            </a:r>
            <a:endParaRPr/>
          </a:p>
          <a:p>
            <a:pPr indent="0" lvl="0" marL="91440" rtl="0" algn="l">
              <a:lnSpc>
                <a:spcPct val="90000"/>
              </a:lnSpc>
              <a:spcBef>
                <a:spcPts val="1400"/>
              </a:spcBef>
              <a:spcAft>
                <a:spcPts val="0"/>
              </a:spcAft>
              <a:buSzPts val="2600"/>
              <a:buNone/>
            </a:pPr>
            <a:r>
              <a:t/>
            </a:r>
            <a:endParaRPr sz="2600"/>
          </a:p>
        </p:txBody>
      </p:sp>
      <p:pic>
        <p:nvPicPr>
          <p:cNvPr id="264" name="Google Shape;264;p41"/>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nvSpPr>
        <p:spPr>
          <a:xfrm>
            <a:off x="4474464" y="2840736"/>
            <a:ext cx="232730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4000"/>
              <a:buFont typeface="Garamond"/>
              <a:buNone/>
            </a:pPr>
            <a:r>
              <a:rPr lang="en-IN" sz="4000">
                <a:solidFill>
                  <a:srgbClr val="FF6700"/>
                </a:solidFill>
                <a:latin typeface="Garamond"/>
                <a:ea typeface="Garamond"/>
                <a:cs typeface="Garamond"/>
                <a:sym typeface="Garamond"/>
              </a:rPr>
              <a:t>Thank you</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p:nvPr/>
        </p:nvSpPr>
        <p:spPr>
          <a:xfrm>
            <a:off x="252707" y="1241780"/>
            <a:ext cx="11280925"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Calibri"/>
              <a:buNone/>
            </a:pPr>
            <a:r>
              <a:t/>
            </a:r>
            <a:endParaRPr b="0" i="0" sz="2000" u="none" cap="none" strike="noStrike">
              <a:solidFill>
                <a:schemeClr val="dk1"/>
              </a:solidFill>
              <a:latin typeface="Garamond"/>
              <a:ea typeface="Garamond"/>
              <a:cs typeface="Garamond"/>
              <a:sym typeface="Garamond"/>
            </a:endParaRPr>
          </a:p>
        </p:txBody>
      </p:sp>
      <p:sp>
        <p:nvSpPr>
          <p:cNvPr id="118" name="Google Shape;118;p2"/>
          <p:cNvSpPr/>
          <p:nvPr/>
        </p:nvSpPr>
        <p:spPr>
          <a:xfrm>
            <a:off x="1801090" y="2828837"/>
            <a:ext cx="86729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IN"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119" name="Google Shape;119;p2"/>
          <p:cNvSpPr txBox="1"/>
          <p:nvPr/>
        </p:nvSpPr>
        <p:spPr>
          <a:xfrm>
            <a:off x="658368" y="658761"/>
            <a:ext cx="10875264"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SVM</a:t>
            </a:r>
            <a:r>
              <a:rPr lang="en-IN" sz="2200">
                <a:solidFill>
                  <a:schemeClr val="dk1"/>
                </a:solidFill>
                <a:latin typeface="Calibri"/>
                <a:ea typeface="Calibri"/>
                <a:cs typeface="Calibri"/>
                <a:sym typeface="Calibri"/>
              </a:rPr>
              <a:t> is a type of supervised learning algorithm that analyzes data for classification and regression. It is based on the concept of finding a hyperplane that best separates the data into different classes.</a:t>
            </a:r>
            <a:endParaRPr/>
          </a:p>
          <a:p>
            <a:pPr indent="0" lvl="0" marL="0" marR="0" rtl="0" algn="l">
              <a:spcBef>
                <a:spcPts val="0"/>
              </a:spcBef>
              <a:spcAft>
                <a:spcPts val="0"/>
              </a:spcAft>
              <a:buNone/>
            </a:pPr>
            <a:r>
              <a:t/>
            </a:r>
            <a:endParaRPr b="1" sz="22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200">
                <a:solidFill>
                  <a:schemeClr val="dk1"/>
                </a:solidFill>
                <a:latin typeface="Calibri"/>
                <a:ea typeface="Calibri"/>
                <a:cs typeface="Calibri"/>
                <a:sym typeface="Calibri"/>
              </a:rPr>
              <a:t>Key Features:</a:t>
            </a:r>
            <a:endParaRPr/>
          </a:p>
          <a:p>
            <a:pPr indent="0" lvl="0" marL="0" marR="0" rtl="0" algn="l">
              <a:spcBef>
                <a:spcPts val="0"/>
              </a:spcBef>
              <a:spcAft>
                <a:spcPts val="0"/>
              </a:spcAft>
              <a:buNone/>
            </a:pPr>
            <a:r>
              <a:t/>
            </a:r>
            <a:endParaRPr b="1" sz="2200">
              <a:solidFill>
                <a:schemeClr val="dk1"/>
              </a:solidFill>
              <a:latin typeface="Calibri"/>
              <a:ea typeface="Calibri"/>
              <a:cs typeface="Calibri"/>
              <a:sym typeface="Calibri"/>
            </a:endParaRPr>
          </a:p>
          <a:p>
            <a:pPr indent="-139700" lvl="0" marL="0" marR="0" rtl="0" algn="l">
              <a:spcBef>
                <a:spcPts val="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Effective in high-dimensional spaces.</a:t>
            </a:r>
            <a:endParaRPr/>
          </a:p>
          <a:p>
            <a:pPr indent="-139700" lvl="0" marL="0" marR="0" rtl="0" algn="l">
              <a:spcBef>
                <a:spcPts val="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Works well with both linear and non-linear classification problems.</a:t>
            </a:r>
            <a:endParaRPr/>
          </a:p>
          <a:p>
            <a:pPr indent="-139700" lvl="0" marL="0" marR="0" rtl="0" algn="l">
              <a:spcBef>
                <a:spcPts val="0"/>
              </a:spcBef>
              <a:spcAft>
                <a:spcPts val="0"/>
              </a:spcAft>
              <a:buClr>
                <a:schemeClr val="dk1"/>
              </a:buClr>
              <a:buSzPts val="2200"/>
              <a:buFont typeface="Arial"/>
              <a:buChar char="•"/>
            </a:pPr>
            <a:r>
              <a:rPr lang="en-IN" sz="2200">
                <a:solidFill>
                  <a:schemeClr val="dk1"/>
                </a:solidFill>
                <a:latin typeface="Calibri"/>
                <a:ea typeface="Calibri"/>
                <a:cs typeface="Calibri"/>
                <a:sym typeface="Calibri"/>
              </a:rPr>
              <a:t>Robust to overfitting, especially in high-dimensional feature spaces.</a:t>
            </a:r>
            <a:endParaRPr/>
          </a:p>
          <a:p>
            <a:pPr indent="0" lvl="0" marL="0" marR="0" rtl="0" algn="l">
              <a:spcBef>
                <a:spcPts val="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p:txBody>
      </p:sp>
      <p:pic>
        <p:nvPicPr>
          <p:cNvPr id="120" name="Google Shape;120;p2"/>
          <p:cNvPicPr preferRelativeResize="0"/>
          <p:nvPr/>
        </p:nvPicPr>
        <p:blipFill rotWithShape="1">
          <a:blip r:embed="rId3">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79572b7a3f_0_0"/>
          <p:cNvSpPr txBox="1"/>
          <p:nvPr>
            <p:ph type="title"/>
          </p:nvPr>
        </p:nvSpPr>
        <p:spPr>
          <a:xfrm>
            <a:off x="1097280" y="758952"/>
            <a:ext cx="10058400" cy="35661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t/>
            </a:r>
            <a:endParaRPr/>
          </a:p>
        </p:txBody>
      </p:sp>
      <p:sp>
        <p:nvSpPr>
          <p:cNvPr id="127" name="Google Shape;127;g379572b7a3f_0_0"/>
          <p:cNvSpPr txBox="1"/>
          <p:nvPr>
            <p:ph idx="1" type="body"/>
          </p:nvPr>
        </p:nvSpPr>
        <p:spPr>
          <a:xfrm>
            <a:off x="1097280" y="4453128"/>
            <a:ext cx="10058400" cy="1143000"/>
          </a:xfrm>
          <a:prstGeom prst="rect">
            <a:avLst/>
          </a:prstGeom>
        </p:spPr>
        <p:txBody>
          <a:bodyPr anchorCtr="0" anchor="t" bIns="45700" lIns="91425" spcFirstLastPara="1" rIns="91425" wrap="square" tIns="45700">
            <a:normAutofit/>
          </a:bodyPr>
          <a:lstStyle/>
          <a:p>
            <a:pPr indent="0" lvl="0" marL="0" rtl="0" algn="l">
              <a:spcBef>
                <a:spcPts val="12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Image for post" id="132" name="Google Shape;132;p3"/>
          <p:cNvPicPr preferRelativeResize="0"/>
          <p:nvPr/>
        </p:nvPicPr>
        <p:blipFill rotWithShape="1">
          <a:blip r:embed="rId3">
            <a:alphaModFix/>
          </a:blip>
          <a:srcRect b="0" l="0" r="0" t="0"/>
          <a:stretch/>
        </p:blipFill>
        <p:spPr>
          <a:xfrm>
            <a:off x="152518" y="1426464"/>
            <a:ext cx="6011091" cy="5126736"/>
          </a:xfrm>
          <a:prstGeom prst="rect">
            <a:avLst/>
          </a:prstGeom>
          <a:noFill/>
          <a:ln>
            <a:noFill/>
          </a:ln>
        </p:spPr>
      </p:pic>
      <p:sp>
        <p:nvSpPr>
          <p:cNvPr id="133" name="Google Shape;133;p3"/>
          <p:cNvSpPr/>
          <p:nvPr/>
        </p:nvSpPr>
        <p:spPr>
          <a:xfrm>
            <a:off x="0" y="81450"/>
            <a:ext cx="398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lang="en-IN" sz="1800">
                <a:solidFill>
                  <a:schemeClr val="dk1"/>
                </a:solidFill>
                <a:latin typeface="Calibri"/>
                <a:ea typeface="Calibri"/>
                <a:cs typeface="Calibri"/>
                <a:sym typeface="Calibri"/>
              </a:rPr>
              <a:t>Creating  a boundary between points ?? </a:t>
            </a:r>
            <a:endParaRPr sz="1800">
              <a:solidFill>
                <a:schemeClr val="dk1"/>
              </a:solidFill>
              <a:latin typeface="Calibri"/>
              <a:ea typeface="Calibri"/>
              <a:cs typeface="Calibri"/>
              <a:sym typeface="Calibri"/>
            </a:endParaRPr>
          </a:p>
        </p:txBody>
      </p:sp>
      <p:pic>
        <p:nvPicPr>
          <p:cNvPr descr="Image for post" id="134" name="Google Shape;134;p3"/>
          <p:cNvPicPr preferRelativeResize="0"/>
          <p:nvPr/>
        </p:nvPicPr>
        <p:blipFill rotWithShape="1">
          <a:blip r:embed="rId4">
            <a:alphaModFix/>
          </a:blip>
          <a:srcRect b="4299" l="15496" r="23463" t="4963"/>
          <a:stretch/>
        </p:blipFill>
        <p:spPr>
          <a:xfrm>
            <a:off x="6864096" y="1490476"/>
            <a:ext cx="5175386" cy="4998720"/>
          </a:xfrm>
          <a:prstGeom prst="rect">
            <a:avLst/>
          </a:prstGeom>
          <a:noFill/>
          <a:ln>
            <a:noFill/>
          </a:ln>
        </p:spPr>
      </p:pic>
      <p:pic>
        <p:nvPicPr>
          <p:cNvPr id="135" name="Google Shape;135;p3"/>
          <p:cNvPicPr preferRelativeResize="0"/>
          <p:nvPr/>
        </p:nvPicPr>
        <p:blipFill rotWithShape="1">
          <a:blip r:embed="rId5">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p:nvPr/>
        </p:nvSpPr>
        <p:spPr>
          <a:xfrm>
            <a:off x="0" y="-60319"/>
            <a:ext cx="455560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Classification with hyper planes</a:t>
            </a:r>
            <a:endParaRPr sz="1800">
              <a:solidFill>
                <a:schemeClr val="dk1"/>
              </a:solidFill>
              <a:latin typeface="Calibri"/>
              <a:ea typeface="Calibri"/>
              <a:cs typeface="Calibri"/>
              <a:sym typeface="Calibri"/>
            </a:endParaRPr>
          </a:p>
        </p:txBody>
      </p:sp>
      <p:sp>
        <p:nvSpPr>
          <p:cNvPr id="141" name="Google Shape;141;p4"/>
          <p:cNvSpPr/>
          <p:nvPr/>
        </p:nvSpPr>
        <p:spPr>
          <a:xfrm>
            <a:off x="0" y="1288474"/>
            <a:ext cx="1176528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 For example, the following figure depicts hyperplanes that separate groups of circles and squares in two and three dimensions. Because the circles and squares can be separated perfectly by the straight line or flat surface, they are said to be linearly separable</a:t>
            </a:r>
            <a:endParaRPr sz="1800">
              <a:solidFill>
                <a:schemeClr val="dk1"/>
              </a:solidFill>
              <a:latin typeface="Calibri"/>
              <a:ea typeface="Calibri"/>
              <a:cs typeface="Calibri"/>
              <a:sym typeface="Calibri"/>
            </a:endParaRPr>
          </a:p>
        </p:txBody>
      </p:sp>
      <p:pic>
        <p:nvPicPr>
          <p:cNvPr id="142" name="Google Shape;142;p4"/>
          <p:cNvPicPr preferRelativeResize="0"/>
          <p:nvPr/>
        </p:nvPicPr>
        <p:blipFill rotWithShape="1">
          <a:blip r:embed="rId3">
            <a:alphaModFix/>
          </a:blip>
          <a:srcRect b="0" l="0" r="0" t="0"/>
          <a:stretch/>
        </p:blipFill>
        <p:spPr>
          <a:xfrm>
            <a:off x="1651000" y="2304137"/>
            <a:ext cx="8890000" cy="3759200"/>
          </a:xfrm>
          <a:prstGeom prst="rect">
            <a:avLst/>
          </a:prstGeom>
          <a:noFill/>
          <a:ln>
            <a:noFill/>
          </a:ln>
        </p:spPr>
      </p:pic>
      <p:pic>
        <p:nvPicPr>
          <p:cNvPr id="143" name="Google Shape;143;p4"/>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p:nvPr/>
        </p:nvSpPr>
        <p:spPr>
          <a:xfrm>
            <a:off x="0" y="0"/>
            <a:ext cx="77236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Which line to be considered that separates 2 classes</a:t>
            </a:r>
            <a:endParaRPr sz="2800">
              <a:solidFill>
                <a:srgbClr val="FF6700"/>
              </a:solidFill>
              <a:latin typeface="Garamond"/>
              <a:ea typeface="Garamond"/>
              <a:cs typeface="Garamond"/>
              <a:sym typeface="Garamond"/>
            </a:endParaRPr>
          </a:p>
        </p:txBody>
      </p:sp>
      <p:pic>
        <p:nvPicPr>
          <p:cNvPr id="149" name="Google Shape;149;p5"/>
          <p:cNvPicPr preferRelativeResize="0"/>
          <p:nvPr/>
        </p:nvPicPr>
        <p:blipFill rotWithShape="1">
          <a:blip r:embed="rId3">
            <a:alphaModFix/>
          </a:blip>
          <a:srcRect b="0" l="0" r="0" t="0"/>
          <a:stretch/>
        </p:blipFill>
        <p:spPr>
          <a:xfrm>
            <a:off x="530942" y="481781"/>
            <a:ext cx="10599173" cy="4830451"/>
          </a:xfrm>
          <a:prstGeom prst="rect">
            <a:avLst/>
          </a:prstGeom>
          <a:noFill/>
          <a:ln>
            <a:noFill/>
          </a:ln>
        </p:spPr>
      </p:pic>
      <p:sp>
        <p:nvSpPr>
          <p:cNvPr id="150" name="Google Shape;150;p5"/>
          <p:cNvSpPr/>
          <p:nvPr/>
        </p:nvSpPr>
        <p:spPr>
          <a:xfrm>
            <a:off x="1161288" y="5312232"/>
            <a:ext cx="870508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It finds out a line/ hyper-plane in multidimensional space that separate outs classes</a:t>
            </a:r>
            <a:endParaRPr sz="2000">
              <a:solidFill>
                <a:schemeClr val="dk1"/>
              </a:solidFill>
              <a:latin typeface="Garamond"/>
              <a:ea typeface="Garamond"/>
              <a:cs typeface="Garamond"/>
              <a:sym typeface="Garamond"/>
            </a:endParaRPr>
          </a:p>
        </p:txBody>
      </p:sp>
      <p:pic>
        <p:nvPicPr>
          <p:cNvPr id="151" name="Google Shape;151;p5"/>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4"/>
          <p:cNvSpPr txBox="1"/>
          <p:nvPr>
            <p:ph type="title"/>
          </p:nvPr>
        </p:nvSpPr>
        <p:spPr>
          <a:xfrm>
            <a:off x="1097281" y="286605"/>
            <a:ext cx="9501894" cy="78511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IN"/>
              <a:t>Linear SVM</a:t>
            </a:r>
            <a:endParaRPr/>
          </a:p>
        </p:txBody>
      </p:sp>
      <p:sp>
        <p:nvSpPr>
          <p:cNvPr id="157" name="Google Shape;157;p34"/>
          <p:cNvSpPr txBox="1"/>
          <p:nvPr>
            <p:ph idx="1" type="body"/>
          </p:nvPr>
        </p:nvSpPr>
        <p:spPr>
          <a:xfrm>
            <a:off x="1097280" y="1809135"/>
            <a:ext cx="10058400" cy="4059959"/>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IN"/>
              <a:t>If the data is linearly separable, SVM finds a hyperplane that maximizes the margin between the closest points of different classes. These closest points are called </a:t>
            </a:r>
            <a:r>
              <a:rPr b="1" lang="en-IN"/>
              <a:t>support vectors</a:t>
            </a:r>
            <a:r>
              <a:rPr lang="en-IN"/>
              <a:t>.</a:t>
            </a:r>
            <a:endParaRPr/>
          </a:p>
          <a:p>
            <a:pPr indent="-127000" lvl="0" marL="91440" rtl="0" algn="l">
              <a:lnSpc>
                <a:spcPct val="90000"/>
              </a:lnSpc>
              <a:spcBef>
                <a:spcPts val="1400"/>
              </a:spcBef>
              <a:spcAft>
                <a:spcPts val="0"/>
              </a:spcAft>
              <a:buSzPts val="2000"/>
              <a:buChar char=" "/>
            </a:pPr>
            <a:r>
              <a:rPr b="1" lang="en-IN"/>
              <a:t>Mathematical Representation</a:t>
            </a:r>
            <a:endParaRPr/>
          </a:p>
          <a:p>
            <a:pPr indent="0" lvl="0" marL="91440" rtl="0" algn="l">
              <a:lnSpc>
                <a:spcPct val="90000"/>
              </a:lnSpc>
              <a:spcBef>
                <a:spcPts val="1400"/>
              </a:spcBef>
              <a:spcAft>
                <a:spcPts val="0"/>
              </a:spcAft>
              <a:buSzPts val="2000"/>
              <a:buNone/>
            </a:pPr>
            <a:r>
              <a:t/>
            </a:r>
            <a:endParaRPr/>
          </a:p>
        </p:txBody>
      </p:sp>
      <p:pic>
        <p:nvPicPr>
          <p:cNvPr id="158" name="Google Shape;158;p34"/>
          <p:cNvPicPr preferRelativeResize="0"/>
          <p:nvPr/>
        </p:nvPicPr>
        <p:blipFill rotWithShape="1">
          <a:blip r:embed="rId3">
            <a:alphaModFix/>
          </a:blip>
          <a:srcRect b="0" l="0" r="0" t="0"/>
          <a:stretch/>
        </p:blipFill>
        <p:spPr>
          <a:xfrm>
            <a:off x="1097280" y="2947069"/>
            <a:ext cx="8358495" cy="2849693"/>
          </a:xfrm>
          <a:prstGeom prst="rect">
            <a:avLst/>
          </a:prstGeom>
          <a:noFill/>
          <a:ln>
            <a:noFill/>
          </a:ln>
        </p:spPr>
      </p:pic>
      <p:pic>
        <p:nvPicPr>
          <p:cNvPr id="159" name="Google Shape;159;p34"/>
          <p:cNvPicPr preferRelativeResize="0"/>
          <p:nvPr/>
        </p:nvPicPr>
        <p:blipFill rotWithShape="1">
          <a:blip r:embed="rId4">
            <a:alphaModFix/>
          </a:blip>
          <a:srcRect b="0" l="0" r="0" t="0"/>
          <a:stretch/>
        </p:blipFill>
        <p:spPr>
          <a:xfrm>
            <a:off x="10316432" y="76869"/>
            <a:ext cx="1678496" cy="3651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6"/>
          <p:cNvSpPr txBox="1"/>
          <p:nvPr>
            <p:ph type="title"/>
          </p:nvPr>
        </p:nvSpPr>
        <p:spPr>
          <a:xfrm>
            <a:off x="0" y="13332"/>
            <a:ext cx="8913813" cy="914400"/>
          </a:xfrm>
          <a:prstGeom prst="rect">
            <a:avLst/>
          </a:prstGeom>
          <a:noFill/>
          <a:ln>
            <a:noFill/>
          </a:ln>
        </p:spPr>
        <p:txBody>
          <a:bodyPr anchorCtr="0" anchor="ctr" bIns="45700" lIns="91425" spcFirstLastPara="1" rIns="91425" wrap="square" tIns="45700">
            <a:spAutoFit/>
          </a:bodyPr>
          <a:lstStyle/>
          <a:p>
            <a:pPr indent="0" lvl="0" marL="0" rtl="0" algn="l">
              <a:lnSpc>
                <a:spcPct val="90000"/>
              </a:lnSpc>
              <a:spcBef>
                <a:spcPts val="0"/>
              </a:spcBef>
              <a:spcAft>
                <a:spcPts val="0"/>
              </a:spcAft>
              <a:buClr>
                <a:srgbClr val="FF6700"/>
              </a:buClr>
              <a:buSzPts val="2800"/>
              <a:buFont typeface="Garamond"/>
              <a:buNone/>
            </a:pPr>
            <a:r>
              <a:rPr lang="en-IN" sz="2800">
                <a:solidFill>
                  <a:srgbClr val="FF6700"/>
                </a:solidFill>
                <a:latin typeface="Garamond"/>
                <a:ea typeface="Garamond"/>
                <a:cs typeface="Garamond"/>
                <a:sym typeface="Garamond"/>
              </a:rPr>
              <a:t>Which is the “best” Fit!</a:t>
            </a:r>
            <a:endParaRPr/>
          </a:p>
        </p:txBody>
      </p:sp>
      <p:sp>
        <p:nvSpPr>
          <p:cNvPr id="165" name="Google Shape;165;p6"/>
          <p:cNvSpPr/>
          <p:nvPr/>
        </p:nvSpPr>
        <p:spPr>
          <a:xfrm>
            <a:off x="147484" y="674962"/>
            <a:ext cx="11248103" cy="10156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Garamond"/>
              <a:buNone/>
            </a:pPr>
            <a:r>
              <a:rPr lang="en-IN" sz="2000">
                <a:solidFill>
                  <a:schemeClr val="dk1"/>
                </a:solidFill>
                <a:latin typeface="Garamond"/>
                <a:ea typeface="Garamond"/>
                <a:cs typeface="Garamond"/>
                <a:sym typeface="Garamond"/>
              </a:rPr>
              <a:t>In two dimensions, the task of the SVM algorithm is to identify a line that separates the two classes. As shown in the following figure, there is more than one choice of dividing line between the groups of circles and squares. How does the algorithm choose</a:t>
            </a:r>
            <a:endParaRPr sz="1800">
              <a:solidFill>
                <a:schemeClr val="dk1"/>
              </a:solidFill>
              <a:latin typeface="Calibri"/>
              <a:ea typeface="Calibri"/>
              <a:cs typeface="Calibri"/>
              <a:sym typeface="Calibri"/>
            </a:endParaRPr>
          </a:p>
        </p:txBody>
      </p:sp>
      <p:pic>
        <p:nvPicPr>
          <p:cNvPr id="166" name="Google Shape;166;p6"/>
          <p:cNvPicPr preferRelativeResize="0"/>
          <p:nvPr/>
        </p:nvPicPr>
        <p:blipFill rotWithShape="1">
          <a:blip r:embed="rId3">
            <a:alphaModFix/>
          </a:blip>
          <a:srcRect b="0" l="0" r="0" t="0"/>
          <a:stretch/>
        </p:blipFill>
        <p:spPr>
          <a:xfrm>
            <a:off x="147484" y="2119313"/>
            <a:ext cx="5019675" cy="2619374"/>
          </a:xfrm>
          <a:prstGeom prst="rect">
            <a:avLst/>
          </a:prstGeom>
          <a:noFill/>
          <a:ln>
            <a:noFill/>
          </a:ln>
        </p:spPr>
      </p:pic>
      <p:pic>
        <p:nvPicPr>
          <p:cNvPr id="167" name="Google Shape;167;p6"/>
          <p:cNvPicPr preferRelativeResize="0"/>
          <p:nvPr/>
        </p:nvPicPr>
        <p:blipFill rotWithShape="1">
          <a:blip r:embed="rId4">
            <a:alphaModFix/>
          </a:blip>
          <a:srcRect b="0" l="0" r="0" t="0"/>
          <a:stretch/>
        </p:blipFill>
        <p:spPr>
          <a:xfrm>
            <a:off x="4699819" y="1927122"/>
            <a:ext cx="7260429" cy="3991897"/>
          </a:xfrm>
          <a:prstGeom prst="rect">
            <a:avLst/>
          </a:prstGeom>
          <a:noFill/>
          <a:ln>
            <a:noFill/>
          </a:ln>
        </p:spPr>
      </p:pic>
      <p:pic>
        <p:nvPicPr>
          <p:cNvPr id="168" name="Google Shape;168;p6"/>
          <p:cNvPicPr preferRelativeResize="0"/>
          <p:nvPr/>
        </p:nvPicPr>
        <p:blipFill rotWithShape="1">
          <a:blip r:embed="rId5">
            <a:alphaModFix/>
          </a:blip>
          <a:srcRect b="0" l="0" r="0" t="0"/>
          <a:stretch/>
        </p:blipFill>
        <p:spPr>
          <a:xfrm>
            <a:off x="10316432" y="76869"/>
            <a:ext cx="1678496" cy="3651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2020-04-23T13:54:45Z</dcterms:created>
  <dc:creator>Srinivas Reddy Gurrala</dc:creator>
</cp:coreProperties>
</file>