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Tahoma"/>
      <p:regular r:id="rId21"/>
      <p:bold r:id="rId22"/>
    </p:embeddedFont>
    <p:embeddedFont>
      <p:font typeface="Arial Black"/>
      <p:regular r:id="rId23"/>
    </p:embeddedFont>
    <p:embeddedFont>
      <p:font typeface="Century Gothic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qza+S2raMWht8phrWlGTe00QM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Tahoma-bold.fntdata"/><Relationship Id="rId21" Type="http://schemas.openxmlformats.org/officeDocument/2006/relationships/font" Target="fonts/Tahoma-regular.fntdata"/><Relationship Id="rId24" Type="http://schemas.openxmlformats.org/officeDocument/2006/relationships/font" Target="fonts/CenturyGothic-regular.fntdata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enturyGothic-italic.fntdata"/><Relationship Id="rId25" Type="http://schemas.openxmlformats.org/officeDocument/2006/relationships/font" Target="fonts/CenturyGothic-bold.fntdata"/><Relationship Id="rId28" Type="http://customschemas.google.com/relationships/presentationmetadata" Target="metadata"/><Relationship Id="rId27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55d2492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55d2492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6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92" name="Google Shape;92;p28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3" name="Google Shape;93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9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9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2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3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3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1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20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2" type="body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22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" name="Google Shape;51;p23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2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1" name="Google Shape;61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25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25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title"/>
          </p:nvPr>
        </p:nvSpPr>
        <p:spPr>
          <a:xfrm>
            <a:off x="677333" y="609599"/>
            <a:ext cx="10413453" cy="34019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Ensemble Methods in Machine Learning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2FBFE"/>
            </a:gs>
            <a:gs pos="58000">
              <a:srgbClr val="E8EDF8"/>
            </a:gs>
            <a:gs pos="83000">
              <a:srgbClr val="EBF0F9"/>
            </a:gs>
            <a:gs pos="100000">
              <a:srgbClr val="A1FEFA"/>
            </a:gs>
          </a:gsLst>
          <a:lin ang="5400000" scaled="0"/>
        </a:gra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type="title"/>
          </p:nvPr>
        </p:nvSpPr>
        <p:spPr>
          <a:xfrm>
            <a:off x="2700996" y="309489"/>
            <a:ext cx="7189763" cy="590844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534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1"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Forest</a:t>
            </a:r>
            <a:endParaRPr b="1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9"/>
          <p:cNvSpPr txBox="1"/>
          <p:nvPr>
            <p:ph idx="1" type="body"/>
          </p:nvPr>
        </p:nvSpPr>
        <p:spPr>
          <a:xfrm>
            <a:off x="365759" y="1434905"/>
            <a:ext cx="11394831" cy="5113607"/>
          </a:xfrm>
          <a:prstGeom prst="rect">
            <a:avLst/>
          </a:prstGeom>
          <a:solidFill>
            <a:srgbClr val="C4E59F">
              <a:alpha val="73333"/>
            </a:srgbClr>
          </a:solidFill>
          <a:ln cap="flat" cmpd="sng" w="9525">
            <a:solidFill>
              <a:srgbClr val="74E8CA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🞆"/>
            </a:pPr>
            <a:r>
              <a:rPr b="1" i="0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Forest is a popular machine learning algorithm that belongs to the supervised learning technique.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can be used for both Classification and Regression problems in ML. It is based on the concept of ensemble learning, which is a process of combining multiple classifiers to solve a complex problem and to improve the performance of the model.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greater number of trees in the forest leads to higher accuracy and prevents the problem of overfitting.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predicts output with high accuracy, even for the large dataset it runs efficiently.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🞆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capable of handling large datasets with high dimensionality.</a:t>
            </a:r>
            <a:endParaRPr/>
          </a:p>
          <a:p>
            <a:pPr indent="-342900" lvl="0" marL="342900" rtl="0" algn="just"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enhances the accuracy of the model and prevents the overfitting issue.</a:t>
            </a:r>
            <a:endParaRPr/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1204" y="239738"/>
            <a:ext cx="1678496" cy="3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000"/>
              <a:buFont typeface="Century Gothic"/>
              <a:buNone/>
            </a:pPr>
            <a:r>
              <a:rPr lang="en-US" sz="3000"/>
              <a:t>🔍 Step-by-Step Working of Random Forest Classifier:</a:t>
            </a:r>
            <a:endParaRPr sz="3000"/>
          </a:p>
        </p:txBody>
      </p:sp>
      <p:sp>
        <p:nvSpPr>
          <p:cNvPr id="185" name="Google Shape;185;p10"/>
          <p:cNvSpPr txBox="1"/>
          <p:nvPr/>
        </p:nvSpPr>
        <p:spPr>
          <a:xfrm>
            <a:off x="304801" y="1956618"/>
            <a:ext cx="1153323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2FFF7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 Bootstrap Sampling (Bagging):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From the original training dataset, multiple new datasets (called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bootstrap samples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are created by sampling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replacement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of these datasets is used to train one decision tree.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2FFF7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Building Decision Trees with Random Features: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each node split in a decision tree, only a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subset of features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considered, not all features.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introduces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feature randomness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helps create diverse trees.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2FFF7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Growing Each Tree: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Each tree is grown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fully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(can be pruned later optionally) using its bootstrap sample.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Splitting at each node is done using criteria like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Gini Index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or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Entropy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(information gain).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FFFF"/>
            </a:gs>
            <a:gs pos="70000">
              <a:srgbClr val="EEFFFF"/>
            </a:gs>
            <a:gs pos="83000">
              <a:srgbClr val="72FFF7"/>
            </a:gs>
            <a:gs pos="89000">
              <a:srgbClr val="72FFF7"/>
            </a:gs>
            <a:gs pos="100000">
              <a:srgbClr val="A1FEFA"/>
            </a:gs>
          </a:gsLst>
          <a:lin ang="5400000" scaled="0"/>
        </a:gra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/>
        </p:nvSpPr>
        <p:spPr>
          <a:xfrm rot="-5400000">
            <a:off x="-158251" y="2987422"/>
            <a:ext cx="1633876" cy="382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N examples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1"/>
          <p:cNvSpPr/>
          <p:nvPr/>
        </p:nvSpPr>
        <p:spPr>
          <a:xfrm>
            <a:off x="2746057" y="1774508"/>
            <a:ext cx="1068704" cy="855345"/>
          </a:xfrm>
          <a:custGeom>
            <a:rect b="b" l="l" r="r" t="t"/>
            <a:pathLst>
              <a:path extrusionOk="0" h="1140460" w="1424939">
                <a:moveTo>
                  <a:pt x="0" y="0"/>
                </a:moveTo>
                <a:lnTo>
                  <a:pt x="1424939" y="0"/>
                </a:lnTo>
                <a:lnTo>
                  <a:pt x="1424939" y="1140460"/>
                </a:lnTo>
                <a:lnTo>
                  <a:pt x="0" y="1140460"/>
                </a:lnTo>
                <a:lnTo>
                  <a:pt x="0" y="0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11"/>
          <p:cNvSpPr/>
          <p:nvPr/>
        </p:nvSpPr>
        <p:spPr>
          <a:xfrm>
            <a:off x="2746057" y="1774508"/>
            <a:ext cx="1068704" cy="855345"/>
          </a:xfrm>
          <a:custGeom>
            <a:rect b="b" l="l" r="r" t="t"/>
            <a:pathLst>
              <a:path extrusionOk="0" h="1140460" w="1424939">
                <a:moveTo>
                  <a:pt x="0" y="0"/>
                </a:moveTo>
                <a:lnTo>
                  <a:pt x="1424939" y="0"/>
                </a:lnTo>
                <a:lnTo>
                  <a:pt x="1424939" y="1140460"/>
                </a:lnTo>
                <a:lnTo>
                  <a:pt x="0" y="114046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2746057" y="2987993"/>
            <a:ext cx="1068704" cy="855345"/>
          </a:xfrm>
          <a:custGeom>
            <a:rect b="b" l="l" r="r" t="t"/>
            <a:pathLst>
              <a:path extrusionOk="0" h="1140460" w="1424939">
                <a:moveTo>
                  <a:pt x="0" y="0"/>
                </a:moveTo>
                <a:lnTo>
                  <a:pt x="1424939" y="0"/>
                </a:lnTo>
                <a:lnTo>
                  <a:pt x="1424939" y="1140460"/>
                </a:lnTo>
                <a:lnTo>
                  <a:pt x="0" y="1140460"/>
                </a:lnTo>
                <a:lnTo>
                  <a:pt x="0" y="0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2746057" y="2987993"/>
            <a:ext cx="1068704" cy="855345"/>
          </a:xfrm>
          <a:custGeom>
            <a:rect b="b" l="l" r="r" t="t"/>
            <a:pathLst>
              <a:path extrusionOk="0" h="1140460" w="1424939">
                <a:moveTo>
                  <a:pt x="0" y="0"/>
                </a:moveTo>
                <a:lnTo>
                  <a:pt x="1424939" y="0"/>
                </a:lnTo>
                <a:lnTo>
                  <a:pt x="1424939" y="1140460"/>
                </a:lnTo>
                <a:lnTo>
                  <a:pt x="0" y="114046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11"/>
          <p:cNvSpPr/>
          <p:nvPr/>
        </p:nvSpPr>
        <p:spPr>
          <a:xfrm>
            <a:off x="2104072" y="3201352"/>
            <a:ext cx="543782" cy="356645"/>
          </a:xfrm>
          <a:custGeom>
            <a:rect b="b" l="l" r="r" t="t"/>
            <a:pathLst>
              <a:path extrusionOk="0" h="475526" w="725043">
                <a:moveTo>
                  <a:pt x="0" y="0"/>
                </a:moveTo>
                <a:lnTo>
                  <a:pt x="410146" y="0"/>
                </a:lnTo>
                <a:lnTo>
                  <a:pt x="410146" y="475526"/>
                </a:lnTo>
                <a:lnTo>
                  <a:pt x="725043" y="475526"/>
                </a:lnTo>
              </a:path>
            </a:pathLst>
          </a:custGeom>
          <a:noFill/>
          <a:ln cap="flat" cmpd="sng" w="38100">
            <a:solidFill>
              <a:srgbClr val="00A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633566" y="3515132"/>
            <a:ext cx="85725" cy="85725"/>
          </a:xfrm>
          <a:custGeom>
            <a:rect b="b" l="l" r="r" t="t"/>
            <a:pathLst>
              <a:path extrusionOk="0" h="114300" w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 rot="-5400000">
            <a:off x="3008477" y="4084696"/>
            <a:ext cx="423386" cy="236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....…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/>
          <p:nvPr/>
        </p:nvSpPr>
        <p:spPr>
          <a:xfrm>
            <a:off x="2104072" y="3058478"/>
            <a:ext cx="543782" cy="2211209"/>
          </a:xfrm>
          <a:custGeom>
            <a:rect b="b" l="l" r="r" t="t"/>
            <a:pathLst>
              <a:path extrusionOk="0" h="2948279" w="725043">
                <a:moveTo>
                  <a:pt x="0" y="0"/>
                </a:moveTo>
                <a:lnTo>
                  <a:pt x="410146" y="0"/>
                </a:lnTo>
                <a:lnTo>
                  <a:pt x="410146" y="2948279"/>
                </a:lnTo>
                <a:lnTo>
                  <a:pt x="725043" y="2948279"/>
                </a:lnTo>
              </a:path>
            </a:pathLst>
          </a:custGeom>
          <a:noFill/>
          <a:ln cap="flat" cmpd="sng" w="38075">
            <a:solidFill>
              <a:srgbClr val="00A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2633566" y="5226824"/>
            <a:ext cx="85725" cy="85725"/>
          </a:xfrm>
          <a:custGeom>
            <a:rect b="b" l="l" r="r" t="t"/>
            <a:pathLst>
              <a:path extrusionOk="0" h="114300" w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1033463" y="2702243"/>
            <a:ext cx="1070610" cy="855345"/>
          </a:xfrm>
          <a:custGeom>
            <a:rect b="b" l="l" r="r" t="t"/>
            <a:pathLst>
              <a:path extrusionOk="0" h="1140460" w="1427480">
                <a:moveTo>
                  <a:pt x="0" y="0"/>
                </a:moveTo>
                <a:lnTo>
                  <a:pt x="1427480" y="0"/>
                </a:lnTo>
                <a:lnTo>
                  <a:pt x="1427480" y="1140460"/>
                </a:lnTo>
                <a:lnTo>
                  <a:pt x="0" y="1140460"/>
                </a:lnTo>
                <a:lnTo>
                  <a:pt x="0" y="0"/>
                </a:lnTo>
                <a:close/>
              </a:path>
            </a:pathLst>
          </a:custGeom>
          <a:solidFill>
            <a:srgbClr val="5EB8C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1033463" y="2702243"/>
            <a:ext cx="1070610" cy="855345"/>
          </a:xfrm>
          <a:custGeom>
            <a:rect b="b" l="l" r="r" t="t"/>
            <a:pathLst>
              <a:path extrusionOk="0" h="1140460" w="1427480">
                <a:moveTo>
                  <a:pt x="0" y="0"/>
                </a:moveTo>
                <a:lnTo>
                  <a:pt x="1427480" y="0"/>
                </a:lnTo>
                <a:lnTo>
                  <a:pt x="1427480" y="1140460"/>
                </a:lnTo>
                <a:lnTo>
                  <a:pt x="0" y="114046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2104072" y="2346010"/>
            <a:ext cx="543782" cy="570633"/>
          </a:xfrm>
          <a:custGeom>
            <a:rect b="b" l="l" r="r" t="t"/>
            <a:pathLst>
              <a:path extrusionOk="0" h="760844" w="725043">
                <a:moveTo>
                  <a:pt x="0" y="760844"/>
                </a:moveTo>
                <a:lnTo>
                  <a:pt x="410146" y="760844"/>
                </a:lnTo>
                <a:lnTo>
                  <a:pt x="410146" y="0"/>
                </a:lnTo>
                <a:lnTo>
                  <a:pt x="725043" y="0"/>
                </a:lnTo>
              </a:path>
            </a:pathLst>
          </a:custGeom>
          <a:noFill/>
          <a:ln cap="flat" cmpd="sng" w="38100">
            <a:solidFill>
              <a:srgbClr val="00A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2633566" y="2303149"/>
            <a:ext cx="85725" cy="85725"/>
          </a:xfrm>
          <a:custGeom>
            <a:rect b="b" l="l" r="r" t="t"/>
            <a:pathLst>
              <a:path extrusionOk="0" h="114300" w="114300">
                <a:moveTo>
                  <a:pt x="0" y="0"/>
                </a:moveTo>
                <a:lnTo>
                  <a:pt x="0" y="114300"/>
                </a:lnTo>
                <a:lnTo>
                  <a:pt x="114300" y="57150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11"/>
          <p:cNvSpPr txBox="1"/>
          <p:nvPr/>
        </p:nvSpPr>
        <p:spPr>
          <a:xfrm>
            <a:off x="901242" y="2158818"/>
            <a:ext cx="1573535" cy="92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M features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3879532" y="2130895"/>
            <a:ext cx="2538412" cy="5562"/>
          </a:xfrm>
          <a:custGeom>
            <a:rect b="b" l="l" r="r" t="t"/>
            <a:pathLst>
              <a:path extrusionOk="0" h="7416" w="3384550">
                <a:moveTo>
                  <a:pt x="0" y="7416"/>
                </a:moveTo>
                <a:lnTo>
                  <a:pt x="3384550" y="0"/>
                </a:lnTo>
              </a:path>
            </a:pathLst>
          </a:custGeom>
          <a:noFill/>
          <a:ln cap="flat" cmpd="sng" w="38075">
            <a:solidFill>
              <a:srgbClr val="00A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11"/>
          <p:cNvSpPr/>
          <p:nvPr/>
        </p:nvSpPr>
        <p:spPr>
          <a:xfrm>
            <a:off x="6403563" y="2088071"/>
            <a:ext cx="85820" cy="85725"/>
          </a:xfrm>
          <a:custGeom>
            <a:rect b="b" l="l" r="r" t="t"/>
            <a:pathLst>
              <a:path extrusionOk="0" h="114300" w="114426">
                <a:moveTo>
                  <a:pt x="0" y="0"/>
                </a:moveTo>
                <a:lnTo>
                  <a:pt x="253" y="114300"/>
                </a:lnTo>
                <a:lnTo>
                  <a:pt x="114426" y="56896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3915727" y="3513877"/>
            <a:ext cx="2538413" cy="3705"/>
          </a:xfrm>
          <a:custGeom>
            <a:rect b="b" l="l" r="r" t="t"/>
            <a:pathLst>
              <a:path extrusionOk="0" h="4940" w="3384550">
                <a:moveTo>
                  <a:pt x="0" y="4940"/>
                </a:moveTo>
                <a:lnTo>
                  <a:pt x="3384550" y="0"/>
                </a:lnTo>
              </a:path>
            </a:pathLst>
          </a:custGeom>
          <a:noFill/>
          <a:ln cap="flat" cmpd="sng" w="38100">
            <a:solidFill>
              <a:srgbClr val="00A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6439784" y="3471038"/>
            <a:ext cx="85791" cy="85725"/>
          </a:xfrm>
          <a:custGeom>
            <a:rect b="b" l="l" r="r" t="t"/>
            <a:pathLst>
              <a:path extrusionOk="0" h="114300" w="114388">
                <a:moveTo>
                  <a:pt x="0" y="0"/>
                </a:moveTo>
                <a:lnTo>
                  <a:pt x="177" y="114300"/>
                </a:lnTo>
                <a:lnTo>
                  <a:pt x="114388" y="56972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2746057" y="4854893"/>
            <a:ext cx="1068704" cy="855345"/>
          </a:xfrm>
          <a:custGeom>
            <a:rect b="b" l="l" r="r" t="t"/>
            <a:pathLst>
              <a:path extrusionOk="0" h="1140459" w="1424939">
                <a:moveTo>
                  <a:pt x="0" y="0"/>
                </a:moveTo>
                <a:lnTo>
                  <a:pt x="1424939" y="0"/>
                </a:lnTo>
                <a:lnTo>
                  <a:pt x="1424939" y="1140460"/>
                </a:lnTo>
                <a:lnTo>
                  <a:pt x="0" y="1140460"/>
                </a:lnTo>
                <a:lnTo>
                  <a:pt x="0" y="0"/>
                </a:lnTo>
                <a:close/>
              </a:path>
            </a:pathLst>
          </a:custGeom>
          <a:solidFill>
            <a:srgbClr val="F4B08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2746057" y="4854893"/>
            <a:ext cx="1068704" cy="855345"/>
          </a:xfrm>
          <a:custGeom>
            <a:rect b="b" l="l" r="r" t="t"/>
            <a:pathLst>
              <a:path extrusionOk="0" h="1140459" w="1424939">
                <a:moveTo>
                  <a:pt x="0" y="0"/>
                </a:moveTo>
                <a:lnTo>
                  <a:pt x="1424939" y="0"/>
                </a:lnTo>
                <a:lnTo>
                  <a:pt x="1424939" y="1140460"/>
                </a:lnTo>
                <a:lnTo>
                  <a:pt x="0" y="114046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3915727" y="5264620"/>
            <a:ext cx="2538413" cy="5562"/>
          </a:xfrm>
          <a:custGeom>
            <a:rect b="b" l="l" r="r" t="t"/>
            <a:pathLst>
              <a:path extrusionOk="0" h="7416" w="3384550">
                <a:moveTo>
                  <a:pt x="0" y="7416"/>
                </a:moveTo>
                <a:lnTo>
                  <a:pt x="3384550" y="0"/>
                </a:lnTo>
              </a:path>
            </a:pathLst>
          </a:custGeom>
          <a:noFill/>
          <a:ln cap="flat" cmpd="sng" w="38075">
            <a:solidFill>
              <a:srgbClr val="00A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6439758" y="5221796"/>
            <a:ext cx="85820" cy="85725"/>
          </a:xfrm>
          <a:custGeom>
            <a:rect b="b" l="l" r="r" t="t"/>
            <a:pathLst>
              <a:path extrusionOk="0" h="114300" w="114426">
                <a:moveTo>
                  <a:pt x="0" y="0"/>
                </a:moveTo>
                <a:lnTo>
                  <a:pt x="253" y="114300"/>
                </a:lnTo>
                <a:lnTo>
                  <a:pt x="114426" y="56896"/>
                </a:lnTo>
                <a:lnTo>
                  <a:pt x="0" y="0"/>
                </a:lnTo>
                <a:close/>
              </a:path>
            </a:pathLst>
          </a:custGeom>
          <a:solidFill>
            <a:srgbClr val="00AFE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9807893" y="1443038"/>
            <a:ext cx="1036319" cy="4800600"/>
          </a:xfrm>
          <a:custGeom>
            <a:rect b="b" l="l" r="r" t="t"/>
            <a:pathLst>
              <a:path extrusionOk="0" h="6400800" w="1381759">
                <a:moveTo>
                  <a:pt x="0" y="0"/>
                </a:moveTo>
                <a:lnTo>
                  <a:pt x="56662" y="1625"/>
                </a:lnTo>
                <a:lnTo>
                  <a:pt x="112063" y="6417"/>
                </a:lnTo>
                <a:lnTo>
                  <a:pt x="166025" y="14249"/>
                </a:lnTo>
                <a:lnTo>
                  <a:pt x="218370" y="24996"/>
                </a:lnTo>
                <a:lnTo>
                  <a:pt x="268920" y="38531"/>
                </a:lnTo>
                <a:lnTo>
                  <a:pt x="317497" y="54727"/>
                </a:lnTo>
                <a:lnTo>
                  <a:pt x="363924" y="73459"/>
                </a:lnTo>
                <a:lnTo>
                  <a:pt x="408023" y="94601"/>
                </a:lnTo>
                <a:lnTo>
                  <a:pt x="449615" y="118026"/>
                </a:lnTo>
                <a:lnTo>
                  <a:pt x="488524" y="143608"/>
                </a:lnTo>
                <a:lnTo>
                  <a:pt x="524571" y="171221"/>
                </a:lnTo>
                <a:lnTo>
                  <a:pt x="557579" y="200739"/>
                </a:lnTo>
                <a:lnTo>
                  <a:pt x="587369" y="232035"/>
                </a:lnTo>
                <a:lnTo>
                  <a:pt x="613764" y="264984"/>
                </a:lnTo>
                <a:lnTo>
                  <a:pt x="636586" y="299458"/>
                </a:lnTo>
                <a:lnTo>
                  <a:pt x="655658" y="335333"/>
                </a:lnTo>
                <a:lnTo>
                  <a:pt x="670800" y="372482"/>
                </a:lnTo>
                <a:lnTo>
                  <a:pt x="681837" y="410778"/>
                </a:lnTo>
                <a:lnTo>
                  <a:pt x="688589" y="450096"/>
                </a:lnTo>
                <a:lnTo>
                  <a:pt x="690880" y="490308"/>
                </a:lnTo>
                <a:lnTo>
                  <a:pt x="690880" y="2519591"/>
                </a:lnTo>
                <a:lnTo>
                  <a:pt x="693170" y="2559805"/>
                </a:lnTo>
                <a:lnTo>
                  <a:pt x="699922" y="2599125"/>
                </a:lnTo>
                <a:lnTo>
                  <a:pt x="710959" y="2637422"/>
                </a:lnTo>
                <a:lnTo>
                  <a:pt x="726101" y="2674572"/>
                </a:lnTo>
                <a:lnTo>
                  <a:pt x="745173" y="2710448"/>
                </a:lnTo>
                <a:lnTo>
                  <a:pt x="767995" y="2744924"/>
                </a:lnTo>
                <a:lnTo>
                  <a:pt x="794390" y="2777873"/>
                </a:lnTo>
                <a:lnTo>
                  <a:pt x="824180" y="2809170"/>
                </a:lnTo>
                <a:lnTo>
                  <a:pt x="857188" y="2838689"/>
                </a:lnTo>
                <a:lnTo>
                  <a:pt x="893235" y="2866302"/>
                </a:lnTo>
                <a:lnTo>
                  <a:pt x="932144" y="2891885"/>
                </a:lnTo>
                <a:lnTo>
                  <a:pt x="973736" y="2915310"/>
                </a:lnTo>
                <a:lnTo>
                  <a:pt x="1017835" y="2936452"/>
                </a:lnTo>
                <a:lnTo>
                  <a:pt x="1064262" y="2955184"/>
                </a:lnTo>
                <a:lnTo>
                  <a:pt x="1112839" y="2971381"/>
                </a:lnTo>
                <a:lnTo>
                  <a:pt x="1163389" y="2984916"/>
                </a:lnTo>
                <a:lnTo>
                  <a:pt x="1215734" y="2995662"/>
                </a:lnTo>
                <a:lnTo>
                  <a:pt x="1269696" y="3003495"/>
                </a:lnTo>
                <a:lnTo>
                  <a:pt x="1325097" y="3008287"/>
                </a:lnTo>
                <a:lnTo>
                  <a:pt x="1381760" y="3009912"/>
                </a:lnTo>
                <a:lnTo>
                  <a:pt x="1325097" y="3011538"/>
                </a:lnTo>
                <a:lnTo>
                  <a:pt x="1269696" y="3016330"/>
                </a:lnTo>
                <a:lnTo>
                  <a:pt x="1215734" y="3024162"/>
                </a:lnTo>
                <a:lnTo>
                  <a:pt x="1163389" y="3034909"/>
                </a:lnTo>
                <a:lnTo>
                  <a:pt x="1112839" y="3048443"/>
                </a:lnTo>
                <a:lnTo>
                  <a:pt x="1064262" y="3064640"/>
                </a:lnTo>
                <a:lnTo>
                  <a:pt x="1017835" y="3083372"/>
                </a:lnTo>
                <a:lnTo>
                  <a:pt x="973736" y="3104514"/>
                </a:lnTo>
                <a:lnTo>
                  <a:pt x="932144" y="3127939"/>
                </a:lnTo>
                <a:lnTo>
                  <a:pt x="893235" y="3153521"/>
                </a:lnTo>
                <a:lnTo>
                  <a:pt x="857188" y="3181134"/>
                </a:lnTo>
                <a:lnTo>
                  <a:pt x="824180" y="3210651"/>
                </a:lnTo>
                <a:lnTo>
                  <a:pt x="794390" y="3241948"/>
                </a:lnTo>
                <a:lnTo>
                  <a:pt x="767995" y="3274896"/>
                </a:lnTo>
                <a:lnTo>
                  <a:pt x="745173" y="3309371"/>
                </a:lnTo>
                <a:lnTo>
                  <a:pt x="726101" y="3345246"/>
                </a:lnTo>
                <a:lnTo>
                  <a:pt x="710959" y="3382394"/>
                </a:lnTo>
                <a:lnTo>
                  <a:pt x="699922" y="3420691"/>
                </a:lnTo>
                <a:lnTo>
                  <a:pt x="693170" y="3460008"/>
                </a:lnTo>
                <a:lnTo>
                  <a:pt x="690880" y="3500221"/>
                </a:lnTo>
                <a:lnTo>
                  <a:pt x="690880" y="5910491"/>
                </a:lnTo>
                <a:lnTo>
                  <a:pt x="688589" y="5950703"/>
                </a:lnTo>
                <a:lnTo>
                  <a:pt x="681837" y="5990021"/>
                </a:lnTo>
                <a:lnTo>
                  <a:pt x="670800" y="6028317"/>
                </a:lnTo>
                <a:lnTo>
                  <a:pt x="655658" y="6065466"/>
                </a:lnTo>
                <a:lnTo>
                  <a:pt x="636586" y="6101341"/>
                </a:lnTo>
                <a:lnTo>
                  <a:pt x="613764" y="6135815"/>
                </a:lnTo>
                <a:lnTo>
                  <a:pt x="587369" y="6168764"/>
                </a:lnTo>
                <a:lnTo>
                  <a:pt x="557579" y="6200060"/>
                </a:lnTo>
                <a:lnTo>
                  <a:pt x="524571" y="6229578"/>
                </a:lnTo>
                <a:lnTo>
                  <a:pt x="488524" y="6257191"/>
                </a:lnTo>
                <a:lnTo>
                  <a:pt x="449615" y="6282773"/>
                </a:lnTo>
                <a:lnTo>
                  <a:pt x="408023" y="6306198"/>
                </a:lnTo>
                <a:lnTo>
                  <a:pt x="363924" y="6327340"/>
                </a:lnTo>
                <a:lnTo>
                  <a:pt x="317497" y="6346072"/>
                </a:lnTo>
                <a:lnTo>
                  <a:pt x="268920" y="6362268"/>
                </a:lnTo>
                <a:lnTo>
                  <a:pt x="218370" y="6375803"/>
                </a:lnTo>
                <a:lnTo>
                  <a:pt x="166025" y="6386550"/>
                </a:lnTo>
                <a:lnTo>
                  <a:pt x="112063" y="6394382"/>
                </a:lnTo>
                <a:lnTo>
                  <a:pt x="56662" y="6399174"/>
                </a:lnTo>
                <a:lnTo>
                  <a:pt x="0" y="6400800"/>
                </a:lnTo>
              </a:path>
            </a:pathLst>
          </a:custGeom>
          <a:noFill/>
          <a:ln cap="flat" cmpd="sng" w="28575">
            <a:solidFill>
              <a:srgbClr val="00AFE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10905851" y="3085734"/>
            <a:ext cx="1036318" cy="974408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0053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952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the majority vote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6749415" y="876300"/>
            <a:ext cx="3240404" cy="188023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6" name="Google Shape;216;p11"/>
          <p:cNvSpPr txBox="1"/>
          <p:nvPr/>
        </p:nvSpPr>
        <p:spPr>
          <a:xfrm>
            <a:off x="8191725" y="955646"/>
            <a:ext cx="321944" cy="1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9525" lvl="0" marL="9525" marR="9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Location Similarity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1"/>
          <p:cNvSpPr txBox="1"/>
          <p:nvPr/>
        </p:nvSpPr>
        <p:spPr>
          <a:xfrm>
            <a:off x="7603606" y="1417541"/>
            <a:ext cx="389096" cy="1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80010" lvl="0" marL="9525" marR="9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Gene Expression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1"/>
          <p:cNvSpPr txBox="1"/>
          <p:nvPr/>
        </p:nvSpPr>
        <p:spPr>
          <a:xfrm>
            <a:off x="6998273" y="2075084"/>
            <a:ext cx="638175" cy="1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56209" lvl="0" marL="9525" marR="9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Neighbor Function Similarity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 txBox="1"/>
          <p:nvPr/>
        </p:nvSpPr>
        <p:spPr>
          <a:xfrm>
            <a:off x="7977655" y="1846839"/>
            <a:ext cx="26717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 txBox="1"/>
          <p:nvPr/>
        </p:nvSpPr>
        <p:spPr>
          <a:xfrm>
            <a:off x="6846249" y="2593316"/>
            <a:ext cx="26717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 txBox="1"/>
          <p:nvPr/>
        </p:nvSpPr>
        <p:spPr>
          <a:xfrm>
            <a:off x="7958209" y="2584546"/>
            <a:ext cx="26717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9070169" y="2584546"/>
            <a:ext cx="892493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Interact	</a:t>
            </a:r>
            <a:r>
              <a:rPr baseline="30000" lang="en-US" sz="9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Not Interact</a:t>
            </a:r>
            <a:endParaRPr baseline="30000"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 txBox="1"/>
          <p:nvPr/>
        </p:nvSpPr>
        <p:spPr>
          <a:xfrm>
            <a:off x="7329273" y="2585978"/>
            <a:ext cx="40814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Not 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 txBox="1"/>
          <p:nvPr/>
        </p:nvSpPr>
        <p:spPr>
          <a:xfrm>
            <a:off x="8442658" y="2593316"/>
            <a:ext cx="40814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Not 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 txBox="1"/>
          <p:nvPr/>
        </p:nvSpPr>
        <p:spPr>
          <a:xfrm>
            <a:off x="9147517" y="2059445"/>
            <a:ext cx="389096" cy="1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80010" lvl="0" marL="9525" marR="9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Gene Expression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 txBox="1"/>
          <p:nvPr/>
        </p:nvSpPr>
        <p:spPr>
          <a:xfrm>
            <a:off x="8387373" y="2108972"/>
            <a:ext cx="26717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Degree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 txBox="1"/>
          <p:nvPr/>
        </p:nvSpPr>
        <p:spPr>
          <a:xfrm>
            <a:off x="8658238" y="1477644"/>
            <a:ext cx="46529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Domain-motif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6713219" y="2868930"/>
            <a:ext cx="2895600" cy="188023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11"/>
          <p:cNvSpPr txBox="1"/>
          <p:nvPr/>
        </p:nvSpPr>
        <p:spPr>
          <a:xfrm>
            <a:off x="7883945" y="2933016"/>
            <a:ext cx="596265" cy="1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35255" lvl="0" marL="9525" marR="9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Neighbor process similarity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 txBox="1"/>
          <p:nvPr/>
        </p:nvSpPr>
        <p:spPr>
          <a:xfrm>
            <a:off x="7509514" y="3409199"/>
            <a:ext cx="389096" cy="1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60960" lvl="0" marL="9525" marR="9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Tissue Expression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 txBox="1"/>
          <p:nvPr/>
        </p:nvSpPr>
        <p:spPr>
          <a:xfrm>
            <a:off x="6972436" y="4066740"/>
            <a:ext cx="638651" cy="1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56209" lvl="0" marL="9525" marR="9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Neighbor Function Similarity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1"/>
          <p:cNvSpPr txBox="1"/>
          <p:nvPr/>
        </p:nvSpPr>
        <p:spPr>
          <a:xfrm>
            <a:off x="6778868" y="4581400"/>
            <a:ext cx="26717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7823484" y="4576203"/>
            <a:ext cx="26717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8635878" y="4071590"/>
            <a:ext cx="26717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7262826" y="4573042"/>
            <a:ext cx="40814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Not 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8378248" y="4573042"/>
            <a:ext cx="40814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Not 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9144618" y="4083032"/>
            <a:ext cx="40814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Not 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8137569" y="4083032"/>
            <a:ext cx="179070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PTM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8749594" y="3450875"/>
            <a:ext cx="350519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Centraility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6644640" y="4897755"/>
            <a:ext cx="2893694" cy="188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7814568" y="4962145"/>
            <a:ext cx="596265" cy="1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35255" lvl="0" marL="9525" marR="9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Neighbor process similarity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 txBox="1"/>
          <p:nvPr/>
        </p:nvSpPr>
        <p:spPr>
          <a:xfrm>
            <a:off x="7440134" y="5438328"/>
            <a:ext cx="389096" cy="1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60960" lvl="0" marL="9525" marR="9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Tissue Expression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6903058" y="6095870"/>
            <a:ext cx="638175" cy="1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56209" lvl="0" marL="9525" marR="952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Neighbor Function Similarity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6709490" y="6610528"/>
            <a:ext cx="26717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7754105" y="6605331"/>
            <a:ext cx="26717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1"/>
          <p:cNvSpPr txBox="1"/>
          <p:nvPr/>
        </p:nvSpPr>
        <p:spPr>
          <a:xfrm>
            <a:off x="8566498" y="6100719"/>
            <a:ext cx="26717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7193447" y="6602171"/>
            <a:ext cx="40814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Not 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1"/>
          <p:cNvSpPr txBox="1"/>
          <p:nvPr/>
        </p:nvSpPr>
        <p:spPr>
          <a:xfrm>
            <a:off x="8308869" y="6602171"/>
            <a:ext cx="40814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Not 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1"/>
          <p:cNvSpPr txBox="1"/>
          <p:nvPr/>
        </p:nvSpPr>
        <p:spPr>
          <a:xfrm>
            <a:off x="9075238" y="6112161"/>
            <a:ext cx="408146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Not Interact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8068190" y="6112161"/>
            <a:ext cx="179070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PTM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8680216" y="5480005"/>
            <a:ext cx="350519" cy="100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95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Centraility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1"/>
          <p:cNvSpPr txBox="1"/>
          <p:nvPr/>
        </p:nvSpPr>
        <p:spPr>
          <a:xfrm>
            <a:off x="2284243" y="139350"/>
            <a:ext cx="7189763" cy="590844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53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1" lang="en-US" sz="3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Forest Classifier</a:t>
            </a:r>
            <a:endParaRPr b="1"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3" name="Google Shape;25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63673" y="69599"/>
            <a:ext cx="1678496" cy="3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FFFF"/>
            </a:gs>
            <a:gs pos="70000">
              <a:srgbClr val="EEFFFF"/>
            </a:gs>
            <a:gs pos="83000">
              <a:srgbClr val="72FFF7"/>
            </a:gs>
            <a:gs pos="89000">
              <a:srgbClr val="72FFF7"/>
            </a:gs>
            <a:gs pos="100000">
              <a:srgbClr val="A1FEFA"/>
            </a:gs>
          </a:gsLst>
          <a:lin ang="5400000" scaled="0"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idx="1" type="body"/>
          </p:nvPr>
        </p:nvSpPr>
        <p:spPr>
          <a:xfrm>
            <a:off x="450166" y="1800665"/>
            <a:ext cx="5446287" cy="3038621"/>
          </a:xfrm>
          <a:prstGeom prst="rect">
            <a:avLst/>
          </a:prstGeom>
          <a:solidFill>
            <a:srgbClr val="FFD13F"/>
          </a:solidFill>
          <a:ln cap="flat" cmpd="sng" w="9525">
            <a:solidFill>
              <a:srgbClr val="00534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Random forest is based on decision trees and implemented with three steps,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	(i) sub-sampling,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	(ii) decision tree training, 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rPr b="0" i="0" lang="en-US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	(iii) prediction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259" name="Google Shape;2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488002"/>
            <a:ext cx="5459284" cy="436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2"/>
          <p:cNvSpPr txBox="1"/>
          <p:nvPr/>
        </p:nvSpPr>
        <p:spPr>
          <a:xfrm>
            <a:off x="2501118" y="372793"/>
            <a:ext cx="7189763" cy="590844"/>
          </a:xfrm>
          <a:prstGeom prst="rect">
            <a:avLst/>
          </a:prstGeom>
          <a:solidFill>
            <a:srgbClr val="FFFF00">
              <a:alpha val="44705"/>
            </a:srgbClr>
          </a:solidFill>
          <a:ln cap="flat" cmpd="sng" w="9525">
            <a:solidFill>
              <a:srgbClr val="00534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b="1" lang="en-US" sz="280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Random Forest Classifier</a:t>
            </a:r>
            <a:endParaRPr b="1" sz="280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61" name="Google Shape;26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30197" y="190206"/>
            <a:ext cx="1678496" cy="3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EFFFF"/>
            </a:gs>
            <a:gs pos="70000">
              <a:srgbClr val="EEFFFF"/>
            </a:gs>
            <a:gs pos="83000">
              <a:srgbClr val="72FFF7"/>
            </a:gs>
            <a:gs pos="89000">
              <a:srgbClr val="72FFF7"/>
            </a:gs>
            <a:gs pos="100000">
              <a:srgbClr val="A1FEFA"/>
            </a:gs>
          </a:gsLst>
          <a:lin ang="5400000" scaled="0"/>
        </a:gra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/>
          <p:nvPr>
            <p:ph type="title"/>
          </p:nvPr>
        </p:nvSpPr>
        <p:spPr>
          <a:xfrm>
            <a:off x="2841673" y="296540"/>
            <a:ext cx="6922477" cy="687081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rgbClr val="00534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b="1"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Random Forest Regressor</a:t>
            </a:r>
            <a:endParaRPr b="1"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" name="Google Shape;267;p13"/>
          <p:cNvSpPr txBox="1"/>
          <p:nvPr>
            <p:ph idx="1" type="body"/>
          </p:nvPr>
        </p:nvSpPr>
        <p:spPr>
          <a:xfrm>
            <a:off x="492369" y="1688124"/>
            <a:ext cx="6274191" cy="4529796"/>
          </a:xfrm>
          <a:prstGeom prst="rect">
            <a:avLst/>
          </a:prstGeom>
          <a:solidFill>
            <a:srgbClr val="FFD13F"/>
          </a:solidFill>
          <a:ln cap="flat" cmpd="sng" w="9525">
            <a:solidFill>
              <a:srgbClr val="00534E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b="0" i="0" lang="en-US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Random Forest (RF) is based on the concept of ensemble learning, the process of combining multiple classifiers to solve a complex problem and improve the performance of the model.</a:t>
            </a:r>
            <a:endParaRPr/>
          </a:p>
          <a:p>
            <a:pPr indent="-342900" lvl="0" marL="342900" rtl="0" algn="just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b="0" i="0" lang="en-US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It is a regressor that contains a set of decision trees in various subsets of the given data set and takes the average all the predictions to find the predic</a:t>
            </a:r>
            <a:r>
              <a:rPr lang="en-US">
                <a:solidFill>
                  <a:srgbClr val="1F1F1F"/>
                </a:solidFill>
                <a:latin typeface="Tahoma"/>
                <a:ea typeface="Tahoma"/>
                <a:cs typeface="Tahoma"/>
                <a:sym typeface="Tahoma"/>
              </a:rPr>
              <a:t>tive accuracy.</a:t>
            </a:r>
            <a:endParaRPr u="sng">
              <a:solidFill>
                <a:srgbClr val="1F1F1F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28600" lvl="0" marL="342900" rtl="0" algn="just">
              <a:spcBef>
                <a:spcPts val="9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8" name="Google Shape;26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9356" y="1364567"/>
            <a:ext cx="4723634" cy="495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00700" y="331442"/>
            <a:ext cx="1678496" cy="3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/>
        </p:nvSpPr>
        <p:spPr>
          <a:xfrm>
            <a:off x="609599" y="806246"/>
            <a:ext cx="10628672" cy="5632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2FFF7"/>
              </a:buClr>
              <a:buSzPts val="1800"/>
              <a:buFont typeface="Century Gothic"/>
              <a:buNone/>
            </a:pPr>
            <a:r>
              <a:rPr b="1" lang="en-US" sz="1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✅ Advantages: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Reduces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overfitting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compared to a single decision tree.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Handles large datasets and high-dimensional spaces well.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Can handle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missing values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imbalanced data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better than many algorithms.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⚙️ Hyperparameters (important ones):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82FFF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N_estimators: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Number of trees in the forest.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Max_features: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Number of features to consider when looking for the best split.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Max_depth: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Maximum depth of each tree.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bootstrap: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Whether bootstrap samples are used.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criterion:</a:t>
            </a: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Function to measure the quality of a split (Gini, entropy).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en-US"/>
              <a:t>Thanking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55d249282_0_0"/>
          <p:cNvSpPr txBox="1"/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/>
        </p:nvSpPr>
        <p:spPr>
          <a:xfrm>
            <a:off x="757084" y="1120877"/>
            <a:ext cx="1019605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Ensemble methods </a:t>
            </a:r>
            <a:r>
              <a:rPr b="0" i="0" lang="en-US" sz="2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are a set of techniques in machine learning that combine multiple models to improve predictive performance.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core idea behind ensemble learning is that a group of weak learners can come together to form a strong learner, reducing variance, bias, and improving accuracy.</a:t>
            </a:r>
            <a:endParaRPr sz="2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307" y="4002343"/>
            <a:ext cx="7130538" cy="243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0365" y="227909"/>
            <a:ext cx="1678496" cy="3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255639" y="609600"/>
            <a:ext cx="9615948" cy="4424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Century Gothic"/>
              <a:buNone/>
            </a:pPr>
            <a:r>
              <a:rPr lang="en-US"/>
              <a:t>Why Use Ensemble Learning?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255639" y="1206692"/>
            <a:ext cx="10953135" cy="52937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Improved Accuracy:</a:t>
            </a: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Combining multiple models reduces the chance of making an incorrect prediction.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FFF7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rgbClr val="82FFF7"/>
                </a:solidFill>
                <a:latin typeface="Arial"/>
                <a:ea typeface="Arial"/>
                <a:cs typeface="Arial"/>
                <a:sym typeface="Arial"/>
              </a:rPr>
              <a:t>Reduced Overfitting</a:t>
            </a: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Averaging multiple models prevents a single model from capturing noise in the training data.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FFF7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rgbClr val="82FFF7"/>
                </a:solidFill>
                <a:latin typeface="Arial"/>
                <a:ea typeface="Arial"/>
                <a:cs typeface="Arial"/>
                <a:sym typeface="Arial"/>
              </a:rPr>
              <a:t>Reduced Variance</a:t>
            </a: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Multiple models balance each other’s errors, leading to a more stable prediction.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entury Gothic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2FFF7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rgbClr val="82FFF7"/>
                </a:solidFill>
                <a:latin typeface="Arial"/>
                <a:ea typeface="Arial"/>
                <a:cs typeface="Arial"/>
                <a:sym typeface="Arial"/>
              </a:rPr>
              <a:t>Handles Complex Problems</a:t>
            </a:r>
            <a:r>
              <a:rPr b="1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It works well for non-linear and complex decision boundaries. </a:t>
            </a:r>
            <a:endParaRPr/>
          </a:p>
        </p:txBody>
      </p: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9526" y="174964"/>
            <a:ext cx="1678496" cy="3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b="1" lang="en-US"/>
              <a:t>Types of Ensemble Methods</a:t>
            </a:r>
            <a:br>
              <a:rPr b="1" lang="en-US"/>
            </a:b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677334" y="2045110"/>
            <a:ext cx="10669092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There are three main types of ensemble learning methods: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82FFF7"/>
              </a:buClr>
              <a:buSzPts val="2800"/>
              <a:buFont typeface="Century Gothic"/>
              <a:buAutoNum type="arabicPeriod"/>
            </a:pPr>
            <a:r>
              <a:rPr lang="en-US" sz="2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Bagging (Bootstrap Aggregating)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t/>
            </a:r>
            <a:endParaRPr sz="2800">
              <a:solidFill>
                <a:srgbClr val="82FFF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82FFF7"/>
              </a:buClr>
              <a:buSzPts val="2800"/>
              <a:buFont typeface="Century Gothic"/>
              <a:buAutoNum type="arabicPeriod"/>
            </a:pPr>
            <a:r>
              <a:rPr lang="en-US" sz="2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Boosting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t/>
            </a:r>
            <a:endParaRPr sz="2800">
              <a:solidFill>
                <a:srgbClr val="82FFF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82FFF7"/>
              </a:buClr>
              <a:buSzPts val="2800"/>
              <a:buFont typeface="Century Gothic"/>
              <a:buAutoNum type="arabicPeriod"/>
            </a:pPr>
            <a:r>
              <a:rPr lang="en-US" sz="28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Stacking (Stacked Generalization)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</a:pPr>
            <a:r>
              <a:t/>
            </a:r>
            <a:endParaRPr sz="2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81036" y="264601"/>
            <a:ext cx="1678496" cy="3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/>
          <p:nvPr>
            <p:ph type="title"/>
          </p:nvPr>
        </p:nvSpPr>
        <p:spPr>
          <a:xfrm>
            <a:off x="677334" y="609600"/>
            <a:ext cx="9371234" cy="6587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ct val="100000"/>
              <a:buFont typeface="Century Gothic"/>
              <a:buNone/>
            </a:pPr>
            <a:r>
              <a:rPr lang="en-US"/>
              <a:t>Bagging (Bootstrap Aggregating)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481781" y="1930399"/>
            <a:ext cx="10785987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Bagging is an ensemble technique that trains multiple models (usually of the same type) independently using different subsets of the training data obtained through bootstrapping (random sampling with replacement).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final prediction is made by aggregating the outputs of all models, typically using majority voting (for classification) or averaging (for regression).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82FFF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Working of Bagging: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Draw multiple bootstrap samples from the original dataset.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Train a model (e.g., Decision Tree, SVM) on each sample independently.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AutoNum type="arabicPeriod"/>
            </a:pPr>
            <a:r>
              <a:rPr lang="en-US" sz="2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Aggregate predictions (majority vote for classification, mean for regression).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10532" y="157168"/>
            <a:ext cx="1678496" cy="3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6581" y="561975"/>
            <a:ext cx="10382865" cy="57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452284" y="422788"/>
            <a:ext cx="10854813" cy="5170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Random Forest:</a:t>
            </a: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Uses bagging with decision trees, adding feature randomness to reduce correlation between trees.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 of Bagging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✔ Reduces variance (good for overfitting models like Decision Trees).</a:t>
            </a:r>
            <a:b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✔ Works well for high-dimensional data.</a:t>
            </a:r>
            <a:b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✔ Stable and easy to implement.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Disadvantages of Bagging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✖ Doesn't reduce bias (not useful for underfitting models like Linear Regression).</a:t>
            </a:r>
            <a:b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✖ Computationally expensive for large datasets.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0365" y="6252625"/>
            <a:ext cx="1678496" cy="3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FC3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 txBox="1"/>
          <p:nvPr>
            <p:ph type="ctrTitle"/>
          </p:nvPr>
        </p:nvSpPr>
        <p:spPr>
          <a:xfrm>
            <a:off x="1524000" y="2658793"/>
            <a:ext cx="9144000" cy="949643"/>
          </a:xfrm>
          <a:prstGeom prst="rect">
            <a:avLst/>
          </a:prstGeom>
          <a:gradFill>
            <a:gsLst>
              <a:gs pos="0">
                <a:srgbClr val="4B4B4B"/>
              </a:gs>
              <a:gs pos="100000">
                <a:schemeClr val="dk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 Black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Random Forest 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8352" y="6314078"/>
            <a:ext cx="1678496" cy="36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2025-01-28T17:13:08Z</dcterms:created>
  <dc:creator>PONSUDHA</dc:creator>
</cp:coreProperties>
</file>