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58" r:id="rId9"/>
    <p:sldId id="259" r:id="rId10"/>
    <p:sldId id="270" r:id="rId11"/>
    <p:sldId id="271" r:id="rId12"/>
    <p:sldId id="272" r:id="rId13"/>
    <p:sldId id="260" r:id="rId14"/>
    <p:sldId id="261" r:id="rId15"/>
    <p:sldId id="262" r:id="rId16"/>
    <p:sldId id="263" r:id="rId17"/>
    <p:sldId id="273" r:id="rId18"/>
    <p:sldId id="274" r:id="rId19"/>
    <p:sldId id="26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77869" autoAdjust="0"/>
  </p:normalViewPr>
  <p:slideViewPr>
    <p:cSldViewPr snapToGrid="0">
      <p:cViewPr varScale="1">
        <p:scale>
          <a:sx n="114" d="100"/>
          <a:sy n="114" d="100"/>
        </p:scale>
        <p:origin x="300" y="-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70BDB-2B70-4AAB-9E84-8721C16CDAA7}" type="datetimeFigureOut">
              <a:rPr lang="bg-BG" smtClean="0"/>
              <a:t>5.10.2016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05869-3890-4741-8AEE-6534FEE5E1E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12115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ECMA Script </a:t>
            </a:r>
            <a:r>
              <a:rPr lang="bg-BG" dirty="0"/>
              <a:t>синтаксисът заимства</a:t>
            </a:r>
            <a:r>
              <a:rPr lang="bg-BG" baseline="0" dirty="0"/>
              <a:t> много от С подобните езици, </a:t>
            </a:r>
            <a:r>
              <a:rPr lang="en-US" baseline="0" dirty="0"/>
              <a:t>Java</a:t>
            </a:r>
            <a:r>
              <a:rPr lang="bg-BG" baseline="0" dirty="0"/>
              <a:t> и </a:t>
            </a:r>
            <a:r>
              <a:rPr lang="en-US" baseline="0" dirty="0"/>
              <a:t>Perl.</a:t>
            </a:r>
            <a:endParaRPr lang="bg-BG" baseline="0" dirty="0"/>
          </a:p>
          <a:p>
            <a:r>
              <a:rPr lang="bg-BG" baseline="0" dirty="0"/>
              <a:t>Опит с някой от тези езици, ще ви помогне да навлезете доста бързо в езика.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05869-3890-4741-8AEE-6534FEE5E1EB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21009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Използвани да манипулират</a:t>
            </a:r>
            <a:r>
              <a:rPr lang="bg-BG" baseline="0" dirty="0"/>
              <a:t> различните типове данни</a:t>
            </a:r>
          </a:p>
          <a:p>
            <a:endParaRPr lang="bg-BG" baseline="0" dirty="0"/>
          </a:p>
          <a:p>
            <a:r>
              <a:rPr lang="bg-BG" baseline="0" dirty="0"/>
              <a:t>Математически и по-битови оператори</a:t>
            </a:r>
            <a:endParaRPr lang="bg-BG" dirty="0"/>
          </a:p>
          <a:p>
            <a:endParaRPr lang="bg-BG" dirty="0"/>
          </a:p>
          <a:p>
            <a:r>
              <a:rPr lang="bg-BG" dirty="0"/>
              <a:t>Могат да се</a:t>
            </a:r>
            <a:r>
              <a:rPr lang="bg-BG" baseline="0" dirty="0"/>
              <a:t> използват върху всичките типове данни</a:t>
            </a:r>
            <a:endParaRPr lang="bg-BG" dirty="0"/>
          </a:p>
          <a:p>
            <a:endParaRPr lang="bg-BG" dirty="0"/>
          </a:p>
          <a:p>
            <a:r>
              <a:rPr lang="bg-BG" dirty="0"/>
              <a:t>Имаме оператори които могат да работят само с определен тип данни</a:t>
            </a: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05869-3890-4741-8AEE-6534FEE5E1EB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53585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Входящи/изходящи</a:t>
            </a:r>
            <a:r>
              <a:rPr lang="bg-BG" baseline="0" dirty="0"/>
              <a:t> данни</a:t>
            </a:r>
          </a:p>
          <a:p>
            <a:r>
              <a:rPr lang="bg-BG" baseline="0" dirty="0"/>
              <a:t>Аргументи, количество</a:t>
            </a:r>
          </a:p>
          <a:p>
            <a:r>
              <a:rPr lang="bg-BG" baseline="0" dirty="0"/>
              <a:t>Декларация</a:t>
            </a:r>
          </a:p>
          <a:p>
            <a:r>
              <a:rPr lang="bg-BG" baseline="0" dirty="0" err="1"/>
              <a:t>Ритърн</a:t>
            </a:r>
            <a:endParaRPr lang="bg-BG" baseline="0" dirty="0"/>
          </a:p>
          <a:p>
            <a:r>
              <a:rPr lang="bg-BG" baseline="0" dirty="0" err="1"/>
              <a:t>Овърлодинг</a:t>
            </a:r>
            <a:endParaRPr lang="bg-BG" baseline="0" dirty="0"/>
          </a:p>
          <a:p>
            <a:endParaRPr lang="bg-BG" baseline="0" dirty="0"/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05869-3890-4741-8AEE-6534FEE5E1EB}" type="slidenum">
              <a:rPr lang="bg-BG" smtClean="0"/>
              <a:t>16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844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Основната</a:t>
            </a:r>
            <a:r>
              <a:rPr lang="bg-BG" baseline="0" dirty="0"/>
              <a:t> нотация на езика е </a:t>
            </a:r>
            <a:r>
              <a:rPr lang="en-US" baseline="0" dirty="0" err="1"/>
              <a:t>camelCase</a:t>
            </a:r>
            <a:endParaRPr lang="en-US" baseline="0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ym typeface="Wingdings" panose="05000000000000000000" pitchFamily="2" charset="2"/>
              </a:rPr>
              <a:t>test !== Test</a:t>
            </a: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05869-3890-4741-8AEE-6534FEE5E1EB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5075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По</a:t>
            </a:r>
            <a:r>
              <a:rPr lang="bg-BG" baseline="0" dirty="0"/>
              <a:t> конвенция, всички идентификатори са </a:t>
            </a:r>
            <a:r>
              <a:rPr lang="bg-BG" baseline="0" dirty="0" err="1"/>
              <a:t>кемъл-кейс</a:t>
            </a:r>
            <a:endParaRPr lang="bg-BG" baseline="0" dirty="0"/>
          </a:p>
          <a:p>
            <a:r>
              <a:rPr lang="bg-BG" baseline="0" dirty="0"/>
              <a:t>Добра практика е, въпреки, че не се налага</a:t>
            </a:r>
          </a:p>
          <a:p>
            <a:endParaRPr lang="bg-BG" baseline="0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05869-3890-4741-8AEE-6534FEE5E1EB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01759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 style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05869-3890-4741-8AEE-6534FEE5E1EB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4634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IE10+</a:t>
            </a:r>
            <a:r>
              <a:rPr lang="en-US" baseline="0" dirty="0"/>
              <a:t> and all other browsers support strict behavior for the JIT compiler</a:t>
            </a:r>
          </a:p>
          <a:p>
            <a:r>
              <a:rPr lang="en-US" baseline="0" dirty="0"/>
              <a:t>Strict mode filters out some of the more erratic behaviors of the language</a:t>
            </a: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05869-3890-4741-8AEE-6534FEE5E1EB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5455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Кога</a:t>
            </a:r>
            <a:r>
              <a:rPr lang="bg-BG" baseline="0" dirty="0"/>
              <a:t> се пише „;“ -&gt; помага за компресията, помага на компилатора</a:t>
            </a:r>
          </a:p>
          <a:p>
            <a:r>
              <a:rPr lang="bg-BG" baseline="0" dirty="0"/>
              <a:t>Фигурни скоби</a:t>
            </a:r>
          </a:p>
          <a:p>
            <a:endParaRPr lang="bg-BG" baseline="0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05869-3890-4741-8AEE-6534FEE5E1EB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8240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Не могат да се ползват за идентификатори и </a:t>
            </a:r>
            <a:r>
              <a:rPr lang="bg-BG" dirty="0" err="1"/>
              <a:t>пропертита</a:t>
            </a:r>
            <a:r>
              <a:rPr lang="bg-BG" dirty="0"/>
              <a:t> на обекти</a:t>
            </a:r>
            <a:endParaRPr lang="en-US" dirty="0"/>
          </a:p>
          <a:p>
            <a:endParaRPr lang="en-US" dirty="0"/>
          </a:p>
          <a:p>
            <a:r>
              <a:rPr lang="bg-BG" dirty="0"/>
              <a:t>Ще</a:t>
            </a:r>
            <a:r>
              <a:rPr lang="bg-BG" baseline="0" dirty="0"/>
              <a:t> получите грешка в конзолата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05869-3890-4741-8AEE-6534FEE5E1EB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0047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Може да съдържа всякакви типове данни</a:t>
            </a:r>
            <a:endParaRPr lang="en-US" dirty="0"/>
          </a:p>
          <a:p>
            <a:r>
              <a:rPr lang="bg-BG" dirty="0"/>
              <a:t>Самите</a:t>
            </a:r>
            <a:r>
              <a:rPr lang="bg-BG" baseline="0" dirty="0"/>
              <a:t> променливи нямат тип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05869-3890-4741-8AEE-6534FEE5E1EB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0843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bg-BG" baseline="0" dirty="0"/>
              <a:t> примитивни типа данни</a:t>
            </a:r>
            <a:endParaRPr lang="en-US" baseline="0" dirty="0"/>
          </a:p>
          <a:p>
            <a:endParaRPr lang="en-US" baseline="0" dirty="0"/>
          </a:p>
          <a:p>
            <a:r>
              <a:rPr lang="bg-BG" baseline="0" dirty="0"/>
              <a:t>1 комплексен</a:t>
            </a:r>
          </a:p>
          <a:p>
            <a:endParaRPr lang="bg-BG" baseline="0" dirty="0"/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05869-3890-4741-8AEE-6534FEE5E1EB}" type="slidenum">
              <a:rPr lang="bg-BG" smtClean="0"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07504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A105-9449-47F1-B29D-A751E26FA58E}" type="datetimeFigureOut">
              <a:rPr lang="en-GB" smtClean="0"/>
              <a:t>05/10/2016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25DA-1405-4B76-B32E-5892F6150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83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A105-9449-47F1-B29D-A751E26FA58E}" type="datetimeFigureOut">
              <a:rPr lang="en-GB" smtClean="0"/>
              <a:t>05/10/2016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25DA-1405-4B76-B32E-5892F6150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575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A105-9449-47F1-B29D-A751E26FA58E}" type="datetimeFigureOut">
              <a:rPr lang="en-GB" smtClean="0"/>
              <a:t>05/10/2016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25DA-1405-4B76-B32E-5892F6150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60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A105-9449-47F1-B29D-A751E26FA58E}" type="datetimeFigureOut">
              <a:rPr lang="en-GB" smtClean="0"/>
              <a:t>05/10/2016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25DA-1405-4B76-B32E-5892F6150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41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A105-9449-47F1-B29D-A751E26FA58E}" type="datetimeFigureOut">
              <a:rPr lang="en-GB" smtClean="0"/>
              <a:t>05/10/2016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25DA-1405-4B76-B32E-5892F6150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58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A105-9449-47F1-B29D-A751E26FA58E}" type="datetimeFigureOut">
              <a:rPr lang="en-GB" smtClean="0"/>
              <a:t>05/10/2016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25DA-1405-4B76-B32E-5892F6150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76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A105-9449-47F1-B29D-A751E26FA58E}" type="datetimeFigureOut">
              <a:rPr lang="en-GB" smtClean="0"/>
              <a:t>05/10/2016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25DA-1405-4B76-B32E-5892F6150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40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A105-9449-47F1-B29D-A751E26FA58E}" type="datetimeFigureOut">
              <a:rPr lang="en-GB" smtClean="0"/>
              <a:t>05/10/2016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25DA-1405-4B76-B32E-5892F6150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25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A105-9449-47F1-B29D-A751E26FA58E}" type="datetimeFigureOut">
              <a:rPr lang="en-GB" smtClean="0"/>
              <a:t>05/10/2016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25DA-1405-4B76-B32E-5892F6150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52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A105-9449-47F1-B29D-A751E26FA58E}" type="datetimeFigureOut">
              <a:rPr lang="en-GB" smtClean="0"/>
              <a:t>05/10/2016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25DA-1405-4B76-B32E-5892F6150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77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A105-9449-47F1-B29D-A751E26FA58E}" type="datetimeFigureOut">
              <a:rPr lang="en-GB" smtClean="0"/>
              <a:t>05/10/2016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25DA-1405-4B76-B32E-5892F6150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03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DA105-9449-47F1-B29D-A751E26FA58E}" type="datetimeFigureOut">
              <a:rPr lang="en-GB" smtClean="0"/>
              <a:t>05/10/2016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325DA-1405-4B76-B32E-5892F6150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090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Основи на езика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0730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687" y="2209800"/>
            <a:ext cx="65246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898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662" y="2043112"/>
            <a:ext cx="69246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017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graphicFrame>
        <p:nvGraphicFramePr>
          <p:cNvPr id="4" name="Об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160902"/>
              </p:ext>
            </p:extLst>
          </p:nvPr>
        </p:nvGraphicFramePr>
        <p:xfrm>
          <a:off x="4533900" y="2544763"/>
          <a:ext cx="31242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Image" r:id="rId3" imgW="3123720" imgH="1764720" progId="Photoshop.Image.13">
                  <p:embed/>
                </p:oleObj>
              </mc:Choice>
              <mc:Fallback>
                <p:oleObj name="Image" r:id="rId3" imgW="3123720" imgH="17647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33900" y="2544763"/>
                        <a:ext cx="3124200" cy="176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3581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undefined</a:t>
            </a:r>
          </a:p>
          <a:p>
            <a:r>
              <a:rPr lang="en-GB" dirty="0"/>
              <a:t>null</a:t>
            </a:r>
          </a:p>
          <a:p>
            <a:r>
              <a:rPr lang="en-GB" dirty="0" err="1"/>
              <a:t>boolean</a:t>
            </a:r>
            <a:endParaRPr lang="en-GB" dirty="0"/>
          </a:p>
          <a:p>
            <a:r>
              <a:rPr lang="en-GB" dirty="0"/>
              <a:t>number</a:t>
            </a:r>
          </a:p>
          <a:p>
            <a:r>
              <a:rPr lang="en-GB" dirty="0"/>
              <a:t>string</a:t>
            </a:r>
          </a:p>
          <a:p>
            <a:r>
              <a:rPr lang="en-GB" dirty="0"/>
              <a:t>object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190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Unary		{ +, -; ++, -- }</a:t>
            </a:r>
            <a:endParaRPr lang="bg-BG" dirty="0"/>
          </a:p>
          <a:p>
            <a:r>
              <a:rPr lang="en-US" dirty="0"/>
              <a:t>Bitwise		{ ~, &amp;, |, ^, &lt;&lt;, &gt;&gt;, &gt;&gt;&gt; }</a:t>
            </a:r>
          </a:p>
          <a:p>
            <a:r>
              <a:rPr lang="en-US" dirty="0"/>
              <a:t>Boolean		{ !, !!, &amp;&amp;, || }</a:t>
            </a:r>
            <a:endParaRPr lang="bg-BG" dirty="0"/>
          </a:p>
          <a:p>
            <a:r>
              <a:rPr lang="en-US" dirty="0"/>
              <a:t>Multiplicative	{ *, /, +, -, % }</a:t>
            </a:r>
          </a:p>
          <a:p>
            <a:r>
              <a:rPr lang="en-US" dirty="0"/>
              <a:t>Relational		{ &gt;, &lt;, &gt;=, &lt;= }</a:t>
            </a:r>
          </a:p>
          <a:p>
            <a:r>
              <a:rPr lang="en-US" dirty="0"/>
              <a:t>Equality		{ ==, ===, !=, !== }</a:t>
            </a:r>
          </a:p>
          <a:p>
            <a:r>
              <a:rPr lang="en-US" dirty="0"/>
              <a:t>Conditional	{ a &gt; b ? x : y }</a:t>
            </a:r>
          </a:p>
          <a:p>
            <a:r>
              <a:rPr lang="en-US" dirty="0"/>
              <a:t>Assignment	{ =, *=, /=, %=, +=, -=, &lt;&lt;=, &gt;&gt;=, &gt;&gt;&gt;= }</a:t>
            </a:r>
          </a:p>
          <a:p>
            <a:r>
              <a:rPr lang="en-US" dirty="0"/>
              <a:t>Comma		{ , }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66313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Управление на потоци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if/else</a:t>
            </a:r>
          </a:p>
          <a:p>
            <a:r>
              <a:rPr lang="en-GB" dirty="0"/>
              <a:t>do/while</a:t>
            </a:r>
          </a:p>
          <a:p>
            <a:r>
              <a:rPr lang="en-GB" dirty="0"/>
              <a:t>for</a:t>
            </a:r>
          </a:p>
          <a:p>
            <a:r>
              <a:rPr lang="en-GB" dirty="0"/>
              <a:t>for-in</a:t>
            </a:r>
          </a:p>
          <a:p>
            <a:r>
              <a:rPr lang="en-GB" dirty="0"/>
              <a:t>labelled</a:t>
            </a:r>
          </a:p>
          <a:p>
            <a:r>
              <a:rPr lang="en-GB" dirty="0"/>
              <a:t>break, continue</a:t>
            </a:r>
          </a:p>
          <a:p>
            <a:r>
              <a:rPr lang="en-GB" dirty="0"/>
              <a:t>switch</a:t>
            </a:r>
          </a:p>
          <a:p>
            <a:r>
              <a:rPr lang="en-GB" dirty="0"/>
              <a:t>with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2067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Функции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</a:t>
            </a:r>
            <a:endParaRPr lang="bg-BG" dirty="0"/>
          </a:p>
          <a:p>
            <a:r>
              <a:rPr lang="en-US" dirty="0"/>
              <a:t>Data encapsulation</a:t>
            </a:r>
            <a:endParaRPr lang="bg-BG" dirty="0"/>
          </a:p>
          <a:p>
            <a:r>
              <a:rPr lang="en-US" dirty="0"/>
              <a:t>Overloading</a:t>
            </a:r>
            <a:endParaRPr lang="bg-BG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806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17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newswire.com/blog/wp-content/uploads/2014/12/How-to-Write-a-Press-Release-Summary-and-Why-It-Matt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89126" cy="825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772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Резюме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dirty="0"/>
              <a:t>Типове данни: </a:t>
            </a:r>
            <a:r>
              <a:rPr lang="en-US" dirty="0"/>
              <a:t>Undefined, Null, Boolean, Number, String, Object</a:t>
            </a:r>
          </a:p>
          <a:p>
            <a:r>
              <a:rPr lang="bg-BG" dirty="0"/>
              <a:t>Няма отделен тип данни за целочислени и такива с плаваща запетая</a:t>
            </a:r>
            <a:endParaRPr lang="en-US" dirty="0"/>
          </a:p>
          <a:p>
            <a:r>
              <a:rPr lang="bg-BG" dirty="0"/>
              <a:t>Комплексен тип </a:t>
            </a:r>
            <a:r>
              <a:rPr lang="en-US" dirty="0"/>
              <a:t>Object,</a:t>
            </a:r>
            <a:r>
              <a:rPr lang="bg-BG" dirty="0"/>
              <a:t> който е основата за всички типове обекти в езика</a:t>
            </a:r>
          </a:p>
          <a:p>
            <a:r>
              <a:rPr lang="bg-BG" dirty="0"/>
              <a:t>Стриктен режим</a:t>
            </a:r>
            <a:endParaRPr lang="en-GB" dirty="0"/>
          </a:p>
          <a:p>
            <a:r>
              <a:rPr lang="bg-BG" dirty="0"/>
              <a:t>Основни оператори: аритметични, бинарни, и др.</a:t>
            </a:r>
          </a:p>
          <a:p>
            <a:r>
              <a:rPr lang="bg-BG" dirty="0"/>
              <a:t>Ключови думи за управление на потоци</a:t>
            </a:r>
          </a:p>
          <a:p>
            <a:r>
              <a:rPr lang="bg-BG" dirty="0"/>
              <a:t>Функциите в</a:t>
            </a:r>
            <a:r>
              <a:rPr lang="en-US" dirty="0"/>
              <a:t> ECMAScript </a:t>
            </a:r>
            <a:r>
              <a:rPr lang="bg-BG" dirty="0"/>
              <a:t>се различават от функциите в другите езици</a:t>
            </a:r>
          </a:p>
          <a:p>
            <a:r>
              <a:rPr lang="bg-BG" dirty="0"/>
              <a:t>Всички функции по подразбиране връщат </a:t>
            </a:r>
            <a:r>
              <a:rPr lang="en-US" dirty="0"/>
              <a:t>undefined, </a:t>
            </a:r>
            <a:r>
              <a:rPr lang="bg-BG" dirty="0"/>
              <a:t>могат да върнат резултат по всяко време</a:t>
            </a:r>
          </a:p>
          <a:p>
            <a:r>
              <a:rPr lang="bg-BG" dirty="0"/>
              <a:t>Липсваща сигнатура на функциите</a:t>
            </a:r>
          </a:p>
          <a:p>
            <a:r>
              <a:rPr lang="bg-BG" dirty="0"/>
              <a:t>Функцията може да получи всякакво количество аргументи</a:t>
            </a:r>
          </a:p>
          <a:p>
            <a:r>
              <a:rPr lang="en-US" dirty="0"/>
              <a:t>Function overloading </a:t>
            </a:r>
            <a:r>
              <a:rPr lang="bg-BG" dirty="0"/>
              <a:t>не е възможен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8135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Синтаксис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Case-sensitive</a:t>
            </a:r>
          </a:p>
          <a:p>
            <a:r>
              <a:rPr lang="en-US" dirty="0"/>
              <a:t>Identifiers</a:t>
            </a:r>
          </a:p>
          <a:p>
            <a:r>
              <a:rPr lang="en-US" dirty="0"/>
              <a:t>Comments</a:t>
            </a:r>
          </a:p>
          <a:p>
            <a:r>
              <a:rPr lang="en-US" dirty="0"/>
              <a:t>Strict mode</a:t>
            </a:r>
          </a:p>
          <a:p>
            <a:r>
              <a:rPr lang="en-US" dirty="0"/>
              <a:t>Statements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3447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7959" y="-17980"/>
            <a:ext cx="13787918" cy="689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40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Следващият път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Типове данни</a:t>
            </a:r>
          </a:p>
          <a:p>
            <a:r>
              <a:rPr lang="bg-BG"/>
              <a:t>Оператори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85860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Case-sensitive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Всичко е </a:t>
            </a:r>
            <a:r>
              <a:rPr lang="en-US" dirty="0"/>
              <a:t>case-sensitive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Variables</a:t>
            </a:r>
          </a:p>
          <a:p>
            <a:r>
              <a:rPr lang="en-US" dirty="0">
                <a:sym typeface="Wingdings" panose="05000000000000000000" pitchFamily="2" charset="2"/>
              </a:rPr>
              <a:t>Function names</a:t>
            </a:r>
          </a:p>
          <a:p>
            <a:r>
              <a:rPr lang="en-US" dirty="0">
                <a:sym typeface="Wingdings" panose="05000000000000000000" pitchFamily="2" charset="2"/>
              </a:rPr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201034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Контейнер за съдържани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Първи знак: </a:t>
                </a:r>
                <a:r>
                  <a:rPr lang="en-US" dirty="0">
                    <a:latin typeface="American Scribe" panose="000004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bg-BG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bg-BG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bg-BG" i="0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$,_,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bg-BG" dirty="0"/>
                  <a:t>Всеки следващ: </a:t>
                </a:r>
                <a14:m>
                  <m:oMath xmlns:m="http://schemas.openxmlformats.org/officeDocument/2006/math">
                    <m:r>
                      <a:rPr lang="bg-BG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bg-BG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bg-BG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$,_,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 0−9}</m:t>
                    </m:r>
                  </m:oMath>
                </a14:m>
                <a:endParaRPr lang="bg-BG" dirty="0"/>
              </a:p>
              <a:p>
                <a:endParaRPr lang="bg-BG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var</a:t>
                </a:r>
                <a:r>
                  <a:rPr lang="en-US" dirty="0"/>
                  <a:t> = </a:t>
                </a:r>
                <a:r>
                  <a:rPr lang="en-US" dirty="0" err="1"/>
                  <a:t>myVariable</a:t>
                </a:r>
                <a:r>
                  <a:rPr lang="en-US" dirty="0"/>
                  <a:t>, _</a:t>
                </a:r>
                <a:r>
                  <a:rPr lang="en-US" dirty="0" err="1"/>
                  <a:t>myVar</a:t>
                </a:r>
                <a:r>
                  <a:rPr lang="en-US" dirty="0"/>
                  <a:t>, $</a:t>
                </a:r>
                <a:r>
                  <a:rPr lang="en-US" dirty="0" err="1"/>
                  <a:t>myVar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function = </a:t>
                </a:r>
                <a:r>
                  <a:rPr lang="en-US" dirty="0" err="1"/>
                  <a:t>myFunction</a:t>
                </a:r>
                <a:r>
                  <a:rPr lang="en-US" dirty="0"/>
                  <a:t>(){…}</a:t>
                </a:r>
                <a:endParaRPr lang="bg-BG" dirty="0"/>
              </a:p>
            </p:txBody>
          </p:sp>
        </mc:Choice>
        <mc:Fallback xmlns="">
          <p:sp>
            <p:nvSpPr>
              <p:cNvPr id="3" name="Контейнер за съдържани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Картина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356" y="4904228"/>
            <a:ext cx="2072644" cy="195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673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//one liner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/*</a:t>
            </a:r>
          </a:p>
          <a:p>
            <a:pPr marL="0" indent="0">
              <a:buNone/>
            </a:pPr>
            <a:r>
              <a:rPr lang="en-US" dirty="0"/>
              <a:t>  * Multi</a:t>
            </a:r>
          </a:p>
          <a:p>
            <a:pPr marL="0" indent="0">
              <a:buNone/>
            </a:pPr>
            <a:r>
              <a:rPr lang="en-US" dirty="0"/>
              <a:t>  * Liner</a:t>
            </a:r>
          </a:p>
          <a:p>
            <a:pPr marL="0" indent="0">
              <a:buNone/>
            </a:pPr>
            <a:r>
              <a:rPr lang="en-US" dirty="0"/>
              <a:t>  */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11825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mode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ES5 vs ES3</a:t>
            </a:r>
          </a:p>
          <a:p>
            <a:r>
              <a:rPr lang="en-US" dirty="0"/>
              <a:t>“use strict”</a:t>
            </a: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67868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sum = a + b;</a:t>
            </a: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en-US" dirty="0"/>
              <a:t>if(test) alert(test);</a:t>
            </a: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en-US" dirty="0"/>
              <a:t>if(test)</a:t>
            </a:r>
            <a:r>
              <a:rPr lang="bg-BG" dirty="0"/>
              <a:t>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test = false;</a:t>
            </a:r>
          </a:p>
          <a:p>
            <a:pPr marL="0" indent="0">
              <a:buNone/>
            </a:pPr>
            <a:r>
              <a:rPr lang="en-US" dirty="0"/>
              <a:t>      alert(test);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30952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8953"/>
            <a:ext cx="1948031" cy="4887147"/>
          </a:xfrm>
        </p:spPr>
        <p:txBody>
          <a:bodyPr>
            <a:normAutofit/>
          </a:bodyPr>
          <a:lstStyle/>
          <a:p>
            <a:r>
              <a:rPr lang="en-GB" sz="2000" dirty="0"/>
              <a:t>break</a:t>
            </a:r>
          </a:p>
          <a:p>
            <a:r>
              <a:rPr lang="en-GB" sz="2000" dirty="0"/>
              <a:t>case</a:t>
            </a:r>
          </a:p>
          <a:p>
            <a:r>
              <a:rPr lang="en-GB" sz="2000" dirty="0"/>
              <a:t>catch</a:t>
            </a:r>
          </a:p>
          <a:p>
            <a:r>
              <a:rPr lang="en-GB" sz="2000" dirty="0"/>
              <a:t>continue</a:t>
            </a:r>
          </a:p>
          <a:p>
            <a:r>
              <a:rPr lang="en-GB" sz="2000" dirty="0"/>
              <a:t>debugger</a:t>
            </a:r>
          </a:p>
          <a:p>
            <a:r>
              <a:rPr lang="en-GB" sz="2000" dirty="0"/>
              <a:t>default</a:t>
            </a:r>
          </a:p>
          <a:p>
            <a:r>
              <a:rPr lang="en-GB" sz="2000" dirty="0"/>
              <a:t>delete</a:t>
            </a:r>
          </a:p>
          <a:p>
            <a:r>
              <a:rPr lang="en-GB" sz="2000" dirty="0"/>
              <a:t>do</a:t>
            </a:r>
          </a:p>
          <a:p>
            <a:r>
              <a:rPr lang="en-GB" sz="2000" dirty="0"/>
              <a:t>else</a:t>
            </a:r>
          </a:p>
          <a:p>
            <a:r>
              <a:rPr lang="en-US" sz="2000" dirty="0"/>
              <a:t>native</a:t>
            </a:r>
            <a:endParaRPr lang="en-GB" sz="2000" dirty="0"/>
          </a:p>
          <a:p>
            <a:r>
              <a:rPr lang="en-GB" sz="2000" dirty="0"/>
              <a:t>package</a:t>
            </a:r>
          </a:p>
          <a:p>
            <a:r>
              <a:rPr lang="en-GB" sz="2000" dirty="0"/>
              <a:t>private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07211" y="1588952"/>
            <a:ext cx="1948031" cy="4887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else</a:t>
            </a:r>
          </a:p>
          <a:p>
            <a:r>
              <a:rPr lang="en-GB" sz="2000" dirty="0"/>
              <a:t>finally</a:t>
            </a:r>
          </a:p>
          <a:p>
            <a:r>
              <a:rPr lang="en-GB" sz="2000" dirty="0"/>
              <a:t>for</a:t>
            </a:r>
          </a:p>
          <a:p>
            <a:r>
              <a:rPr lang="en-GB" sz="2000" dirty="0"/>
              <a:t>function</a:t>
            </a:r>
          </a:p>
          <a:p>
            <a:r>
              <a:rPr lang="en-GB" sz="2000" dirty="0"/>
              <a:t>if</a:t>
            </a:r>
          </a:p>
          <a:p>
            <a:r>
              <a:rPr lang="en-GB" sz="2000" dirty="0"/>
              <a:t>in</a:t>
            </a:r>
          </a:p>
          <a:p>
            <a:r>
              <a:rPr lang="en-GB" sz="2000" dirty="0" err="1"/>
              <a:t>instanceof</a:t>
            </a:r>
            <a:endParaRPr lang="en-GB" sz="2000" dirty="0"/>
          </a:p>
          <a:p>
            <a:r>
              <a:rPr lang="en-GB" sz="2000" dirty="0"/>
              <a:t>new</a:t>
            </a:r>
          </a:p>
          <a:p>
            <a:r>
              <a:rPr lang="en-GB" sz="2000" dirty="0"/>
              <a:t>return</a:t>
            </a:r>
          </a:p>
          <a:p>
            <a:r>
              <a:rPr lang="en-GB" sz="2000" dirty="0"/>
              <a:t>protected</a:t>
            </a:r>
          </a:p>
          <a:p>
            <a:r>
              <a:rPr lang="en-GB" sz="2000" dirty="0"/>
              <a:t>public</a:t>
            </a:r>
          </a:p>
          <a:p>
            <a:r>
              <a:rPr lang="en-GB" sz="2000" dirty="0"/>
              <a:t>short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76222" y="1588951"/>
            <a:ext cx="1948031" cy="4887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switch</a:t>
            </a:r>
          </a:p>
          <a:p>
            <a:r>
              <a:rPr lang="en-GB" sz="2000" dirty="0"/>
              <a:t>this</a:t>
            </a:r>
          </a:p>
          <a:p>
            <a:r>
              <a:rPr lang="en-GB" sz="2000" dirty="0"/>
              <a:t>throw</a:t>
            </a:r>
          </a:p>
          <a:p>
            <a:r>
              <a:rPr lang="en-GB" sz="2000" dirty="0"/>
              <a:t>try</a:t>
            </a:r>
          </a:p>
          <a:p>
            <a:r>
              <a:rPr lang="en-GB" sz="2000" dirty="0" err="1"/>
              <a:t>typeof</a:t>
            </a:r>
            <a:endParaRPr lang="en-GB" sz="2000" dirty="0"/>
          </a:p>
          <a:p>
            <a:r>
              <a:rPr lang="en-GB" sz="2000" dirty="0" err="1"/>
              <a:t>var</a:t>
            </a:r>
            <a:endParaRPr lang="en-GB" sz="2000" dirty="0"/>
          </a:p>
          <a:p>
            <a:r>
              <a:rPr lang="en-GB" sz="2000" dirty="0"/>
              <a:t>void</a:t>
            </a:r>
          </a:p>
          <a:p>
            <a:r>
              <a:rPr lang="en-GB" sz="2000" dirty="0"/>
              <a:t>while</a:t>
            </a:r>
          </a:p>
          <a:p>
            <a:r>
              <a:rPr lang="en-GB" sz="2000" dirty="0"/>
              <a:t>with</a:t>
            </a:r>
          </a:p>
          <a:p>
            <a:r>
              <a:rPr lang="en-GB" sz="2000" dirty="0"/>
              <a:t>static</a:t>
            </a:r>
          </a:p>
          <a:p>
            <a:r>
              <a:rPr lang="en-GB" sz="2000" dirty="0"/>
              <a:t>super</a:t>
            </a:r>
          </a:p>
          <a:p>
            <a:r>
              <a:rPr lang="en-GB" sz="2000" dirty="0"/>
              <a:t>synchronized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514242" y="1588950"/>
            <a:ext cx="1948031" cy="4887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extends</a:t>
            </a:r>
          </a:p>
          <a:p>
            <a:r>
              <a:rPr lang="en-GB" sz="2000" dirty="0"/>
              <a:t>final</a:t>
            </a:r>
          </a:p>
          <a:p>
            <a:r>
              <a:rPr lang="en-GB" sz="2000" dirty="0"/>
              <a:t>float</a:t>
            </a:r>
          </a:p>
          <a:p>
            <a:r>
              <a:rPr lang="en-GB" sz="2000" dirty="0" err="1"/>
              <a:t>goto</a:t>
            </a:r>
            <a:endParaRPr lang="en-GB" sz="2000" dirty="0"/>
          </a:p>
          <a:p>
            <a:r>
              <a:rPr lang="en-GB" sz="2000" dirty="0"/>
              <a:t>implements</a:t>
            </a:r>
          </a:p>
          <a:p>
            <a:r>
              <a:rPr lang="en-GB" sz="2000" dirty="0"/>
              <a:t>import</a:t>
            </a:r>
          </a:p>
          <a:p>
            <a:r>
              <a:rPr lang="en-GB" sz="2000" dirty="0" err="1"/>
              <a:t>int</a:t>
            </a:r>
            <a:endParaRPr lang="en-GB" sz="2000" dirty="0"/>
          </a:p>
          <a:p>
            <a:r>
              <a:rPr lang="en-GB" sz="2000" dirty="0"/>
              <a:t>interface</a:t>
            </a:r>
          </a:p>
          <a:p>
            <a:r>
              <a:rPr lang="en-GB" sz="2000" dirty="0"/>
              <a:t>long</a:t>
            </a:r>
          </a:p>
          <a:p>
            <a:r>
              <a:rPr lang="en-GB" sz="2000" dirty="0"/>
              <a:t>let</a:t>
            </a:r>
          </a:p>
          <a:p>
            <a:r>
              <a:rPr lang="en-GB" sz="2000" dirty="0"/>
              <a:t>yield</a:t>
            </a:r>
          </a:p>
          <a:p>
            <a:r>
              <a:rPr lang="en-GB" sz="2000" dirty="0"/>
              <a:t>… + more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345233" y="1588950"/>
            <a:ext cx="1948031" cy="4887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abstract</a:t>
            </a:r>
          </a:p>
          <a:p>
            <a:r>
              <a:rPr lang="en-GB" sz="2000" dirty="0" err="1"/>
              <a:t>boolean</a:t>
            </a:r>
            <a:endParaRPr lang="en-GB" sz="2000" dirty="0"/>
          </a:p>
          <a:p>
            <a:r>
              <a:rPr lang="en-GB" sz="2000" dirty="0"/>
              <a:t>byte</a:t>
            </a:r>
          </a:p>
          <a:p>
            <a:r>
              <a:rPr lang="en-GB" sz="2000" dirty="0"/>
              <a:t>char</a:t>
            </a:r>
          </a:p>
          <a:p>
            <a:r>
              <a:rPr lang="en-GB" sz="2000" dirty="0"/>
              <a:t>class</a:t>
            </a:r>
          </a:p>
          <a:p>
            <a:r>
              <a:rPr lang="en-GB" sz="2000" dirty="0" err="1"/>
              <a:t>const</a:t>
            </a:r>
            <a:endParaRPr lang="en-GB" sz="2000" dirty="0"/>
          </a:p>
          <a:p>
            <a:r>
              <a:rPr lang="en-GB" sz="2000" dirty="0"/>
              <a:t>double</a:t>
            </a:r>
          </a:p>
          <a:p>
            <a:r>
              <a:rPr lang="en-GB" sz="2000" dirty="0" err="1"/>
              <a:t>enum</a:t>
            </a:r>
            <a:endParaRPr lang="en-GB" sz="2000" dirty="0"/>
          </a:p>
          <a:p>
            <a:r>
              <a:rPr lang="en-GB" sz="2000" dirty="0"/>
              <a:t>export</a:t>
            </a:r>
          </a:p>
          <a:p>
            <a:r>
              <a:rPr lang="en-GB" sz="2000" dirty="0"/>
              <a:t>throws</a:t>
            </a:r>
          </a:p>
          <a:p>
            <a:r>
              <a:rPr lang="en-GB" sz="2000" dirty="0"/>
              <a:t>transient</a:t>
            </a:r>
          </a:p>
          <a:p>
            <a:r>
              <a:rPr lang="en-GB" sz="2000" dirty="0"/>
              <a:t>volatile</a:t>
            </a:r>
          </a:p>
        </p:txBody>
      </p:sp>
    </p:spTree>
    <p:extLst>
      <p:ext uri="{BB962C8B-B14F-4D97-AF65-F5344CB8AC3E}">
        <p14:creationId xmlns:p14="http://schemas.microsoft.com/office/powerpoint/2010/main" val="3352577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Loosely typed</a:t>
            </a:r>
            <a:endParaRPr lang="bg-BG" dirty="0"/>
          </a:p>
          <a:p>
            <a:r>
              <a:rPr lang="en-US" dirty="0"/>
              <a:t>Initialized as “undefined”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46017"/>
            <a:ext cx="41433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51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497</Words>
  <Application>Microsoft Office PowerPoint</Application>
  <PresentationFormat>Widescreen</PresentationFormat>
  <Paragraphs>199</Paragraphs>
  <Slides>21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American Scribe</vt:lpstr>
      <vt:lpstr>Arial</vt:lpstr>
      <vt:lpstr>Calibri</vt:lpstr>
      <vt:lpstr>Calibri Light</vt:lpstr>
      <vt:lpstr>Cambria Math</vt:lpstr>
      <vt:lpstr>Wingdings</vt:lpstr>
      <vt:lpstr>Office Theme</vt:lpstr>
      <vt:lpstr>Image</vt:lpstr>
      <vt:lpstr>Основи на езика</vt:lpstr>
      <vt:lpstr>Синтаксис</vt:lpstr>
      <vt:lpstr>Case-sensitive</vt:lpstr>
      <vt:lpstr>Identifiers</vt:lpstr>
      <vt:lpstr>Comments</vt:lpstr>
      <vt:lpstr>Strict mode</vt:lpstr>
      <vt:lpstr>Statements</vt:lpstr>
      <vt:lpstr>Keywords</vt:lpstr>
      <vt:lpstr>Променливи</vt:lpstr>
      <vt:lpstr>Променливи</vt:lpstr>
      <vt:lpstr>Променливи</vt:lpstr>
      <vt:lpstr>Променливи</vt:lpstr>
      <vt:lpstr>Типове данни</vt:lpstr>
      <vt:lpstr>Оператори</vt:lpstr>
      <vt:lpstr>Управление на потоци</vt:lpstr>
      <vt:lpstr>Функции</vt:lpstr>
      <vt:lpstr>PowerPoint Presentation</vt:lpstr>
      <vt:lpstr>PowerPoint Presentation</vt:lpstr>
      <vt:lpstr>Резюме</vt:lpstr>
      <vt:lpstr>PowerPoint Presentation</vt:lpstr>
      <vt:lpstr>Следващият път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Chaov</dc:creator>
  <cp:lastModifiedBy>Martin Chaov</cp:lastModifiedBy>
  <cp:revision>74</cp:revision>
  <dcterms:created xsi:type="dcterms:W3CDTF">2016-09-30T07:10:48Z</dcterms:created>
  <dcterms:modified xsi:type="dcterms:W3CDTF">2016-10-05T15:22:01Z</dcterms:modified>
</cp:coreProperties>
</file>