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2" r:id="rId2"/>
    <p:sldId id="257" r:id="rId3"/>
    <p:sldId id="264" r:id="rId4"/>
    <p:sldId id="258" r:id="rId5"/>
    <p:sldId id="259" r:id="rId6"/>
    <p:sldId id="265" r:id="rId7"/>
    <p:sldId id="266" r:id="rId8"/>
    <p:sldId id="267" r:id="rId9"/>
    <p:sldId id="268" r:id="rId10"/>
    <p:sldId id="269" r:id="rId11"/>
    <p:sldId id="270" r:id="rId12"/>
    <p:sldId id="271" r:id="rId13"/>
    <p:sldId id="272" r:id="rId14"/>
    <p:sldId id="263"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6855" autoAdjust="0"/>
  </p:normalViewPr>
  <p:slideViewPr>
    <p:cSldViewPr snapToGrid="0">
      <p:cViewPr varScale="1">
        <p:scale>
          <a:sx n="99" d="100"/>
          <a:sy n="99" d="100"/>
        </p:scale>
        <p:origin x="8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EF849-5C49-40C7-A490-F9F184859F05}" type="datetimeFigureOut">
              <a:rPr lang="en-GB" smtClean="0"/>
              <a:t>08/10/2016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11ACB-64DD-4E1D-89CB-F091DB92E490}" type="slidenum">
              <a:rPr lang="en-GB" smtClean="0"/>
              <a:t>‹#›</a:t>
            </a:fld>
            <a:endParaRPr lang="en-GB"/>
          </a:p>
        </p:txBody>
      </p:sp>
    </p:spTree>
    <p:extLst>
      <p:ext uri="{BB962C8B-B14F-4D97-AF65-F5344CB8AC3E}">
        <p14:creationId xmlns:p14="http://schemas.microsoft.com/office/powerpoint/2010/main" val="152272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ecma-international.org/ecma-262/5.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Beyond academic definition disagreements, why does it matter if JavaScript has </a:t>
            </a:r>
            <a:r>
              <a:rPr lang="en-US" sz="1200" b="0" i="1" kern="1200" dirty="0">
                <a:solidFill>
                  <a:schemeClr val="tx1"/>
                </a:solidFill>
                <a:effectLst/>
                <a:latin typeface="+mn-lt"/>
                <a:ea typeface="+mn-ea"/>
                <a:cs typeface="+mn-cs"/>
              </a:rPr>
              <a:t>types</a:t>
            </a:r>
            <a:r>
              <a:rPr lang="en-US" sz="1200" b="0" i="0" kern="1200" dirty="0">
                <a:solidFill>
                  <a:schemeClr val="tx1"/>
                </a:solidFill>
                <a:effectLst/>
                <a:latin typeface="+mn-lt"/>
                <a:ea typeface="+mn-ea"/>
                <a:cs typeface="+mn-cs"/>
              </a:rPr>
              <a:t> or not?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Having a proper understanding of each </a:t>
            </a:r>
            <a:r>
              <a:rPr lang="en-US" sz="1200" b="0" i="1"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and its intrinsic behavior is absolutely essential to understanding how to properly and accurately convert values to different types. Nearly every JS program ever written will need to handle value coercion in some shape or form, so it's important you do so responsibly and with confidence.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have the number value 42, but you want to treat it like a string, such as pulling out the "2" as a character in position 1, you obviously must first convert (coerce) the value from number to string.</a:t>
            </a:r>
          </a:p>
          <a:p>
            <a:r>
              <a:rPr lang="en-US" sz="1200" b="0" i="0" kern="1200" dirty="0">
                <a:solidFill>
                  <a:schemeClr val="tx1"/>
                </a:solidFill>
                <a:effectLst/>
                <a:latin typeface="+mn-lt"/>
                <a:ea typeface="+mn-ea"/>
                <a:cs typeface="+mn-cs"/>
              </a:rPr>
              <a:t>That seems simple enough.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there are many different ways that such coercion can happen. Some of these ways are explicit, easy to reason about, and reliable. But if you're not careful, coercion can happen in very strange and surprising ways.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Coercion confusion is perhaps one of the most profound frustrations for JavaScript developers. It has often been criticized as being so </a:t>
            </a:r>
            <a:r>
              <a:rPr lang="en-US" sz="1200" b="0" i="1" kern="1200" dirty="0">
                <a:solidFill>
                  <a:schemeClr val="tx1"/>
                </a:solidFill>
                <a:effectLst/>
                <a:latin typeface="+mn-lt"/>
                <a:ea typeface="+mn-ea"/>
                <a:cs typeface="+mn-cs"/>
              </a:rPr>
              <a:t>dangerous</a:t>
            </a:r>
            <a:r>
              <a:rPr lang="en-US" sz="1200" b="0" i="0" kern="1200" dirty="0">
                <a:solidFill>
                  <a:schemeClr val="tx1"/>
                </a:solidFill>
                <a:effectLst/>
                <a:latin typeface="+mn-lt"/>
                <a:ea typeface="+mn-ea"/>
                <a:cs typeface="+mn-cs"/>
              </a:rPr>
              <a:t> as to be considered a flaw in the design of the language, to be shunned and avoided.</a:t>
            </a:r>
          </a:p>
          <a:p>
            <a:r>
              <a:rPr lang="en-US" sz="1200" b="0" i="0" kern="1200" dirty="0">
                <a:solidFill>
                  <a:schemeClr val="tx1"/>
                </a:solidFill>
                <a:effectLst/>
                <a:latin typeface="+mn-lt"/>
                <a:ea typeface="+mn-ea"/>
                <a:cs typeface="+mn-cs"/>
              </a:rPr>
              <a:t>Armed with a full understanding of JavaScript types, we're aiming to illustrate why coercion's </a:t>
            </a:r>
            <a:r>
              <a:rPr lang="en-US" sz="1200" b="0" i="1" kern="1200" dirty="0">
                <a:solidFill>
                  <a:schemeClr val="tx1"/>
                </a:solidFill>
                <a:effectLst/>
                <a:latin typeface="+mn-lt"/>
                <a:ea typeface="+mn-ea"/>
                <a:cs typeface="+mn-cs"/>
              </a:rPr>
              <a:t>bad reputation</a:t>
            </a:r>
            <a:r>
              <a:rPr lang="en-US" sz="1200" b="0" i="0" kern="1200" dirty="0">
                <a:solidFill>
                  <a:schemeClr val="tx1"/>
                </a:solidFill>
                <a:effectLst/>
                <a:latin typeface="+mn-lt"/>
                <a:ea typeface="+mn-ea"/>
                <a:cs typeface="+mn-cs"/>
              </a:rPr>
              <a:t> is largely overhyped and somewhat undeserved -- to flip your perspective, to seeing coercion's power and usefulness. But first, we have to get a much better grip on values and types.</a:t>
            </a:r>
          </a:p>
          <a:p>
            <a:endParaRPr lang="en-GB" dirty="0"/>
          </a:p>
        </p:txBody>
      </p:sp>
      <p:sp>
        <p:nvSpPr>
          <p:cNvPr id="4" name="Slide Number Placeholder 3"/>
          <p:cNvSpPr>
            <a:spLocks noGrp="1"/>
          </p:cNvSpPr>
          <p:nvPr>
            <p:ph type="sldNum" sz="quarter" idx="10"/>
          </p:nvPr>
        </p:nvSpPr>
        <p:spPr/>
        <p:txBody>
          <a:bodyPr/>
          <a:lstStyle/>
          <a:p>
            <a:fld id="{23311ACB-64DD-4E1D-89CB-F091DB92E490}" type="slidenum">
              <a:rPr lang="en-GB" smtClean="0"/>
              <a:t>2</a:t>
            </a:fld>
            <a:endParaRPr lang="en-GB"/>
          </a:p>
        </p:txBody>
      </p:sp>
    </p:spTree>
    <p:extLst>
      <p:ext uri="{BB962C8B-B14F-4D97-AF65-F5344CB8AC3E}">
        <p14:creationId xmlns:p14="http://schemas.microsoft.com/office/powerpoint/2010/main" val="3518084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JavaScript has seven built-in </a:t>
            </a:r>
            <a:r>
              <a:rPr lang="en-US" sz="1200" b="0" i="1" kern="1200" dirty="0">
                <a:solidFill>
                  <a:schemeClr val="tx1"/>
                </a:solidFill>
                <a:effectLst/>
                <a:latin typeface="+mn-lt"/>
                <a:ea typeface="+mn-ea"/>
                <a:cs typeface="+mn-cs"/>
              </a:rPr>
              <a:t>types</a:t>
            </a:r>
            <a:r>
              <a:rPr lang="en-US" sz="1200" b="0" i="0" kern="1200" dirty="0">
                <a:solidFill>
                  <a:schemeClr val="tx1"/>
                </a:solidFill>
                <a:effectLst/>
                <a:latin typeface="+mn-lt"/>
                <a:ea typeface="+mn-ea"/>
                <a:cs typeface="+mn-cs"/>
              </a:rPr>
              <a:t>: null, undefined,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number, string, object, symbol. They can be identified by the </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 operator.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Variables don't have types, but the values in them do. These types define intrinsic behavior of the values.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Many developers will assume "undefined" and "undeclared" are roughly the same thing, but in JavaScript, they're quite different. undefined is a value that a declared variable can hold. "Undeclared" means a variable has never been declared.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JavaScript unfortunately kind of conflates these two terms, not only in its error messages ("</a:t>
            </a:r>
            <a:r>
              <a:rPr lang="en-US" sz="1200" b="0" i="0" kern="1200" dirty="0" err="1">
                <a:solidFill>
                  <a:schemeClr val="tx1"/>
                </a:solidFill>
                <a:effectLst/>
                <a:latin typeface="+mn-lt"/>
                <a:ea typeface="+mn-ea"/>
                <a:cs typeface="+mn-cs"/>
              </a:rPr>
              <a:t>ReferenceError</a:t>
            </a:r>
            <a:r>
              <a:rPr lang="en-US" sz="1200" b="0" i="0" kern="1200" dirty="0">
                <a:solidFill>
                  <a:schemeClr val="tx1"/>
                </a:solidFill>
                <a:effectLst/>
                <a:latin typeface="+mn-lt"/>
                <a:ea typeface="+mn-ea"/>
                <a:cs typeface="+mn-cs"/>
              </a:rPr>
              <a:t>: a is not defined") but also in the return values of </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 which is "undefined" for both cases.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However, the safety guard (preventing an error) on </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 when used against an undeclared variable can be helpful in certain cases.</a:t>
            </a:r>
          </a:p>
          <a:p>
            <a:endParaRPr lang="en-GB" dirty="0"/>
          </a:p>
        </p:txBody>
      </p:sp>
      <p:sp>
        <p:nvSpPr>
          <p:cNvPr id="4" name="Slide Number Placeholder 3"/>
          <p:cNvSpPr>
            <a:spLocks noGrp="1"/>
          </p:cNvSpPr>
          <p:nvPr>
            <p:ph type="sldNum" sz="quarter" idx="10"/>
          </p:nvPr>
        </p:nvSpPr>
        <p:spPr/>
        <p:txBody>
          <a:bodyPr/>
          <a:lstStyle/>
          <a:p>
            <a:fld id="{23311ACB-64DD-4E1D-89CB-F091DB92E490}" type="slidenum">
              <a:rPr lang="en-GB" smtClean="0"/>
              <a:t>16</a:t>
            </a:fld>
            <a:endParaRPr lang="en-GB"/>
          </a:p>
        </p:txBody>
      </p:sp>
    </p:spTree>
    <p:extLst>
      <p:ext uri="{BB962C8B-B14F-4D97-AF65-F5344CB8AC3E}">
        <p14:creationId xmlns:p14="http://schemas.microsoft.com/office/powerpoint/2010/main" val="1864641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Most developers would say that a dynamic language (like JS) does not have </a:t>
            </a:r>
            <a:r>
              <a:rPr lang="en-US" sz="1200" b="0" i="1" kern="1200" dirty="0">
                <a:solidFill>
                  <a:schemeClr val="tx1"/>
                </a:solidFill>
                <a:effectLst/>
                <a:latin typeface="+mn-lt"/>
                <a:ea typeface="+mn-ea"/>
                <a:cs typeface="+mn-cs"/>
              </a:rPr>
              <a:t>types</a:t>
            </a:r>
            <a:r>
              <a:rPr lang="en-US" sz="1200" b="0" i="0" kern="1200" dirty="0">
                <a:solidFill>
                  <a:schemeClr val="tx1"/>
                </a:solidFill>
                <a:effectLst/>
                <a:latin typeface="+mn-lt"/>
                <a:ea typeface="+mn-ea"/>
                <a:cs typeface="+mn-cs"/>
              </a:rPr>
              <a:t>. Let's see what the ES5.1 specification (</a:t>
            </a:r>
            <a:r>
              <a:rPr lang="en-US" sz="1200" b="0" i="0" u="none" strike="noStrike" kern="1200" dirty="0">
                <a:solidFill>
                  <a:schemeClr val="tx1"/>
                </a:solidFill>
                <a:effectLst/>
                <a:latin typeface="+mn-lt"/>
                <a:ea typeface="+mn-ea"/>
                <a:cs typeface="+mn-cs"/>
                <a:hlinkClick r:id="rId3"/>
              </a:rPr>
              <a:t>http://www.ecma-international.org/ecma-262/5.1/</a:t>
            </a:r>
            <a:r>
              <a:rPr lang="en-US" sz="1200" b="0" i="0" kern="1200" dirty="0">
                <a:solidFill>
                  <a:schemeClr val="tx1"/>
                </a:solidFill>
                <a:effectLst/>
                <a:latin typeface="+mn-lt"/>
                <a:ea typeface="+mn-ea"/>
                <a:cs typeface="+mn-cs"/>
              </a:rPr>
              <a:t>) has to say on the topic:</a:t>
            </a:r>
          </a:p>
          <a:p>
            <a:r>
              <a:rPr lang="en-US" dirty="0">
                <a:effectLst/>
              </a:rPr>
              <a:t>Algorithms within this specification manipulate values each of which has an associated type. The possible value types are exactly those defined in this clause. Types are further sub classified into ECMAScript language types and specification types.</a:t>
            </a:r>
          </a:p>
          <a:p>
            <a:endParaRPr lang="en-US" dirty="0">
              <a:effectLst/>
            </a:endParaRPr>
          </a:p>
          <a:p>
            <a:r>
              <a:rPr lang="en-US" dirty="0">
                <a:effectLst/>
              </a:rPr>
              <a:t>An ECMAScript language type corresponds to values that are directly manipulated by an ECMAScript programmer using the ECMAScript language. The ECMAScript language types are Undefined, Null, Boolean, String, Number, and Object.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Now, if you're a fan of strongly typed (statically typed) languages, you may object to this usage of the word "type." In those languages, "type" means a whole lot </a:t>
            </a:r>
            <a:r>
              <a:rPr lang="en-US" sz="1200" b="0" i="1" kern="1200" dirty="0">
                <a:solidFill>
                  <a:schemeClr val="tx1"/>
                </a:solidFill>
                <a:effectLst/>
                <a:latin typeface="+mn-lt"/>
                <a:ea typeface="+mn-ea"/>
                <a:cs typeface="+mn-cs"/>
              </a:rPr>
              <a:t>more</a:t>
            </a:r>
            <a:r>
              <a:rPr lang="en-US" sz="1200" b="0" i="0" kern="1200" dirty="0">
                <a:solidFill>
                  <a:schemeClr val="tx1"/>
                </a:solidFill>
                <a:effectLst/>
                <a:latin typeface="+mn-lt"/>
                <a:ea typeface="+mn-ea"/>
                <a:cs typeface="+mn-cs"/>
              </a:rPr>
              <a:t> than it does here in JS.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Some people say JS shouldn't claim to have "types," and they should instead be called "tags" or perhaps "subtypes".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Bah! We're going to use this rough definition (the same one that seems to drive the wording of the spec): a </a:t>
            </a:r>
            <a:r>
              <a:rPr lang="en-US" sz="1200" b="0" i="1"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is an intrinsic, built-in set of characteristics that uniquely identifies the behavior of a particular value and distinguishes it from other values, both to the engine </a:t>
            </a:r>
            <a:r>
              <a:rPr lang="en-US" sz="1200" b="1" i="0" kern="1200" dirty="0">
                <a:solidFill>
                  <a:schemeClr val="tx1"/>
                </a:solidFill>
                <a:effectLst/>
                <a:latin typeface="+mn-lt"/>
                <a:ea typeface="+mn-ea"/>
                <a:cs typeface="+mn-cs"/>
              </a:rPr>
              <a:t>and to the developer</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other words, if both the engine and the developer treat value 42 (the number) differently than they treat value "42" (the string), then those two values have different </a:t>
            </a:r>
            <a:r>
              <a:rPr lang="en-US" sz="1200" b="0" i="1" kern="1200" dirty="0">
                <a:solidFill>
                  <a:schemeClr val="tx1"/>
                </a:solidFill>
                <a:effectLst/>
                <a:latin typeface="+mn-lt"/>
                <a:ea typeface="+mn-ea"/>
                <a:cs typeface="+mn-cs"/>
              </a:rPr>
              <a:t>types</a:t>
            </a:r>
            <a:r>
              <a:rPr lang="en-US" sz="1200" b="0" i="0" kern="1200" dirty="0">
                <a:solidFill>
                  <a:schemeClr val="tx1"/>
                </a:solidFill>
                <a:effectLst/>
                <a:latin typeface="+mn-lt"/>
                <a:ea typeface="+mn-ea"/>
                <a:cs typeface="+mn-cs"/>
              </a:rPr>
              <a:t> -- number and string, respectively. When you use 42, you are </a:t>
            </a:r>
            <a:r>
              <a:rPr lang="en-US" sz="1200" b="0" i="1" kern="1200" dirty="0">
                <a:solidFill>
                  <a:schemeClr val="tx1"/>
                </a:solidFill>
                <a:effectLst/>
                <a:latin typeface="+mn-lt"/>
                <a:ea typeface="+mn-ea"/>
                <a:cs typeface="+mn-cs"/>
              </a:rPr>
              <a:t>intending </a:t>
            </a:r>
            <a:r>
              <a:rPr lang="en-US" sz="1200" b="0" i="0" kern="1200" dirty="0">
                <a:solidFill>
                  <a:schemeClr val="tx1"/>
                </a:solidFill>
                <a:effectLst/>
                <a:latin typeface="+mn-lt"/>
                <a:ea typeface="+mn-ea"/>
                <a:cs typeface="+mn-cs"/>
              </a:rPr>
              <a:t>to do something numeric, like math. But when you use "42", you are </a:t>
            </a:r>
            <a:r>
              <a:rPr lang="en-US" sz="1200" b="0" i="1" kern="1200" dirty="0">
                <a:solidFill>
                  <a:schemeClr val="tx1"/>
                </a:solidFill>
                <a:effectLst/>
                <a:latin typeface="+mn-lt"/>
                <a:ea typeface="+mn-ea"/>
                <a:cs typeface="+mn-cs"/>
              </a:rPr>
              <a:t>intending</a:t>
            </a:r>
            <a:r>
              <a:rPr lang="en-US" sz="1200" b="0" i="0" kern="1200" dirty="0">
                <a:solidFill>
                  <a:schemeClr val="tx1"/>
                </a:solidFill>
                <a:effectLst/>
                <a:latin typeface="+mn-lt"/>
                <a:ea typeface="+mn-ea"/>
                <a:cs typeface="+mn-cs"/>
              </a:rPr>
              <a:t> to do something </a:t>
            </a:r>
            <a:r>
              <a:rPr lang="en-US" sz="1200" b="0" i="0" kern="1200" dirty="0" err="1">
                <a:solidFill>
                  <a:schemeClr val="tx1"/>
                </a:solidFill>
                <a:effectLst/>
                <a:latin typeface="+mn-lt"/>
                <a:ea typeface="+mn-ea"/>
                <a:cs typeface="+mn-cs"/>
              </a:rPr>
              <a:t>string'ish</a:t>
            </a:r>
            <a:r>
              <a:rPr lang="en-US" sz="1200" b="0" i="0" kern="1200" dirty="0">
                <a:solidFill>
                  <a:schemeClr val="tx1"/>
                </a:solidFill>
                <a:effectLst/>
                <a:latin typeface="+mn-lt"/>
                <a:ea typeface="+mn-ea"/>
                <a:cs typeface="+mn-cs"/>
              </a:rPr>
              <a:t>, like outputting to the page, etc. </a:t>
            </a:r>
            <a:r>
              <a:rPr lang="en-US" sz="1200" b="1" i="0" kern="1200" dirty="0">
                <a:solidFill>
                  <a:schemeClr val="tx1"/>
                </a:solidFill>
                <a:effectLst/>
                <a:latin typeface="+mn-lt"/>
                <a:ea typeface="+mn-ea"/>
                <a:cs typeface="+mn-cs"/>
              </a:rPr>
              <a:t>These two values have different types.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That's by no means a perfect definition. But it's good enough for this discussion. And it's consistent with how JS describes itself.</a:t>
            </a:r>
          </a:p>
          <a:p>
            <a:endParaRPr lang="en-GB" dirty="0"/>
          </a:p>
        </p:txBody>
      </p:sp>
      <p:sp>
        <p:nvSpPr>
          <p:cNvPr id="4" name="Slide Number Placeholder 3"/>
          <p:cNvSpPr>
            <a:spLocks noGrp="1"/>
          </p:cNvSpPr>
          <p:nvPr>
            <p:ph type="sldNum" sz="quarter" idx="10"/>
          </p:nvPr>
        </p:nvSpPr>
        <p:spPr/>
        <p:txBody>
          <a:bodyPr/>
          <a:lstStyle/>
          <a:p>
            <a:fld id="{23311ACB-64DD-4E1D-89CB-F091DB92E490}" type="slidenum">
              <a:rPr lang="en-GB" smtClean="0"/>
              <a:t>3</a:t>
            </a:fld>
            <a:endParaRPr lang="en-GB"/>
          </a:p>
        </p:txBody>
      </p:sp>
    </p:spTree>
    <p:extLst>
      <p:ext uri="{BB962C8B-B14F-4D97-AF65-F5344CB8AC3E}">
        <p14:creationId xmlns:p14="http://schemas.microsoft.com/office/powerpoint/2010/main" val="1250425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would have been nice (and correct!) if it returned "null", but this original bug in JS has persisted for nearly two decades, and will likely never be fixed because there's too much existing web content that relies on its buggy behavior that "fixing" the bug would </a:t>
            </a:r>
            <a:r>
              <a:rPr lang="en-US" sz="1200" b="0" i="1" kern="1200" dirty="0">
                <a:solidFill>
                  <a:schemeClr val="tx1"/>
                </a:solidFill>
                <a:effectLst/>
                <a:latin typeface="+mn-lt"/>
                <a:ea typeface="+mn-ea"/>
                <a:cs typeface="+mn-cs"/>
              </a:rPr>
              <a:t>create</a:t>
            </a:r>
            <a:r>
              <a:rPr lang="en-US" sz="1200" b="0" i="0" kern="1200" dirty="0">
                <a:solidFill>
                  <a:schemeClr val="tx1"/>
                </a:solidFill>
                <a:effectLst/>
                <a:latin typeface="+mn-lt"/>
                <a:ea typeface="+mn-ea"/>
                <a:cs typeface="+mn-cs"/>
              </a:rPr>
              <a:t> more "bugs" and break a lot of web software.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want to test for a null value using its type, you need a compound condition…</a:t>
            </a:r>
          </a:p>
          <a:p>
            <a:endParaRPr lang="en-US" dirty="0"/>
          </a:p>
          <a:p>
            <a:r>
              <a:rPr lang="en-US" dirty="0"/>
              <a:t>null</a:t>
            </a:r>
            <a:r>
              <a:rPr lang="en-US" sz="1200" b="0" i="0" kern="1200" dirty="0">
                <a:solidFill>
                  <a:schemeClr val="tx1"/>
                </a:solidFill>
                <a:effectLst/>
                <a:latin typeface="+mn-lt"/>
                <a:ea typeface="+mn-ea"/>
                <a:cs typeface="+mn-cs"/>
              </a:rPr>
              <a:t> is the only primitive value that is "</a:t>
            </a:r>
            <a:r>
              <a:rPr lang="en-US" sz="1200" b="0" i="0" kern="1200" dirty="0" err="1">
                <a:solidFill>
                  <a:schemeClr val="tx1"/>
                </a:solidFill>
                <a:effectLst/>
                <a:latin typeface="+mn-lt"/>
                <a:ea typeface="+mn-ea"/>
                <a:cs typeface="+mn-cs"/>
              </a:rPr>
              <a:t>falsy</a:t>
            </a:r>
            <a:r>
              <a:rPr lang="en-US" sz="1200" b="0" i="0" kern="1200" dirty="0">
                <a:solidFill>
                  <a:schemeClr val="tx1"/>
                </a:solidFill>
                <a:effectLst/>
                <a:latin typeface="+mn-lt"/>
                <a:ea typeface="+mn-ea"/>
                <a:cs typeface="+mn-cs"/>
              </a:rPr>
              <a:t>" (aka false-like; see Chapter 4) but that also returns </a:t>
            </a:r>
            <a:r>
              <a:rPr lang="en-US" dirty="0"/>
              <a:t>"object"</a:t>
            </a:r>
            <a:r>
              <a:rPr lang="en-US" sz="1200" b="0" i="0" kern="1200" dirty="0">
                <a:solidFill>
                  <a:schemeClr val="tx1"/>
                </a:solidFill>
                <a:effectLst/>
                <a:latin typeface="+mn-lt"/>
                <a:ea typeface="+mn-ea"/>
                <a:cs typeface="+mn-cs"/>
              </a:rPr>
              <a:t> from the </a:t>
            </a:r>
            <a:r>
              <a:rPr lang="en-US" dirty="0" err="1"/>
              <a:t>typeof</a:t>
            </a:r>
            <a:r>
              <a:rPr lang="en-US" sz="1200" b="0" i="0" kern="1200" dirty="0" err="1">
                <a:solidFill>
                  <a:schemeClr val="tx1"/>
                </a:solidFill>
                <a:effectLst/>
                <a:latin typeface="+mn-lt"/>
                <a:ea typeface="+mn-ea"/>
                <a:cs typeface="+mn-cs"/>
              </a:rPr>
              <a:t>check</a:t>
            </a:r>
            <a:r>
              <a:rPr lang="en-US"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10"/>
          </p:nvPr>
        </p:nvSpPr>
        <p:spPr/>
        <p:txBody>
          <a:bodyPr/>
          <a:lstStyle/>
          <a:p>
            <a:fld id="{23311ACB-64DD-4E1D-89CB-F091DB92E490}" type="slidenum">
              <a:rPr lang="en-GB" smtClean="0"/>
              <a:t>7</a:t>
            </a:fld>
            <a:endParaRPr lang="en-GB"/>
          </a:p>
        </p:txBody>
      </p:sp>
    </p:spTree>
    <p:extLst>
      <p:ext uri="{BB962C8B-B14F-4D97-AF65-F5344CB8AC3E}">
        <p14:creationId xmlns:p14="http://schemas.microsoft.com/office/powerpoint/2010/main" val="2379943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easy to think that function would be a top-level built-in type in JS, especially given this behavior of the </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 operator. However, if you read the spec, you'll see it's actually a "subtype" of object. Specifically, a function is referred to as a "callable object" -- an object that has an internal [[Call]] property that allows it to be invoked.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fact that functions are actually objects is quite useful. Most importantly, they can have properties.</a:t>
            </a:r>
          </a:p>
          <a:p>
            <a:endParaRPr lang="en-US" dirty="0"/>
          </a:p>
          <a:p>
            <a:endParaRPr lang="en-US" dirty="0"/>
          </a:p>
          <a:p>
            <a:endParaRPr lang="en-GB" dirty="0"/>
          </a:p>
        </p:txBody>
      </p:sp>
      <p:sp>
        <p:nvSpPr>
          <p:cNvPr id="4" name="Slide Number Placeholder 3"/>
          <p:cNvSpPr>
            <a:spLocks noGrp="1"/>
          </p:cNvSpPr>
          <p:nvPr>
            <p:ph type="sldNum" sz="quarter" idx="10"/>
          </p:nvPr>
        </p:nvSpPr>
        <p:spPr/>
        <p:txBody>
          <a:bodyPr/>
          <a:lstStyle/>
          <a:p>
            <a:fld id="{23311ACB-64DD-4E1D-89CB-F091DB92E490}" type="slidenum">
              <a:rPr lang="en-GB" smtClean="0"/>
              <a:t>8</a:t>
            </a:fld>
            <a:endParaRPr lang="en-GB"/>
          </a:p>
        </p:txBody>
      </p:sp>
    </p:spTree>
    <p:extLst>
      <p:ext uri="{BB962C8B-B14F-4D97-AF65-F5344CB8AC3E}">
        <p14:creationId xmlns:p14="http://schemas.microsoft.com/office/powerpoint/2010/main" val="3407775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What about arrays? They're native to JS, so are they a special type?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Nope, just objects. It's most appropriate to think of them also as a "subtype" of object, in this case with the additional characteristics of being numerically indexed (as opposed to just being string-keyed like plain objects) and maintaining an automatically updated </a:t>
            </a:r>
            <a:r>
              <a:rPr lang="en-US" dirty="0"/>
              <a:t>.length</a:t>
            </a:r>
            <a:r>
              <a:rPr lang="en-US" sz="1200" b="0" i="0" kern="1200" dirty="0">
                <a:solidFill>
                  <a:schemeClr val="tx1"/>
                </a:solidFill>
                <a:effectLst/>
                <a:latin typeface="+mn-lt"/>
                <a:ea typeface="+mn-ea"/>
                <a:cs typeface="+mn-cs"/>
              </a:rPr>
              <a:t> property.</a:t>
            </a:r>
            <a:endParaRPr lang="en-GB" dirty="0"/>
          </a:p>
        </p:txBody>
      </p:sp>
      <p:sp>
        <p:nvSpPr>
          <p:cNvPr id="4" name="Slide Number Placeholder 3"/>
          <p:cNvSpPr>
            <a:spLocks noGrp="1"/>
          </p:cNvSpPr>
          <p:nvPr>
            <p:ph type="sldNum" sz="quarter" idx="10"/>
          </p:nvPr>
        </p:nvSpPr>
        <p:spPr/>
        <p:txBody>
          <a:bodyPr/>
          <a:lstStyle/>
          <a:p>
            <a:fld id="{23311ACB-64DD-4E1D-89CB-F091DB92E490}" type="slidenum">
              <a:rPr lang="en-GB" smtClean="0"/>
              <a:t>9</a:t>
            </a:fld>
            <a:endParaRPr lang="en-GB"/>
          </a:p>
        </p:txBody>
      </p:sp>
    </p:spTree>
    <p:extLst>
      <p:ext uri="{BB962C8B-B14F-4D97-AF65-F5344CB8AC3E}">
        <p14:creationId xmlns:p14="http://schemas.microsoft.com/office/powerpoint/2010/main" val="1203020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JavaScript, variables don't have types -- </a:t>
            </a:r>
            <a:r>
              <a:rPr lang="en-US" sz="1200" b="1" i="0" kern="1200" dirty="0">
                <a:solidFill>
                  <a:schemeClr val="tx1"/>
                </a:solidFill>
                <a:effectLst/>
                <a:latin typeface="+mn-lt"/>
                <a:ea typeface="+mn-ea"/>
                <a:cs typeface="+mn-cs"/>
              </a:rPr>
              <a:t>values have types</a:t>
            </a:r>
            <a:r>
              <a:rPr lang="en-US" sz="1200" b="0" i="0" kern="1200" dirty="0">
                <a:solidFill>
                  <a:schemeClr val="tx1"/>
                </a:solidFill>
                <a:effectLst/>
                <a:latin typeface="+mn-lt"/>
                <a:ea typeface="+mn-ea"/>
                <a:cs typeface="+mn-cs"/>
              </a:rPr>
              <a:t>. Variables can hold any value, at any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Another way to think about JS types is that JS doesn't have "type enforcement," in that the engine doesn't insist that a </a:t>
            </a:r>
            <a:r>
              <a:rPr lang="en-US" sz="1200" b="0" i="1" kern="1200" dirty="0">
                <a:solidFill>
                  <a:schemeClr val="tx1"/>
                </a:solidFill>
                <a:effectLst/>
                <a:latin typeface="+mn-lt"/>
                <a:ea typeface="+mn-ea"/>
                <a:cs typeface="+mn-cs"/>
              </a:rPr>
              <a:t>variable</a:t>
            </a:r>
            <a:r>
              <a:rPr lang="en-US" sz="1200" b="0" i="0" kern="1200" dirty="0">
                <a:solidFill>
                  <a:schemeClr val="tx1"/>
                </a:solidFill>
                <a:effectLst/>
                <a:latin typeface="+mn-lt"/>
                <a:ea typeface="+mn-ea"/>
                <a:cs typeface="+mn-cs"/>
              </a:rPr>
              <a:t> always holds values of the </a:t>
            </a:r>
            <a:r>
              <a:rPr lang="en-US" sz="1200" b="0" i="1" kern="1200" dirty="0">
                <a:solidFill>
                  <a:schemeClr val="tx1"/>
                </a:solidFill>
                <a:effectLst/>
                <a:latin typeface="+mn-lt"/>
                <a:ea typeface="+mn-ea"/>
                <a:cs typeface="+mn-cs"/>
              </a:rPr>
              <a:t>same initial type</a:t>
            </a:r>
            <a:r>
              <a:rPr lang="en-US" sz="1200" b="0" i="0" kern="1200" dirty="0">
                <a:solidFill>
                  <a:schemeClr val="tx1"/>
                </a:solidFill>
                <a:effectLst/>
                <a:latin typeface="+mn-lt"/>
                <a:ea typeface="+mn-ea"/>
                <a:cs typeface="+mn-cs"/>
              </a:rPr>
              <a:t> that it starts out with. A variable can, in one assignment statement, hold a string, and in the next hold a number, and so 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1" kern="1200" dirty="0">
                <a:solidFill>
                  <a:schemeClr val="tx1"/>
                </a:solidFill>
                <a:effectLst/>
                <a:latin typeface="+mn-lt"/>
                <a:ea typeface="+mn-ea"/>
                <a:cs typeface="+mn-cs"/>
              </a:rPr>
              <a:t>value</a:t>
            </a:r>
            <a:r>
              <a:rPr lang="en-US" sz="1200" b="0" i="0" kern="1200" dirty="0">
                <a:solidFill>
                  <a:schemeClr val="tx1"/>
                </a:solidFill>
                <a:effectLst/>
                <a:latin typeface="+mn-lt"/>
                <a:ea typeface="+mn-ea"/>
                <a:cs typeface="+mn-cs"/>
              </a:rPr>
              <a:t> 42 has an intrinsic type of number, and its </a:t>
            </a:r>
            <a:r>
              <a:rPr lang="en-US" sz="1200" b="0" i="1" kern="1200" dirty="0">
                <a:solidFill>
                  <a:schemeClr val="tx1"/>
                </a:solidFill>
                <a:effectLst/>
                <a:latin typeface="+mn-lt"/>
                <a:ea typeface="+mn-ea"/>
                <a:cs typeface="+mn-cs"/>
              </a:rPr>
              <a:t>type</a:t>
            </a:r>
            <a:r>
              <a:rPr lang="en-US" sz="1200" b="0" i="0" kern="1200" dirty="0">
                <a:solidFill>
                  <a:schemeClr val="tx1"/>
                </a:solidFill>
                <a:effectLst/>
                <a:latin typeface="+mn-lt"/>
                <a:ea typeface="+mn-ea"/>
                <a:cs typeface="+mn-cs"/>
              </a:rPr>
              <a:t> cannot be changed. Another value, like "42" with the string type, can be created </a:t>
            </a:r>
            <a:r>
              <a:rPr lang="en-US" sz="1200" b="0" i="1" kern="1200" dirty="0">
                <a:solidFill>
                  <a:schemeClr val="tx1"/>
                </a:solidFill>
                <a:effectLst/>
                <a:latin typeface="+mn-lt"/>
                <a:ea typeface="+mn-ea"/>
                <a:cs typeface="+mn-cs"/>
              </a:rPr>
              <a:t>from</a:t>
            </a:r>
            <a:r>
              <a:rPr lang="en-US" sz="1200" b="0" i="0" kern="1200" dirty="0">
                <a:solidFill>
                  <a:schemeClr val="tx1"/>
                </a:solidFill>
                <a:effectLst/>
                <a:latin typeface="+mn-lt"/>
                <a:ea typeface="+mn-ea"/>
                <a:cs typeface="+mn-cs"/>
              </a:rPr>
              <a:t> the number value 42 through a process called </a:t>
            </a:r>
            <a:r>
              <a:rPr lang="en-US" sz="1200" b="1" i="0" kern="1200" dirty="0">
                <a:solidFill>
                  <a:schemeClr val="tx1"/>
                </a:solidFill>
                <a:effectLst/>
                <a:latin typeface="+mn-lt"/>
                <a:ea typeface="+mn-ea"/>
                <a:cs typeface="+mn-cs"/>
              </a:rPr>
              <a:t>coercion</a:t>
            </a:r>
            <a:r>
              <a:rPr lang="en-US" sz="1200" b="0" i="0" kern="1200" dirty="0">
                <a:solidFill>
                  <a:schemeClr val="tx1"/>
                </a:solidFill>
                <a:effectLst/>
                <a:latin typeface="+mn-lt"/>
                <a:ea typeface="+mn-ea"/>
                <a:cs typeface="+mn-cs"/>
              </a:rPr>
              <a:t> (see Chapter 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use </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 against a variable, it's not asking "what's the type of the variable?" as it may seem, since JS variables have no types. Instead, it's asking "what's the type of the value </a:t>
            </a:r>
            <a:r>
              <a:rPr lang="en-US" sz="1200" b="0" i="1" kern="1200" dirty="0">
                <a:solidFill>
                  <a:schemeClr val="tx1"/>
                </a:solidFill>
                <a:effectLst/>
                <a:latin typeface="+mn-lt"/>
                <a:ea typeface="+mn-ea"/>
                <a:cs typeface="+mn-cs"/>
              </a:rPr>
              <a:t>in</a:t>
            </a:r>
            <a:r>
              <a:rPr lang="en-US" sz="1200" b="0" i="0" kern="1200" dirty="0">
                <a:solidFill>
                  <a:schemeClr val="tx1"/>
                </a:solidFill>
                <a:effectLst/>
                <a:latin typeface="+mn-lt"/>
                <a:ea typeface="+mn-ea"/>
                <a:cs typeface="+mn-cs"/>
              </a:rPr>
              <a:t> the variable?"</a:t>
            </a:r>
          </a:p>
          <a:p>
            <a:endParaRPr lang="en-GB" dirty="0"/>
          </a:p>
        </p:txBody>
      </p:sp>
      <p:sp>
        <p:nvSpPr>
          <p:cNvPr id="4" name="Slide Number Placeholder 3"/>
          <p:cNvSpPr>
            <a:spLocks noGrp="1"/>
          </p:cNvSpPr>
          <p:nvPr>
            <p:ph type="sldNum" sz="quarter" idx="10"/>
          </p:nvPr>
        </p:nvSpPr>
        <p:spPr/>
        <p:txBody>
          <a:bodyPr/>
          <a:lstStyle/>
          <a:p>
            <a:fld id="{23311ACB-64DD-4E1D-89CB-F091DB92E490}" type="slidenum">
              <a:rPr lang="en-GB" smtClean="0"/>
              <a:t>10</a:t>
            </a:fld>
            <a:endParaRPr lang="en-GB"/>
          </a:p>
        </p:txBody>
      </p:sp>
    </p:spTree>
    <p:extLst>
      <p:ext uri="{BB962C8B-B14F-4D97-AF65-F5344CB8AC3E}">
        <p14:creationId xmlns:p14="http://schemas.microsoft.com/office/powerpoint/2010/main" val="3409537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Variables that have no value </a:t>
            </a:r>
            <a:r>
              <a:rPr lang="en-US" sz="1200" b="0" i="1" kern="1200" dirty="0">
                <a:solidFill>
                  <a:schemeClr val="tx1"/>
                </a:solidFill>
                <a:effectLst/>
                <a:latin typeface="+mn-lt"/>
                <a:ea typeface="+mn-ea"/>
                <a:cs typeface="+mn-cs"/>
              </a:rPr>
              <a:t>currently</a:t>
            </a:r>
            <a:r>
              <a:rPr lang="en-US" sz="1200" b="0" i="0" kern="1200" dirty="0">
                <a:solidFill>
                  <a:schemeClr val="tx1"/>
                </a:solidFill>
                <a:effectLst/>
                <a:latin typeface="+mn-lt"/>
                <a:ea typeface="+mn-ea"/>
                <a:cs typeface="+mn-cs"/>
              </a:rPr>
              <a:t>, actually have the </a:t>
            </a:r>
            <a:r>
              <a:rPr lang="en-US" dirty="0"/>
              <a:t>undefined</a:t>
            </a:r>
            <a:r>
              <a:rPr lang="en-US" sz="1200" b="0" i="0" kern="1200" dirty="0">
                <a:solidFill>
                  <a:schemeClr val="tx1"/>
                </a:solidFill>
                <a:effectLst/>
                <a:latin typeface="+mn-lt"/>
                <a:ea typeface="+mn-ea"/>
                <a:cs typeface="+mn-cs"/>
              </a:rPr>
              <a:t> value. Calling </a:t>
            </a:r>
            <a:r>
              <a:rPr lang="en-US" dirty="0" err="1"/>
              <a:t>typeof</a:t>
            </a:r>
            <a:r>
              <a:rPr lang="en-US" sz="1200" b="0" i="0" kern="1200" dirty="0">
                <a:solidFill>
                  <a:schemeClr val="tx1"/>
                </a:solidFill>
                <a:effectLst/>
                <a:latin typeface="+mn-lt"/>
                <a:ea typeface="+mn-ea"/>
                <a:cs typeface="+mn-cs"/>
              </a:rPr>
              <a:t> against such variables will return </a:t>
            </a:r>
            <a:r>
              <a:rPr lang="en-US" dirty="0"/>
              <a:t>"undefined“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It's tempting for most developers to think of the word "undefined" and think of it as a synonym for "undeclared." However, in JS, these two concepts are quite different.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"undefined" variable is one that has been declared in the accessible scope, but </a:t>
            </a:r>
            <a:r>
              <a:rPr lang="en-US" sz="1200" b="0" i="1" kern="1200" dirty="0">
                <a:solidFill>
                  <a:schemeClr val="tx1"/>
                </a:solidFill>
                <a:effectLst/>
                <a:latin typeface="+mn-lt"/>
                <a:ea typeface="+mn-ea"/>
                <a:cs typeface="+mn-cs"/>
              </a:rPr>
              <a:t>at the moment</a:t>
            </a:r>
            <a:r>
              <a:rPr lang="en-US" sz="1200" b="0" i="0" kern="1200" dirty="0">
                <a:solidFill>
                  <a:schemeClr val="tx1"/>
                </a:solidFill>
                <a:effectLst/>
                <a:latin typeface="+mn-lt"/>
                <a:ea typeface="+mn-ea"/>
                <a:cs typeface="+mn-cs"/>
              </a:rPr>
              <a:t> has no other value in it. By contrast, an "undeclared" variable is one that has not been formally declared in the accessible scope.</a:t>
            </a:r>
          </a:p>
          <a:p>
            <a:endParaRPr lang="en-GB" dirty="0"/>
          </a:p>
        </p:txBody>
      </p:sp>
      <p:sp>
        <p:nvSpPr>
          <p:cNvPr id="4" name="Slide Number Placeholder 3"/>
          <p:cNvSpPr>
            <a:spLocks noGrp="1"/>
          </p:cNvSpPr>
          <p:nvPr>
            <p:ph type="sldNum" sz="quarter" idx="10"/>
          </p:nvPr>
        </p:nvSpPr>
        <p:spPr/>
        <p:txBody>
          <a:bodyPr/>
          <a:lstStyle/>
          <a:p>
            <a:fld id="{23311ACB-64DD-4E1D-89CB-F091DB92E490}" type="slidenum">
              <a:rPr lang="en-GB" smtClean="0"/>
              <a:t>11</a:t>
            </a:fld>
            <a:endParaRPr lang="en-GB"/>
          </a:p>
        </p:txBody>
      </p:sp>
    </p:spTree>
    <p:extLst>
      <p:ext uri="{BB962C8B-B14F-4D97-AF65-F5344CB8AC3E}">
        <p14:creationId xmlns:p14="http://schemas.microsoft.com/office/powerpoint/2010/main" val="3950549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annoying confusion is the error message that browsers assign to this condition.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you can see, the message is "b is not defined," which is of course very easy and reasonable to confuse with "b is undefined." Yet again, "undefined" and "is not defined" are very different things.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It'd be nice if the browsers said something like "b is not found" or "b is not declared," to reduce the confusion!</a:t>
            </a:r>
            <a:endParaRPr lang="en-GB" dirty="0"/>
          </a:p>
        </p:txBody>
      </p:sp>
      <p:sp>
        <p:nvSpPr>
          <p:cNvPr id="4" name="Slide Number Placeholder 3"/>
          <p:cNvSpPr>
            <a:spLocks noGrp="1"/>
          </p:cNvSpPr>
          <p:nvPr>
            <p:ph type="sldNum" sz="quarter" idx="10"/>
          </p:nvPr>
        </p:nvSpPr>
        <p:spPr/>
        <p:txBody>
          <a:bodyPr/>
          <a:lstStyle/>
          <a:p>
            <a:fld id="{23311ACB-64DD-4E1D-89CB-F091DB92E490}" type="slidenum">
              <a:rPr lang="en-GB" smtClean="0"/>
              <a:t>12</a:t>
            </a:fld>
            <a:endParaRPr lang="en-GB"/>
          </a:p>
        </p:txBody>
      </p:sp>
    </p:spTree>
    <p:extLst>
      <p:ext uri="{BB962C8B-B14F-4D97-AF65-F5344CB8AC3E}">
        <p14:creationId xmlns:p14="http://schemas.microsoft.com/office/powerpoint/2010/main" val="4006086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 operator returns "undefined" even for "undeclared" (or "not defined") variables. Notice that there was no error thrown when we executed </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 b, even though b is an undeclared variable. This is a special safety guard in the behavior of </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Similar to above, it would have been nice if </a:t>
            </a:r>
            <a:r>
              <a:rPr lang="en-US" sz="1200" b="0" i="0" kern="1200" dirty="0" err="1">
                <a:solidFill>
                  <a:schemeClr val="tx1"/>
                </a:solidFill>
                <a:effectLst/>
                <a:latin typeface="+mn-lt"/>
                <a:ea typeface="+mn-ea"/>
                <a:cs typeface="+mn-cs"/>
              </a:rPr>
              <a:t>typeof</a:t>
            </a:r>
            <a:r>
              <a:rPr lang="en-US" sz="1200" b="0" i="0" kern="1200" dirty="0">
                <a:solidFill>
                  <a:schemeClr val="tx1"/>
                </a:solidFill>
                <a:effectLst/>
                <a:latin typeface="+mn-lt"/>
                <a:ea typeface="+mn-ea"/>
                <a:cs typeface="+mn-cs"/>
              </a:rPr>
              <a:t> used with an undeclared variable returned "undeclared" instead of conflating the result value with the different "undefined" case.</a:t>
            </a:r>
          </a:p>
          <a:p>
            <a:endParaRPr lang="en-GB" dirty="0"/>
          </a:p>
        </p:txBody>
      </p:sp>
      <p:sp>
        <p:nvSpPr>
          <p:cNvPr id="4" name="Slide Number Placeholder 3"/>
          <p:cNvSpPr>
            <a:spLocks noGrp="1"/>
          </p:cNvSpPr>
          <p:nvPr>
            <p:ph type="sldNum" sz="quarter" idx="10"/>
          </p:nvPr>
        </p:nvSpPr>
        <p:spPr/>
        <p:txBody>
          <a:bodyPr/>
          <a:lstStyle/>
          <a:p>
            <a:fld id="{23311ACB-64DD-4E1D-89CB-F091DB92E490}" type="slidenum">
              <a:rPr lang="en-GB" smtClean="0"/>
              <a:t>13</a:t>
            </a:fld>
            <a:endParaRPr lang="en-GB"/>
          </a:p>
        </p:txBody>
      </p:sp>
    </p:spTree>
    <p:extLst>
      <p:ext uri="{BB962C8B-B14F-4D97-AF65-F5344CB8AC3E}">
        <p14:creationId xmlns:p14="http://schemas.microsoft.com/office/powerpoint/2010/main" val="75042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32512A8-4C7B-436F-A6BF-BAA4E92FFB29}" type="datetimeFigureOut">
              <a:rPr lang="en-GB" smtClean="0"/>
              <a:t>08/10/2016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A11A14-A8CE-43D7-BCBB-2EC75E141855}" type="slidenum">
              <a:rPr lang="en-GB" smtClean="0"/>
              <a:t>‹#›</a:t>
            </a:fld>
            <a:endParaRPr lang="en-GB"/>
          </a:p>
        </p:txBody>
      </p:sp>
    </p:spTree>
    <p:extLst>
      <p:ext uri="{BB962C8B-B14F-4D97-AF65-F5344CB8AC3E}">
        <p14:creationId xmlns:p14="http://schemas.microsoft.com/office/powerpoint/2010/main" val="3323350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32512A8-4C7B-436F-A6BF-BAA4E92FFB29}" type="datetimeFigureOut">
              <a:rPr lang="en-GB" smtClean="0"/>
              <a:t>08/10/2016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A11A14-A8CE-43D7-BCBB-2EC75E141855}" type="slidenum">
              <a:rPr lang="en-GB" smtClean="0"/>
              <a:t>‹#›</a:t>
            </a:fld>
            <a:endParaRPr lang="en-GB"/>
          </a:p>
        </p:txBody>
      </p:sp>
    </p:spTree>
    <p:extLst>
      <p:ext uri="{BB962C8B-B14F-4D97-AF65-F5344CB8AC3E}">
        <p14:creationId xmlns:p14="http://schemas.microsoft.com/office/powerpoint/2010/main" val="422367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32512A8-4C7B-436F-A6BF-BAA4E92FFB29}" type="datetimeFigureOut">
              <a:rPr lang="en-GB" smtClean="0"/>
              <a:t>08/10/2016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A11A14-A8CE-43D7-BCBB-2EC75E141855}" type="slidenum">
              <a:rPr lang="en-GB" smtClean="0"/>
              <a:t>‹#›</a:t>
            </a:fld>
            <a:endParaRPr lang="en-GB"/>
          </a:p>
        </p:txBody>
      </p:sp>
    </p:spTree>
    <p:extLst>
      <p:ext uri="{BB962C8B-B14F-4D97-AF65-F5344CB8AC3E}">
        <p14:creationId xmlns:p14="http://schemas.microsoft.com/office/powerpoint/2010/main" val="413998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32512A8-4C7B-436F-A6BF-BAA4E92FFB29}" type="datetimeFigureOut">
              <a:rPr lang="en-GB" smtClean="0"/>
              <a:t>08/10/2016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A11A14-A8CE-43D7-BCBB-2EC75E141855}" type="slidenum">
              <a:rPr lang="en-GB" smtClean="0"/>
              <a:t>‹#›</a:t>
            </a:fld>
            <a:endParaRPr lang="en-GB"/>
          </a:p>
        </p:txBody>
      </p:sp>
    </p:spTree>
    <p:extLst>
      <p:ext uri="{BB962C8B-B14F-4D97-AF65-F5344CB8AC3E}">
        <p14:creationId xmlns:p14="http://schemas.microsoft.com/office/powerpoint/2010/main" val="3743488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512A8-4C7B-436F-A6BF-BAA4E92FFB29}" type="datetimeFigureOut">
              <a:rPr lang="en-GB" smtClean="0"/>
              <a:t>08/10/2016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6A11A14-A8CE-43D7-BCBB-2EC75E141855}" type="slidenum">
              <a:rPr lang="en-GB" smtClean="0"/>
              <a:t>‹#›</a:t>
            </a:fld>
            <a:endParaRPr lang="en-GB"/>
          </a:p>
        </p:txBody>
      </p:sp>
    </p:spTree>
    <p:extLst>
      <p:ext uri="{BB962C8B-B14F-4D97-AF65-F5344CB8AC3E}">
        <p14:creationId xmlns:p14="http://schemas.microsoft.com/office/powerpoint/2010/main" val="3388159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32512A8-4C7B-436F-A6BF-BAA4E92FFB29}" type="datetimeFigureOut">
              <a:rPr lang="en-GB" smtClean="0"/>
              <a:t>08/10/2016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A11A14-A8CE-43D7-BCBB-2EC75E141855}" type="slidenum">
              <a:rPr lang="en-GB" smtClean="0"/>
              <a:t>‹#›</a:t>
            </a:fld>
            <a:endParaRPr lang="en-GB"/>
          </a:p>
        </p:txBody>
      </p:sp>
    </p:spTree>
    <p:extLst>
      <p:ext uri="{BB962C8B-B14F-4D97-AF65-F5344CB8AC3E}">
        <p14:creationId xmlns:p14="http://schemas.microsoft.com/office/powerpoint/2010/main" val="415230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32512A8-4C7B-436F-A6BF-BAA4E92FFB29}" type="datetimeFigureOut">
              <a:rPr lang="en-GB" smtClean="0"/>
              <a:t>08/10/2016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6A11A14-A8CE-43D7-BCBB-2EC75E141855}" type="slidenum">
              <a:rPr lang="en-GB" smtClean="0"/>
              <a:t>‹#›</a:t>
            </a:fld>
            <a:endParaRPr lang="en-GB"/>
          </a:p>
        </p:txBody>
      </p:sp>
    </p:spTree>
    <p:extLst>
      <p:ext uri="{BB962C8B-B14F-4D97-AF65-F5344CB8AC3E}">
        <p14:creationId xmlns:p14="http://schemas.microsoft.com/office/powerpoint/2010/main" val="630684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32512A8-4C7B-436F-A6BF-BAA4E92FFB29}" type="datetimeFigureOut">
              <a:rPr lang="en-GB" smtClean="0"/>
              <a:t>08/10/2016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6A11A14-A8CE-43D7-BCBB-2EC75E141855}" type="slidenum">
              <a:rPr lang="en-GB" smtClean="0"/>
              <a:t>‹#›</a:t>
            </a:fld>
            <a:endParaRPr lang="en-GB"/>
          </a:p>
        </p:txBody>
      </p:sp>
    </p:spTree>
    <p:extLst>
      <p:ext uri="{BB962C8B-B14F-4D97-AF65-F5344CB8AC3E}">
        <p14:creationId xmlns:p14="http://schemas.microsoft.com/office/powerpoint/2010/main" val="163343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512A8-4C7B-436F-A6BF-BAA4E92FFB29}" type="datetimeFigureOut">
              <a:rPr lang="en-GB" smtClean="0"/>
              <a:t>08/10/2016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6A11A14-A8CE-43D7-BCBB-2EC75E141855}" type="slidenum">
              <a:rPr lang="en-GB" smtClean="0"/>
              <a:t>‹#›</a:t>
            </a:fld>
            <a:endParaRPr lang="en-GB"/>
          </a:p>
        </p:txBody>
      </p:sp>
    </p:spTree>
    <p:extLst>
      <p:ext uri="{BB962C8B-B14F-4D97-AF65-F5344CB8AC3E}">
        <p14:creationId xmlns:p14="http://schemas.microsoft.com/office/powerpoint/2010/main" val="233969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2512A8-4C7B-436F-A6BF-BAA4E92FFB29}" type="datetimeFigureOut">
              <a:rPr lang="en-GB" smtClean="0"/>
              <a:t>08/10/2016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A11A14-A8CE-43D7-BCBB-2EC75E141855}" type="slidenum">
              <a:rPr lang="en-GB" smtClean="0"/>
              <a:t>‹#›</a:t>
            </a:fld>
            <a:endParaRPr lang="en-GB"/>
          </a:p>
        </p:txBody>
      </p:sp>
    </p:spTree>
    <p:extLst>
      <p:ext uri="{BB962C8B-B14F-4D97-AF65-F5344CB8AC3E}">
        <p14:creationId xmlns:p14="http://schemas.microsoft.com/office/powerpoint/2010/main" val="132982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2512A8-4C7B-436F-A6BF-BAA4E92FFB29}" type="datetimeFigureOut">
              <a:rPr lang="en-GB" smtClean="0"/>
              <a:t>08/10/2016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6A11A14-A8CE-43D7-BCBB-2EC75E141855}" type="slidenum">
              <a:rPr lang="en-GB" smtClean="0"/>
              <a:t>‹#›</a:t>
            </a:fld>
            <a:endParaRPr lang="en-GB"/>
          </a:p>
        </p:txBody>
      </p:sp>
    </p:spTree>
    <p:extLst>
      <p:ext uri="{BB962C8B-B14F-4D97-AF65-F5344CB8AC3E}">
        <p14:creationId xmlns:p14="http://schemas.microsoft.com/office/powerpoint/2010/main" val="111052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512A8-4C7B-436F-A6BF-BAA4E92FFB29}" type="datetimeFigureOut">
              <a:rPr lang="en-GB" smtClean="0"/>
              <a:t>08/10/2016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11A14-A8CE-43D7-BCBB-2EC75E141855}" type="slidenum">
              <a:rPr lang="en-GB" smtClean="0"/>
              <a:t>‹#›</a:t>
            </a:fld>
            <a:endParaRPr lang="en-GB"/>
          </a:p>
        </p:txBody>
      </p:sp>
    </p:spTree>
    <p:extLst>
      <p:ext uri="{BB962C8B-B14F-4D97-AF65-F5344CB8AC3E}">
        <p14:creationId xmlns:p14="http://schemas.microsoft.com/office/powerpoint/2010/main" val="1000429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a:t>Типове данни</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57500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 as Types</a:t>
            </a:r>
            <a:endParaRPr lang="en-GB" dirty="0"/>
          </a:p>
        </p:txBody>
      </p:sp>
      <p:sp>
        <p:nvSpPr>
          <p:cNvPr id="3" name="Content Placeholder 2"/>
          <p:cNvSpPr>
            <a:spLocks noGrp="1"/>
          </p:cNvSpPr>
          <p:nvPr>
            <p:ph idx="1"/>
          </p:nvPr>
        </p:nvSpPr>
        <p:spPr/>
        <p:txBody>
          <a:bodyPr/>
          <a:lstStyle/>
          <a:p>
            <a:r>
              <a:rPr lang="en-US" dirty="0"/>
              <a:t>Variables don’t have types</a:t>
            </a:r>
          </a:p>
          <a:p>
            <a:r>
              <a:rPr lang="en-US" dirty="0"/>
              <a:t>Values have types</a:t>
            </a:r>
            <a:endParaRPr lang="en-GB" dirty="0"/>
          </a:p>
        </p:txBody>
      </p:sp>
      <p:sp>
        <p:nvSpPr>
          <p:cNvPr id="4" name="Rectangle 1"/>
          <p:cNvSpPr>
            <a:spLocks noChangeArrowheads="1"/>
          </p:cNvSpPr>
          <p:nvPr/>
        </p:nvSpPr>
        <p:spPr bwMode="auto">
          <a:xfrm>
            <a:off x="3200015" y="3877869"/>
            <a:ext cx="5791970" cy="147732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A71D5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var</a:t>
            </a:r>
            <a:r>
              <a:rPr kumimoji="0" lang="en-US" altLang="en-US" sz="2400" b="0" i="0" u="none" strike="noStrike" cap="none" normalizeH="0" baseline="0" dirty="0">
                <a:ln>
                  <a:noFill/>
                </a:ln>
                <a:solidFill>
                  <a:srgbClr val="333333"/>
                </a:solidFill>
                <a:effectLst/>
                <a:latin typeface="Consolas" panose="020B0609020204030204" pitchFamily="49" charset="0"/>
              </a:rPr>
              <a:t> a </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0086B3"/>
                </a:solidFill>
                <a:effectLst/>
                <a:latin typeface="Consolas" panose="020B0609020204030204" pitchFamily="49" charset="0"/>
              </a:rPr>
              <a:t>42</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a; </a:t>
            </a:r>
            <a:r>
              <a:rPr kumimoji="0" lang="en-US" altLang="en-US" sz="2400" b="0" i="0" u="none" strike="noStrike" cap="none" normalizeH="0" baseline="0" dirty="0">
                <a:ln>
                  <a:noFill/>
                </a:ln>
                <a:solidFill>
                  <a:srgbClr val="969896"/>
                </a:solidFill>
                <a:effectLst/>
                <a:latin typeface="Consolas" panose="020B0609020204030204" pitchFamily="49" charset="0"/>
              </a:rPr>
              <a:t>// "number“</a:t>
            </a: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 </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0086B3"/>
                </a:solidFill>
                <a:effectLst/>
                <a:latin typeface="Consolas" panose="020B0609020204030204" pitchFamily="49" charset="0"/>
              </a:rPr>
              <a:t>true</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a; </a:t>
            </a:r>
            <a:r>
              <a:rPr kumimoji="0" lang="en-US" altLang="en-US" sz="2400" b="0" i="0" u="none" strike="noStrike" cap="none" normalizeH="0" baseline="0" dirty="0">
                <a:ln>
                  <a:noFill/>
                </a:ln>
                <a:solidFill>
                  <a:srgbClr val="969896"/>
                </a:solidFill>
                <a:effectLst/>
                <a:latin typeface="Consolas" panose="020B0609020204030204" pitchFamily="49" charset="0"/>
              </a:rPr>
              <a:t>// "</a:t>
            </a:r>
            <a:r>
              <a:rPr kumimoji="0" lang="en-US" altLang="en-US" sz="2400" b="0" i="0" u="none" strike="noStrike" cap="none" normalizeH="0" baseline="0" dirty="0" err="1">
                <a:ln>
                  <a:noFill/>
                </a:ln>
                <a:solidFill>
                  <a:srgbClr val="969896"/>
                </a:solidFill>
                <a:effectLst/>
                <a:latin typeface="Consolas" panose="020B0609020204030204" pitchFamily="49" charset="0"/>
              </a:rPr>
              <a:t>boolean</a:t>
            </a:r>
            <a:r>
              <a:rPr kumimoji="0" lang="en-US" altLang="en-US" sz="2400" b="0" i="0" u="none" strike="noStrike" cap="none" normalizeH="0" baseline="0" dirty="0">
                <a:ln>
                  <a:noFill/>
                </a:ln>
                <a:solidFill>
                  <a:srgbClr val="969896"/>
                </a:solidFill>
                <a:effectLst/>
                <a:latin typeface="Consolas" panose="020B0609020204030204" pitchFamily="49" charset="0"/>
              </a:rPr>
              <a:t>"</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4564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undefined vs "undeclared"</a:t>
            </a:r>
          </a:p>
        </p:txBody>
      </p:sp>
      <p:sp>
        <p:nvSpPr>
          <p:cNvPr id="5" name="Rectangle 2"/>
          <p:cNvSpPr>
            <a:spLocks noGrp="1" noChangeArrowheads="1"/>
          </p:cNvSpPr>
          <p:nvPr>
            <p:ph idx="1"/>
          </p:nvPr>
        </p:nvSpPr>
        <p:spPr bwMode="auto">
          <a:xfrm>
            <a:off x="3369933" y="1943940"/>
            <a:ext cx="5452134" cy="406265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A71D5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var</a:t>
            </a:r>
            <a:r>
              <a:rPr kumimoji="0" lang="en-US" altLang="en-US" sz="2400" b="0" i="0" u="none" strike="noStrike" cap="none" normalizeH="0" baseline="0" dirty="0">
                <a:ln>
                  <a:noFill/>
                </a:ln>
                <a:solidFill>
                  <a:srgbClr val="333333"/>
                </a:solidFill>
                <a:effectLst/>
                <a:latin typeface="Consolas" panose="020B0609020204030204" pitchFamily="49" charset="0"/>
              </a:rPr>
              <a:t> a; </a:t>
            </a: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a; </a:t>
            </a:r>
            <a:r>
              <a:rPr kumimoji="0" lang="en-US" altLang="en-US" sz="2400" b="0" i="0" u="none" strike="noStrike" cap="none" normalizeH="0" baseline="0" dirty="0">
                <a:ln>
                  <a:noFill/>
                </a:ln>
                <a:solidFill>
                  <a:srgbClr val="969896"/>
                </a:solidFill>
                <a:effectLst/>
                <a:latin typeface="Consolas" panose="020B0609020204030204" pitchFamily="49" charset="0"/>
              </a:rPr>
              <a:t>// "undefined“</a:t>
            </a: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var</a:t>
            </a:r>
            <a:r>
              <a:rPr kumimoji="0" lang="en-US" altLang="en-US" sz="2400" b="0" i="0" u="none" strike="noStrike" cap="none" normalizeH="0" baseline="0" dirty="0">
                <a:ln>
                  <a:noFill/>
                </a:ln>
                <a:solidFill>
                  <a:srgbClr val="333333"/>
                </a:solidFill>
                <a:effectLst/>
                <a:latin typeface="Consolas" panose="020B0609020204030204" pitchFamily="49" charset="0"/>
              </a:rPr>
              <a:t> b </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0086B3"/>
                </a:solidFill>
                <a:effectLst/>
                <a:latin typeface="Consolas" panose="020B0609020204030204" pitchFamily="49" charset="0"/>
              </a:rPr>
              <a:t>42</a:t>
            </a:r>
            <a:r>
              <a:rPr kumimoji="0" lang="en-US" altLang="en-US" sz="2400" b="0" i="0" u="none" strike="noStrike" cap="none" normalizeH="0" baseline="0" dirty="0">
                <a:ln>
                  <a:noFill/>
                </a:ln>
                <a:solidFill>
                  <a:srgbClr val="333333"/>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var</a:t>
            </a:r>
            <a:r>
              <a:rPr kumimoji="0" lang="en-US" altLang="en-US" sz="2400" b="0" i="0" u="none" strike="noStrike" cap="none" normalizeH="0" baseline="0" dirty="0">
                <a:ln>
                  <a:noFill/>
                </a:ln>
                <a:solidFill>
                  <a:srgbClr val="333333"/>
                </a:solidFill>
                <a:effectLst/>
                <a:latin typeface="Consolas" panose="020B0609020204030204" pitchFamily="49" charset="0"/>
              </a:rPr>
              <a:t> 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96989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69896"/>
                </a:solidFill>
                <a:effectLst/>
                <a:latin typeface="Consolas" panose="020B0609020204030204" pitchFamily="49" charset="0"/>
              </a:rPr>
              <a:t>// later</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b </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c;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b; </a:t>
            </a:r>
            <a:r>
              <a:rPr kumimoji="0" lang="en-US" altLang="en-US" sz="2400" b="0" i="0" u="none" strike="noStrike" cap="none" normalizeH="0" baseline="0" dirty="0">
                <a:ln>
                  <a:noFill/>
                </a:ln>
                <a:solidFill>
                  <a:srgbClr val="969896"/>
                </a:solidFill>
                <a:effectLst/>
                <a:latin typeface="Consolas" panose="020B0609020204030204" pitchFamily="49" charset="0"/>
              </a:rPr>
              <a:t>// "undefined“</a:t>
            </a: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c; </a:t>
            </a:r>
            <a:r>
              <a:rPr kumimoji="0" lang="en-US" altLang="en-US" sz="2400" b="0" i="0" u="none" strike="noStrike" cap="none" normalizeH="0" baseline="0" dirty="0">
                <a:ln>
                  <a:noFill/>
                </a:ln>
                <a:solidFill>
                  <a:srgbClr val="969896"/>
                </a:solidFill>
                <a:effectLst/>
                <a:latin typeface="Consolas" panose="020B0609020204030204" pitchFamily="49" charset="0"/>
              </a:rPr>
              <a:t>// "undefined"</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257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undefined vs "undeclared"</a:t>
            </a:r>
          </a:p>
        </p:txBody>
      </p:sp>
      <p:sp>
        <p:nvSpPr>
          <p:cNvPr id="4" name="Rectangle 1"/>
          <p:cNvSpPr>
            <a:spLocks noGrp="1" noChangeArrowheads="1"/>
          </p:cNvSpPr>
          <p:nvPr>
            <p:ph idx="1"/>
          </p:nvPr>
        </p:nvSpPr>
        <p:spPr bwMode="auto">
          <a:xfrm>
            <a:off x="2740755" y="2505671"/>
            <a:ext cx="6710491"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A71D5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var</a:t>
            </a:r>
            <a:r>
              <a:rPr kumimoji="0" lang="en-US" altLang="en-US" sz="2400" b="0" i="0" u="none" strike="noStrike" cap="none" normalizeH="0" baseline="0" dirty="0">
                <a:ln>
                  <a:noFill/>
                </a:ln>
                <a:solidFill>
                  <a:srgbClr val="333333"/>
                </a:solidFill>
                <a:effectLst/>
                <a:latin typeface="Consolas" panose="020B0609020204030204" pitchFamily="49" charset="0"/>
              </a:rPr>
              <a:t>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a; </a:t>
            </a:r>
            <a:r>
              <a:rPr kumimoji="0" lang="en-US" altLang="en-US" sz="2400" b="0" i="0" u="none" strike="noStrike" cap="none" normalizeH="0" baseline="0" dirty="0">
                <a:ln>
                  <a:noFill/>
                </a:ln>
                <a:solidFill>
                  <a:srgbClr val="969896"/>
                </a:solidFill>
                <a:effectLst/>
                <a:latin typeface="Consolas" panose="020B0609020204030204" pitchFamily="49" charset="0"/>
              </a:rPr>
              <a:t>// undefined</a:t>
            </a: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Consolas" panose="020B0609020204030204" pitchFamily="49" charset="0"/>
              </a:rPr>
              <a:t>b; </a:t>
            </a:r>
            <a:r>
              <a:rPr kumimoji="0" lang="en-US" altLang="en-US" sz="2400" b="0" i="0" u="none" strike="noStrike" cap="none" normalizeH="0" baseline="0" dirty="0">
                <a:ln>
                  <a:noFill/>
                </a:ln>
                <a:solidFill>
                  <a:srgbClr val="969896"/>
                </a:solidFill>
                <a:effectLst/>
                <a:latin typeface="Consolas" panose="020B0609020204030204" pitchFamily="49" charset="0"/>
              </a:rPr>
              <a:t>// </a:t>
            </a:r>
            <a:r>
              <a:rPr kumimoji="0" lang="en-US" altLang="en-US" sz="2400" b="0" i="0" u="none" strike="noStrike" cap="none" normalizeH="0" baseline="0" dirty="0" err="1">
                <a:ln>
                  <a:noFill/>
                </a:ln>
                <a:solidFill>
                  <a:srgbClr val="969896"/>
                </a:solidFill>
                <a:effectLst/>
                <a:latin typeface="Consolas" panose="020B0609020204030204" pitchFamily="49" charset="0"/>
              </a:rPr>
              <a:t>ReferenceError</a:t>
            </a:r>
            <a:r>
              <a:rPr kumimoji="0" lang="en-US" altLang="en-US" sz="2400" b="0" i="0" u="none" strike="noStrike" cap="none" normalizeH="0" baseline="0" dirty="0">
                <a:ln>
                  <a:noFill/>
                </a:ln>
                <a:solidFill>
                  <a:srgbClr val="969896"/>
                </a:solidFill>
                <a:effectLst/>
                <a:latin typeface="Consolas" panose="020B0609020204030204" pitchFamily="49" charset="0"/>
              </a:rPr>
              <a:t>: b is not defined</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774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undefined vs "undeclared"</a:t>
            </a:r>
          </a:p>
        </p:txBody>
      </p:sp>
      <p:sp>
        <p:nvSpPr>
          <p:cNvPr id="5" name="Rectangle 1"/>
          <p:cNvSpPr>
            <a:spLocks noGrp="1" noChangeArrowheads="1"/>
          </p:cNvSpPr>
          <p:nvPr>
            <p:ph idx="1"/>
          </p:nvPr>
        </p:nvSpPr>
        <p:spPr bwMode="auto">
          <a:xfrm>
            <a:off x="4100101" y="2505671"/>
            <a:ext cx="3991798"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A71D5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var</a:t>
            </a:r>
            <a:r>
              <a:rPr kumimoji="0" lang="en-US" altLang="en-US" sz="2400" b="0" i="0" u="none" strike="noStrike" cap="none" normalizeH="0" baseline="0" dirty="0">
                <a:ln>
                  <a:noFill/>
                </a:ln>
                <a:solidFill>
                  <a:srgbClr val="333333"/>
                </a:solidFill>
                <a:effectLst/>
                <a:latin typeface="Consolas" panose="020B0609020204030204" pitchFamily="49" charset="0"/>
              </a:rPr>
              <a:t> a;</a:t>
            </a:r>
          </a:p>
          <a:p>
            <a:pPr marL="0" lvl="0" indent="0" eaLnBrk="0" fontAlgn="base" hangingPunct="0">
              <a:lnSpc>
                <a:spcPct val="100000"/>
              </a:lnSpc>
              <a:spcBef>
                <a:spcPct val="0"/>
              </a:spcBef>
              <a:spcAft>
                <a:spcPct val="0"/>
              </a:spcAft>
              <a:buNone/>
            </a:pPr>
            <a:r>
              <a:rPr lang="en-US" altLang="en-US" sz="2400" dirty="0" err="1">
                <a:solidFill>
                  <a:srgbClr val="A71D5D"/>
                </a:solidFill>
                <a:latin typeface="Consolas" panose="020B0609020204030204" pitchFamily="49" charset="0"/>
              </a:rPr>
              <a:t>typeof</a:t>
            </a:r>
            <a:r>
              <a:rPr lang="en-US" altLang="en-US" sz="2400" dirty="0">
                <a:solidFill>
                  <a:srgbClr val="A71D5D"/>
                </a:solidFill>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a; </a:t>
            </a:r>
            <a:r>
              <a:rPr kumimoji="0" lang="en-US" altLang="en-US" sz="2400" b="0" i="0" u="none" strike="noStrike" cap="none" normalizeH="0" baseline="0" dirty="0">
                <a:ln>
                  <a:noFill/>
                </a:ln>
                <a:solidFill>
                  <a:srgbClr val="969896"/>
                </a:solidFill>
                <a:effectLst/>
                <a:latin typeface="Consolas" panose="020B0609020204030204" pitchFamily="49" charset="0"/>
              </a:rPr>
              <a:t>// undefined</a:t>
            </a:r>
            <a:endParaRPr lang="en-US" altLang="en-US" sz="2400" dirty="0">
              <a:solidFill>
                <a:srgbClr val="333333"/>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2400" dirty="0" err="1">
                <a:solidFill>
                  <a:srgbClr val="A71D5D"/>
                </a:solidFill>
                <a:latin typeface="Consolas" panose="020B0609020204030204" pitchFamily="49" charset="0"/>
              </a:rPr>
              <a:t>typeof</a:t>
            </a:r>
            <a:r>
              <a:rPr lang="en-US" altLang="en-US" sz="2400" dirty="0">
                <a:solidFill>
                  <a:srgbClr val="A71D5D"/>
                </a:solidFill>
                <a:latin typeface="Consolas" panose="020B0609020204030204" pitchFamily="49" charset="0"/>
              </a:rPr>
              <a:t> </a:t>
            </a:r>
            <a:r>
              <a:rPr kumimoji="0" lang="en-US" altLang="en-US" sz="2400" b="0" i="0" u="none" strike="noStrike" cap="none" normalizeH="0" baseline="0" dirty="0">
                <a:ln>
                  <a:noFill/>
                </a:ln>
                <a:solidFill>
                  <a:srgbClr val="333333"/>
                </a:solidFill>
                <a:effectLst/>
                <a:latin typeface="Consolas" panose="020B0609020204030204" pitchFamily="49" charset="0"/>
              </a:rPr>
              <a:t>b; </a:t>
            </a:r>
            <a:r>
              <a:rPr kumimoji="0" lang="en-US" altLang="en-US" sz="2400" b="0" i="0" u="none" strike="noStrike" cap="none" normalizeH="0" baseline="0" dirty="0">
                <a:ln>
                  <a:noFill/>
                </a:ln>
                <a:solidFill>
                  <a:srgbClr val="969896"/>
                </a:solidFill>
                <a:effectLst/>
                <a:latin typeface="Consolas" panose="020B0609020204030204" pitchFamily="49" charset="0"/>
              </a:rPr>
              <a:t>// </a:t>
            </a:r>
            <a:r>
              <a:rPr lang="en-US" altLang="en-US" sz="2400" dirty="0">
                <a:solidFill>
                  <a:srgbClr val="969896"/>
                </a:solidFill>
                <a:latin typeface="Consolas" panose="020B0609020204030204" pitchFamily="49" charset="0"/>
              </a:rPr>
              <a:t>undefined</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4634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1"/>
            <a:ext cx="12192000" cy="6868161"/>
          </a:xfrm>
          <a:prstGeom prst="rect">
            <a:avLst/>
          </a:prstGeom>
        </p:spPr>
      </p:pic>
    </p:spTree>
    <p:extLst>
      <p:ext uri="{BB962C8B-B14F-4D97-AF65-F5344CB8AC3E}">
        <p14:creationId xmlns:p14="http://schemas.microsoft.com/office/powerpoint/2010/main" val="1716117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newswire.com/blog/wp-content/uploads/2014/12/How-to-Write-a-Press-Release-Summary-and-Why-It-Matt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9126" cy="8259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83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Резюме</a:t>
            </a:r>
            <a:endParaRPr lang="en-GB" dirty="0"/>
          </a:p>
        </p:txBody>
      </p:sp>
      <p:sp>
        <p:nvSpPr>
          <p:cNvPr id="3" name="Content Placeholder 2"/>
          <p:cNvSpPr>
            <a:spLocks noGrp="1"/>
          </p:cNvSpPr>
          <p:nvPr>
            <p:ph idx="1"/>
          </p:nvPr>
        </p:nvSpPr>
        <p:spPr/>
        <p:txBody>
          <a:bodyPr/>
          <a:lstStyle/>
          <a:p>
            <a:r>
              <a:rPr lang="en-US" dirty="0"/>
              <a:t>7 </a:t>
            </a:r>
            <a:r>
              <a:rPr lang="bg-BG" dirty="0"/>
              <a:t>вградени типа</a:t>
            </a:r>
          </a:p>
          <a:p>
            <a:r>
              <a:rPr lang="en-US" dirty="0"/>
              <a:t>Variables vs Values</a:t>
            </a:r>
          </a:p>
          <a:p>
            <a:r>
              <a:rPr lang="en-US" dirty="0"/>
              <a:t>Undefined vs Undeclared</a:t>
            </a:r>
          </a:p>
          <a:p>
            <a:r>
              <a:rPr lang="en-US" dirty="0" err="1"/>
              <a:t>Typeof</a:t>
            </a:r>
            <a:r>
              <a:rPr lang="en-US" dirty="0"/>
              <a:t> operator</a:t>
            </a:r>
            <a:endParaRPr lang="en-GB" dirty="0"/>
          </a:p>
        </p:txBody>
      </p:sp>
    </p:spTree>
    <p:extLst>
      <p:ext uri="{BB962C8B-B14F-4D97-AF65-F5344CB8AC3E}">
        <p14:creationId xmlns:p14="http://schemas.microsoft.com/office/powerpoint/2010/main" val="1625483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Упражнения</a:t>
            </a:r>
            <a:endParaRPr lang="en-GB" dirty="0"/>
          </a:p>
        </p:txBody>
      </p:sp>
    </p:spTree>
    <p:extLst>
      <p:ext uri="{BB962C8B-B14F-4D97-AF65-F5344CB8AC3E}">
        <p14:creationId xmlns:p14="http://schemas.microsoft.com/office/powerpoint/2010/main" val="3096044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Що е то?</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39824"/>
            <a:ext cx="12192000" cy="5218176"/>
          </a:xfrm>
          <a:prstGeom prst="rect">
            <a:avLst/>
          </a:prstGeom>
        </p:spPr>
      </p:pic>
    </p:spTree>
    <p:extLst>
      <p:ext uri="{BB962C8B-B14F-4D97-AF65-F5344CB8AC3E}">
        <p14:creationId xmlns:p14="http://schemas.microsoft.com/office/powerpoint/2010/main" val="60987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2 типа?</a:t>
            </a:r>
            <a:endParaRPr lang="en-GB" dirty="0"/>
          </a:p>
        </p:txBody>
      </p:sp>
      <p:sp>
        <p:nvSpPr>
          <p:cNvPr id="3" name="Content Placeholder 2"/>
          <p:cNvSpPr>
            <a:spLocks noGrp="1"/>
          </p:cNvSpPr>
          <p:nvPr>
            <p:ph idx="1"/>
          </p:nvPr>
        </p:nvSpPr>
        <p:spPr/>
        <p:txBody>
          <a:bodyPr/>
          <a:lstStyle/>
          <a:p>
            <a:r>
              <a:rPr lang="bg-BG" dirty="0"/>
              <a:t>Статични</a:t>
            </a:r>
          </a:p>
          <a:p>
            <a:r>
              <a:rPr lang="bg-BG" dirty="0"/>
              <a:t>Динамични</a:t>
            </a:r>
            <a:endParaRPr lang="en-GB" dirty="0"/>
          </a:p>
        </p:txBody>
      </p:sp>
    </p:spTree>
    <p:extLst>
      <p:ext uri="{BB962C8B-B14F-4D97-AF65-F5344CB8AC3E}">
        <p14:creationId xmlns:p14="http://schemas.microsoft.com/office/powerpoint/2010/main" val="259122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Още 2 типа?</a:t>
            </a:r>
            <a:endParaRPr lang="en-GB" dirty="0"/>
          </a:p>
        </p:txBody>
      </p:sp>
      <p:sp>
        <p:nvSpPr>
          <p:cNvPr id="3" name="Content Placeholder 2"/>
          <p:cNvSpPr>
            <a:spLocks noGrp="1"/>
          </p:cNvSpPr>
          <p:nvPr>
            <p:ph idx="1"/>
          </p:nvPr>
        </p:nvSpPr>
        <p:spPr/>
        <p:txBody>
          <a:bodyPr/>
          <a:lstStyle/>
          <a:p>
            <a:r>
              <a:rPr lang="bg-BG"/>
              <a:t>Скаларни</a:t>
            </a:r>
          </a:p>
          <a:p>
            <a:r>
              <a:rPr lang="bg-BG"/>
              <a:t>Референти</a:t>
            </a:r>
            <a:endParaRPr lang="en-GB" dirty="0"/>
          </a:p>
        </p:txBody>
      </p:sp>
    </p:spTree>
    <p:extLst>
      <p:ext uri="{BB962C8B-B14F-4D97-AF65-F5344CB8AC3E}">
        <p14:creationId xmlns:p14="http://schemas.microsoft.com/office/powerpoint/2010/main" val="415729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a:t>Много типове?</a:t>
            </a:r>
            <a:endParaRPr lang="en-GB" dirty="0"/>
          </a:p>
        </p:txBody>
      </p:sp>
      <p:sp>
        <p:nvSpPr>
          <p:cNvPr id="3" name="Content Placeholder 2"/>
          <p:cNvSpPr>
            <a:spLocks noGrp="1"/>
          </p:cNvSpPr>
          <p:nvPr>
            <p:ph idx="1"/>
          </p:nvPr>
        </p:nvSpPr>
        <p:spPr>
          <a:xfrm>
            <a:off x="838200" y="1825625"/>
            <a:ext cx="2807368" cy="4351338"/>
          </a:xfrm>
        </p:spPr>
        <p:txBody>
          <a:bodyPr>
            <a:normAutofit/>
          </a:bodyPr>
          <a:lstStyle/>
          <a:p>
            <a:pPr marL="0" indent="0">
              <a:buNone/>
            </a:pPr>
            <a:r>
              <a:rPr lang="bg-BG" dirty="0"/>
              <a:t>Имат стойност</a:t>
            </a:r>
            <a:endParaRPr lang="en-US" dirty="0"/>
          </a:p>
          <a:p>
            <a:r>
              <a:rPr lang="en-US" dirty="0"/>
              <a:t>string</a:t>
            </a:r>
          </a:p>
          <a:p>
            <a:r>
              <a:rPr lang="en-US" dirty="0"/>
              <a:t>number</a:t>
            </a:r>
          </a:p>
          <a:p>
            <a:r>
              <a:rPr lang="en-US" dirty="0" err="1"/>
              <a:t>boolean</a:t>
            </a:r>
            <a:endParaRPr lang="en-US" dirty="0"/>
          </a:p>
          <a:p>
            <a:r>
              <a:rPr lang="en-US" dirty="0"/>
              <a:t>object</a:t>
            </a:r>
          </a:p>
          <a:p>
            <a:r>
              <a:rPr lang="en-US" dirty="0"/>
              <a:t>function</a:t>
            </a:r>
            <a:endParaRPr lang="en-GB" dirty="0"/>
          </a:p>
        </p:txBody>
      </p:sp>
      <p:sp>
        <p:nvSpPr>
          <p:cNvPr id="4" name="Content Placeholder 2"/>
          <p:cNvSpPr txBox="1">
            <a:spLocks/>
          </p:cNvSpPr>
          <p:nvPr/>
        </p:nvSpPr>
        <p:spPr>
          <a:xfrm>
            <a:off x="4576004" y="1825625"/>
            <a:ext cx="29236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bg-BG" dirty="0"/>
              <a:t>Типове обекти</a:t>
            </a:r>
          </a:p>
          <a:p>
            <a:r>
              <a:rPr lang="en-US" dirty="0"/>
              <a:t>Object</a:t>
            </a:r>
          </a:p>
          <a:p>
            <a:r>
              <a:rPr lang="en-US" dirty="0"/>
              <a:t>Date</a:t>
            </a:r>
          </a:p>
          <a:p>
            <a:r>
              <a:rPr lang="en-US" dirty="0"/>
              <a:t>Array</a:t>
            </a:r>
          </a:p>
          <a:p>
            <a:r>
              <a:rPr lang="en-US" dirty="0"/>
              <a:t>Symbol</a:t>
            </a:r>
          </a:p>
        </p:txBody>
      </p:sp>
      <p:sp>
        <p:nvSpPr>
          <p:cNvPr id="5" name="Content Placeholder 2"/>
          <p:cNvSpPr txBox="1">
            <a:spLocks/>
          </p:cNvSpPr>
          <p:nvPr/>
        </p:nvSpPr>
        <p:spPr>
          <a:xfrm>
            <a:off x="8430120" y="1825625"/>
            <a:ext cx="29236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bg-BG" dirty="0"/>
              <a:t>Нямат стойност</a:t>
            </a:r>
          </a:p>
          <a:p>
            <a:r>
              <a:rPr lang="en-US" dirty="0"/>
              <a:t>Null</a:t>
            </a:r>
          </a:p>
          <a:p>
            <a:r>
              <a:rPr lang="en-US" dirty="0"/>
              <a:t>Undefined</a:t>
            </a:r>
          </a:p>
        </p:txBody>
      </p:sp>
    </p:spTree>
    <p:extLst>
      <p:ext uri="{BB962C8B-B14F-4D97-AF65-F5344CB8AC3E}">
        <p14:creationId xmlns:p14="http://schemas.microsoft.com/office/powerpoint/2010/main" val="357390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typeof</a:t>
            </a:r>
            <a:r>
              <a:rPr lang="en-US" dirty="0"/>
              <a:t> </a:t>
            </a:r>
            <a:endParaRPr lang="en-GB" dirty="0"/>
          </a:p>
        </p:txBody>
      </p:sp>
      <p:sp>
        <p:nvSpPr>
          <p:cNvPr id="5" name="Rectangle 2"/>
          <p:cNvSpPr>
            <a:spLocks noGrp="1" noChangeArrowheads="1"/>
          </p:cNvSpPr>
          <p:nvPr>
            <p:ph idx="1"/>
          </p:nvPr>
        </p:nvSpPr>
        <p:spPr bwMode="auto">
          <a:xfrm>
            <a:off x="838200" y="2523968"/>
            <a:ext cx="10515600" cy="29546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0086B3"/>
                </a:solidFill>
                <a:effectLst/>
                <a:latin typeface="Consolas" panose="020B0609020204030204" pitchFamily="49" charset="0"/>
              </a:rPr>
              <a:t>undefined</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183691"/>
                </a:solidFill>
                <a:effectLst/>
                <a:latin typeface="Consolas" panose="020B0609020204030204" pitchFamily="49" charset="0"/>
              </a:rPr>
              <a:t>"undefined"</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969896"/>
                </a:solidFill>
                <a:effectLst/>
                <a:latin typeface="Consolas" panose="020B0609020204030204" pitchFamily="49" charset="0"/>
              </a:rPr>
              <a:t>// true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0086B3"/>
                </a:solidFill>
                <a:effectLst/>
                <a:latin typeface="Consolas" panose="020B0609020204030204" pitchFamily="49" charset="0"/>
              </a:rPr>
              <a:t>true</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183691"/>
                </a:solidFill>
                <a:effectLst/>
                <a:latin typeface="Consolas" panose="020B0609020204030204" pitchFamily="49" charset="0"/>
              </a:rPr>
              <a:t>"</a:t>
            </a:r>
            <a:r>
              <a:rPr kumimoji="0" lang="en-US" altLang="en-US" sz="2400" b="0" i="0" u="none" strike="noStrike" cap="none" normalizeH="0" baseline="0" dirty="0" err="1">
                <a:ln>
                  <a:noFill/>
                </a:ln>
                <a:solidFill>
                  <a:srgbClr val="183691"/>
                </a:solidFill>
                <a:effectLst/>
                <a:latin typeface="Consolas" panose="020B0609020204030204" pitchFamily="49" charset="0"/>
              </a:rPr>
              <a:t>boolean</a:t>
            </a:r>
            <a:r>
              <a:rPr kumimoji="0" lang="en-US" altLang="en-US" sz="2400" b="0" i="0" u="none" strike="noStrike" cap="none" normalizeH="0" baseline="0" dirty="0">
                <a:ln>
                  <a:noFill/>
                </a:ln>
                <a:solidFill>
                  <a:srgbClr val="183691"/>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969896"/>
                </a:solidFill>
                <a:effectLst/>
                <a:latin typeface="Consolas" panose="020B0609020204030204" pitchFamily="49" charset="0"/>
              </a:rPr>
              <a:t>// true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0086B3"/>
                </a:solidFill>
                <a:effectLst/>
                <a:latin typeface="Consolas" panose="020B0609020204030204" pitchFamily="49" charset="0"/>
              </a:rPr>
              <a:t>42</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183691"/>
                </a:solidFill>
                <a:effectLst/>
                <a:latin typeface="Consolas" panose="020B0609020204030204" pitchFamily="49" charset="0"/>
              </a:rPr>
              <a:t>"number"</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969896"/>
                </a:solidFill>
                <a:effectLst/>
                <a:latin typeface="Consolas" panose="020B0609020204030204" pitchFamily="49" charset="0"/>
              </a:rPr>
              <a:t>// true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183691"/>
                </a:solidFill>
                <a:effectLst/>
                <a:latin typeface="Consolas" panose="020B0609020204030204" pitchFamily="49" charset="0"/>
              </a:rPr>
              <a:t>"42"</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183691"/>
                </a:solidFill>
                <a:effectLst/>
                <a:latin typeface="Consolas" panose="020B0609020204030204" pitchFamily="49" charset="0"/>
              </a:rPr>
              <a:t>"string"</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969896"/>
                </a:solidFill>
                <a:effectLst/>
                <a:latin typeface="Consolas" panose="020B0609020204030204" pitchFamily="49" charset="0"/>
              </a:rPr>
              <a:t>// true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 life</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0086B3"/>
                </a:solidFill>
                <a:effectLst/>
                <a:latin typeface="Consolas" panose="020B0609020204030204" pitchFamily="49" charset="0"/>
              </a:rPr>
              <a:t>42</a:t>
            </a:r>
            <a:r>
              <a:rPr kumimoji="0" lang="en-US" altLang="en-US" sz="2400" b="0" i="0" u="none" strike="noStrike" cap="none" normalizeH="0" baseline="0" dirty="0">
                <a:ln>
                  <a:noFill/>
                </a:ln>
                <a:solidFill>
                  <a:srgbClr val="333333"/>
                </a:solidFill>
                <a:effectLst/>
                <a:latin typeface="Consolas" panose="020B0609020204030204" pitchFamily="49" charset="0"/>
              </a:rPr>
              <a:t> } </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183691"/>
                </a:solidFill>
                <a:effectLst/>
                <a:latin typeface="Consolas" panose="020B0609020204030204" pitchFamily="49" charset="0"/>
              </a:rPr>
              <a:t>"object"</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969896"/>
                </a:solidFill>
                <a:effectLst/>
                <a:latin typeface="Consolas" panose="020B0609020204030204" pitchFamily="49" charset="0"/>
              </a:rPr>
              <a:t>// true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69896"/>
                </a:solidFill>
                <a:effectLst/>
                <a:latin typeface="Consolas" panose="020B0609020204030204" pitchFamily="49" charset="0"/>
              </a:rPr>
              <a:t>// added in ES6!</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0086B3"/>
                </a:solidFill>
                <a:effectLst/>
                <a:latin typeface="Consolas" panose="020B0609020204030204" pitchFamily="49" charset="0"/>
              </a:rPr>
              <a:t>Symbol</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183691"/>
                </a:solidFill>
                <a:effectLst/>
                <a:latin typeface="Consolas" panose="020B0609020204030204" pitchFamily="49" charset="0"/>
              </a:rPr>
              <a:t>"symbol"</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969896"/>
                </a:solidFill>
                <a:effectLst/>
                <a:latin typeface="Consolas" panose="020B0609020204030204" pitchFamily="49" charset="0"/>
              </a:rPr>
              <a:t>// true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736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a:t>
            </a:r>
            <a:endParaRPr lang="en-GB" dirty="0"/>
          </a:p>
        </p:txBody>
      </p:sp>
      <p:sp>
        <p:nvSpPr>
          <p:cNvPr id="4" name="Rectangle 2"/>
          <p:cNvSpPr>
            <a:spLocks noGrp="1" noChangeArrowheads="1"/>
          </p:cNvSpPr>
          <p:nvPr>
            <p:ph idx="1"/>
          </p:nvPr>
        </p:nvSpPr>
        <p:spPr bwMode="auto">
          <a:xfrm>
            <a:off x="838200" y="3089841"/>
            <a:ext cx="10515600" cy="184665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0086B3"/>
                </a:solidFill>
                <a:effectLst/>
                <a:latin typeface="Consolas" panose="020B0609020204030204" pitchFamily="49" charset="0"/>
              </a:rPr>
              <a:t>null</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183691"/>
                </a:solidFill>
                <a:effectLst/>
                <a:latin typeface="Consolas" panose="020B0609020204030204" pitchFamily="49" charset="0"/>
              </a:rPr>
              <a:t>“object"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969896"/>
                </a:solidFill>
                <a:effectLst/>
                <a:latin typeface="Consolas" panose="020B0609020204030204" pitchFamily="49" charset="0"/>
              </a:rPr>
              <a:t>// true</a:t>
            </a:r>
            <a:r>
              <a:rPr kumimoji="0" lang="en-US" altLang="en-US" sz="2400" b="0" i="0" u="none" strike="noStrike" cap="none" normalizeH="0" baseline="0" dirty="0">
                <a:ln>
                  <a:noFill/>
                </a:ln>
                <a:solidFill>
                  <a:srgbClr val="333333"/>
                </a:solidFill>
                <a:effectLst/>
                <a:latin typeface="Consolas" panose="020B0609020204030204" pitchFamily="49" charset="0"/>
              </a:rPr>
              <a:t> </a:t>
            </a:r>
          </a:p>
          <a:p>
            <a:pPr marL="0" indent="0" eaLnBrk="0" fontAlgn="base" hangingPunct="0">
              <a:lnSpc>
                <a:spcPct val="100000"/>
              </a:lnSpc>
              <a:spcBef>
                <a:spcPct val="0"/>
              </a:spcBef>
              <a:spcAft>
                <a:spcPct val="0"/>
              </a:spcAft>
              <a:buNone/>
            </a:pPr>
            <a:endParaRPr lang="en-US" altLang="en-US" sz="2400" dirty="0">
              <a:solidFill>
                <a:srgbClr val="A71D5D"/>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2400" dirty="0" err="1">
                <a:solidFill>
                  <a:srgbClr val="A71D5D"/>
                </a:solidFill>
                <a:latin typeface="Consolas" panose="020B0609020204030204" pitchFamily="49" charset="0"/>
              </a:rPr>
              <a:t>var</a:t>
            </a:r>
            <a:r>
              <a:rPr lang="en-US" altLang="en-US" sz="2400" dirty="0">
                <a:solidFill>
                  <a:srgbClr val="333333"/>
                </a:solidFill>
                <a:latin typeface="Consolas" panose="020B0609020204030204" pitchFamily="49" charset="0"/>
              </a:rPr>
              <a:t> a </a:t>
            </a:r>
            <a:r>
              <a:rPr lang="en-US" altLang="en-US" sz="2400" dirty="0">
                <a:solidFill>
                  <a:srgbClr val="A71D5D"/>
                </a:solidFill>
                <a:latin typeface="Consolas" panose="020B0609020204030204" pitchFamily="49" charset="0"/>
              </a:rPr>
              <a:t>=</a:t>
            </a:r>
            <a:r>
              <a:rPr lang="en-US" altLang="en-US" sz="2400" dirty="0">
                <a:solidFill>
                  <a:srgbClr val="333333"/>
                </a:solidFill>
                <a:latin typeface="Consolas" panose="020B0609020204030204" pitchFamily="49" charset="0"/>
              </a:rPr>
              <a:t> </a:t>
            </a:r>
            <a:r>
              <a:rPr lang="en-US" altLang="en-US" sz="2400" dirty="0">
                <a:solidFill>
                  <a:srgbClr val="0086B3"/>
                </a:solidFill>
                <a:latin typeface="Consolas" panose="020B0609020204030204" pitchFamily="49" charset="0"/>
              </a:rPr>
              <a:t>null</a:t>
            </a:r>
            <a:r>
              <a:rPr lang="en-US" altLang="en-US" sz="2400" dirty="0">
                <a:solidFill>
                  <a:srgbClr val="333333"/>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A71D5D"/>
              </a:solidFill>
              <a:effectLst/>
              <a:latin typeface="Consolas" panose="020B0609020204030204" pitchFamily="49" charset="0"/>
            </a:endParaRP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rgbClr val="333333"/>
                </a:solidFill>
                <a:effectLst/>
                <a:latin typeface="Consolas" panose="020B0609020204030204" pitchFamily="49" charset="0"/>
              </a:rPr>
              <a:t>(</a:t>
            </a:r>
            <a:r>
              <a:rPr lang="en-US" altLang="en-US" sz="2400" dirty="0">
                <a:solidFill>
                  <a:srgbClr val="A71D5D"/>
                </a:solidFill>
                <a:latin typeface="Consolas" panose="020B0609020204030204" pitchFamily="49" charset="0"/>
              </a:rPr>
              <a:t>!</a:t>
            </a:r>
            <a:r>
              <a:rPr lang="en-US" altLang="en-US" sz="2400" dirty="0">
                <a:solidFill>
                  <a:srgbClr val="333333"/>
                </a:solidFill>
                <a:latin typeface="Consolas" panose="020B0609020204030204" pitchFamily="49" charset="0"/>
              </a:rPr>
              <a:t>a </a:t>
            </a:r>
            <a:r>
              <a:rPr lang="en-US" altLang="en-US" sz="2400" dirty="0">
                <a:solidFill>
                  <a:srgbClr val="A71D5D"/>
                </a:solidFill>
                <a:latin typeface="Consolas" panose="020B0609020204030204" pitchFamily="49" charset="0"/>
              </a:rPr>
              <a:t>&amp;&amp; </a:t>
            </a:r>
            <a:r>
              <a:rPr lang="en-US" altLang="en-US" sz="2400" dirty="0" err="1">
                <a:solidFill>
                  <a:srgbClr val="A71D5D"/>
                </a:solidFill>
                <a:latin typeface="Consolas" panose="020B0609020204030204" pitchFamily="49" charset="0"/>
              </a:rPr>
              <a:t>typeof</a:t>
            </a:r>
            <a:r>
              <a:rPr lang="en-US" altLang="en-US" sz="2400" dirty="0">
                <a:solidFill>
                  <a:srgbClr val="A71D5D"/>
                </a:solidFill>
                <a:latin typeface="Consolas" panose="020B0609020204030204" pitchFamily="49" charset="0"/>
              </a:rPr>
              <a:t> </a:t>
            </a:r>
            <a:r>
              <a:rPr lang="en-US" altLang="en-US" sz="2400" dirty="0">
                <a:solidFill>
                  <a:srgbClr val="333333"/>
                </a:solidFill>
                <a:latin typeface="Consolas" panose="020B0609020204030204" pitchFamily="49" charset="0"/>
              </a:rPr>
              <a:t>a</a:t>
            </a:r>
            <a:r>
              <a:rPr lang="en-US" altLang="en-US" sz="2400" dirty="0">
                <a:solidFill>
                  <a:srgbClr val="A71D5D"/>
                </a:solidFill>
                <a:latin typeface="Consolas" panose="020B0609020204030204" pitchFamily="49" charset="0"/>
              </a:rPr>
              <a:t> === </a:t>
            </a:r>
            <a:r>
              <a:rPr lang="en-US" altLang="en-US" sz="2400" dirty="0">
                <a:solidFill>
                  <a:srgbClr val="183691"/>
                </a:solidFill>
                <a:latin typeface="Consolas" panose="020B0609020204030204" pitchFamily="49" charset="0"/>
              </a:rPr>
              <a:t>“object"</a:t>
            </a:r>
            <a:r>
              <a:rPr kumimoji="0" lang="en-US" altLang="en-US" sz="2400" b="0" i="0" u="none" strike="noStrike" cap="none" normalizeH="0" baseline="0" dirty="0">
                <a:ln>
                  <a:noFill/>
                </a:ln>
                <a:solidFill>
                  <a:srgbClr val="333333"/>
                </a:solidFill>
                <a:effectLst/>
                <a:latin typeface="Consolas" panose="020B0609020204030204" pitchFamily="49"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849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t>
            </a:r>
            <a:endParaRPr lang="en-GB" dirty="0"/>
          </a:p>
        </p:txBody>
      </p:sp>
      <p:sp>
        <p:nvSpPr>
          <p:cNvPr id="4" name="Rectangle 1"/>
          <p:cNvSpPr>
            <a:spLocks noChangeArrowheads="1"/>
          </p:cNvSpPr>
          <p:nvPr/>
        </p:nvSpPr>
        <p:spPr bwMode="auto">
          <a:xfrm>
            <a:off x="1296449" y="2875002"/>
            <a:ext cx="9599103"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A71D5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A71D5D"/>
                </a:solidFill>
                <a:effectLst/>
                <a:latin typeface="Consolas" panose="020B0609020204030204" pitchFamily="49" charset="0"/>
              </a:rPr>
              <a:t>function</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795DA3"/>
                </a:solidFill>
                <a:effectLst/>
                <a:latin typeface="Consolas" panose="020B0609020204030204" pitchFamily="49" charset="0"/>
              </a:rPr>
              <a:t>a</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969896"/>
                </a:solidFill>
                <a:effectLst/>
                <a:latin typeface="Consolas" panose="020B0609020204030204" pitchFamily="49" charset="0"/>
              </a:rPr>
              <a:t>/* .. */</a:t>
            </a:r>
            <a:r>
              <a:rPr kumimoji="0" lang="en-US" altLang="en-US" sz="2400" b="0" i="0" u="none" strike="noStrike" cap="none" normalizeH="0" baseline="0" dirty="0">
                <a:ln>
                  <a:noFill/>
                </a:ln>
                <a:solidFill>
                  <a:srgbClr val="333333"/>
                </a:solidFill>
                <a:effectLst/>
                <a:latin typeface="Consolas" panose="020B0609020204030204" pitchFamily="49" charset="0"/>
              </a:rPr>
              <a:t> } </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183691"/>
                </a:solidFill>
                <a:effectLst/>
                <a:latin typeface="Consolas" panose="020B0609020204030204" pitchFamily="49" charset="0"/>
              </a:rPr>
              <a:t>"function"</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969896"/>
                </a:solidFill>
                <a:effectLst/>
                <a:latin typeface="Consolas" panose="020B0609020204030204" pitchFamily="49" charset="0"/>
              </a:rPr>
              <a:t>// true</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5983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endParaRPr lang="en-GB" dirty="0"/>
          </a:p>
        </p:txBody>
      </p:sp>
      <p:sp>
        <p:nvSpPr>
          <p:cNvPr id="4" name="Rectangle 1"/>
          <p:cNvSpPr>
            <a:spLocks noChangeArrowheads="1"/>
          </p:cNvSpPr>
          <p:nvPr/>
        </p:nvSpPr>
        <p:spPr bwMode="auto">
          <a:xfrm>
            <a:off x="2910673" y="2875002"/>
            <a:ext cx="6370655" cy="11079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A71D5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A71D5D"/>
                </a:solidFill>
                <a:effectLst/>
                <a:latin typeface="Consolas" panose="020B0609020204030204" pitchFamily="49" charset="0"/>
              </a:rPr>
              <a:t>typeof</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0086B3"/>
                </a:solidFill>
                <a:effectLst/>
                <a:latin typeface="Consolas" panose="020B0609020204030204" pitchFamily="49" charset="0"/>
              </a:rPr>
              <a:t>1</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0086B3"/>
                </a:solidFill>
                <a:effectLst/>
                <a:latin typeface="Consolas" panose="020B0609020204030204" pitchFamily="49" charset="0"/>
              </a:rPr>
              <a:t>2</a:t>
            </a:r>
            <a:r>
              <a:rPr kumimoji="0" lang="en-US" altLang="en-US" sz="2400" b="0" i="0" u="none" strike="noStrike" cap="none" normalizeH="0" baseline="0" dirty="0">
                <a:ln>
                  <a:noFill/>
                </a:ln>
                <a:solidFill>
                  <a:srgbClr val="333333"/>
                </a:solidFill>
                <a:effectLst/>
                <a:latin typeface="Consolas" panose="020B0609020204030204" pitchFamily="49" charset="0"/>
              </a:rPr>
              <a:t>,</a:t>
            </a:r>
            <a:r>
              <a:rPr kumimoji="0" lang="en-US" altLang="en-US" sz="2400" b="0" i="0" u="none" strike="noStrike" cap="none" normalizeH="0" baseline="0" dirty="0">
                <a:ln>
                  <a:noFill/>
                </a:ln>
                <a:solidFill>
                  <a:srgbClr val="0086B3"/>
                </a:solidFill>
                <a:effectLst/>
                <a:latin typeface="Consolas" panose="020B0609020204030204" pitchFamily="49" charset="0"/>
              </a:rPr>
              <a:t>3</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A71D5D"/>
                </a:solidFill>
                <a:effectLst/>
                <a:latin typeface="Consolas" panose="020B0609020204030204" pitchFamily="49" charset="0"/>
              </a:rPr>
              <a: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183691"/>
                </a:solidFill>
                <a:effectLst/>
                <a:latin typeface="Consolas" panose="020B0609020204030204" pitchFamily="49" charset="0"/>
              </a:rPr>
              <a:t>"object"</a:t>
            </a:r>
            <a:r>
              <a:rPr kumimoji="0" lang="en-US" altLang="en-US" sz="2400" b="0" i="0" u="none" strike="noStrike" cap="none" normalizeH="0" baseline="0" dirty="0">
                <a:ln>
                  <a:noFill/>
                </a:ln>
                <a:solidFill>
                  <a:srgbClr val="333333"/>
                </a:solidFill>
                <a:effectLst/>
                <a:latin typeface="Consolas" panose="020B0609020204030204" pitchFamily="49" charset="0"/>
              </a:rPr>
              <a:t>; </a:t>
            </a:r>
            <a:r>
              <a:rPr kumimoji="0" lang="en-US" altLang="en-US" sz="2400" b="0" i="0" u="none" strike="noStrike" cap="none" normalizeH="0" baseline="0" dirty="0">
                <a:ln>
                  <a:noFill/>
                </a:ln>
                <a:solidFill>
                  <a:srgbClr val="969896"/>
                </a:solidFill>
                <a:effectLst/>
                <a:latin typeface="Consolas" panose="020B0609020204030204" pitchFamily="49" charset="0"/>
              </a:rPr>
              <a:t>// true</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531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438</Words>
  <Application>Microsoft Office PowerPoint</Application>
  <PresentationFormat>Widescreen</PresentationFormat>
  <Paragraphs>153</Paragraphs>
  <Slides>17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Типове данни</vt:lpstr>
      <vt:lpstr>Що е то?</vt:lpstr>
      <vt:lpstr>2 типа?</vt:lpstr>
      <vt:lpstr>Още 2 типа?</vt:lpstr>
      <vt:lpstr>Много типове?</vt:lpstr>
      <vt:lpstr>typeof </vt:lpstr>
      <vt:lpstr>null?</vt:lpstr>
      <vt:lpstr>function</vt:lpstr>
      <vt:lpstr>array</vt:lpstr>
      <vt:lpstr>Values as Types</vt:lpstr>
      <vt:lpstr>undefined vs "undeclared"</vt:lpstr>
      <vt:lpstr>undefined vs "undeclared"</vt:lpstr>
      <vt:lpstr>undefined vs "undeclared"</vt:lpstr>
      <vt:lpstr>PowerPoint Presentation</vt:lpstr>
      <vt:lpstr>PowerPoint Presentation</vt:lpstr>
      <vt:lpstr>Резюме</vt:lpstr>
      <vt:lpstr>Упражнения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Chaov</dc:creator>
  <cp:lastModifiedBy>Martin Chaov</cp:lastModifiedBy>
  <cp:revision>37</cp:revision>
  <dcterms:created xsi:type="dcterms:W3CDTF">2016-09-30T08:02:56Z</dcterms:created>
  <dcterms:modified xsi:type="dcterms:W3CDTF">2016-10-08T08:43:25Z</dcterms:modified>
</cp:coreProperties>
</file>