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71" r:id="rId11"/>
    <p:sldId id="265" r:id="rId12"/>
    <p:sldId id="266" r:id="rId13"/>
    <p:sldId id="267" r:id="rId14"/>
    <p:sldId id="268" r:id="rId15"/>
    <p:sldId id="269" r:id="rId16"/>
    <p:sldId id="273" r:id="rId17"/>
    <p:sldId id="270" r:id="rId18"/>
    <p:sldId id="272" r:id="rId19"/>
    <p:sldId id="274"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869" autoAdjust="0"/>
  </p:normalViewPr>
  <p:slideViewPr>
    <p:cSldViewPr snapToGrid="0">
      <p:cViewPr varScale="1">
        <p:scale>
          <a:sx n="92" d="100"/>
          <a:sy n="92" d="100"/>
        </p:scale>
        <p:origin x="127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185A57-7B92-4CB0-A725-F0300FAA3276}" type="datetimeFigureOut">
              <a:rPr lang="en-GB" smtClean="0"/>
              <a:t>14/10/2016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5F00C-D64C-4466-8A51-9289D441A2AC}" type="slidenum">
              <a:rPr lang="en-GB" smtClean="0"/>
              <a:t>‹#›</a:t>
            </a:fld>
            <a:endParaRPr lang="en-GB"/>
          </a:p>
        </p:txBody>
      </p:sp>
    </p:spTree>
    <p:extLst>
      <p:ext uri="{BB962C8B-B14F-4D97-AF65-F5344CB8AC3E}">
        <p14:creationId xmlns:p14="http://schemas.microsoft.com/office/powerpoint/2010/main" val="1428986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Inversion_(discrete_mathematics)" TargetMode="External"/><Relationship Id="rId3" Type="http://schemas.openxmlformats.org/officeDocument/2006/relationships/hyperlink" Target="https://en.wikipedia.org/w/index.php?title=Bubble_sort&amp;action=edit&amp;section=2" TargetMode="External"/><Relationship Id="rId7" Type="http://schemas.openxmlformats.org/officeDocument/2006/relationships/hyperlink" Target="https://en.wikipedia.org/wiki/Average-case_complexity"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en.wikipedia.org/wiki/Quicksort" TargetMode="External"/><Relationship Id="rId5" Type="http://schemas.openxmlformats.org/officeDocument/2006/relationships/hyperlink" Target="https://en.wikipedia.org/wiki/Insertion_sort" TargetMode="External"/><Relationship Id="rId4" Type="http://schemas.openxmlformats.org/officeDocument/2006/relationships/hyperlink" Target="https://en.wikipedia.org/wiki/Big_o_notation"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The_Tortoise_and_the_Hare" TargetMode="External"/><Relationship Id="rId7" Type="http://schemas.openxmlformats.org/officeDocument/2006/relationships/hyperlink" Target="https://en.wikipedia.org/wiki/Quicksort"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en.wikipedia.org/wiki/Comb_sort" TargetMode="External"/><Relationship Id="rId5" Type="http://schemas.openxmlformats.org/officeDocument/2006/relationships/hyperlink" Target="https://en.wikipedia.org/wiki/Big_O_notation" TargetMode="External"/><Relationship Id="rId4" Type="http://schemas.openxmlformats.org/officeDocument/2006/relationships/hyperlink" Target="https://en.wikipedia.org/wiki/Cocktail_sort"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Odd-even_sort"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en.wikipedia.org/wiki/Cocktail_sor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Arrange systematically in groups; separate according to type.</a:t>
            </a:r>
            <a:endParaRPr lang="en-GB" dirty="0" smtClean="0"/>
          </a:p>
          <a:p>
            <a:endParaRPr lang="bg-BG" dirty="0" smtClean="0"/>
          </a:p>
          <a:p>
            <a:r>
              <a:rPr lang="en-US" sz="1200" b="0" i="0" kern="1200" dirty="0" smtClean="0">
                <a:solidFill>
                  <a:schemeClr val="tx1"/>
                </a:solidFill>
                <a:effectLst/>
                <a:latin typeface="+mn-lt"/>
                <a:ea typeface="+mn-ea"/>
                <a:cs typeface="+mn-cs"/>
              </a:rPr>
              <a:t>Sorting refers to ordering data in an increasing or decreasing fashion according to some linear relationship among the data items.</a:t>
            </a:r>
            <a:endParaRPr lang="en-GB" dirty="0"/>
          </a:p>
        </p:txBody>
      </p:sp>
      <p:sp>
        <p:nvSpPr>
          <p:cNvPr id="4" name="Slide Number Placeholder 3"/>
          <p:cNvSpPr>
            <a:spLocks noGrp="1"/>
          </p:cNvSpPr>
          <p:nvPr>
            <p:ph type="sldNum" sz="quarter" idx="10"/>
          </p:nvPr>
        </p:nvSpPr>
        <p:spPr/>
        <p:txBody>
          <a:bodyPr/>
          <a:lstStyle/>
          <a:p>
            <a:fld id="{0505F00C-D64C-4466-8A51-9289D441A2AC}" type="slidenum">
              <a:rPr lang="en-GB" smtClean="0"/>
              <a:t>2</a:t>
            </a:fld>
            <a:endParaRPr lang="en-GB"/>
          </a:p>
        </p:txBody>
      </p:sp>
    </p:spTree>
    <p:extLst>
      <p:ext uri="{BB962C8B-B14F-4D97-AF65-F5344CB8AC3E}">
        <p14:creationId xmlns:p14="http://schemas.microsoft.com/office/powerpoint/2010/main" val="3228646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Insertion sort.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method, sorting is done by inserting elements into an existing sorted list. Initially, the sorted list has only one element. Other elements are gradually added into the list in the proper position.</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Merge Sort.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method, the elements are divided into partitions until each partition has sorted elements. Then, these partitions are merged and the elements are properly positioned to get a fully sorted list.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Quick Sort.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method, an element called pivot is identified and that element is fixed in its place by moving all the elements less than that to its left and all the elements greater than that to its right.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Radix Sort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In this method, sorting is done based on the place values of the number. In this scheme, sorting is done on the less-significant digits first. When all the numbers are sorted on a more significant digit, numbers that have the same digit in that position but different digits in a less-significant position are already sorted on the less-significant position.</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Heap Sort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method, the file to be sorted is interpreted as a binary tree. Array, which is a sequential representation of binary tree, is used to implement the heap sort.</a:t>
            </a:r>
          </a:p>
          <a:p>
            <a:r>
              <a:rPr lang="en-US" sz="1200" b="0" i="0" kern="1200" dirty="0" smtClean="0">
                <a:solidFill>
                  <a:schemeClr val="tx1"/>
                </a:solidFill>
                <a:effectLst/>
                <a:latin typeface="+mn-lt"/>
                <a:ea typeface="+mn-ea"/>
                <a:cs typeface="+mn-cs"/>
              </a:rPr>
              <a:t>The basic premise behind sorting an array is that its elements start out in some random order and need to be arranged from lowest to highest.</a:t>
            </a:r>
          </a:p>
          <a:p>
            <a:r>
              <a:rPr lang="en-US" sz="1200" b="0" i="0" kern="1200" dirty="0" smtClean="0">
                <a:solidFill>
                  <a:schemeClr val="tx1"/>
                </a:solidFill>
                <a:effectLst/>
                <a:latin typeface="+mn-lt"/>
                <a:ea typeface="+mn-ea"/>
                <a:cs typeface="+mn-cs"/>
              </a:rPr>
              <a:t>It is easy to see that the list</a:t>
            </a:r>
          </a:p>
          <a:p>
            <a:r>
              <a:rPr lang="en-US" sz="1200" b="0" i="0" kern="1200" dirty="0" smtClean="0">
                <a:solidFill>
                  <a:schemeClr val="tx1"/>
                </a:solidFill>
                <a:effectLst/>
                <a:latin typeface="+mn-lt"/>
                <a:ea typeface="+mn-ea"/>
                <a:cs typeface="+mn-cs"/>
              </a:rPr>
              <a:t>1, 5, 6, 19, 23, 45, 67, 98, 124, 401</a:t>
            </a:r>
          </a:p>
          <a:p>
            <a:r>
              <a:rPr lang="en-US" sz="1200" b="0" i="0" kern="1200" dirty="0" smtClean="0">
                <a:solidFill>
                  <a:schemeClr val="tx1"/>
                </a:solidFill>
                <a:effectLst/>
                <a:latin typeface="+mn-lt"/>
                <a:ea typeface="+mn-ea"/>
                <a:cs typeface="+mn-cs"/>
              </a:rPr>
              <a:t>is sorted, whereas the list</a:t>
            </a:r>
          </a:p>
          <a:p>
            <a:r>
              <a:rPr lang="en-US" sz="1200" b="0" i="0" kern="1200" dirty="0" smtClean="0">
                <a:solidFill>
                  <a:schemeClr val="tx1"/>
                </a:solidFill>
                <a:effectLst/>
                <a:latin typeface="+mn-lt"/>
                <a:ea typeface="+mn-ea"/>
                <a:cs typeface="+mn-cs"/>
              </a:rPr>
              <a:t>4, 1, 90, 34, 100, 45, 23, 82, 11, 0, 600, 345</a:t>
            </a:r>
          </a:p>
          <a:p>
            <a:r>
              <a:rPr lang="en-US" sz="1200" b="0" i="0" kern="1200" dirty="0" smtClean="0">
                <a:solidFill>
                  <a:schemeClr val="tx1"/>
                </a:solidFill>
                <a:effectLst/>
                <a:latin typeface="+mn-lt"/>
                <a:ea typeface="+mn-ea"/>
                <a:cs typeface="+mn-cs"/>
              </a:rPr>
              <a:t>is not. The property that makes the second one "not sorted" is that there are adjacent elements that are out of order. The first item is greater than the second instead of less, and likewise the third is greater than the fourth and so on. Once this observation is made, it is not very hard to devise a sort that proceeds by examining adjacent elements to see if they are in order, and swapping them if they are not.</a:t>
            </a:r>
          </a:p>
          <a:p>
            <a:r>
              <a:rPr lang="en-US" dirty="0" smtClean="0"/>
              <a:t/>
            </a:r>
            <a:br>
              <a:rPr lang="en-US" dirty="0" smtClean="0"/>
            </a:br>
            <a:r>
              <a:rPr lang="en-US" sz="1200" b="1" i="1" kern="1200" dirty="0" smtClean="0">
                <a:solidFill>
                  <a:schemeClr val="tx1"/>
                </a:solidFill>
                <a:effectLst/>
                <a:latin typeface="+mn-lt"/>
                <a:ea typeface="+mn-ea"/>
                <a:cs typeface="+mn-cs"/>
              </a:rPr>
              <a:t>Selection sort: </a:t>
            </a:r>
            <a:r>
              <a:rPr lang="en-US" sz="1200" b="0" i="0" kern="1200" dirty="0" smtClean="0">
                <a:solidFill>
                  <a:schemeClr val="tx1"/>
                </a:solidFill>
                <a:effectLst/>
                <a:latin typeface="+mn-lt"/>
                <a:ea typeface="+mn-ea"/>
                <a:cs typeface="+mn-cs"/>
              </a:rPr>
              <a:t>In this technique, the first element is selected and compared with all other elements. If any other element is less than the first element swapping should take place. By the end of this comparison, the least element most top position in the array. This is known as pass1. In pass II, the second element is selected and compared with all other elements. Swapping takes place if any other element is less than selected element. This process continuous until array is sorted.</a:t>
            </a:r>
          </a:p>
          <a:p>
            <a:r>
              <a:rPr lang="en-US" sz="1200" b="0" i="0" kern="1200" dirty="0" smtClean="0">
                <a:solidFill>
                  <a:schemeClr val="tx1"/>
                </a:solidFill>
                <a:effectLst/>
                <a:latin typeface="+mn-lt"/>
                <a:ea typeface="+mn-ea"/>
                <a:cs typeface="+mn-cs"/>
              </a:rPr>
              <a:t>The no. of passes in array compare to size of array –1.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1" i="1" kern="1200" dirty="0" smtClean="0">
                <a:solidFill>
                  <a:schemeClr val="tx1"/>
                </a:solidFill>
                <a:effectLst/>
                <a:latin typeface="+mn-lt"/>
                <a:ea typeface="+mn-ea"/>
                <a:cs typeface="+mn-cs"/>
              </a:rPr>
              <a:t>Bubble sort: </a:t>
            </a:r>
            <a:r>
              <a:rPr lang="en-US" sz="1200" b="0" i="0" kern="1200" dirty="0" smtClean="0">
                <a:solidFill>
                  <a:schemeClr val="tx1"/>
                </a:solidFill>
                <a:effectLst/>
                <a:latin typeface="+mn-lt"/>
                <a:ea typeface="+mn-ea"/>
                <a:cs typeface="+mn-cs"/>
              </a:rPr>
              <a:t>This technique compares last element with the preceding element. If the last element is less than that of preceding element swapping takes place. Then the preceding element is compared with that previous element. This process continuous until the II and I elements are compared with each other. This is known as pass 1.</a:t>
            </a:r>
          </a:p>
          <a:p>
            <a:r>
              <a:rPr lang="en-US" sz="1200" b="0" i="0" kern="1200" dirty="0" smtClean="0">
                <a:solidFill>
                  <a:schemeClr val="tx1"/>
                </a:solidFill>
                <a:effectLst/>
                <a:latin typeface="+mn-lt"/>
                <a:ea typeface="+mn-ea"/>
                <a:cs typeface="+mn-cs"/>
              </a:rPr>
              <a:t>This way the number of passes would be equal to size of array –1.</a:t>
            </a:r>
          </a:p>
          <a:p>
            <a:endParaRPr lang="en-GB" dirty="0"/>
          </a:p>
        </p:txBody>
      </p:sp>
      <p:sp>
        <p:nvSpPr>
          <p:cNvPr id="4" name="Slide Number Placeholder 3"/>
          <p:cNvSpPr>
            <a:spLocks noGrp="1"/>
          </p:cNvSpPr>
          <p:nvPr>
            <p:ph type="sldNum" sz="quarter" idx="10"/>
          </p:nvPr>
        </p:nvSpPr>
        <p:spPr/>
        <p:txBody>
          <a:bodyPr/>
          <a:lstStyle/>
          <a:p>
            <a:fld id="{0505F00C-D64C-4466-8A51-9289D441A2AC}" type="slidenum">
              <a:rPr lang="en-GB" smtClean="0"/>
              <a:t>5</a:t>
            </a:fld>
            <a:endParaRPr lang="en-GB"/>
          </a:p>
        </p:txBody>
      </p:sp>
    </p:spTree>
    <p:extLst>
      <p:ext uri="{BB962C8B-B14F-4D97-AF65-F5344CB8AC3E}">
        <p14:creationId xmlns:p14="http://schemas.microsoft.com/office/powerpoint/2010/main" val="3803367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Performance</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3" tooltip="Edit section: Performance"/>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Bubble sort has worst-case and average complexity both </a:t>
            </a:r>
            <a:r>
              <a:rPr lang="en-US" sz="1200" b="0" i="1" u="none" strike="noStrike" kern="1200" dirty="0" smtClean="0">
                <a:solidFill>
                  <a:schemeClr val="tx1"/>
                </a:solidFill>
                <a:effectLst/>
                <a:latin typeface="+mn-lt"/>
                <a:ea typeface="+mn-ea"/>
                <a:cs typeface="+mn-cs"/>
                <a:hlinkClick r:id="rId4" tooltip="Big o notation"/>
              </a:rPr>
              <a:t>О</a:t>
            </a:r>
            <a:r>
              <a:rPr lang="en-US" sz="1200" b="0" i="0" kern="1200" dirty="0" smtClean="0">
                <a:solidFill>
                  <a:schemeClr val="tx1"/>
                </a:solidFill>
                <a:effectLst/>
                <a:latin typeface="+mn-lt"/>
                <a:ea typeface="+mn-ea"/>
                <a:cs typeface="+mn-cs"/>
              </a:rPr>
              <a:t>(</a:t>
            </a:r>
            <a:r>
              <a:rPr lang="en-US" sz="1200" b="0" i="1" kern="1200" dirty="0" smtClean="0">
                <a:solidFill>
                  <a:schemeClr val="tx1"/>
                </a:solidFill>
                <a:effectLst/>
                <a:latin typeface="+mn-lt"/>
                <a:ea typeface="+mn-ea"/>
                <a:cs typeface="+mn-cs"/>
              </a:rPr>
              <a:t>n</a:t>
            </a:r>
            <a:r>
              <a:rPr lang="en-US" sz="1200" b="0" i="0" kern="1200" baseline="30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where </a:t>
            </a:r>
            <a:r>
              <a:rPr lang="en-US" sz="1200" b="0" i="1"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is the number of items being sorted.</a:t>
            </a:r>
            <a:endParaRPr lang="bg-BG" sz="1200" b="0" i="0" kern="1200" dirty="0" smtClean="0">
              <a:solidFill>
                <a:schemeClr val="tx1"/>
              </a:solidFill>
              <a:effectLst/>
              <a:latin typeface="+mn-lt"/>
              <a:ea typeface="+mn-ea"/>
              <a:cs typeface="+mn-cs"/>
            </a:endParaRPr>
          </a:p>
          <a:p>
            <a:endParaRPr lang="bg-BG"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There exist many sorting algorithms with substantially better worst-case or average complexity of </a:t>
            </a:r>
            <a:r>
              <a:rPr lang="en-US" sz="1200" b="0" i="1" kern="1200" dirty="0" smtClean="0">
                <a:solidFill>
                  <a:schemeClr val="tx1"/>
                </a:solidFill>
                <a:effectLst/>
                <a:latin typeface="+mn-lt"/>
                <a:ea typeface="+mn-ea"/>
                <a:cs typeface="+mn-cs"/>
              </a:rPr>
              <a:t>O</a:t>
            </a:r>
            <a:r>
              <a:rPr lang="en-US" sz="1200" b="0" i="0" kern="1200" dirty="0" smtClean="0">
                <a:solidFill>
                  <a:schemeClr val="tx1"/>
                </a:solidFill>
                <a:effectLst/>
                <a:latin typeface="+mn-lt"/>
                <a:ea typeface="+mn-ea"/>
                <a:cs typeface="+mn-cs"/>
              </a:rPr>
              <a:t>(</a:t>
            </a:r>
            <a:r>
              <a:rPr lang="en-US" sz="1200" b="0" i="1"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log </a:t>
            </a:r>
            <a:r>
              <a:rPr lang="en-US" sz="1200" b="0" i="1"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Even other </a:t>
            </a:r>
            <a:r>
              <a:rPr lang="en-US" sz="1200" b="0" i="1" kern="1200" dirty="0" smtClean="0">
                <a:solidFill>
                  <a:schemeClr val="tx1"/>
                </a:solidFill>
                <a:effectLst/>
                <a:latin typeface="+mn-lt"/>
                <a:ea typeface="+mn-ea"/>
                <a:cs typeface="+mn-cs"/>
              </a:rPr>
              <a:t>О</a:t>
            </a:r>
            <a:r>
              <a:rPr lang="en-US" sz="1200" b="0" i="0" kern="1200" dirty="0" smtClean="0">
                <a:solidFill>
                  <a:schemeClr val="tx1"/>
                </a:solidFill>
                <a:effectLst/>
                <a:latin typeface="+mn-lt"/>
                <a:ea typeface="+mn-ea"/>
                <a:cs typeface="+mn-cs"/>
              </a:rPr>
              <a:t>(</a:t>
            </a:r>
            <a:r>
              <a:rPr lang="en-US" sz="1200" b="0" i="1" kern="1200" dirty="0" smtClean="0">
                <a:solidFill>
                  <a:schemeClr val="tx1"/>
                </a:solidFill>
                <a:effectLst/>
                <a:latin typeface="+mn-lt"/>
                <a:ea typeface="+mn-ea"/>
                <a:cs typeface="+mn-cs"/>
              </a:rPr>
              <a:t>n</a:t>
            </a:r>
            <a:r>
              <a:rPr lang="en-US" sz="1200" b="0" i="0" kern="1200" baseline="30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sorting algorithms, such as </a:t>
            </a:r>
            <a:r>
              <a:rPr lang="en-US" sz="1200" b="0" i="0" u="none" strike="noStrike" kern="1200" dirty="0" smtClean="0">
                <a:solidFill>
                  <a:schemeClr val="tx1"/>
                </a:solidFill>
                <a:effectLst/>
                <a:latin typeface="+mn-lt"/>
                <a:ea typeface="+mn-ea"/>
                <a:cs typeface="+mn-cs"/>
                <a:hlinkClick r:id="rId5" tooltip="Insertion sort"/>
              </a:rPr>
              <a:t>insertion sort</a:t>
            </a:r>
            <a:r>
              <a:rPr lang="en-US" sz="1200" b="0" i="0" kern="1200" dirty="0" smtClean="0">
                <a:solidFill>
                  <a:schemeClr val="tx1"/>
                </a:solidFill>
                <a:effectLst/>
                <a:latin typeface="+mn-lt"/>
                <a:ea typeface="+mn-ea"/>
                <a:cs typeface="+mn-cs"/>
              </a:rPr>
              <a:t>, tend to have better performance than bubble sort. Therefore, bubble sort is not a practical sorting algorithm when </a:t>
            </a:r>
            <a:r>
              <a:rPr lang="en-US" sz="1200" b="0" i="1"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is large.</a:t>
            </a:r>
          </a:p>
          <a:p>
            <a:endParaRPr lang="bg-BG"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only significant advantage that bubble sort has over most other implementations, even </a:t>
            </a:r>
            <a:r>
              <a:rPr lang="en-US" sz="1200" b="0" i="0" u="none" strike="noStrike" kern="1200" dirty="0" smtClean="0">
                <a:solidFill>
                  <a:schemeClr val="tx1"/>
                </a:solidFill>
                <a:effectLst/>
                <a:latin typeface="+mn-lt"/>
                <a:ea typeface="+mn-ea"/>
                <a:cs typeface="+mn-cs"/>
                <a:hlinkClick r:id="rId6" tooltip="Quicksort"/>
              </a:rPr>
              <a:t>quicksort</a:t>
            </a:r>
            <a:r>
              <a:rPr lang="en-US" sz="1200" b="0" i="0" kern="1200" dirty="0" smtClean="0">
                <a:solidFill>
                  <a:schemeClr val="tx1"/>
                </a:solidFill>
                <a:effectLst/>
                <a:latin typeface="+mn-lt"/>
                <a:ea typeface="+mn-ea"/>
                <a:cs typeface="+mn-cs"/>
              </a:rPr>
              <a:t>, but not </a:t>
            </a:r>
            <a:r>
              <a:rPr lang="en-US" sz="1200" b="0" i="0" u="none" strike="noStrike" kern="1200" dirty="0" smtClean="0">
                <a:solidFill>
                  <a:schemeClr val="tx1"/>
                </a:solidFill>
                <a:effectLst/>
                <a:latin typeface="+mn-lt"/>
                <a:ea typeface="+mn-ea"/>
                <a:cs typeface="+mn-cs"/>
                <a:hlinkClick r:id="rId5" tooltip="Insertion sort"/>
              </a:rPr>
              <a:t>insertion sort</a:t>
            </a:r>
            <a:r>
              <a:rPr lang="en-US" sz="1200" b="0" i="0" kern="1200" dirty="0" smtClean="0">
                <a:solidFill>
                  <a:schemeClr val="tx1"/>
                </a:solidFill>
                <a:effectLst/>
                <a:latin typeface="+mn-lt"/>
                <a:ea typeface="+mn-ea"/>
                <a:cs typeface="+mn-cs"/>
              </a:rPr>
              <a:t>, is that the ability to detect that the list is sorted efficiently is built into the algorithm. When the list is already sorted (best-case), the complexity of bubble sort is only </a:t>
            </a:r>
            <a:r>
              <a:rPr lang="en-US" sz="1200" b="0" i="1" kern="1200" dirty="0" smtClean="0">
                <a:solidFill>
                  <a:schemeClr val="tx1"/>
                </a:solidFill>
                <a:effectLst/>
                <a:latin typeface="+mn-lt"/>
                <a:ea typeface="+mn-ea"/>
                <a:cs typeface="+mn-cs"/>
              </a:rPr>
              <a:t>O</a:t>
            </a:r>
            <a:r>
              <a:rPr lang="en-US" sz="1200" b="0" i="0" kern="1200" dirty="0" smtClean="0">
                <a:solidFill>
                  <a:schemeClr val="tx1"/>
                </a:solidFill>
                <a:effectLst/>
                <a:latin typeface="+mn-lt"/>
                <a:ea typeface="+mn-ea"/>
                <a:cs typeface="+mn-cs"/>
              </a:rPr>
              <a:t>(</a:t>
            </a:r>
            <a:r>
              <a:rPr lang="en-US" sz="1200" b="0" i="1"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a:t>
            </a:r>
            <a:endParaRPr lang="bg-BG" sz="1200" b="0" i="0" kern="1200" dirty="0" smtClean="0">
              <a:solidFill>
                <a:schemeClr val="tx1"/>
              </a:solidFill>
              <a:effectLst/>
              <a:latin typeface="+mn-lt"/>
              <a:ea typeface="+mn-ea"/>
              <a:cs typeface="+mn-cs"/>
            </a:endParaRPr>
          </a:p>
          <a:p>
            <a:endParaRPr lang="bg-BG"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By contrast, most other algorithms, even those with better </a:t>
            </a:r>
            <a:r>
              <a:rPr lang="en-US" sz="1200" b="0" i="0" u="none" strike="noStrike" kern="1200" dirty="0" smtClean="0">
                <a:solidFill>
                  <a:schemeClr val="tx1"/>
                </a:solidFill>
                <a:effectLst/>
                <a:latin typeface="+mn-lt"/>
                <a:ea typeface="+mn-ea"/>
                <a:cs typeface="+mn-cs"/>
                <a:hlinkClick r:id="rId7" tooltip="Average-case complexity"/>
              </a:rPr>
              <a:t>average-case complexity</a:t>
            </a:r>
            <a:r>
              <a:rPr lang="en-US" sz="1200" b="0" i="0" kern="1200" dirty="0" smtClean="0">
                <a:solidFill>
                  <a:schemeClr val="tx1"/>
                </a:solidFill>
                <a:effectLst/>
                <a:latin typeface="+mn-lt"/>
                <a:ea typeface="+mn-ea"/>
                <a:cs typeface="+mn-cs"/>
              </a:rPr>
              <a:t>, perform their entire sorting process on the set and thus are more complex.</a:t>
            </a:r>
            <a:endParaRPr lang="bg-BG" sz="1200" b="0" i="0" kern="1200" dirty="0" smtClean="0">
              <a:solidFill>
                <a:schemeClr val="tx1"/>
              </a:solidFill>
              <a:effectLst/>
              <a:latin typeface="+mn-lt"/>
              <a:ea typeface="+mn-ea"/>
              <a:cs typeface="+mn-cs"/>
            </a:endParaRPr>
          </a:p>
          <a:p>
            <a:endParaRPr lang="bg-BG"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However, not only does </a:t>
            </a:r>
            <a:r>
              <a:rPr lang="en-US" sz="1200" b="0" i="0" u="none" strike="noStrike" kern="1200" dirty="0" smtClean="0">
                <a:solidFill>
                  <a:schemeClr val="tx1"/>
                </a:solidFill>
                <a:effectLst/>
                <a:latin typeface="+mn-lt"/>
                <a:ea typeface="+mn-ea"/>
                <a:cs typeface="+mn-cs"/>
                <a:hlinkClick r:id="rId5" tooltip="Insertion sort"/>
              </a:rPr>
              <a:t>insertion sort</a:t>
            </a:r>
            <a:r>
              <a:rPr lang="en-US" sz="1200" b="0" i="0" kern="1200" dirty="0" smtClean="0">
                <a:solidFill>
                  <a:schemeClr val="tx1"/>
                </a:solidFill>
                <a:effectLst/>
                <a:latin typeface="+mn-lt"/>
                <a:ea typeface="+mn-ea"/>
                <a:cs typeface="+mn-cs"/>
              </a:rPr>
              <a:t> have this mechanism too, but it also performs better on a list that is substantially sorted (having a small number of </a:t>
            </a:r>
            <a:r>
              <a:rPr lang="en-US" sz="1200" b="0" i="0" u="none" strike="noStrike" kern="1200" dirty="0" smtClean="0">
                <a:solidFill>
                  <a:schemeClr val="tx1"/>
                </a:solidFill>
                <a:effectLst/>
                <a:latin typeface="+mn-lt"/>
                <a:ea typeface="+mn-ea"/>
                <a:cs typeface="+mn-cs"/>
                <a:hlinkClick r:id="rId8" tooltip="Inversion (discrete mathematics)"/>
              </a:rPr>
              <a:t>inversions</a:t>
            </a:r>
            <a:r>
              <a:rPr lang="en-US" sz="1200" b="0" i="0" kern="1200" dirty="0" smtClean="0">
                <a:solidFill>
                  <a:schemeClr val="tx1"/>
                </a:solidFill>
                <a:effectLst/>
                <a:latin typeface="+mn-lt"/>
                <a:ea typeface="+mn-ea"/>
                <a:cs typeface="+mn-cs"/>
              </a:rPr>
              <a:t>).</a:t>
            </a:r>
          </a:p>
          <a:p>
            <a:endParaRPr lang="bg-BG"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Bubble sort should be avoided in the case of large collections. It will not be efficient in the case of a reverse-ordered collection.</a:t>
            </a:r>
          </a:p>
          <a:p>
            <a:endParaRPr lang="en-GB" dirty="0"/>
          </a:p>
        </p:txBody>
      </p:sp>
      <p:sp>
        <p:nvSpPr>
          <p:cNvPr id="4" name="Slide Number Placeholder 3"/>
          <p:cNvSpPr>
            <a:spLocks noGrp="1"/>
          </p:cNvSpPr>
          <p:nvPr>
            <p:ph type="sldNum" sz="quarter" idx="10"/>
          </p:nvPr>
        </p:nvSpPr>
        <p:spPr/>
        <p:txBody>
          <a:bodyPr/>
          <a:lstStyle/>
          <a:p>
            <a:fld id="{0505F00C-D64C-4466-8A51-9289D441A2AC}" type="slidenum">
              <a:rPr lang="en-GB" smtClean="0"/>
              <a:t>8</a:t>
            </a:fld>
            <a:endParaRPr lang="en-GB"/>
          </a:p>
        </p:txBody>
      </p:sp>
    </p:spTree>
    <p:extLst>
      <p:ext uri="{BB962C8B-B14F-4D97-AF65-F5344CB8AC3E}">
        <p14:creationId xmlns:p14="http://schemas.microsoft.com/office/powerpoint/2010/main" val="2998807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distance and direction that elements must move during the sort determine bubble sort's performance because elements move in different directions at different speeds. An element that must move toward the end of the list can move quickly because it can take part in successive swaps.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example, the largest element in the list will win every swap, so it moves to its sorted position on the first pass even if it starts near the beginning.</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On the other hand, an element that must move toward the beginning of the list cannot move faster than one step per pass, so elements move toward the beginning very slowly. If the smallest element is at the end of the list, it will take </a:t>
            </a:r>
            <a:r>
              <a:rPr lang="en-US" sz="1200" b="0" i="1"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−1 passes to move it to the beginning.</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has led to these types of elements being named rabbits and turtles, respectively, after the characters in Aesop's fable of </a:t>
            </a:r>
            <a:r>
              <a:rPr lang="en-US" sz="1200" b="0" i="0" u="none" strike="noStrike" kern="1200" dirty="0" smtClean="0">
                <a:solidFill>
                  <a:schemeClr val="tx1"/>
                </a:solidFill>
                <a:effectLst/>
                <a:latin typeface="+mn-lt"/>
                <a:ea typeface="+mn-ea"/>
                <a:cs typeface="+mn-cs"/>
                <a:hlinkClick r:id="rId3" tooltip="The Tortoise and the Hare"/>
              </a:rPr>
              <a:t>The Tortoise and the Hare</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Various efforts have been made to eliminate turtles to improve upon the speed of bubble sort. </a:t>
            </a:r>
            <a:r>
              <a:rPr lang="en-US" sz="1200" b="0" i="0" u="none" strike="noStrike" kern="1200" dirty="0" smtClean="0">
                <a:solidFill>
                  <a:schemeClr val="tx1"/>
                </a:solidFill>
                <a:effectLst/>
                <a:latin typeface="+mn-lt"/>
                <a:ea typeface="+mn-ea"/>
                <a:cs typeface="+mn-cs"/>
                <a:hlinkClick r:id="rId4" tooltip="Cocktail sort"/>
              </a:rPr>
              <a:t>Cocktail sort</a:t>
            </a:r>
            <a:r>
              <a:rPr lang="en-US" sz="1200" b="0" i="0" kern="1200" dirty="0" smtClean="0">
                <a:solidFill>
                  <a:schemeClr val="tx1"/>
                </a:solidFill>
                <a:effectLst/>
                <a:latin typeface="+mn-lt"/>
                <a:ea typeface="+mn-ea"/>
                <a:cs typeface="+mn-cs"/>
              </a:rPr>
              <a:t> is a bi-directional bubble sort that goes from beginning to end, and then reverses itself, going end to beginning. It can move turtles fairly well, but it retains </a:t>
            </a:r>
            <a:r>
              <a:rPr lang="en-US" sz="1200" b="0" i="1" u="none" strike="noStrike" kern="1200" dirty="0" smtClean="0">
                <a:solidFill>
                  <a:schemeClr val="tx1"/>
                </a:solidFill>
                <a:effectLst/>
                <a:latin typeface="+mn-lt"/>
                <a:ea typeface="+mn-ea"/>
                <a:cs typeface="+mn-cs"/>
                <a:hlinkClick r:id="rId5" tooltip="Big O notation"/>
              </a:rPr>
              <a:t>O(n</a:t>
            </a:r>
            <a:r>
              <a:rPr lang="en-US" sz="1200" b="0" i="1" u="none" strike="noStrike" kern="1200" baseline="30000" dirty="0" smtClean="0">
                <a:solidFill>
                  <a:schemeClr val="tx1"/>
                </a:solidFill>
                <a:effectLst/>
                <a:latin typeface="+mn-lt"/>
                <a:ea typeface="+mn-ea"/>
                <a:cs typeface="+mn-cs"/>
                <a:hlinkClick r:id="rId5" tooltip="Big O notation"/>
              </a:rPr>
              <a:t>2</a:t>
            </a:r>
            <a:r>
              <a:rPr lang="en-US" sz="1200" b="0" i="1" u="none" strike="noStrike" kern="1200" dirty="0" smtClean="0">
                <a:solidFill>
                  <a:schemeClr val="tx1"/>
                </a:solidFill>
                <a:effectLst/>
                <a:latin typeface="+mn-lt"/>
                <a:ea typeface="+mn-ea"/>
                <a:cs typeface="+mn-cs"/>
                <a:hlinkClick r:id="rId5" tooltip="Big O notation"/>
              </a:rPr>
              <a:t>)</a:t>
            </a:r>
            <a:r>
              <a:rPr lang="en-US" sz="1200" b="0" i="0" kern="1200" dirty="0" smtClean="0">
                <a:solidFill>
                  <a:schemeClr val="tx1"/>
                </a:solidFill>
                <a:effectLst/>
                <a:latin typeface="+mn-lt"/>
                <a:ea typeface="+mn-ea"/>
                <a:cs typeface="+mn-cs"/>
              </a:rPr>
              <a:t> worst-case complexity. </a:t>
            </a:r>
            <a:r>
              <a:rPr lang="en-US" sz="1200" b="0" i="0" u="none" strike="noStrike" kern="1200" dirty="0" smtClean="0">
                <a:solidFill>
                  <a:schemeClr val="tx1"/>
                </a:solidFill>
                <a:effectLst/>
                <a:latin typeface="+mn-lt"/>
                <a:ea typeface="+mn-ea"/>
                <a:cs typeface="+mn-cs"/>
                <a:hlinkClick r:id="rId6" tooltip="Comb sort"/>
              </a:rPr>
              <a:t>Comb sort</a:t>
            </a:r>
            <a:r>
              <a:rPr lang="en-US" sz="1200" b="0" i="0" kern="1200" dirty="0" smtClean="0">
                <a:solidFill>
                  <a:schemeClr val="tx1"/>
                </a:solidFill>
                <a:effectLst/>
                <a:latin typeface="+mn-lt"/>
                <a:ea typeface="+mn-ea"/>
                <a:cs typeface="+mn-cs"/>
              </a:rPr>
              <a:t> compares elements separated by large gaps, and can move turtles extremely quickly before proceeding to smaller and smaller gaps to smooth out the list. Its average speed is comparable to faster algorithms like </a:t>
            </a:r>
            <a:r>
              <a:rPr lang="en-US" sz="1200" b="0" i="0" u="none" strike="noStrike" kern="1200" dirty="0" smtClean="0">
                <a:solidFill>
                  <a:schemeClr val="tx1"/>
                </a:solidFill>
                <a:effectLst/>
                <a:latin typeface="+mn-lt"/>
                <a:ea typeface="+mn-ea"/>
                <a:cs typeface="+mn-cs"/>
                <a:hlinkClick r:id="rId7" tooltip="Quicksort"/>
              </a:rPr>
              <a:t>quicksort</a:t>
            </a:r>
            <a:r>
              <a:rPr lang="en-US" sz="1200" b="0" i="0" kern="1200" dirty="0" smtClean="0">
                <a:solidFill>
                  <a:schemeClr val="tx1"/>
                </a:solidFill>
                <a:effectLst/>
                <a:latin typeface="+mn-lt"/>
                <a:ea typeface="+mn-ea"/>
                <a:cs typeface="+mn-cs"/>
              </a:rPr>
              <a:t>.</a:t>
            </a:r>
          </a:p>
          <a:p>
            <a:endParaRPr lang="en-GB" dirty="0"/>
          </a:p>
        </p:txBody>
      </p:sp>
      <p:sp>
        <p:nvSpPr>
          <p:cNvPr id="4" name="Slide Number Placeholder 3"/>
          <p:cNvSpPr>
            <a:spLocks noGrp="1"/>
          </p:cNvSpPr>
          <p:nvPr>
            <p:ph type="sldNum" sz="quarter" idx="10"/>
          </p:nvPr>
        </p:nvSpPr>
        <p:spPr/>
        <p:txBody>
          <a:bodyPr/>
          <a:lstStyle/>
          <a:p>
            <a:fld id="{0505F00C-D64C-4466-8A51-9289D441A2AC}" type="slidenum">
              <a:rPr lang="en-GB" smtClean="0"/>
              <a:t>9</a:t>
            </a:fld>
            <a:endParaRPr lang="en-GB"/>
          </a:p>
        </p:txBody>
      </p:sp>
    </p:spTree>
    <p:extLst>
      <p:ext uri="{BB962C8B-B14F-4D97-AF65-F5344CB8AC3E}">
        <p14:creationId xmlns:p14="http://schemas.microsoft.com/office/powerpoint/2010/main" val="163166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Debate over name</a:t>
            </a:r>
          </a:p>
          <a:p>
            <a:r>
              <a:rPr lang="en-US" sz="1200" b="0" i="0" kern="1200" dirty="0" smtClean="0">
                <a:solidFill>
                  <a:schemeClr val="tx1"/>
                </a:solidFill>
                <a:effectLst/>
                <a:latin typeface="+mn-lt"/>
                <a:ea typeface="+mn-ea"/>
                <a:cs typeface="+mn-cs"/>
              </a:rPr>
              <a:t>Bubble sort has been occasionally referred to as a "sinking sort".</a:t>
            </a:r>
          </a:p>
          <a:p>
            <a:r>
              <a:rPr lang="en-US" sz="1200" b="0" i="0" kern="1200" dirty="0" smtClean="0">
                <a:solidFill>
                  <a:schemeClr val="tx1"/>
                </a:solidFill>
                <a:effectLst/>
                <a:latin typeface="+mn-lt"/>
                <a:ea typeface="+mn-ea"/>
                <a:cs typeface="+mn-cs"/>
              </a:rPr>
              <a:t>For example, in Donald Knuth's </a:t>
            </a:r>
            <a:r>
              <a:rPr lang="en-US" sz="1200" b="0" i="1" kern="1200" dirty="0" smtClean="0">
                <a:solidFill>
                  <a:schemeClr val="tx1"/>
                </a:solidFill>
                <a:effectLst/>
                <a:latin typeface="+mn-lt"/>
                <a:ea typeface="+mn-ea"/>
                <a:cs typeface="+mn-cs"/>
              </a:rPr>
              <a:t>The Art of Computer Programming</a:t>
            </a:r>
            <a:r>
              <a:rPr lang="en-US" sz="1200" b="0" i="0" kern="1200" dirty="0" smtClean="0">
                <a:solidFill>
                  <a:schemeClr val="tx1"/>
                </a:solidFill>
                <a:effectLst/>
                <a:latin typeface="+mn-lt"/>
                <a:ea typeface="+mn-ea"/>
                <a:cs typeface="+mn-cs"/>
              </a:rPr>
              <a:t>, Volume 3: </a:t>
            </a:r>
            <a:r>
              <a:rPr lang="en-US" sz="1200" b="0" i="1" kern="1200" dirty="0" smtClean="0">
                <a:solidFill>
                  <a:schemeClr val="tx1"/>
                </a:solidFill>
                <a:effectLst/>
                <a:latin typeface="+mn-lt"/>
                <a:ea typeface="+mn-ea"/>
                <a:cs typeface="+mn-cs"/>
              </a:rPr>
              <a:t>Sorting and Searching</a:t>
            </a:r>
            <a:r>
              <a:rPr lang="en-US" sz="1200" b="0" i="0" kern="1200" dirty="0" smtClean="0">
                <a:solidFill>
                  <a:schemeClr val="tx1"/>
                </a:solidFill>
                <a:effectLst/>
                <a:latin typeface="+mn-lt"/>
                <a:ea typeface="+mn-ea"/>
                <a:cs typeface="+mn-cs"/>
              </a:rPr>
              <a:t> he states in section 5.2.1 'Sorting by Insertion', that [the value] "settles to its proper level" and that this method of sorting has sometimes been called the </a:t>
            </a:r>
            <a:r>
              <a:rPr lang="en-US" sz="1200" b="0" i="1" kern="1200" dirty="0" smtClean="0">
                <a:solidFill>
                  <a:schemeClr val="tx1"/>
                </a:solidFill>
                <a:effectLst/>
                <a:latin typeface="+mn-lt"/>
                <a:ea typeface="+mn-ea"/>
                <a:cs typeface="+mn-cs"/>
              </a:rPr>
              <a:t>sifting</a:t>
            </a:r>
            <a:r>
              <a:rPr lang="en-US" sz="1200" b="0" i="0" kern="1200" dirty="0" smtClean="0">
                <a:solidFill>
                  <a:schemeClr val="tx1"/>
                </a:solidFill>
                <a:effectLst/>
                <a:latin typeface="+mn-lt"/>
                <a:ea typeface="+mn-ea"/>
                <a:cs typeface="+mn-cs"/>
              </a:rPr>
              <a:t> or</a:t>
            </a:r>
            <a:r>
              <a:rPr lang="bg-BG"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sinking</a:t>
            </a:r>
            <a:r>
              <a:rPr lang="en-US" sz="1200" b="0" i="0" kern="1200" dirty="0" smtClean="0">
                <a:solidFill>
                  <a:schemeClr val="tx1"/>
                </a:solidFill>
                <a:effectLst/>
                <a:latin typeface="+mn-lt"/>
                <a:ea typeface="+mn-ea"/>
                <a:cs typeface="+mn-cs"/>
              </a:rPr>
              <a:t> technique.</a:t>
            </a:r>
          </a:p>
          <a:p>
            <a:r>
              <a:rPr lang="en-US" sz="1200" b="0" i="0" kern="1200" dirty="0" smtClean="0">
                <a:solidFill>
                  <a:schemeClr val="tx1"/>
                </a:solidFill>
                <a:effectLst/>
                <a:latin typeface="+mn-lt"/>
                <a:ea typeface="+mn-ea"/>
                <a:cs typeface="+mn-cs"/>
              </a:rPr>
              <a:t>This debate is perpetuated by the ease with which one may consider this algorithm from two different but equally valid perspectives:</a:t>
            </a:r>
          </a:p>
          <a:p>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larger</a:t>
            </a:r>
            <a:r>
              <a:rPr lang="en-US" sz="1200" b="0" i="0" kern="1200" dirty="0" smtClean="0">
                <a:solidFill>
                  <a:schemeClr val="tx1"/>
                </a:solidFill>
                <a:effectLst/>
                <a:latin typeface="+mn-lt"/>
                <a:ea typeface="+mn-ea"/>
                <a:cs typeface="+mn-cs"/>
              </a:rPr>
              <a:t> values might be regarded as </a:t>
            </a:r>
            <a:r>
              <a:rPr lang="en-US" sz="1200" b="0" i="1" kern="1200" dirty="0" smtClean="0">
                <a:solidFill>
                  <a:schemeClr val="tx1"/>
                </a:solidFill>
                <a:effectLst/>
                <a:latin typeface="+mn-lt"/>
                <a:ea typeface="+mn-ea"/>
                <a:cs typeface="+mn-cs"/>
              </a:rPr>
              <a:t>heavier</a:t>
            </a:r>
            <a:r>
              <a:rPr lang="en-US" sz="1200" b="0" i="0" kern="1200" dirty="0" smtClean="0">
                <a:solidFill>
                  <a:schemeClr val="tx1"/>
                </a:solidFill>
                <a:effectLst/>
                <a:latin typeface="+mn-lt"/>
                <a:ea typeface="+mn-ea"/>
                <a:cs typeface="+mn-cs"/>
              </a:rPr>
              <a:t> and therefore be seen to progressively </a:t>
            </a:r>
            <a:r>
              <a:rPr lang="en-US" sz="1200" b="0" i="1" kern="1200" dirty="0" smtClean="0">
                <a:solidFill>
                  <a:schemeClr val="tx1"/>
                </a:solidFill>
                <a:effectLst/>
                <a:latin typeface="+mn-lt"/>
                <a:ea typeface="+mn-ea"/>
                <a:cs typeface="+mn-cs"/>
              </a:rPr>
              <a:t>sink</a:t>
            </a:r>
            <a:r>
              <a:rPr lang="en-US" sz="1200" b="0" i="0" kern="1200" dirty="0" smtClean="0">
                <a:solidFill>
                  <a:schemeClr val="tx1"/>
                </a:solidFill>
                <a:effectLst/>
                <a:latin typeface="+mn-lt"/>
                <a:ea typeface="+mn-ea"/>
                <a:cs typeface="+mn-cs"/>
              </a:rPr>
              <a:t> to the </a:t>
            </a:r>
            <a:r>
              <a:rPr lang="en-US" sz="1200" b="0" i="1" kern="1200" dirty="0" smtClean="0">
                <a:solidFill>
                  <a:schemeClr val="tx1"/>
                </a:solidFill>
                <a:effectLst/>
                <a:latin typeface="+mn-lt"/>
                <a:ea typeface="+mn-ea"/>
                <a:cs typeface="+mn-cs"/>
              </a:rPr>
              <a:t>bottom</a:t>
            </a:r>
            <a:r>
              <a:rPr lang="en-US" sz="1200" b="0" i="0" kern="1200" dirty="0" smtClean="0">
                <a:solidFill>
                  <a:schemeClr val="tx1"/>
                </a:solidFill>
                <a:effectLst/>
                <a:latin typeface="+mn-lt"/>
                <a:ea typeface="+mn-ea"/>
                <a:cs typeface="+mn-cs"/>
              </a:rPr>
              <a:t> of the list</a:t>
            </a:r>
          </a:p>
          <a:p>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smaller</a:t>
            </a:r>
            <a:r>
              <a:rPr lang="en-US" sz="1200" b="0" i="0" kern="1200" dirty="0" smtClean="0">
                <a:solidFill>
                  <a:schemeClr val="tx1"/>
                </a:solidFill>
                <a:effectLst/>
                <a:latin typeface="+mn-lt"/>
                <a:ea typeface="+mn-ea"/>
                <a:cs typeface="+mn-cs"/>
              </a:rPr>
              <a:t> values might be regarded as </a:t>
            </a:r>
            <a:r>
              <a:rPr lang="en-US" sz="1200" b="0" i="1" kern="1200" dirty="0" smtClean="0">
                <a:solidFill>
                  <a:schemeClr val="tx1"/>
                </a:solidFill>
                <a:effectLst/>
                <a:latin typeface="+mn-lt"/>
                <a:ea typeface="+mn-ea"/>
                <a:cs typeface="+mn-cs"/>
              </a:rPr>
              <a:t>lighter</a:t>
            </a:r>
            <a:r>
              <a:rPr lang="en-US" sz="1200" b="0" i="0" kern="1200" dirty="0" smtClean="0">
                <a:solidFill>
                  <a:schemeClr val="tx1"/>
                </a:solidFill>
                <a:effectLst/>
                <a:latin typeface="+mn-lt"/>
                <a:ea typeface="+mn-ea"/>
                <a:cs typeface="+mn-cs"/>
              </a:rPr>
              <a:t> and therefore be seen to progressively </a:t>
            </a:r>
            <a:r>
              <a:rPr lang="en-US" sz="1200" b="0" i="1" kern="1200" dirty="0" smtClean="0">
                <a:solidFill>
                  <a:schemeClr val="tx1"/>
                </a:solidFill>
                <a:effectLst/>
                <a:latin typeface="+mn-lt"/>
                <a:ea typeface="+mn-ea"/>
                <a:cs typeface="+mn-cs"/>
              </a:rPr>
              <a:t>bubble up</a:t>
            </a:r>
            <a:r>
              <a:rPr lang="en-US" sz="1200" b="0" i="0" kern="1200" dirty="0" smtClean="0">
                <a:solidFill>
                  <a:schemeClr val="tx1"/>
                </a:solidFill>
                <a:effectLst/>
                <a:latin typeface="+mn-lt"/>
                <a:ea typeface="+mn-ea"/>
                <a:cs typeface="+mn-cs"/>
              </a:rPr>
              <a:t> to the </a:t>
            </a:r>
            <a:r>
              <a:rPr lang="en-US" sz="1200" b="0" i="1" kern="1200" dirty="0" smtClean="0">
                <a:solidFill>
                  <a:schemeClr val="tx1"/>
                </a:solidFill>
                <a:effectLst/>
                <a:latin typeface="+mn-lt"/>
                <a:ea typeface="+mn-ea"/>
                <a:cs typeface="+mn-cs"/>
              </a:rPr>
              <a:t>top</a:t>
            </a:r>
            <a:r>
              <a:rPr lang="en-US" sz="1200" b="0" i="0" kern="1200" dirty="0" smtClean="0">
                <a:solidFill>
                  <a:schemeClr val="tx1"/>
                </a:solidFill>
                <a:effectLst/>
                <a:latin typeface="+mn-lt"/>
                <a:ea typeface="+mn-ea"/>
                <a:cs typeface="+mn-cs"/>
              </a:rPr>
              <a:t> of the list</a:t>
            </a:r>
          </a:p>
          <a:p>
            <a:endParaRPr lang="bg-BG" sz="1200" b="1" i="0" kern="1200" dirty="0" smtClean="0">
              <a:solidFill>
                <a:schemeClr val="tx1"/>
              </a:solidFill>
              <a:effectLst/>
              <a:latin typeface="+mn-lt"/>
              <a:ea typeface="+mn-ea"/>
              <a:cs typeface="+mn-cs"/>
            </a:endParaRPr>
          </a:p>
          <a:p>
            <a:endParaRPr lang="bg-BG"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Variations</a:t>
            </a:r>
          </a:p>
          <a:p>
            <a:r>
              <a:rPr lang="en-US" sz="1200" b="0" i="0" u="none" strike="noStrike" kern="1200" dirty="0" smtClean="0">
                <a:solidFill>
                  <a:schemeClr val="tx1"/>
                </a:solidFill>
                <a:effectLst/>
                <a:latin typeface="+mn-lt"/>
                <a:ea typeface="+mn-ea"/>
                <a:cs typeface="+mn-cs"/>
                <a:hlinkClick r:id="rId3" tooltip="Odd-even sort"/>
              </a:rPr>
              <a:t>Odd-even sort</a:t>
            </a:r>
            <a:r>
              <a:rPr lang="en-US" sz="1200" b="0" i="0" kern="1200" dirty="0" smtClean="0">
                <a:solidFill>
                  <a:schemeClr val="tx1"/>
                </a:solidFill>
                <a:effectLst/>
                <a:latin typeface="+mn-lt"/>
                <a:ea typeface="+mn-ea"/>
                <a:cs typeface="+mn-cs"/>
              </a:rPr>
              <a:t> is a parallel version of bubble sort, for message passing systems.</a:t>
            </a:r>
          </a:p>
          <a:p>
            <a:r>
              <a:rPr lang="en-US" sz="1200" b="0" i="0" u="none" strike="noStrike" kern="1200" dirty="0" smtClean="0">
                <a:solidFill>
                  <a:schemeClr val="tx1"/>
                </a:solidFill>
                <a:effectLst/>
                <a:latin typeface="+mn-lt"/>
                <a:ea typeface="+mn-ea"/>
                <a:cs typeface="+mn-cs"/>
                <a:hlinkClick r:id="rId4" tooltip="Cocktail sort"/>
              </a:rPr>
              <a:t>Cocktail sort</a:t>
            </a:r>
            <a:r>
              <a:rPr lang="en-US" sz="1200" b="0" i="0" kern="1200" dirty="0" smtClean="0">
                <a:solidFill>
                  <a:schemeClr val="tx1"/>
                </a:solidFill>
                <a:effectLst/>
                <a:latin typeface="+mn-lt"/>
                <a:ea typeface="+mn-ea"/>
                <a:cs typeface="+mn-cs"/>
              </a:rPr>
              <a:t> is another parallel version of the bubble sort</a:t>
            </a:r>
          </a:p>
          <a:p>
            <a:r>
              <a:rPr lang="en-US" sz="1200" b="0" i="0" kern="1200" dirty="0" smtClean="0">
                <a:solidFill>
                  <a:schemeClr val="tx1"/>
                </a:solidFill>
                <a:effectLst/>
                <a:latin typeface="+mn-lt"/>
                <a:ea typeface="+mn-ea"/>
                <a:cs typeface="+mn-cs"/>
              </a:rPr>
              <a:t>In some cases, the sort works from right to left (the opposite direction), which is more appropriate for partially sorted lists, or lists with unsorted items added to the end.</a:t>
            </a:r>
          </a:p>
          <a:p>
            <a:endParaRPr lang="en-GB" dirty="0"/>
          </a:p>
        </p:txBody>
      </p:sp>
      <p:sp>
        <p:nvSpPr>
          <p:cNvPr id="4" name="Slide Number Placeholder 3"/>
          <p:cNvSpPr>
            <a:spLocks noGrp="1"/>
          </p:cNvSpPr>
          <p:nvPr>
            <p:ph type="sldNum" sz="quarter" idx="10"/>
          </p:nvPr>
        </p:nvSpPr>
        <p:spPr/>
        <p:txBody>
          <a:bodyPr/>
          <a:lstStyle/>
          <a:p>
            <a:fld id="{0505F00C-D64C-4466-8A51-9289D441A2AC}" type="slidenum">
              <a:rPr lang="en-GB" smtClean="0"/>
              <a:t>15</a:t>
            </a:fld>
            <a:endParaRPr lang="en-GB"/>
          </a:p>
        </p:txBody>
      </p:sp>
    </p:spTree>
    <p:extLst>
      <p:ext uri="{BB962C8B-B14F-4D97-AF65-F5344CB8AC3E}">
        <p14:creationId xmlns:p14="http://schemas.microsoft.com/office/powerpoint/2010/main" val="1947502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8795ECC-7E71-4EFD-B595-841248E29C00}" type="datetimeFigureOut">
              <a:rPr lang="en-GB" smtClean="0"/>
              <a:t>14/10/2016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07C18A-8849-40F2-BDC6-54D103C753FC}" type="slidenum">
              <a:rPr lang="en-GB" smtClean="0"/>
              <a:t>‹#›</a:t>
            </a:fld>
            <a:endParaRPr lang="en-GB"/>
          </a:p>
        </p:txBody>
      </p:sp>
    </p:spTree>
    <p:extLst>
      <p:ext uri="{BB962C8B-B14F-4D97-AF65-F5344CB8AC3E}">
        <p14:creationId xmlns:p14="http://schemas.microsoft.com/office/powerpoint/2010/main" val="161130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8795ECC-7E71-4EFD-B595-841248E29C00}" type="datetimeFigureOut">
              <a:rPr lang="en-GB" smtClean="0"/>
              <a:t>14/10/2016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07C18A-8849-40F2-BDC6-54D103C753FC}" type="slidenum">
              <a:rPr lang="en-GB" smtClean="0"/>
              <a:t>‹#›</a:t>
            </a:fld>
            <a:endParaRPr lang="en-GB"/>
          </a:p>
        </p:txBody>
      </p:sp>
    </p:spTree>
    <p:extLst>
      <p:ext uri="{BB962C8B-B14F-4D97-AF65-F5344CB8AC3E}">
        <p14:creationId xmlns:p14="http://schemas.microsoft.com/office/powerpoint/2010/main" val="1438259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8795ECC-7E71-4EFD-B595-841248E29C00}" type="datetimeFigureOut">
              <a:rPr lang="en-GB" smtClean="0"/>
              <a:t>14/10/2016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07C18A-8849-40F2-BDC6-54D103C753FC}" type="slidenum">
              <a:rPr lang="en-GB" smtClean="0"/>
              <a:t>‹#›</a:t>
            </a:fld>
            <a:endParaRPr lang="en-GB"/>
          </a:p>
        </p:txBody>
      </p:sp>
    </p:spTree>
    <p:extLst>
      <p:ext uri="{BB962C8B-B14F-4D97-AF65-F5344CB8AC3E}">
        <p14:creationId xmlns:p14="http://schemas.microsoft.com/office/powerpoint/2010/main" val="1019034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8795ECC-7E71-4EFD-B595-841248E29C00}" type="datetimeFigureOut">
              <a:rPr lang="en-GB" smtClean="0"/>
              <a:t>14/10/2016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07C18A-8849-40F2-BDC6-54D103C753FC}" type="slidenum">
              <a:rPr lang="en-GB" smtClean="0"/>
              <a:t>‹#›</a:t>
            </a:fld>
            <a:endParaRPr lang="en-GB"/>
          </a:p>
        </p:txBody>
      </p:sp>
    </p:spTree>
    <p:extLst>
      <p:ext uri="{BB962C8B-B14F-4D97-AF65-F5344CB8AC3E}">
        <p14:creationId xmlns:p14="http://schemas.microsoft.com/office/powerpoint/2010/main" val="1930380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795ECC-7E71-4EFD-B595-841248E29C00}" type="datetimeFigureOut">
              <a:rPr lang="en-GB" smtClean="0"/>
              <a:t>14/10/2016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07C18A-8849-40F2-BDC6-54D103C753FC}" type="slidenum">
              <a:rPr lang="en-GB" smtClean="0"/>
              <a:t>‹#›</a:t>
            </a:fld>
            <a:endParaRPr lang="en-GB"/>
          </a:p>
        </p:txBody>
      </p:sp>
    </p:spTree>
    <p:extLst>
      <p:ext uri="{BB962C8B-B14F-4D97-AF65-F5344CB8AC3E}">
        <p14:creationId xmlns:p14="http://schemas.microsoft.com/office/powerpoint/2010/main" val="760628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8795ECC-7E71-4EFD-B595-841248E29C00}" type="datetimeFigureOut">
              <a:rPr lang="en-GB" smtClean="0"/>
              <a:t>14/10/2016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307C18A-8849-40F2-BDC6-54D103C753FC}" type="slidenum">
              <a:rPr lang="en-GB" smtClean="0"/>
              <a:t>‹#›</a:t>
            </a:fld>
            <a:endParaRPr lang="en-GB"/>
          </a:p>
        </p:txBody>
      </p:sp>
    </p:spTree>
    <p:extLst>
      <p:ext uri="{BB962C8B-B14F-4D97-AF65-F5344CB8AC3E}">
        <p14:creationId xmlns:p14="http://schemas.microsoft.com/office/powerpoint/2010/main" val="1010687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8795ECC-7E71-4EFD-B595-841248E29C00}" type="datetimeFigureOut">
              <a:rPr lang="en-GB" smtClean="0"/>
              <a:t>14/10/2016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307C18A-8849-40F2-BDC6-54D103C753FC}" type="slidenum">
              <a:rPr lang="en-GB" smtClean="0"/>
              <a:t>‹#›</a:t>
            </a:fld>
            <a:endParaRPr lang="en-GB"/>
          </a:p>
        </p:txBody>
      </p:sp>
    </p:spTree>
    <p:extLst>
      <p:ext uri="{BB962C8B-B14F-4D97-AF65-F5344CB8AC3E}">
        <p14:creationId xmlns:p14="http://schemas.microsoft.com/office/powerpoint/2010/main" val="310224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8795ECC-7E71-4EFD-B595-841248E29C00}" type="datetimeFigureOut">
              <a:rPr lang="en-GB" smtClean="0"/>
              <a:t>14/10/2016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307C18A-8849-40F2-BDC6-54D103C753FC}" type="slidenum">
              <a:rPr lang="en-GB" smtClean="0"/>
              <a:t>‹#›</a:t>
            </a:fld>
            <a:endParaRPr lang="en-GB"/>
          </a:p>
        </p:txBody>
      </p:sp>
    </p:spTree>
    <p:extLst>
      <p:ext uri="{BB962C8B-B14F-4D97-AF65-F5344CB8AC3E}">
        <p14:creationId xmlns:p14="http://schemas.microsoft.com/office/powerpoint/2010/main" val="3243527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795ECC-7E71-4EFD-B595-841248E29C00}" type="datetimeFigureOut">
              <a:rPr lang="en-GB" smtClean="0"/>
              <a:t>14/10/2016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307C18A-8849-40F2-BDC6-54D103C753FC}" type="slidenum">
              <a:rPr lang="en-GB" smtClean="0"/>
              <a:t>‹#›</a:t>
            </a:fld>
            <a:endParaRPr lang="en-GB"/>
          </a:p>
        </p:txBody>
      </p:sp>
    </p:spTree>
    <p:extLst>
      <p:ext uri="{BB962C8B-B14F-4D97-AF65-F5344CB8AC3E}">
        <p14:creationId xmlns:p14="http://schemas.microsoft.com/office/powerpoint/2010/main" val="3950176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795ECC-7E71-4EFD-B595-841248E29C00}" type="datetimeFigureOut">
              <a:rPr lang="en-GB" smtClean="0"/>
              <a:t>14/10/2016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307C18A-8849-40F2-BDC6-54D103C753FC}" type="slidenum">
              <a:rPr lang="en-GB" smtClean="0"/>
              <a:t>‹#›</a:t>
            </a:fld>
            <a:endParaRPr lang="en-GB"/>
          </a:p>
        </p:txBody>
      </p:sp>
    </p:spTree>
    <p:extLst>
      <p:ext uri="{BB962C8B-B14F-4D97-AF65-F5344CB8AC3E}">
        <p14:creationId xmlns:p14="http://schemas.microsoft.com/office/powerpoint/2010/main" val="3273294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795ECC-7E71-4EFD-B595-841248E29C00}" type="datetimeFigureOut">
              <a:rPr lang="en-GB" smtClean="0"/>
              <a:t>14/10/2016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307C18A-8849-40F2-BDC6-54D103C753FC}" type="slidenum">
              <a:rPr lang="en-GB" smtClean="0"/>
              <a:t>‹#›</a:t>
            </a:fld>
            <a:endParaRPr lang="en-GB"/>
          </a:p>
        </p:txBody>
      </p:sp>
    </p:spTree>
    <p:extLst>
      <p:ext uri="{BB962C8B-B14F-4D97-AF65-F5344CB8AC3E}">
        <p14:creationId xmlns:p14="http://schemas.microsoft.com/office/powerpoint/2010/main" val="2193736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95ECC-7E71-4EFD-B595-841248E29C00}" type="datetimeFigureOut">
              <a:rPr lang="en-GB" smtClean="0"/>
              <a:t>14/10/2016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07C18A-8849-40F2-BDC6-54D103C753FC}" type="slidenum">
              <a:rPr lang="en-GB" smtClean="0"/>
              <a:t>‹#›</a:t>
            </a:fld>
            <a:endParaRPr lang="en-GB"/>
          </a:p>
        </p:txBody>
      </p:sp>
    </p:spTree>
    <p:extLst>
      <p:ext uri="{BB962C8B-B14F-4D97-AF65-F5344CB8AC3E}">
        <p14:creationId xmlns:p14="http://schemas.microsoft.com/office/powerpoint/2010/main" val="3457499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bg-BG" dirty="0" smtClean="0"/>
              <a:t>Сортиране!</a:t>
            </a:r>
            <a:endParaRPr lang="en-GB" dirty="0"/>
          </a:p>
        </p:txBody>
      </p:sp>
    </p:spTree>
    <p:extLst>
      <p:ext uri="{BB962C8B-B14F-4D97-AF65-F5344CB8AC3E}">
        <p14:creationId xmlns:p14="http://schemas.microsoft.com/office/powerpoint/2010/main" val="707682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8628" y="113224"/>
            <a:ext cx="7834745" cy="6631552"/>
          </a:xfrm>
          <a:prstGeom prst="rect">
            <a:avLst/>
          </a:prstGeom>
        </p:spPr>
      </p:pic>
    </p:spTree>
    <p:extLst>
      <p:ext uri="{BB962C8B-B14F-4D97-AF65-F5344CB8AC3E}">
        <p14:creationId xmlns:p14="http://schemas.microsoft.com/office/powerpoint/2010/main" val="3343306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Стъпки на изпълнение</a:t>
            </a:r>
            <a:endParaRPr lang="en-GB" dirty="0"/>
          </a:p>
        </p:txBody>
      </p:sp>
      <p:pic>
        <p:nvPicPr>
          <p:cNvPr id="5" name="Picture 4"/>
          <p:cNvPicPr>
            <a:picLocks noChangeAspect="1"/>
          </p:cNvPicPr>
          <p:nvPr/>
        </p:nvPicPr>
        <p:blipFill>
          <a:blip r:embed="rId2"/>
          <a:stretch>
            <a:fillRect/>
          </a:stretch>
        </p:blipFill>
        <p:spPr>
          <a:xfrm>
            <a:off x="3114675" y="3038475"/>
            <a:ext cx="5962650" cy="781050"/>
          </a:xfrm>
          <a:prstGeom prst="rect">
            <a:avLst/>
          </a:prstGeom>
        </p:spPr>
      </p:pic>
    </p:spTree>
    <p:extLst>
      <p:ext uri="{BB962C8B-B14F-4D97-AF65-F5344CB8AC3E}">
        <p14:creationId xmlns:p14="http://schemas.microsoft.com/office/powerpoint/2010/main" val="366429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Първи цикъл</a:t>
            </a:r>
            <a:endParaRPr lang="en-GB" dirty="0"/>
          </a:p>
        </p:txBody>
      </p:sp>
      <p:sp>
        <p:nvSpPr>
          <p:cNvPr id="3" name="Content Placeholder 2"/>
          <p:cNvSpPr>
            <a:spLocks noGrp="1"/>
          </p:cNvSpPr>
          <p:nvPr>
            <p:ph idx="1"/>
          </p:nvPr>
        </p:nvSpPr>
        <p:spPr/>
        <p:txBody>
          <a:bodyPr>
            <a:normAutofit/>
          </a:bodyPr>
          <a:lstStyle/>
          <a:p>
            <a:pPr marL="0" indent="0">
              <a:buNone/>
            </a:pPr>
            <a:r>
              <a:rPr lang="en-GB" sz="6000" dirty="0" smtClean="0">
                <a:solidFill>
                  <a:schemeClr val="tx1">
                    <a:lumMod val="50000"/>
                    <a:lumOff val="50000"/>
                  </a:schemeClr>
                </a:solidFill>
              </a:rPr>
              <a:t>( </a:t>
            </a:r>
            <a:r>
              <a:rPr lang="en-GB" sz="6000" b="1" dirty="0" smtClean="0"/>
              <a:t>5 1</a:t>
            </a:r>
            <a:r>
              <a:rPr lang="en-GB" sz="6000" dirty="0" smtClean="0">
                <a:solidFill>
                  <a:schemeClr val="tx1">
                    <a:lumMod val="50000"/>
                    <a:lumOff val="50000"/>
                  </a:schemeClr>
                </a:solidFill>
              </a:rPr>
              <a:t> 4 2 8 ) </a:t>
            </a:r>
            <a:r>
              <a:rPr lang="bg-BG" sz="6000" dirty="0" smtClean="0">
                <a:solidFill>
                  <a:schemeClr val="tx1">
                    <a:lumMod val="50000"/>
                    <a:lumOff val="50000"/>
                  </a:schemeClr>
                </a:solidFill>
              </a:rPr>
              <a:t>-&gt;</a:t>
            </a:r>
            <a:r>
              <a:rPr lang="en-GB" sz="6000" dirty="0" smtClean="0">
                <a:solidFill>
                  <a:schemeClr val="tx1">
                    <a:lumMod val="50000"/>
                    <a:lumOff val="50000"/>
                  </a:schemeClr>
                </a:solidFill>
              </a:rPr>
              <a:t> ( </a:t>
            </a:r>
            <a:r>
              <a:rPr lang="en-GB" sz="6000" b="1" dirty="0" smtClean="0"/>
              <a:t>1 5 </a:t>
            </a:r>
            <a:r>
              <a:rPr lang="en-GB" sz="6000" dirty="0" smtClean="0">
                <a:solidFill>
                  <a:schemeClr val="tx1">
                    <a:lumMod val="50000"/>
                    <a:lumOff val="50000"/>
                  </a:schemeClr>
                </a:solidFill>
              </a:rPr>
              <a:t>4 2 8 )</a:t>
            </a:r>
            <a:r>
              <a:rPr lang="bg-BG" sz="6000" dirty="0" smtClean="0">
                <a:solidFill>
                  <a:schemeClr val="tx1">
                    <a:lumMod val="50000"/>
                    <a:lumOff val="50000"/>
                  </a:schemeClr>
                </a:solidFill>
              </a:rPr>
              <a:t>    5 &gt; 1</a:t>
            </a:r>
          </a:p>
          <a:p>
            <a:pPr marL="0" indent="0">
              <a:buNone/>
            </a:pPr>
            <a:r>
              <a:rPr lang="en-GB" sz="6000" dirty="0" smtClean="0">
                <a:solidFill>
                  <a:schemeClr val="tx1">
                    <a:lumMod val="50000"/>
                    <a:lumOff val="50000"/>
                  </a:schemeClr>
                </a:solidFill>
              </a:rPr>
              <a:t>( 1 </a:t>
            </a:r>
            <a:r>
              <a:rPr lang="en-GB" sz="6000" b="1" dirty="0" smtClean="0"/>
              <a:t>5 4</a:t>
            </a:r>
            <a:r>
              <a:rPr lang="en-GB" sz="6000" dirty="0" smtClean="0">
                <a:solidFill>
                  <a:schemeClr val="tx1">
                    <a:lumMod val="50000"/>
                    <a:lumOff val="50000"/>
                  </a:schemeClr>
                </a:solidFill>
              </a:rPr>
              <a:t> 2 8 ) </a:t>
            </a:r>
            <a:r>
              <a:rPr lang="bg-BG" sz="6000" dirty="0" smtClean="0">
                <a:solidFill>
                  <a:schemeClr val="tx1">
                    <a:lumMod val="50000"/>
                    <a:lumOff val="50000"/>
                  </a:schemeClr>
                </a:solidFill>
              </a:rPr>
              <a:t>-&gt;</a:t>
            </a:r>
            <a:r>
              <a:rPr lang="en-GB" sz="6000" dirty="0" smtClean="0">
                <a:solidFill>
                  <a:schemeClr val="tx1">
                    <a:lumMod val="50000"/>
                    <a:lumOff val="50000"/>
                  </a:schemeClr>
                </a:solidFill>
              </a:rPr>
              <a:t> ( 1 </a:t>
            </a:r>
            <a:r>
              <a:rPr lang="en-GB" sz="6000" b="1" dirty="0" smtClean="0"/>
              <a:t>4 5</a:t>
            </a:r>
            <a:r>
              <a:rPr lang="en-GB" sz="6000" dirty="0" smtClean="0">
                <a:solidFill>
                  <a:schemeClr val="tx1">
                    <a:lumMod val="50000"/>
                    <a:lumOff val="50000"/>
                  </a:schemeClr>
                </a:solidFill>
              </a:rPr>
              <a:t> 2 8 )</a:t>
            </a:r>
            <a:r>
              <a:rPr lang="bg-BG" sz="6000" dirty="0" smtClean="0">
                <a:solidFill>
                  <a:schemeClr val="tx1">
                    <a:lumMod val="50000"/>
                    <a:lumOff val="50000"/>
                  </a:schemeClr>
                </a:solidFill>
              </a:rPr>
              <a:t>    </a:t>
            </a:r>
            <a:r>
              <a:rPr lang="en-GB" sz="6000" dirty="0" smtClean="0">
                <a:solidFill>
                  <a:schemeClr val="tx1">
                    <a:lumMod val="50000"/>
                    <a:lumOff val="50000"/>
                  </a:schemeClr>
                </a:solidFill>
              </a:rPr>
              <a:t>5 &gt; 4</a:t>
            </a:r>
          </a:p>
          <a:p>
            <a:pPr marL="0" indent="0">
              <a:buNone/>
            </a:pPr>
            <a:r>
              <a:rPr lang="en-GB" sz="6000" dirty="0" smtClean="0">
                <a:solidFill>
                  <a:schemeClr val="tx1">
                    <a:lumMod val="50000"/>
                    <a:lumOff val="50000"/>
                  </a:schemeClr>
                </a:solidFill>
              </a:rPr>
              <a:t>( 1 4 </a:t>
            </a:r>
            <a:r>
              <a:rPr lang="en-GB" sz="6000" b="1" dirty="0" smtClean="0"/>
              <a:t>5 2</a:t>
            </a:r>
            <a:r>
              <a:rPr lang="en-GB" sz="6000" dirty="0" smtClean="0">
                <a:solidFill>
                  <a:schemeClr val="tx1">
                    <a:lumMod val="50000"/>
                    <a:lumOff val="50000"/>
                  </a:schemeClr>
                </a:solidFill>
              </a:rPr>
              <a:t> 8 ) </a:t>
            </a:r>
            <a:r>
              <a:rPr lang="bg-BG" sz="6000" dirty="0" smtClean="0">
                <a:solidFill>
                  <a:schemeClr val="tx1">
                    <a:lumMod val="50000"/>
                    <a:lumOff val="50000"/>
                  </a:schemeClr>
                </a:solidFill>
              </a:rPr>
              <a:t>-&gt;</a:t>
            </a:r>
            <a:r>
              <a:rPr lang="en-GB" sz="6000" dirty="0" smtClean="0">
                <a:solidFill>
                  <a:schemeClr val="tx1">
                    <a:lumMod val="50000"/>
                    <a:lumOff val="50000"/>
                  </a:schemeClr>
                </a:solidFill>
              </a:rPr>
              <a:t> ( 1 4 </a:t>
            </a:r>
            <a:r>
              <a:rPr lang="en-GB" sz="6000" b="1" dirty="0" smtClean="0"/>
              <a:t>2 5</a:t>
            </a:r>
            <a:r>
              <a:rPr lang="en-GB" sz="6000" dirty="0" smtClean="0">
                <a:solidFill>
                  <a:schemeClr val="tx1">
                    <a:lumMod val="50000"/>
                    <a:lumOff val="50000"/>
                  </a:schemeClr>
                </a:solidFill>
              </a:rPr>
              <a:t> 8 ) </a:t>
            </a:r>
            <a:r>
              <a:rPr lang="bg-BG" sz="6000" dirty="0" smtClean="0">
                <a:solidFill>
                  <a:schemeClr val="tx1">
                    <a:lumMod val="50000"/>
                    <a:lumOff val="50000"/>
                  </a:schemeClr>
                </a:solidFill>
              </a:rPr>
              <a:t>   </a:t>
            </a:r>
            <a:r>
              <a:rPr lang="en-GB" sz="6000" dirty="0" smtClean="0">
                <a:solidFill>
                  <a:schemeClr val="tx1">
                    <a:lumMod val="50000"/>
                    <a:lumOff val="50000"/>
                  </a:schemeClr>
                </a:solidFill>
              </a:rPr>
              <a:t>5 &gt; 2</a:t>
            </a:r>
          </a:p>
          <a:p>
            <a:pPr marL="0" indent="0">
              <a:buNone/>
            </a:pPr>
            <a:r>
              <a:rPr lang="en-GB" sz="6000" dirty="0" smtClean="0">
                <a:solidFill>
                  <a:schemeClr val="tx1">
                    <a:lumMod val="50000"/>
                    <a:lumOff val="50000"/>
                  </a:schemeClr>
                </a:solidFill>
              </a:rPr>
              <a:t>( 1 4 2 </a:t>
            </a:r>
            <a:r>
              <a:rPr lang="en-GB" sz="6000" b="1" dirty="0" smtClean="0"/>
              <a:t>5 8</a:t>
            </a:r>
            <a:r>
              <a:rPr lang="en-GB" sz="6000" dirty="0" smtClean="0"/>
              <a:t> </a:t>
            </a:r>
            <a:r>
              <a:rPr lang="en-GB" sz="6000" dirty="0" smtClean="0">
                <a:solidFill>
                  <a:schemeClr val="tx1">
                    <a:lumMod val="50000"/>
                    <a:lumOff val="50000"/>
                  </a:schemeClr>
                </a:solidFill>
              </a:rPr>
              <a:t>) </a:t>
            </a:r>
            <a:r>
              <a:rPr lang="bg-BG" sz="6000" dirty="0" smtClean="0">
                <a:solidFill>
                  <a:schemeClr val="tx1">
                    <a:lumMod val="50000"/>
                    <a:lumOff val="50000"/>
                  </a:schemeClr>
                </a:solidFill>
              </a:rPr>
              <a:t>-&gt;</a:t>
            </a:r>
            <a:r>
              <a:rPr lang="en-GB" sz="6000" dirty="0" smtClean="0">
                <a:solidFill>
                  <a:schemeClr val="tx1">
                    <a:lumMod val="50000"/>
                    <a:lumOff val="50000"/>
                  </a:schemeClr>
                </a:solidFill>
              </a:rPr>
              <a:t> ( 1 4 2 </a:t>
            </a:r>
            <a:r>
              <a:rPr lang="en-GB" sz="6000" b="1" dirty="0" smtClean="0"/>
              <a:t>5 8</a:t>
            </a:r>
            <a:r>
              <a:rPr lang="en-GB" sz="6000" dirty="0" smtClean="0">
                <a:solidFill>
                  <a:schemeClr val="tx1">
                    <a:lumMod val="50000"/>
                    <a:lumOff val="50000"/>
                  </a:schemeClr>
                </a:solidFill>
              </a:rPr>
              <a:t> ) </a:t>
            </a:r>
            <a:r>
              <a:rPr lang="bg-BG" sz="6000" dirty="0" smtClean="0">
                <a:solidFill>
                  <a:schemeClr val="tx1">
                    <a:lumMod val="50000"/>
                    <a:lumOff val="50000"/>
                  </a:schemeClr>
                </a:solidFill>
              </a:rPr>
              <a:t>   </a:t>
            </a:r>
            <a:r>
              <a:rPr lang="en-GB" sz="6000" dirty="0" smtClean="0">
                <a:solidFill>
                  <a:schemeClr val="tx1">
                    <a:lumMod val="50000"/>
                    <a:lumOff val="50000"/>
                  </a:schemeClr>
                </a:solidFill>
              </a:rPr>
              <a:t>8 &gt; 5</a:t>
            </a:r>
            <a:endParaRPr lang="en-GB" sz="6000" dirty="0">
              <a:solidFill>
                <a:schemeClr val="tx1">
                  <a:lumMod val="50000"/>
                  <a:lumOff val="50000"/>
                </a:schemeClr>
              </a:solidFill>
            </a:endParaRPr>
          </a:p>
        </p:txBody>
      </p:sp>
    </p:spTree>
    <p:extLst>
      <p:ext uri="{BB962C8B-B14F-4D97-AF65-F5344CB8AC3E}">
        <p14:creationId xmlns:p14="http://schemas.microsoft.com/office/powerpoint/2010/main" val="1148067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Втори цикъл</a:t>
            </a:r>
            <a:endParaRPr lang="en-GB" dirty="0"/>
          </a:p>
        </p:txBody>
      </p:sp>
      <p:sp>
        <p:nvSpPr>
          <p:cNvPr id="3" name="Content Placeholder 2"/>
          <p:cNvSpPr>
            <a:spLocks noGrp="1"/>
          </p:cNvSpPr>
          <p:nvPr>
            <p:ph idx="1"/>
          </p:nvPr>
        </p:nvSpPr>
        <p:spPr/>
        <p:txBody>
          <a:bodyPr>
            <a:normAutofit/>
          </a:bodyPr>
          <a:lstStyle/>
          <a:p>
            <a:pPr marL="0" indent="0">
              <a:buNone/>
            </a:pPr>
            <a:r>
              <a:rPr lang="en-GB" sz="6000" dirty="0" smtClean="0">
                <a:solidFill>
                  <a:schemeClr val="tx1">
                    <a:lumMod val="50000"/>
                    <a:lumOff val="50000"/>
                  </a:schemeClr>
                </a:solidFill>
              </a:rPr>
              <a:t>( </a:t>
            </a:r>
            <a:r>
              <a:rPr lang="bg-BG" sz="6000" b="1" dirty="0" smtClean="0"/>
              <a:t>1</a:t>
            </a:r>
            <a:r>
              <a:rPr lang="en-GB" sz="6000" b="1" dirty="0" smtClean="0"/>
              <a:t> </a:t>
            </a:r>
            <a:r>
              <a:rPr lang="bg-BG" sz="6000" b="1" dirty="0" smtClean="0"/>
              <a:t>4</a:t>
            </a:r>
            <a:r>
              <a:rPr lang="en-GB" sz="6000" dirty="0" smtClean="0">
                <a:solidFill>
                  <a:schemeClr val="tx1">
                    <a:lumMod val="50000"/>
                    <a:lumOff val="50000"/>
                  </a:schemeClr>
                </a:solidFill>
              </a:rPr>
              <a:t> </a:t>
            </a:r>
            <a:r>
              <a:rPr lang="bg-BG" sz="6000" dirty="0" smtClean="0">
                <a:solidFill>
                  <a:schemeClr val="tx1">
                    <a:lumMod val="50000"/>
                    <a:lumOff val="50000"/>
                  </a:schemeClr>
                </a:solidFill>
              </a:rPr>
              <a:t>2</a:t>
            </a:r>
            <a:r>
              <a:rPr lang="en-GB" sz="6000" dirty="0" smtClean="0">
                <a:solidFill>
                  <a:schemeClr val="tx1">
                    <a:lumMod val="50000"/>
                    <a:lumOff val="50000"/>
                  </a:schemeClr>
                </a:solidFill>
              </a:rPr>
              <a:t> </a:t>
            </a:r>
            <a:r>
              <a:rPr lang="bg-BG" sz="6000" dirty="0" smtClean="0">
                <a:solidFill>
                  <a:schemeClr val="tx1">
                    <a:lumMod val="50000"/>
                    <a:lumOff val="50000"/>
                  </a:schemeClr>
                </a:solidFill>
              </a:rPr>
              <a:t>5</a:t>
            </a:r>
            <a:r>
              <a:rPr lang="en-GB" sz="6000" dirty="0" smtClean="0">
                <a:solidFill>
                  <a:schemeClr val="tx1">
                    <a:lumMod val="50000"/>
                    <a:lumOff val="50000"/>
                  </a:schemeClr>
                </a:solidFill>
              </a:rPr>
              <a:t> 8 ) </a:t>
            </a:r>
            <a:r>
              <a:rPr lang="bg-BG" sz="6000" dirty="0" smtClean="0">
                <a:solidFill>
                  <a:schemeClr val="tx1">
                    <a:lumMod val="50000"/>
                    <a:lumOff val="50000"/>
                  </a:schemeClr>
                </a:solidFill>
              </a:rPr>
              <a:t>-&gt;</a:t>
            </a:r>
            <a:r>
              <a:rPr lang="en-GB" sz="6000" dirty="0" smtClean="0">
                <a:solidFill>
                  <a:schemeClr val="tx1">
                    <a:lumMod val="50000"/>
                    <a:lumOff val="50000"/>
                  </a:schemeClr>
                </a:solidFill>
              </a:rPr>
              <a:t> ( </a:t>
            </a:r>
            <a:r>
              <a:rPr lang="en-GB" sz="6000" b="1" dirty="0" smtClean="0"/>
              <a:t>1 </a:t>
            </a:r>
            <a:r>
              <a:rPr lang="bg-BG" sz="6000" b="1" dirty="0" smtClean="0"/>
              <a:t>4</a:t>
            </a:r>
            <a:r>
              <a:rPr lang="en-GB" sz="6000" b="1" dirty="0" smtClean="0"/>
              <a:t> </a:t>
            </a:r>
            <a:r>
              <a:rPr lang="bg-BG" sz="6000" dirty="0" smtClean="0">
                <a:solidFill>
                  <a:schemeClr val="tx1">
                    <a:lumMod val="50000"/>
                    <a:lumOff val="50000"/>
                  </a:schemeClr>
                </a:solidFill>
              </a:rPr>
              <a:t>2</a:t>
            </a:r>
            <a:r>
              <a:rPr lang="en-GB" sz="6000" dirty="0" smtClean="0">
                <a:solidFill>
                  <a:schemeClr val="tx1">
                    <a:lumMod val="50000"/>
                    <a:lumOff val="50000"/>
                  </a:schemeClr>
                </a:solidFill>
              </a:rPr>
              <a:t> </a:t>
            </a:r>
            <a:r>
              <a:rPr lang="bg-BG" sz="6000" dirty="0" smtClean="0">
                <a:solidFill>
                  <a:schemeClr val="tx1">
                    <a:lumMod val="50000"/>
                    <a:lumOff val="50000"/>
                  </a:schemeClr>
                </a:solidFill>
              </a:rPr>
              <a:t>5</a:t>
            </a:r>
            <a:r>
              <a:rPr lang="en-GB" sz="6000" dirty="0" smtClean="0">
                <a:solidFill>
                  <a:schemeClr val="tx1">
                    <a:lumMod val="50000"/>
                    <a:lumOff val="50000"/>
                  </a:schemeClr>
                </a:solidFill>
              </a:rPr>
              <a:t> 8 </a:t>
            </a:r>
            <a:r>
              <a:rPr lang="bg-BG" sz="6000" dirty="0" smtClean="0">
                <a:solidFill>
                  <a:schemeClr val="tx1">
                    <a:lumMod val="50000"/>
                    <a:lumOff val="50000"/>
                  </a:schemeClr>
                </a:solidFill>
              </a:rPr>
              <a:t>)</a:t>
            </a:r>
          </a:p>
          <a:p>
            <a:pPr marL="0" indent="0">
              <a:buNone/>
            </a:pPr>
            <a:r>
              <a:rPr lang="en-GB" sz="6000" dirty="0" smtClean="0">
                <a:solidFill>
                  <a:schemeClr val="tx1">
                    <a:lumMod val="50000"/>
                    <a:lumOff val="50000"/>
                  </a:schemeClr>
                </a:solidFill>
              </a:rPr>
              <a:t>( 1 </a:t>
            </a:r>
            <a:r>
              <a:rPr lang="bg-BG" sz="6000" b="1" dirty="0" smtClean="0"/>
              <a:t>4</a:t>
            </a:r>
            <a:r>
              <a:rPr lang="en-GB" sz="6000" b="1" dirty="0" smtClean="0"/>
              <a:t> </a:t>
            </a:r>
            <a:r>
              <a:rPr lang="bg-BG" sz="6000" b="1" dirty="0" smtClean="0"/>
              <a:t>2</a:t>
            </a:r>
            <a:r>
              <a:rPr lang="en-GB" sz="6000" dirty="0" smtClean="0">
                <a:solidFill>
                  <a:schemeClr val="tx1">
                    <a:lumMod val="50000"/>
                    <a:lumOff val="50000"/>
                  </a:schemeClr>
                </a:solidFill>
              </a:rPr>
              <a:t> </a:t>
            </a:r>
            <a:r>
              <a:rPr lang="bg-BG" sz="6000" dirty="0" smtClean="0">
                <a:solidFill>
                  <a:schemeClr val="tx1">
                    <a:lumMod val="50000"/>
                    <a:lumOff val="50000"/>
                  </a:schemeClr>
                </a:solidFill>
              </a:rPr>
              <a:t>5</a:t>
            </a:r>
            <a:r>
              <a:rPr lang="en-GB" sz="6000" dirty="0" smtClean="0">
                <a:solidFill>
                  <a:schemeClr val="tx1">
                    <a:lumMod val="50000"/>
                    <a:lumOff val="50000"/>
                  </a:schemeClr>
                </a:solidFill>
              </a:rPr>
              <a:t> 8 ) </a:t>
            </a:r>
            <a:r>
              <a:rPr lang="bg-BG" sz="6000" dirty="0" smtClean="0">
                <a:solidFill>
                  <a:schemeClr val="tx1">
                    <a:lumMod val="50000"/>
                    <a:lumOff val="50000"/>
                  </a:schemeClr>
                </a:solidFill>
              </a:rPr>
              <a:t>-&gt;</a:t>
            </a:r>
            <a:r>
              <a:rPr lang="en-GB" sz="6000" dirty="0" smtClean="0">
                <a:solidFill>
                  <a:schemeClr val="tx1">
                    <a:lumMod val="50000"/>
                    <a:lumOff val="50000"/>
                  </a:schemeClr>
                </a:solidFill>
              </a:rPr>
              <a:t> ( 1 </a:t>
            </a:r>
            <a:r>
              <a:rPr lang="bg-BG" sz="6000" b="1" dirty="0" smtClean="0"/>
              <a:t>2</a:t>
            </a:r>
            <a:r>
              <a:rPr lang="en-GB" sz="6000" b="1" dirty="0" smtClean="0"/>
              <a:t> </a:t>
            </a:r>
            <a:r>
              <a:rPr lang="bg-BG" sz="6000" b="1" dirty="0" smtClean="0"/>
              <a:t>4</a:t>
            </a:r>
            <a:r>
              <a:rPr lang="en-GB" sz="6000" dirty="0" smtClean="0">
                <a:solidFill>
                  <a:schemeClr val="tx1">
                    <a:lumMod val="50000"/>
                    <a:lumOff val="50000"/>
                  </a:schemeClr>
                </a:solidFill>
              </a:rPr>
              <a:t> </a:t>
            </a:r>
            <a:r>
              <a:rPr lang="bg-BG" sz="6000" dirty="0" smtClean="0">
                <a:solidFill>
                  <a:schemeClr val="tx1">
                    <a:lumMod val="50000"/>
                    <a:lumOff val="50000"/>
                  </a:schemeClr>
                </a:solidFill>
              </a:rPr>
              <a:t>5</a:t>
            </a:r>
            <a:r>
              <a:rPr lang="en-GB" sz="6000" dirty="0" smtClean="0">
                <a:solidFill>
                  <a:schemeClr val="tx1">
                    <a:lumMod val="50000"/>
                    <a:lumOff val="50000"/>
                  </a:schemeClr>
                </a:solidFill>
              </a:rPr>
              <a:t> 8 )</a:t>
            </a:r>
            <a:r>
              <a:rPr lang="bg-BG" sz="6000" dirty="0" smtClean="0">
                <a:solidFill>
                  <a:schemeClr val="tx1">
                    <a:lumMod val="50000"/>
                    <a:lumOff val="50000"/>
                  </a:schemeClr>
                </a:solidFill>
              </a:rPr>
              <a:t>    4 &gt; 2</a:t>
            </a:r>
            <a:endParaRPr lang="en-GB" sz="6000" dirty="0" smtClean="0">
              <a:solidFill>
                <a:schemeClr val="tx1">
                  <a:lumMod val="50000"/>
                  <a:lumOff val="50000"/>
                </a:schemeClr>
              </a:solidFill>
            </a:endParaRPr>
          </a:p>
          <a:p>
            <a:pPr marL="0" indent="0">
              <a:buNone/>
            </a:pPr>
            <a:r>
              <a:rPr lang="en-GB" sz="6000" dirty="0" smtClean="0">
                <a:solidFill>
                  <a:schemeClr val="tx1">
                    <a:lumMod val="50000"/>
                    <a:lumOff val="50000"/>
                  </a:schemeClr>
                </a:solidFill>
              </a:rPr>
              <a:t>( 1 </a:t>
            </a:r>
            <a:r>
              <a:rPr lang="bg-BG" sz="6000" dirty="0" smtClean="0">
                <a:solidFill>
                  <a:schemeClr val="tx1">
                    <a:lumMod val="50000"/>
                    <a:lumOff val="50000"/>
                  </a:schemeClr>
                </a:solidFill>
              </a:rPr>
              <a:t>2</a:t>
            </a:r>
            <a:r>
              <a:rPr lang="en-GB" sz="6000" dirty="0" smtClean="0">
                <a:solidFill>
                  <a:schemeClr val="tx1">
                    <a:lumMod val="50000"/>
                    <a:lumOff val="50000"/>
                  </a:schemeClr>
                </a:solidFill>
              </a:rPr>
              <a:t> </a:t>
            </a:r>
            <a:r>
              <a:rPr lang="bg-BG" sz="6000" b="1" dirty="0" smtClean="0"/>
              <a:t>4</a:t>
            </a:r>
            <a:r>
              <a:rPr lang="en-GB" sz="6000" b="1" dirty="0" smtClean="0"/>
              <a:t> </a:t>
            </a:r>
            <a:r>
              <a:rPr lang="bg-BG" sz="6000" b="1" dirty="0" smtClean="0"/>
              <a:t>5</a:t>
            </a:r>
            <a:r>
              <a:rPr lang="en-GB" sz="6000" dirty="0" smtClean="0">
                <a:solidFill>
                  <a:schemeClr val="tx1">
                    <a:lumMod val="50000"/>
                    <a:lumOff val="50000"/>
                  </a:schemeClr>
                </a:solidFill>
              </a:rPr>
              <a:t> 8 ) </a:t>
            </a:r>
            <a:r>
              <a:rPr lang="bg-BG" sz="6000" dirty="0" smtClean="0">
                <a:solidFill>
                  <a:schemeClr val="tx1">
                    <a:lumMod val="50000"/>
                    <a:lumOff val="50000"/>
                  </a:schemeClr>
                </a:solidFill>
              </a:rPr>
              <a:t>-&gt;</a:t>
            </a:r>
            <a:r>
              <a:rPr lang="en-GB" sz="6000" dirty="0" smtClean="0">
                <a:solidFill>
                  <a:schemeClr val="tx1">
                    <a:lumMod val="50000"/>
                    <a:lumOff val="50000"/>
                  </a:schemeClr>
                </a:solidFill>
              </a:rPr>
              <a:t> ( 1 </a:t>
            </a:r>
            <a:r>
              <a:rPr lang="bg-BG" sz="6000" dirty="0" smtClean="0">
                <a:solidFill>
                  <a:schemeClr val="tx1">
                    <a:lumMod val="50000"/>
                    <a:lumOff val="50000"/>
                  </a:schemeClr>
                </a:solidFill>
              </a:rPr>
              <a:t>2</a:t>
            </a:r>
            <a:r>
              <a:rPr lang="en-GB" sz="6000" dirty="0" smtClean="0">
                <a:solidFill>
                  <a:schemeClr val="tx1">
                    <a:lumMod val="50000"/>
                    <a:lumOff val="50000"/>
                  </a:schemeClr>
                </a:solidFill>
              </a:rPr>
              <a:t> </a:t>
            </a:r>
            <a:r>
              <a:rPr lang="bg-BG" sz="6000" b="1" dirty="0" smtClean="0"/>
              <a:t>4</a:t>
            </a:r>
            <a:r>
              <a:rPr lang="en-GB" sz="6000" b="1" dirty="0" smtClean="0"/>
              <a:t> </a:t>
            </a:r>
            <a:r>
              <a:rPr lang="bg-BG" sz="6000" b="1" dirty="0" smtClean="0"/>
              <a:t>5</a:t>
            </a:r>
            <a:r>
              <a:rPr lang="en-GB" sz="6000" dirty="0" smtClean="0">
                <a:solidFill>
                  <a:schemeClr val="tx1">
                    <a:lumMod val="50000"/>
                    <a:lumOff val="50000"/>
                  </a:schemeClr>
                </a:solidFill>
              </a:rPr>
              <a:t> 8 )</a:t>
            </a:r>
          </a:p>
          <a:p>
            <a:pPr marL="0" indent="0">
              <a:buNone/>
            </a:pPr>
            <a:r>
              <a:rPr lang="en-GB" sz="6000" dirty="0" smtClean="0">
                <a:solidFill>
                  <a:schemeClr val="tx1">
                    <a:lumMod val="50000"/>
                    <a:lumOff val="50000"/>
                  </a:schemeClr>
                </a:solidFill>
              </a:rPr>
              <a:t>( 1 </a:t>
            </a:r>
            <a:r>
              <a:rPr lang="bg-BG" sz="6000" dirty="0" smtClean="0">
                <a:solidFill>
                  <a:schemeClr val="tx1">
                    <a:lumMod val="50000"/>
                    <a:lumOff val="50000"/>
                  </a:schemeClr>
                </a:solidFill>
              </a:rPr>
              <a:t>2</a:t>
            </a:r>
            <a:r>
              <a:rPr lang="en-GB" sz="6000" dirty="0" smtClean="0">
                <a:solidFill>
                  <a:schemeClr val="tx1">
                    <a:lumMod val="50000"/>
                    <a:lumOff val="50000"/>
                  </a:schemeClr>
                </a:solidFill>
              </a:rPr>
              <a:t> </a:t>
            </a:r>
            <a:r>
              <a:rPr lang="bg-BG" sz="6000" dirty="0" smtClean="0">
                <a:solidFill>
                  <a:schemeClr val="tx1">
                    <a:lumMod val="50000"/>
                    <a:lumOff val="50000"/>
                  </a:schemeClr>
                </a:solidFill>
              </a:rPr>
              <a:t>4</a:t>
            </a:r>
            <a:r>
              <a:rPr lang="en-GB" sz="6000" dirty="0" smtClean="0">
                <a:solidFill>
                  <a:schemeClr val="tx1">
                    <a:lumMod val="50000"/>
                    <a:lumOff val="50000"/>
                  </a:schemeClr>
                </a:solidFill>
              </a:rPr>
              <a:t> </a:t>
            </a:r>
            <a:r>
              <a:rPr lang="en-GB" sz="6000" b="1" dirty="0" smtClean="0"/>
              <a:t>5 8</a:t>
            </a:r>
            <a:r>
              <a:rPr lang="en-GB" sz="6000" dirty="0" smtClean="0"/>
              <a:t> </a:t>
            </a:r>
            <a:r>
              <a:rPr lang="en-GB" sz="6000" dirty="0" smtClean="0">
                <a:solidFill>
                  <a:schemeClr val="tx1">
                    <a:lumMod val="50000"/>
                    <a:lumOff val="50000"/>
                  </a:schemeClr>
                </a:solidFill>
              </a:rPr>
              <a:t>) </a:t>
            </a:r>
            <a:r>
              <a:rPr lang="bg-BG" sz="6000" dirty="0" smtClean="0">
                <a:solidFill>
                  <a:schemeClr val="tx1">
                    <a:lumMod val="50000"/>
                    <a:lumOff val="50000"/>
                  </a:schemeClr>
                </a:solidFill>
              </a:rPr>
              <a:t>-&gt;</a:t>
            </a:r>
            <a:r>
              <a:rPr lang="en-GB" sz="6000" dirty="0" smtClean="0">
                <a:solidFill>
                  <a:schemeClr val="tx1">
                    <a:lumMod val="50000"/>
                    <a:lumOff val="50000"/>
                  </a:schemeClr>
                </a:solidFill>
              </a:rPr>
              <a:t> ( 1 </a:t>
            </a:r>
            <a:r>
              <a:rPr lang="bg-BG" sz="6000" dirty="0" smtClean="0">
                <a:solidFill>
                  <a:schemeClr val="tx1">
                    <a:lumMod val="50000"/>
                    <a:lumOff val="50000"/>
                  </a:schemeClr>
                </a:solidFill>
              </a:rPr>
              <a:t>2</a:t>
            </a:r>
            <a:r>
              <a:rPr lang="en-GB" sz="6000" dirty="0" smtClean="0">
                <a:solidFill>
                  <a:schemeClr val="tx1">
                    <a:lumMod val="50000"/>
                    <a:lumOff val="50000"/>
                  </a:schemeClr>
                </a:solidFill>
              </a:rPr>
              <a:t> </a:t>
            </a:r>
            <a:r>
              <a:rPr lang="bg-BG" sz="6000" dirty="0" smtClean="0">
                <a:solidFill>
                  <a:schemeClr val="tx1">
                    <a:lumMod val="50000"/>
                    <a:lumOff val="50000"/>
                  </a:schemeClr>
                </a:solidFill>
              </a:rPr>
              <a:t>4</a:t>
            </a:r>
            <a:r>
              <a:rPr lang="en-GB" sz="6000" dirty="0" smtClean="0">
                <a:solidFill>
                  <a:schemeClr val="tx1">
                    <a:lumMod val="50000"/>
                    <a:lumOff val="50000"/>
                  </a:schemeClr>
                </a:solidFill>
              </a:rPr>
              <a:t> </a:t>
            </a:r>
            <a:r>
              <a:rPr lang="bg-BG" sz="6000" b="1" dirty="0" smtClean="0"/>
              <a:t>5</a:t>
            </a:r>
            <a:r>
              <a:rPr lang="en-GB" sz="6000" b="1" dirty="0" smtClean="0"/>
              <a:t> 8</a:t>
            </a:r>
            <a:r>
              <a:rPr lang="en-GB" sz="6000" dirty="0" smtClean="0">
                <a:solidFill>
                  <a:schemeClr val="tx1">
                    <a:lumMod val="50000"/>
                    <a:lumOff val="50000"/>
                  </a:schemeClr>
                </a:solidFill>
              </a:rPr>
              <a:t> )</a:t>
            </a:r>
          </a:p>
          <a:p>
            <a:pPr marL="0" indent="0">
              <a:buNone/>
            </a:pPr>
            <a:endParaRPr lang="en-GB" sz="6000" dirty="0"/>
          </a:p>
        </p:txBody>
      </p:sp>
    </p:spTree>
    <p:extLst>
      <p:ext uri="{BB962C8B-B14F-4D97-AF65-F5344CB8AC3E}">
        <p14:creationId xmlns:p14="http://schemas.microsoft.com/office/powerpoint/2010/main" val="3624955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Трети цикъл</a:t>
            </a:r>
            <a:endParaRPr lang="en-GB" dirty="0"/>
          </a:p>
        </p:txBody>
      </p:sp>
      <p:sp>
        <p:nvSpPr>
          <p:cNvPr id="3" name="Content Placeholder 2"/>
          <p:cNvSpPr>
            <a:spLocks noGrp="1"/>
          </p:cNvSpPr>
          <p:nvPr>
            <p:ph idx="1"/>
          </p:nvPr>
        </p:nvSpPr>
        <p:spPr/>
        <p:txBody>
          <a:bodyPr>
            <a:normAutofit/>
          </a:bodyPr>
          <a:lstStyle/>
          <a:p>
            <a:pPr marL="0" indent="0">
              <a:buNone/>
            </a:pPr>
            <a:r>
              <a:rPr lang="en-GB" sz="6000" dirty="0" smtClean="0">
                <a:solidFill>
                  <a:schemeClr val="tx1">
                    <a:lumMod val="50000"/>
                    <a:lumOff val="50000"/>
                  </a:schemeClr>
                </a:solidFill>
              </a:rPr>
              <a:t>( </a:t>
            </a:r>
            <a:r>
              <a:rPr lang="bg-BG" sz="6000" b="1" dirty="0" smtClean="0"/>
              <a:t>1</a:t>
            </a:r>
            <a:r>
              <a:rPr lang="en-GB" sz="6000" b="1" dirty="0" smtClean="0"/>
              <a:t> </a:t>
            </a:r>
            <a:r>
              <a:rPr lang="bg-BG" sz="6000" b="1" dirty="0" smtClean="0"/>
              <a:t>2</a:t>
            </a:r>
            <a:r>
              <a:rPr lang="en-GB" sz="6000" dirty="0" smtClean="0">
                <a:solidFill>
                  <a:schemeClr val="tx1">
                    <a:lumMod val="50000"/>
                    <a:lumOff val="50000"/>
                  </a:schemeClr>
                </a:solidFill>
              </a:rPr>
              <a:t> </a:t>
            </a:r>
            <a:r>
              <a:rPr lang="bg-BG" sz="6000" dirty="0" smtClean="0">
                <a:solidFill>
                  <a:schemeClr val="tx1">
                    <a:lumMod val="50000"/>
                    <a:lumOff val="50000"/>
                  </a:schemeClr>
                </a:solidFill>
              </a:rPr>
              <a:t>4</a:t>
            </a:r>
            <a:r>
              <a:rPr lang="en-GB" sz="6000" dirty="0" smtClean="0">
                <a:solidFill>
                  <a:schemeClr val="tx1">
                    <a:lumMod val="50000"/>
                    <a:lumOff val="50000"/>
                  </a:schemeClr>
                </a:solidFill>
              </a:rPr>
              <a:t> </a:t>
            </a:r>
            <a:r>
              <a:rPr lang="bg-BG" sz="6000" dirty="0" smtClean="0">
                <a:solidFill>
                  <a:schemeClr val="tx1">
                    <a:lumMod val="50000"/>
                    <a:lumOff val="50000"/>
                  </a:schemeClr>
                </a:solidFill>
              </a:rPr>
              <a:t>5</a:t>
            </a:r>
            <a:r>
              <a:rPr lang="en-GB" sz="6000" dirty="0" smtClean="0">
                <a:solidFill>
                  <a:schemeClr val="tx1">
                    <a:lumMod val="50000"/>
                    <a:lumOff val="50000"/>
                  </a:schemeClr>
                </a:solidFill>
              </a:rPr>
              <a:t> 8 ) </a:t>
            </a:r>
            <a:r>
              <a:rPr lang="bg-BG" sz="6000" dirty="0" smtClean="0">
                <a:solidFill>
                  <a:schemeClr val="tx1">
                    <a:lumMod val="50000"/>
                    <a:lumOff val="50000"/>
                  </a:schemeClr>
                </a:solidFill>
              </a:rPr>
              <a:t>-&gt;</a:t>
            </a:r>
            <a:r>
              <a:rPr lang="en-GB" sz="6000" dirty="0" smtClean="0">
                <a:solidFill>
                  <a:schemeClr val="tx1">
                    <a:lumMod val="50000"/>
                    <a:lumOff val="50000"/>
                  </a:schemeClr>
                </a:solidFill>
              </a:rPr>
              <a:t> ( </a:t>
            </a:r>
            <a:r>
              <a:rPr lang="en-GB" sz="6000" b="1" dirty="0" smtClean="0"/>
              <a:t>1 </a:t>
            </a:r>
            <a:r>
              <a:rPr lang="bg-BG" sz="6000" b="1" dirty="0" smtClean="0"/>
              <a:t>2</a:t>
            </a:r>
            <a:r>
              <a:rPr lang="en-GB" sz="6000" b="1" dirty="0" smtClean="0"/>
              <a:t> </a:t>
            </a:r>
            <a:r>
              <a:rPr lang="bg-BG" sz="6000" dirty="0" smtClean="0">
                <a:solidFill>
                  <a:schemeClr val="tx1">
                    <a:lumMod val="50000"/>
                    <a:lumOff val="50000"/>
                  </a:schemeClr>
                </a:solidFill>
              </a:rPr>
              <a:t>4</a:t>
            </a:r>
            <a:r>
              <a:rPr lang="en-GB" sz="6000" dirty="0" smtClean="0">
                <a:solidFill>
                  <a:schemeClr val="tx1">
                    <a:lumMod val="50000"/>
                    <a:lumOff val="50000"/>
                  </a:schemeClr>
                </a:solidFill>
              </a:rPr>
              <a:t> </a:t>
            </a:r>
            <a:r>
              <a:rPr lang="bg-BG" sz="6000" dirty="0" smtClean="0">
                <a:solidFill>
                  <a:schemeClr val="tx1">
                    <a:lumMod val="50000"/>
                    <a:lumOff val="50000"/>
                  </a:schemeClr>
                </a:solidFill>
              </a:rPr>
              <a:t>5</a:t>
            </a:r>
            <a:r>
              <a:rPr lang="en-GB" sz="6000" dirty="0" smtClean="0">
                <a:solidFill>
                  <a:schemeClr val="tx1">
                    <a:lumMod val="50000"/>
                    <a:lumOff val="50000"/>
                  </a:schemeClr>
                </a:solidFill>
              </a:rPr>
              <a:t> 8 </a:t>
            </a:r>
            <a:r>
              <a:rPr lang="bg-BG" sz="6000" dirty="0" smtClean="0">
                <a:solidFill>
                  <a:schemeClr val="tx1">
                    <a:lumMod val="50000"/>
                    <a:lumOff val="50000"/>
                  </a:schemeClr>
                </a:solidFill>
              </a:rPr>
              <a:t>)</a:t>
            </a:r>
          </a:p>
          <a:p>
            <a:pPr marL="0" indent="0">
              <a:buNone/>
            </a:pPr>
            <a:r>
              <a:rPr lang="en-GB" sz="6000" dirty="0" smtClean="0">
                <a:solidFill>
                  <a:schemeClr val="tx1">
                    <a:lumMod val="50000"/>
                    <a:lumOff val="50000"/>
                  </a:schemeClr>
                </a:solidFill>
              </a:rPr>
              <a:t>( 1 </a:t>
            </a:r>
            <a:r>
              <a:rPr lang="bg-BG" sz="6000" b="1" dirty="0" smtClean="0"/>
              <a:t>2</a:t>
            </a:r>
            <a:r>
              <a:rPr lang="en-GB" sz="6000" b="1" dirty="0" smtClean="0"/>
              <a:t> </a:t>
            </a:r>
            <a:r>
              <a:rPr lang="bg-BG" sz="6000" b="1" dirty="0" smtClean="0"/>
              <a:t>4</a:t>
            </a:r>
            <a:r>
              <a:rPr lang="en-GB" sz="6000" dirty="0" smtClean="0">
                <a:solidFill>
                  <a:schemeClr val="tx1">
                    <a:lumMod val="50000"/>
                    <a:lumOff val="50000"/>
                  </a:schemeClr>
                </a:solidFill>
              </a:rPr>
              <a:t> </a:t>
            </a:r>
            <a:r>
              <a:rPr lang="bg-BG" sz="6000" dirty="0" smtClean="0">
                <a:solidFill>
                  <a:schemeClr val="tx1">
                    <a:lumMod val="50000"/>
                    <a:lumOff val="50000"/>
                  </a:schemeClr>
                </a:solidFill>
              </a:rPr>
              <a:t>5</a:t>
            </a:r>
            <a:r>
              <a:rPr lang="en-GB" sz="6000" dirty="0" smtClean="0">
                <a:solidFill>
                  <a:schemeClr val="tx1">
                    <a:lumMod val="50000"/>
                    <a:lumOff val="50000"/>
                  </a:schemeClr>
                </a:solidFill>
              </a:rPr>
              <a:t> 8 ) </a:t>
            </a:r>
            <a:r>
              <a:rPr lang="bg-BG" sz="6000" dirty="0" smtClean="0">
                <a:solidFill>
                  <a:schemeClr val="tx1">
                    <a:lumMod val="50000"/>
                    <a:lumOff val="50000"/>
                  </a:schemeClr>
                </a:solidFill>
              </a:rPr>
              <a:t>-&gt;</a:t>
            </a:r>
            <a:r>
              <a:rPr lang="en-GB" sz="6000" dirty="0" smtClean="0">
                <a:solidFill>
                  <a:schemeClr val="tx1">
                    <a:lumMod val="50000"/>
                    <a:lumOff val="50000"/>
                  </a:schemeClr>
                </a:solidFill>
              </a:rPr>
              <a:t> ( 1 </a:t>
            </a:r>
            <a:r>
              <a:rPr lang="bg-BG" sz="6000" b="1" dirty="0" smtClean="0"/>
              <a:t>2</a:t>
            </a:r>
            <a:r>
              <a:rPr lang="en-GB" sz="6000" b="1" dirty="0" smtClean="0"/>
              <a:t> </a:t>
            </a:r>
            <a:r>
              <a:rPr lang="bg-BG" sz="6000" b="1" dirty="0" smtClean="0"/>
              <a:t>4</a:t>
            </a:r>
            <a:r>
              <a:rPr lang="en-GB" sz="6000" dirty="0" smtClean="0">
                <a:solidFill>
                  <a:schemeClr val="tx1">
                    <a:lumMod val="50000"/>
                    <a:lumOff val="50000"/>
                  </a:schemeClr>
                </a:solidFill>
              </a:rPr>
              <a:t> </a:t>
            </a:r>
            <a:r>
              <a:rPr lang="bg-BG" sz="6000" dirty="0" smtClean="0">
                <a:solidFill>
                  <a:schemeClr val="tx1">
                    <a:lumMod val="50000"/>
                    <a:lumOff val="50000"/>
                  </a:schemeClr>
                </a:solidFill>
              </a:rPr>
              <a:t>5</a:t>
            </a:r>
            <a:r>
              <a:rPr lang="en-GB" sz="6000" dirty="0" smtClean="0">
                <a:solidFill>
                  <a:schemeClr val="tx1">
                    <a:lumMod val="50000"/>
                    <a:lumOff val="50000"/>
                  </a:schemeClr>
                </a:solidFill>
              </a:rPr>
              <a:t> 8 )</a:t>
            </a:r>
          </a:p>
          <a:p>
            <a:pPr marL="0" indent="0">
              <a:buNone/>
            </a:pPr>
            <a:r>
              <a:rPr lang="en-GB" sz="6000" dirty="0" smtClean="0">
                <a:solidFill>
                  <a:schemeClr val="tx1">
                    <a:lumMod val="50000"/>
                    <a:lumOff val="50000"/>
                  </a:schemeClr>
                </a:solidFill>
              </a:rPr>
              <a:t>( 1 </a:t>
            </a:r>
            <a:r>
              <a:rPr lang="bg-BG" sz="6000" dirty="0" smtClean="0">
                <a:solidFill>
                  <a:schemeClr val="tx1">
                    <a:lumMod val="50000"/>
                    <a:lumOff val="50000"/>
                  </a:schemeClr>
                </a:solidFill>
              </a:rPr>
              <a:t>2</a:t>
            </a:r>
            <a:r>
              <a:rPr lang="en-GB" sz="6000" dirty="0" smtClean="0">
                <a:solidFill>
                  <a:schemeClr val="tx1">
                    <a:lumMod val="50000"/>
                    <a:lumOff val="50000"/>
                  </a:schemeClr>
                </a:solidFill>
              </a:rPr>
              <a:t> </a:t>
            </a:r>
            <a:r>
              <a:rPr lang="bg-BG" sz="6000" b="1" dirty="0" smtClean="0"/>
              <a:t>4</a:t>
            </a:r>
            <a:r>
              <a:rPr lang="en-GB" sz="6000" b="1" dirty="0" smtClean="0"/>
              <a:t> </a:t>
            </a:r>
            <a:r>
              <a:rPr lang="bg-BG" sz="6000" b="1" dirty="0" smtClean="0"/>
              <a:t>5</a:t>
            </a:r>
            <a:r>
              <a:rPr lang="en-GB" sz="6000" dirty="0" smtClean="0">
                <a:solidFill>
                  <a:schemeClr val="tx1">
                    <a:lumMod val="50000"/>
                    <a:lumOff val="50000"/>
                  </a:schemeClr>
                </a:solidFill>
              </a:rPr>
              <a:t> 8 ) </a:t>
            </a:r>
            <a:r>
              <a:rPr lang="bg-BG" sz="6000" dirty="0" smtClean="0">
                <a:solidFill>
                  <a:schemeClr val="tx1">
                    <a:lumMod val="50000"/>
                    <a:lumOff val="50000"/>
                  </a:schemeClr>
                </a:solidFill>
              </a:rPr>
              <a:t>-&gt;</a:t>
            </a:r>
            <a:r>
              <a:rPr lang="en-GB" sz="6000" dirty="0" smtClean="0">
                <a:solidFill>
                  <a:schemeClr val="tx1">
                    <a:lumMod val="50000"/>
                    <a:lumOff val="50000"/>
                  </a:schemeClr>
                </a:solidFill>
              </a:rPr>
              <a:t> ( 1 </a:t>
            </a:r>
            <a:r>
              <a:rPr lang="bg-BG" sz="6000" dirty="0" smtClean="0">
                <a:solidFill>
                  <a:schemeClr val="tx1">
                    <a:lumMod val="50000"/>
                    <a:lumOff val="50000"/>
                  </a:schemeClr>
                </a:solidFill>
              </a:rPr>
              <a:t>2</a:t>
            </a:r>
            <a:r>
              <a:rPr lang="en-GB" sz="6000" dirty="0" smtClean="0">
                <a:solidFill>
                  <a:schemeClr val="tx1">
                    <a:lumMod val="50000"/>
                    <a:lumOff val="50000"/>
                  </a:schemeClr>
                </a:solidFill>
              </a:rPr>
              <a:t> </a:t>
            </a:r>
            <a:r>
              <a:rPr lang="bg-BG" sz="6000" b="1" dirty="0" smtClean="0"/>
              <a:t>4</a:t>
            </a:r>
            <a:r>
              <a:rPr lang="en-GB" sz="6000" b="1" dirty="0" smtClean="0"/>
              <a:t> </a:t>
            </a:r>
            <a:r>
              <a:rPr lang="bg-BG" sz="6000" b="1" dirty="0" smtClean="0"/>
              <a:t>5</a:t>
            </a:r>
            <a:r>
              <a:rPr lang="en-GB" sz="6000" dirty="0" smtClean="0">
                <a:solidFill>
                  <a:schemeClr val="tx1">
                    <a:lumMod val="50000"/>
                    <a:lumOff val="50000"/>
                  </a:schemeClr>
                </a:solidFill>
              </a:rPr>
              <a:t> 8 )</a:t>
            </a:r>
          </a:p>
          <a:p>
            <a:pPr marL="0" indent="0">
              <a:buNone/>
            </a:pPr>
            <a:r>
              <a:rPr lang="en-GB" sz="6000" dirty="0" smtClean="0">
                <a:solidFill>
                  <a:schemeClr val="tx1">
                    <a:lumMod val="50000"/>
                    <a:lumOff val="50000"/>
                  </a:schemeClr>
                </a:solidFill>
              </a:rPr>
              <a:t>( 1 </a:t>
            </a:r>
            <a:r>
              <a:rPr lang="bg-BG" sz="6000" dirty="0" smtClean="0">
                <a:solidFill>
                  <a:schemeClr val="tx1">
                    <a:lumMod val="50000"/>
                    <a:lumOff val="50000"/>
                  </a:schemeClr>
                </a:solidFill>
              </a:rPr>
              <a:t>2</a:t>
            </a:r>
            <a:r>
              <a:rPr lang="en-GB" sz="6000" dirty="0" smtClean="0">
                <a:solidFill>
                  <a:schemeClr val="tx1">
                    <a:lumMod val="50000"/>
                    <a:lumOff val="50000"/>
                  </a:schemeClr>
                </a:solidFill>
              </a:rPr>
              <a:t> </a:t>
            </a:r>
            <a:r>
              <a:rPr lang="bg-BG" sz="6000" dirty="0" smtClean="0">
                <a:solidFill>
                  <a:schemeClr val="tx1">
                    <a:lumMod val="50000"/>
                    <a:lumOff val="50000"/>
                  </a:schemeClr>
                </a:solidFill>
              </a:rPr>
              <a:t>4</a:t>
            </a:r>
            <a:r>
              <a:rPr lang="en-GB" sz="6000" dirty="0" smtClean="0">
                <a:solidFill>
                  <a:schemeClr val="tx1">
                    <a:lumMod val="50000"/>
                    <a:lumOff val="50000"/>
                  </a:schemeClr>
                </a:solidFill>
              </a:rPr>
              <a:t> </a:t>
            </a:r>
            <a:r>
              <a:rPr lang="en-GB" sz="6000" b="1" dirty="0" smtClean="0"/>
              <a:t>5 8</a:t>
            </a:r>
            <a:r>
              <a:rPr lang="en-GB" sz="6000" dirty="0" smtClean="0"/>
              <a:t> </a:t>
            </a:r>
            <a:r>
              <a:rPr lang="en-GB" sz="6000" dirty="0" smtClean="0">
                <a:solidFill>
                  <a:schemeClr val="tx1">
                    <a:lumMod val="50000"/>
                    <a:lumOff val="50000"/>
                  </a:schemeClr>
                </a:solidFill>
              </a:rPr>
              <a:t>) </a:t>
            </a:r>
            <a:r>
              <a:rPr lang="bg-BG" sz="6000" dirty="0" smtClean="0">
                <a:solidFill>
                  <a:schemeClr val="tx1">
                    <a:lumMod val="50000"/>
                    <a:lumOff val="50000"/>
                  </a:schemeClr>
                </a:solidFill>
              </a:rPr>
              <a:t>-&gt;</a:t>
            </a:r>
            <a:r>
              <a:rPr lang="en-GB" sz="6000" dirty="0" smtClean="0">
                <a:solidFill>
                  <a:schemeClr val="tx1">
                    <a:lumMod val="50000"/>
                    <a:lumOff val="50000"/>
                  </a:schemeClr>
                </a:solidFill>
              </a:rPr>
              <a:t> ( 1 </a:t>
            </a:r>
            <a:r>
              <a:rPr lang="bg-BG" sz="6000" dirty="0" smtClean="0">
                <a:solidFill>
                  <a:schemeClr val="tx1">
                    <a:lumMod val="50000"/>
                    <a:lumOff val="50000"/>
                  </a:schemeClr>
                </a:solidFill>
              </a:rPr>
              <a:t>2</a:t>
            </a:r>
            <a:r>
              <a:rPr lang="en-GB" sz="6000" dirty="0" smtClean="0">
                <a:solidFill>
                  <a:schemeClr val="tx1">
                    <a:lumMod val="50000"/>
                    <a:lumOff val="50000"/>
                  </a:schemeClr>
                </a:solidFill>
              </a:rPr>
              <a:t> </a:t>
            </a:r>
            <a:r>
              <a:rPr lang="bg-BG" sz="6000" dirty="0" smtClean="0">
                <a:solidFill>
                  <a:schemeClr val="tx1">
                    <a:lumMod val="50000"/>
                    <a:lumOff val="50000"/>
                  </a:schemeClr>
                </a:solidFill>
              </a:rPr>
              <a:t>4</a:t>
            </a:r>
            <a:r>
              <a:rPr lang="en-GB" sz="6000" dirty="0" smtClean="0">
                <a:solidFill>
                  <a:schemeClr val="tx1">
                    <a:lumMod val="50000"/>
                    <a:lumOff val="50000"/>
                  </a:schemeClr>
                </a:solidFill>
              </a:rPr>
              <a:t> </a:t>
            </a:r>
            <a:r>
              <a:rPr lang="bg-BG" sz="6000" b="1" dirty="0" smtClean="0"/>
              <a:t>5</a:t>
            </a:r>
            <a:r>
              <a:rPr lang="en-GB" sz="6000" b="1" dirty="0" smtClean="0"/>
              <a:t> 8</a:t>
            </a:r>
            <a:r>
              <a:rPr lang="en-GB" sz="6000" dirty="0" smtClean="0">
                <a:solidFill>
                  <a:schemeClr val="tx1">
                    <a:lumMod val="50000"/>
                    <a:lumOff val="50000"/>
                  </a:schemeClr>
                </a:solidFill>
              </a:rPr>
              <a:t> )</a:t>
            </a:r>
          </a:p>
          <a:p>
            <a:pPr marL="0" indent="0">
              <a:buNone/>
            </a:pPr>
            <a:endParaRPr lang="en-GB" sz="6000" dirty="0" smtClean="0"/>
          </a:p>
          <a:p>
            <a:pPr marL="0" indent="0">
              <a:buNone/>
            </a:pPr>
            <a:endParaRPr lang="en-GB" sz="6000" dirty="0"/>
          </a:p>
        </p:txBody>
      </p:sp>
    </p:spTree>
    <p:extLst>
      <p:ext uri="{BB962C8B-B14F-4D97-AF65-F5344CB8AC3E}">
        <p14:creationId xmlns:p14="http://schemas.microsoft.com/office/powerpoint/2010/main" val="3734428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Метода на мехурчето....</a:t>
            </a:r>
            <a:endParaRPr lang="en-GB" dirty="0"/>
          </a:p>
        </p:txBody>
      </p:sp>
      <p:sp>
        <p:nvSpPr>
          <p:cNvPr id="3" name="Content Placeholder 2"/>
          <p:cNvSpPr>
            <a:spLocks noGrp="1"/>
          </p:cNvSpPr>
          <p:nvPr>
            <p:ph idx="1"/>
          </p:nvPr>
        </p:nvSpPr>
        <p:spPr/>
        <p:txBody>
          <a:bodyPr/>
          <a:lstStyle/>
          <a:p>
            <a:r>
              <a:rPr lang="bg-BG" dirty="0" smtClean="0"/>
              <a:t>На практика</a:t>
            </a:r>
          </a:p>
          <a:p>
            <a:r>
              <a:rPr lang="bg-BG" dirty="0" smtClean="0"/>
              <a:t>Спорове за името</a:t>
            </a:r>
          </a:p>
          <a:p>
            <a:r>
              <a:rPr lang="bg-BG" dirty="0" smtClean="0"/>
              <a:t>Вариации</a:t>
            </a:r>
            <a:endParaRPr lang="en-GB" dirty="0"/>
          </a:p>
        </p:txBody>
      </p:sp>
    </p:spTree>
    <p:extLst>
      <p:ext uri="{BB962C8B-B14F-4D97-AF65-F5344CB8AC3E}">
        <p14:creationId xmlns:p14="http://schemas.microsoft.com/office/powerpoint/2010/main" val="462899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Нужни познания за имплементацията</a:t>
            </a:r>
            <a:endParaRPr lang="en-GB" dirty="0"/>
          </a:p>
        </p:txBody>
      </p:sp>
      <p:sp>
        <p:nvSpPr>
          <p:cNvPr id="3" name="Content Placeholder 2"/>
          <p:cNvSpPr>
            <a:spLocks noGrp="1"/>
          </p:cNvSpPr>
          <p:nvPr>
            <p:ph idx="1"/>
          </p:nvPr>
        </p:nvSpPr>
        <p:spPr/>
        <p:txBody>
          <a:bodyPr/>
          <a:lstStyle/>
          <a:p>
            <a:r>
              <a:rPr lang="en-US" dirty="0" smtClean="0"/>
              <a:t>FOR</a:t>
            </a:r>
          </a:p>
          <a:p>
            <a:r>
              <a:rPr lang="en-US" dirty="0" smtClean="0"/>
              <a:t>WHILE</a:t>
            </a:r>
          </a:p>
          <a:p>
            <a:r>
              <a:rPr lang="en-US" dirty="0" smtClean="0"/>
              <a:t>IF</a:t>
            </a:r>
          </a:p>
          <a:p>
            <a:r>
              <a:rPr lang="en-US" dirty="0" smtClean="0"/>
              <a:t>SWAP</a:t>
            </a:r>
          </a:p>
          <a:p>
            <a:endParaRPr lang="en-GB" dirty="0"/>
          </a:p>
        </p:txBody>
      </p:sp>
    </p:spTree>
    <p:extLst>
      <p:ext uri="{BB962C8B-B14F-4D97-AF65-F5344CB8AC3E}">
        <p14:creationId xmlns:p14="http://schemas.microsoft.com/office/powerpoint/2010/main" val="356540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Мехуреста имплементация</a:t>
            </a:r>
            <a:endParaRPr lang="en-GB" dirty="0"/>
          </a:p>
        </p:txBody>
      </p:sp>
      <p:sp>
        <p:nvSpPr>
          <p:cNvPr id="3" name="Content Placeholder 2"/>
          <p:cNvSpPr>
            <a:spLocks noGrp="1"/>
          </p:cNvSpPr>
          <p:nvPr>
            <p:ph idx="1"/>
          </p:nvPr>
        </p:nvSpPr>
        <p:spPr/>
        <p:txBody>
          <a:bodyPr/>
          <a:lstStyle/>
          <a:p>
            <a:pPr marL="514350" indent="-514350">
              <a:buFont typeface="+mj-lt"/>
              <a:buAutoNum type="arabicPeriod"/>
            </a:pPr>
            <a:r>
              <a:rPr lang="bg-BG" dirty="0" smtClean="0"/>
              <a:t>Размяна на елементи в масив!</a:t>
            </a:r>
            <a:endParaRPr lang="en-GB" dirty="0"/>
          </a:p>
        </p:txBody>
      </p:sp>
      <p:pic>
        <p:nvPicPr>
          <p:cNvPr id="4" name="Picture 3"/>
          <p:cNvPicPr>
            <a:picLocks noChangeAspect="1"/>
          </p:cNvPicPr>
          <p:nvPr/>
        </p:nvPicPr>
        <p:blipFill>
          <a:blip r:embed="rId2"/>
          <a:stretch>
            <a:fillRect/>
          </a:stretch>
        </p:blipFill>
        <p:spPr>
          <a:xfrm>
            <a:off x="1252537" y="2386806"/>
            <a:ext cx="9686925" cy="3228975"/>
          </a:xfrm>
          <a:prstGeom prst="rect">
            <a:avLst/>
          </a:prstGeom>
        </p:spPr>
      </p:pic>
    </p:spTree>
    <p:extLst>
      <p:ext uri="{BB962C8B-B14F-4D97-AF65-F5344CB8AC3E}">
        <p14:creationId xmlns:p14="http://schemas.microsoft.com/office/powerpoint/2010/main" val="2162731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Мехуреста имплементация</a:t>
            </a:r>
            <a:endParaRPr lang="en-GB" dirty="0"/>
          </a:p>
        </p:txBody>
      </p:sp>
      <p:sp>
        <p:nvSpPr>
          <p:cNvPr id="3" name="Content Placeholder 2"/>
          <p:cNvSpPr>
            <a:spLocks noGrp="1"/>
          </p:cNvSpPr>
          <p:nvPr>
            <p:ph idx="1"/>
          </p:nvPr>
        </p:nvSpPr>
        <p:spPr/>
        <p:txBody>
          <a:bodyPr/>
          <a:lstStyle/>
          <a:p>
            <a:pPr marL="514350" indent="-514350">
              <a:buFont typeface="+mj-lt"/>
              <a:buAutoNum type="arabicPeriod" startAt="2"/>
            </a:pPr>
            <a:r>
              <a:rPr lang="bg-BG" dirty="0" smtClean="0"/>
              <a:t>Разписване на алгоритъма</a:t>
            </a:r>
          </a:p>
          <a:p>
            <a:pPr marL="971550" lvl="1" indent="-514350">
              <a:buFont typeface="+mj-lt"/>
              <a:buAutoNum type="alphaUcPeriod"/>
            </a:pPr>
            <a:r>
              <a:rPr lang="bg-BG" dirty="0" smtClean="0"/>
              <a:t>Функция </a:t>
            </a:r>
            <a:r>
              <a:rPr lang="en-US" dirty="0" smtClean="0"/>
              <a:t>[bubble], </a:t>
            </a:r>
            <a:r>
              <a:rPr lang="bg-BG" dirty="0" smtClean="0"/>
              <a:t>която приема за аргумент масив</a:t>
            </a:r>
            <a:r>
              <a:rPr lang="en-US" dirty="0" smtClean="0"/>
              <a:t> [</a:t>
            </a:r>
            <a:r>
              <a:rPr lang="en-US" dirty="0" err="1" smtClean="0"/>
              <a:t>arr</a:t>
            </a:r>
            <a:r>
              <a:rPr lang="en-US" dirty="0" smtClean="0"/>
              <a:t>]</a:t>
            </a:r>
          </a:p>
          <a:p>
            <a:pPr marL="971550" lvl="1" indent="-514350">
              <a:buFont typeface="+mj-lt"/>
              <a:buAutoNum type="alphaUcPeriod"/>
            </a:pPr>
            <a:r>
              <a:rPr lang="bg-BG" dirty="0" smtClean="0"/>
              <a:t>Променливи:</a:t>
            </a:r>
          </a:p>
          <a:p>
            <a:pPr marL="1428750" lvl="2" indent="-514350">
              <a:buFont typeface="+mj-lt"/>
              <a:buAutoNum type="alphaLcParenR"/>
            </a:pPr>
            <a:r>
              <a:rPr lang="en-US" dirty="0" smtClean="0"/>
              <a:t>Length -&gt;</a:t>
            </a:r>
            <a:r>
              <a:rPr lang="bg-BG" dirty="0" smtClean="0"/>
              <a:t> кешира размера на масива</a:t>
            </a:r>
          </a:p>
          <a:p>
            <a:pPr marL="1428750" lvl="2" indent="-514350">
              <a:buFont typeface="+mj-lt"/>
              <a:buAutoNum type="alphaLcParenR"/>
            </a:pPr>
            <a:r>
              <a:rPr lang="en-US" dirty="0" smtClean="0"/>
              <a:t>Swapped -&gt; </a:t>
            </a:r>
            <a:r>
              <a:rPr lang="bg-BG" dirty="0" smtClean="0"/>
              <a:t>запомня дали е извършена промяна</a:t>
            </a:r>
          </a:p>
          <a:p>
            <a:pPr marL="1428750" lvl="2" indent="-514350">
              <a:buFont typeface="+mj-lt"/>
              <a:buAutoNum type="alphaLcParenR"/>
            </a:pPr>
            <a:r>
              <a:rPr lang="en-US" dirty="0" smtClean="0"/>
              <a:t>Iterator -&gt; </a:t>
            </a:r>
            <a:r>
              <a:rPr lang="bg-BG" dirty="0" smtClean="0"/>
              <a:t>итератор в цикъл</a:t>
            </a:r>
          </a:p>
          <a:p>
            <a:pPr marL="971550" lvl="1" indent="-514350">
              <a:buFont typeface="+mj-lt"/>
              <a:buAutoNum type="alphaUcPeriod"/>
            </a:pPr>
            <a:r>
              <a:rPr lang="en-US" dirty="0" smtClean="0"/>
              <a:t>While Swapped -&gt;</a:t>
            </a:r>
            <a:r>
              <a:rPr lang="bg-BG" dirty="0" smtClean="0"/>
              <a:t> Циклим масива</a:t>
            </a:r>
            <a:endParaRPr lang="en-US" dirty="0" smtClean="0"/>
          </a:p>
          <a:p>
            <a:pPr marL="971550" lvl="1" indent="-514350">
              <a:buFont typeface="+mj-lt"/>
              <a:buAutoNum type="alphaUcPeriod"/>
            </a:pPr>
            <a:r>
              <a:rPr lang="en-US" dirty="0" smtClean="0"/>
              <a:t>For -&gt; </a:t>
            </a:r>
            <a:r>
              <a:rPr lang="bg-BG" dirty="0" smtClean="0"/>
              <a:t>проверка на елементите двойка по двойка</a:t>
            </a:r>
          </a:p>
          <a:p>
            <a:pPr marL="971550" lvl="1" indent="-514350">
              <a:buFont typeface="+mj-lt"/>
              <a:buAutoNum type="alphaUcPeriod"/>
            </a:pPr>
            <a:r>
              <a:rPr lang="en-US" dirty="0" smtClean="0"/>
              <a:t>If -&gt; </a:t>
            </a:r>
            <a:r>
              <a:rPr lang="bg-BG" dirty="0" smtClean="0"/>
              <a:t>размяна на местата при условие </a:t>
            </a:r>
            <a:r>
              <a:rPr lang="en-US" dirty="0" smtClean="0"/>
              <a:t>X &lt; Y</a:t>
            </a:r>
            <a:endParaRPr lang="bg-BG" dirty="0" smtClean="0"/>
          </a:p>
          <a:p>
            <a:pPr marL="971550" lvl="1" indent="-514350">
              <a:buFont typeface="+mj-lt"/>
              <a:buAutoNum type="alphaUcPeriod"/>
            </a:pPr>
            <a:endParaRPr lang="bg-BG" dirty="0" smtClean="0"/>
          </a:p>
          <a:p>
            <a:pPr marL="971550" lvl="1" indent="-514350">
              <a:buFont typeface="+mj-lt"/>
              <a:buAutoNum type="alphaUcPeriod"/>
            </a:pPr>
            <a:endParaRPr lang="bg-BG" dirty="0" smtClean="0"/>
          </a:p>
          <a:p>
            <a:pPr marL="514350" indent="-514350">
              <a:buFont typeface="+mj-lt"/>
              <a:buAutoNum type="arabicPeriod" startAt="2"/>
            </a:pPr>
            <a:endParaRPr lang="en-GB" dirty="0"/>
          </a:p>
        </p:txBody>
      </p:sp>
    </p:spTree>
    <p:extLst>
      <p:ext uri="{BB962C8B-B14F-4D97-AF65-F5344CB8AC3E}">
        <p14:creationId xmlns:p14="http://schemas.microsoft.com/office/powerpoint/2010/main" val="968001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Мехуреста оптимизация</a:t>
            </a:r>
            <a:endParaRPr lang="en-GB" dirty="0"/>
          </a:p>
        </p:txBody>
      </p:sp>
    </p:spTree>
    <p:extLst>
      <p:ext uri="{BB962C8B-B14F-4D97-AF65-F5344CB8AC3E}">
        <p14:creationId xmlns:p14="http://schemas.microsoft.com/office/powerpoint/2010/main" val="802249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Какво е сортиране?</a:t>
            </a:r>
            <a:endParaRPr lang="en-GB" dirty="0"/>
          </a:p>
        </p:txBody>
      </p:sp>
      <p:sp>
        <p:nvSpPr>
          <p:cNvPr id="3" name="Content Placeholder 2"/>
          <p:cNvSpPr>
            <a:spLocks noGrp="1"/>
          </p:cNvSpPr>
          <p:nvPr>
            <p:ph idx="1"/>
          </p:nvPr>
        </p:nvSpPr>
        <p:spPr/>
        <p:txBody>
          <a:bodyPr/>
          <a:lstStyle/>
          <a:p>
            <a:r>
              <a:rPr lang="en-US" dirty="0" smtClean="0"/>
              <a:t>Latin?</a:t>
            </a:r>
          </a:p>
          <a:p>
            <a:r>
              <a:rPr lang="en-US" dirty="0" smtClean="0"/>
              <a:t>French??</a:t>
            </a:r>
          </a:p>
          <a:p>
            <a:endParaRPr lang="en-US" dirty="0"/>
          </a:p>
          <a:p>
            <a:endParaRPr lang="en-US" dirty="0" smtClean="0"/>
          </a:p>
          <a:p>
            <a:pPr marL="0" indent="0">
              <a:buNone/>
            </a:pPr>
            <a:r>
              <a:rPr lang="en-US" dirty="0" smtClean="0"/>
              <a:t>SORS -&gt; SORTE -&gt; SORT</a:t>
            </a:r>
            <a:endParaRPr lang="en-GB" dirty="0"/>
          </a:p>
        </p:txBody>
      </p:sp>
    </p:spTree>
    <p:extLst>
      <p:ext uri="{BB962C8B-B14F-4D97-AF65-F5344CB8AC3E}">
        <p14:creationId xmlns:p14="http://schemas.microsoft.com/office/powerpoint/2010/main" val="151182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1"/>
            <a:ext cx="12192000" cy="6868161"/>
          </a:xfrm>
          <a:prstGeom prst="rect">
            <a:avLst/>
          </a:prstGeom>
        </p:spPr>
      </p:pic>
    </p:spTree>
    <p:extLst>
      <p:ext uri="{BB962C8B-B14F-4D97-AF65-F5344CB8AC3E}">
        <p14:creationId xmlns:p14="http://schemas.microsoft.com/office/powerpoint/2010/main" val="2642965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newswire.com/blog/wp-content/uploads/2014/12/How-to-Write-a-Press-Release-Summary-and-Why-It-Matte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9126" cy="8259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71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Демек?</a:t>
            </a:r>
            <a:endParaRPr lang="en-GB" dirty="0"/>
          </a:p>
        </p:txBody>
      </p:sp>
      <p:sp>
        <p:nvSpPr>
          <p:cNvPr id="3" name="Content Placeholder 2"/>
          <p:cNvSpPr>
            <a:spLocks noGrp="1"/>
          </p:cNvSpPr>
          <p:nvPr>
            <p:ph idx="1"/>
          </p:nvPr>
        </p:nvSpPr>
        <p:spPr/>
        <p:txBody>
          <a:bodyPr/>
          <a:lstStyle/>
          <a:p>
            <a:r>
              <a:rPr lang="bg-BG" dirty="0" smtClean="0"/>
              <a:t>Подреждане в организирана редица</a:t>
            </a:r>
          </a:p>
          <a:p>
            <a:r>
              <a:rPr lang="bg-BG" dirty="0" smtClean="0"/>
              <a:t>Търсене на елемент</a:t>
            </a:r>
          </a:p>
          <a:p>
            <a:r>
              <a:rPr lang="bg-BG" dirty="0" smtClean="0"/>
              <a:t>Сливане</a:t>
            </a:r>
          </a:p>
          <a:p>
            <a:pPr marL="0" indent="0">
              <a:buNone/>
            </a:pPr>
            <a:endParaRPr lang="en-GB" dirty="0"/>
          </a:p>
        </p:txBody>
      </p:sp>
    </p:spTree>
    <p:extLst>
      <p:ext uri="{BB962C8B-B14F-4D97-AF65-F5344CB8AC3E}">
        <p14:creationId xmlns:p14="http://schemas.microsoft.com/office/powerpoint/2010/main" val="1909203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Сортиране в програмирането</a:t>
            </a:r>
            <a:endParaRPr lang="en-GB" dirty="0"/>
          </a:p>
        </p:txBody>
      </p:sp>
      <p:sp>
        <p:nvSpPr>
          <p:cNvPr id="3" name="Content Placeholder 2"/>
          <p:cNvSpPr>
            <a:spLocks noGrp="1"/>
          </p:cNvSpPr>
          <p:nvPr>
            <p:ph idx="1"/>
          </p:nvPr>
        </p:nvSpPr>
        <p:spPr/>
        <p:txBody>
          <a:bodyPr/>
          <a:lstStyle/>
          <a:p>
            <a:r>
              <a:rPr lang="bg-BG" dirty="0" smtClean="0"/>
              <a:t>Какво сортираме?</a:t>
            </a:r>
          </a:p>
          <a:p>
            <a:r>
              <a:rPr lang="bg-BG" dirty="0" smtClean="0"/>
              <a:t>Как сортираме?</a:t>
            </a:r>
            <a:endParaRPr lang="en-GB" dirty="0"/>
          </a:p>
        </p:txBody>
      </p:sp>
    </p:spTree>
    <p:extLst>
      <p:ext uri="{BB962C8B-B14F-4D97-AF65-F5344CB8AC3E}">
        <p14:creationId xmlns:p14="http://schemas.microsoft.com/office/powerpoint/2010/main" val="3428699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Алгоритми за сортиране</a:t>
            </a:r>
            <a:endParaRPr lang="en-GB" dirty="0"/>
          </a:p>
        </p:txBody>
      </p:sp>
      <p:sp>
        <p:nvSpPr>
          <p:cNvPr id="3" name="Content Placeholder 2"/>
          <p:cNvSpPr>
            <a:spLocks noGrp="1"/>
          </p:cNvSpPr>
          <p:nvPr>
            <p:ph idx="1"/>
          </p:nvPr>
        </p:nvSpPr>
        <p:spPr/>
        <p:txBody>
          <a:bodyPr/>
          <a:lstStyle/>
          <a:p>
            <a:r>
              <a:rPr lang="en-US" dirty="0" smtClean="0"/>
              <a:t>Insertion sort</a:t>
            </a:r>
          </a:p>
          <a:p>
            <a:r>
              <a:rPr lang="en-US" dirty="0" smtClean="0"/>
              <a:t>Merge sort</a:t>
            </a:r>
          </a:p>
          <a:p>
            <a:r>
              <a:rPr lang="en-US" dirty="0" smtClean="0"/>
              <a:t>Quick sort</a:t>
            </a:r>
          </a:p>
          <a:p>
            <a:r>
              <a:rPr lang="en-US" dirty="0" smtClean="0"/>
              <a:t>Radix sort</a:t>
            </a:r>
          </a:p>
          <a:p>
            <a:r>
              <a:rPr lang="en-US" dirty="0" smtClean="0"/>
              <a:t>Heap sort</a:t>
            </a:r>
          </a:p>
          <a:p>
            <a:r>
              <a:rPr lang="en-US" dirty="0" smtClean="0"/>
              <a:t>Selection sort</a:t>
            </a:r>
          </a:p>
          <a:p>
            <a:r>
              <a:rPr lang="en-US" dirty="0" smtClean="0"/>
              <a:t>Bubble sort</a:t>
            </a:r>
          </a:p>
          <a:p>
            <a:endParaRPr lang="en-GB" dirty="0"/>
          </a:p>
        </p:txBody>
      </p:sp>
    </p:spTree>
    <p:extLst>
      <p:ext uri="{BB962C8B-B14F-4D97-AF65-F5344CB8AC3E}">
        <p14:creationId xmlns:p14="http://schemas.microsoft.com/office/powerpoint/2010/main" val="4280197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Вградени методи</a:t>
            </a:r>
            <a:endParaRPr lang="en-GB" dirty="0"/>
          </a:p>
        </p:txBody>
      </p:sp>
      <p:sp>
        <p:nvSpPr>
          <p:cNvPr id="3" name="Content Placeholder 2"/>
          <p:cNvSpPr>
            <a:spLocks noGrp="1"/>
          </p:cNvSpPr>
          <p:nvPr>
            <p:ph idx="1"/>
          </p:nvPr>
        </p:nvSpPr>
        <p:spPr/>
        <p:txBody>
          <a:bodyPr>
            <a:normAutofit/>
          </a:bodyPr>
          <a:lstStyle/>
          <a:p>
            <a:r>
              <a:rPr lang="en-US" dirty="0" smtClean="0"/>
              <a:t>sort</a:t>
            </a:r>
          </a:p>
          <a:p>
            <a:r>
              <a:rPr lang="en-US" dirty="0"/>
              <a:t>f</a:t>
            </a:r>
            <a:r>
              <a:rPr lang="en-US" dirty="0" smtClean="0"/>
              <a:t>ilter</a:t>
            </a:r>
          </a:p>
          <a:p>
            <a:r>
              <a:rPr lang="en-US" dirty="0" smtClean="0"/>
              <a:t>find</a:t>
            </a:r>
          </a:p>
          <a:p>
            <a:r>
              <a:rPr lang="en-US" dirty="0" smtClean="0"/>
              <a:t>map</a:t>
            </a:r>
          </a:p>
          <a:p>
            <a:r>
              <a:rPr lang="en-US" dirty="0" smtClean="0"/>
              <a:t>pop</a:t>
            </a:r>
          </a:p>
          <a:p>
            <a:r>
              <a:rPr lang="en-US" dirty="0" smtClean="0"/>
              <a:t>push</a:t>
            </a:r>
          </a:p>
          <a:p>
            <a:r>
              <a:rPr lang="en-US" dirty="0" smtClean="0"/>
              <a:t>reduce</a:t>
            </a:r>
            <a:endParaRPr lang="en-US" dirty="0"/>
          </a:p>
          <a:p>
            <a:r>
              <a:rPr lang="en-US" dirty="0" smtClean="0"/>
              <a:t>reverse</a:t>
            </a:r>
            <a:endParaRPr lang="en-GB" dirty="0"/>
          </a:p>
        </p:txBody>
      </p:sp>
    </p:spTree>
    <p:extLst>
      <p:ext uri="{BB962C8B-B14F-4D97-AF65-F5344CB8AC3E}">
        <p14:creationId xmlns:p14="http://schemas.microsoft.com/office/powerpoint/2010/main" val="1095409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Метода на мехурчето</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5197" y="1825625"/>
            <a:ext cx="5221605" cy="4351338"/>
          </a:xfrm>
        </p:spPr>
      </p:pic>
    </p:spTree>
    <p:extLst>
      <p:ext uri="{BB962C8B-B14F-4D97-AF65-F5344CB8AC3E}">
        <p14:creationId xmlns:p14="http://schemas.microsoft.com/office/powerpoint/2010/main" val="800671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Мехуреста производителност</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48792" y="1895305"/>
            <a:ext cx="7294417" cy="4376651"/>
          </a:xfrm>
        </p:spPr>
      </p:pic>
    </p:spTree>
    <p:extLst>
      <p:ext uri="{BB962C8B-B14F-4D97-AF65-F5344CB8AC3E}">
        <p14:creationId xmlns:p14="http://schemas.microsoft.com/office/powerpoint/2010/main" val="2054450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7913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956</Words>
  <Application>Microsoft Office PowerPoint</Application>
  <PresentationFormat>Widescreen</PresentationFormat>
  <Paragraphs>137</Paragraphs>
  <Slides>21</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Сортиране!</vt:lpstr>
      <vt:lpstr>Какво е сортиране?</vt:lpstr>
      <vt:lpstr>Демек?</vt:lpstr>
      <vt:lpstr>Сортиране в програмирането</vt:lpstr>
      <vt:lpstr>Алгоритми за сортиране</vt:lpstr>
      <vt:lpstr>Вградени методи</vt:lpstr>
      <vt:lpstr>Метода на мехурчето</vt:lpstr>
      <vt:lpstr>Мехуреста производителност</vt:lpstr>
      <vt:lpstr>PowerPoint Presentation</vt:lpstr>
      <vt:lpstr>PowerPoint Presentation</vt:lpstr>
      <vt:lpstr>Стъпки на изпълнение</vt:lpstr>
      <vt:lpstr>Първи цикъл</vt:lpstr>
      <vt:lpstr>Втори цикъл</vt:lpstr>
      <vt:lpstr>Трети цикъл</vt:lpstr>
      <vt:lpstr>Метода на мехурчето....</vt:lpstr>
      <vt:lpstr>Нужни познания за имплементацията</vt:lpstr>
      <vt:lpstr>Мехуреста имплементация</vt:lpstr>
      <vt:lpstr>Мехуреста имплементация</vt:lpstr>
      <vt:lpstr>Мехуреста оптимизация</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Сортиране!</dc:title>
  <dc:creator>Martin Chaov</dc:creator>
  <cp:lastModifiedBy>Martin Chaov</cp:lastModifiedBy>
  <cp:revision>38</cp:revision>
  <dcterms:created xsi:type="dcterms:W3CDTF">2016-10-14T06:29:27Z</dcterms:created>
  <dcterms:modified xsi:type="dcterms:W3CDTF">2016-10-14T07:17:16Z</dcterms:modified>
</cp:coreProperties>
</file>