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8" r:id="rId3"/>
    <p:sldId id="257" r:id="rId4"/>
    <p:sldId id="262" r:id="rId5"/>
    <p:sldId id="263" r:id="rId6"/>
    <p:sldId id="264" r:id="rId7"/>
    <p:sldId id="265" r:id="rId8"/>
    <p:sldId id="266" r:id="rId9"/>
    <p:sldId id="267" r:id="rId10"/>
    <p:sldId id="260" r:id="rId11"/>
    <p:sldId id="261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7" r:id="rId20"/>
    <p:sldId id="275" r:id="rId21"/>
    <p:sldId id="276" r:id="rId22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452" autoAdjust="0"/>
  </p:normalViewPr>
  <p:slideViewPr>
    <p:cSldViewPr snapToGrid="0">
      <p:cViewPr varScale="1">
        <p:scale>
          <a:sx n="104" d="100"/>
          <a:sy n="104" d="100"/>
        </p:scale>
        <p:origin x="8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CB7908-E1A7-4109-B8E4-2BCD1025DF12}" type="datetimeFigureOut">
              <a:rPr lang="bg-BG" smtClean="0"/>
              <a:t>16.10.2016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B136B0-A59B-40E3-B50A-85A47D0A2B5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740451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Рекурсия</a:t>
            </a:r>
            <a:endParaRPr lang="ru-RU" sz="1600" b="1" i="0" u="none" strike="noStrike" kern="1200" baseline="300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6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Произход</a:t>
            </a:r>
            <a:r>
              <a:rPr lang="ru-RU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от лат. </a:t>
            </a:r>
            <a:r>
              <a:rPr lang="ru-RU" sz="16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recurrere</a:t>
            </a:r>
            <a:r>
              <a:rPr lang="ru-RU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ru-RU" sz="16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Програмна</a:t>
            </a:r>
            <a:r>
              <a:rPr lang="ru-RU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техника, </a:t>
            </a:r>
            <a:r>
              <a:rPr lang="ru-RU" sz="16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която</a:t>
            </a:r>
            <a:r>
              <a:rPr lang="ru-RU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6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включва</a:t>
            </a:r>
            <a:r>
              <a:rPr lang="ru-RU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 себе си </a:t>
            </a:r>
            <a:r>
              <a:rPr lang="ru-RU" sz="16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използването</a:t>
            </a:r>
            <a:r>
              <a:rPr lang="ru-RU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на </a:t>
            </a:r>
            <a:r>
              <a:rPr lang="ru-RU" sz="16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процедури</a:t>
            </a:r>
            <a:r>
              <a:rPr lang="ru-RU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6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подпрограми</a:t>
            </a:r>
            <a:r>
              <a:rPr lang="ru-RU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функции или </a:t>
            </a:r>
            <a:r>
              <a:rPr lang="ru-RU" sz="16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алгоритми</a:t>
            </a:r>
            <a:r>
              <a:rPr lang="ru-RU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6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които</a:t>
            </a:r>
            <a:r>
              <a:rPr lang="ru-RU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6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извикват</a:t>
            </a:r>
            <a:r>
              <a:rPr lang="ru-RU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свои </a:t>
            </a:r>
            <a:r>
              <a:rPr lang="ru-RU" sz="16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опростени</a:t>
            </a:r>
            <a:r>
              <a:rPr lang="ru-RU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версии един или </a:t>
            </a:r>
            <a:r>
              <a:rPr lang="ru-RU" sz="16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повече</a:t>
            </a:r>
            <a:r>
              <a:rPr lang="ru-RU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6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пъти</a:t>
            </a:r>
            <a:r>
              <a:rPr lang="ru-RU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при </a:t>
            </a:r>
            <a:r>
              <a:rPr lang="ru-RU" sz="16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решаването</a:t>
            </a:r>
            <a:r>
              <a:rPr lang="ru-RU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на определен проблем (</a:t>
            </a:r>
            <a:r>
              <a:rPr lang="ru-RU" sz="16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докато</a:t>
            </a:r>
            <a:r>
              <a:rPr lang="ru-RU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дадено условие е </a:t>
            </a:r>
            <a:r>
              <a:rPr lang="ru-RU" sz="16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изпълнено</a:t>
            </a:r>
            <a:r>
              <a:rPr lang="ru-RU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 </a:t>
            </a:r>
            <a:r>
              <a:rPr lang="ru-RU" sz="16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през</a:t>
            </a:r>
            <a:r>
              <a:rPr lang="ru-RU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6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което</a:t>
            </a:r>
            <a:r>
              <a:rPr lang="ru-RU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6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време</a:t>
            </a:r>
            <a:r>
              <a:rPr lang="ru-RU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6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резултатът</a:t>
            </a:r>
            <a:r>
              <a:rPr lang="ru-RU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от всяко повторение се </a:t>
            </a:r>
            <a:r>
              <a:rPr lang="ru-RU" sz="16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изпълнява</a:t>
            </a:r>
            <a:r>
              <a:rPr lang="ru-RU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от </a:t>
            </a:r>
            <a:r>
              <a:rPr lang="ru-RU" sz="16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последното</a:t>
            </a:r>
            <a:r>
              <a:rPr lang="ru-RU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6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извикано</a:t>
            </a:r>
            <a:r>
              <a:rPr lang="ru-RU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повторение в </a:t>
            </a:r>
            <a:r>
              <a:rPr lang="ru-RU" sz="16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посока</a:t>
            </a:r>
            <a:r>
              <a:rPr lang="ru-RU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6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първото</a:t>
            </a:r>
            <a:r>
              <a:rPr lang="ru-RU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ru-RU" sz="16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Рекурсията</a:t>
            </a:r>
            <a:r>
              <a:rPr lang="ru-RU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е </a:t>
            </a:r>
            <a:r>
              <a:rPr lang="ru-RU" sz="16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програмна</a:t>
            </a:r>
            <a:r>
              <a:rPr lang="ru-RU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техника, </a:t>
            </a:r>
            <a:r>
              <a:rPr lang="ru-RU" sz="16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чиято</a:t>
            </a:r>
            <a:r>
              <a:rPr lang="ru-RU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6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правилна</a:t>
            </a:r>
            <a:r>
              <a:rPr lang="ru-RU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6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употреба</a:t>
            </a:r>
            <a:r>
              <a:rPr lang="ru-RU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води до </a:t>
            </a:r>
            <a:r>
              <a:rPr lang="ru-RU" sz="16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елегантни</a:t>
            </a:r>
            <a:r>
              <a:rPr lang="ru-RU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решения на </a:t>
            </a:r>
            <a:r>
              <a:rPr lang="ru-RU" sz="16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определени</a:t>
            </a:r>
            <a:r>
              <a:rPr lang="ru-RU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6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проблеми</a:t>
            </a:r>
            <a:r>
              <a:rPr lang="ru-RU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ru-RU" sz="16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Понякога</a:t>
            </a:r>
            <a:r>
              <a:rPr lang="ru-RU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6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нейното</a:t>
            </a:r>
            <a:r>
              <a:rPr lang="ru-RU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6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използване</a:t>
            </a:r>
            <a:r>
              <a:rPr lang="ru-RU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6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опростява</a:t>
            </a:r>
            <a:r>
              <a:rPr lang="ru-RU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6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значително</a:t>
            </a:r>
            <a:r>
              <a:rPr lang="ru-RU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кода и </a:t>
            </a:r>
            <a:r>
              <a:rPr lang="ru-RU" sz="16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подобрява</a:t>
            </a:r>
            <a:r>
              <a:rPr lang="ru-RU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6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четимостта</a:t>
            </a:r>
            <a:r>
              <a:rPr lang="ru-RU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6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му</a:t>
            </a:r>
            <a:r>
              <a:rPr lang="ru-RU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ru-RU" sz="16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6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Рекурсиве</a:t>
            </a:r>
            <a:r>
              <a:rPr lang="bg-BG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</a:t>
            </a:r>
            <a:endParaRPr lang="ru-RU" sz="16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6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Характеризира</a:t>
            </a:r>
            <a:r>
              <a:rPr lang="ru-RU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6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повтаряемост</a:t>
            </a:r>
            <a:r>
              <a:rPr lang="ru-RU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6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по-конкретно</a:t>
            </a:r>
            <a:r>
              <a:rPr lang="ru-RU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r>
              <a:rPr lang="ru-RU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</a:t>
            </a:r>
            <a:r>
              <a:rPr lang="ru-RU" sz="16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математиката</a:t>
            </a:r>
            <a:r>
              <a:rPr lang="ru-RU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 </a:t>
            </a:r>
            <a:r>
              <a:rPr lang="ru-RU" sz="16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лингвистиката</a:t>
            </a:r>
            <a:r>
              <a:rPr lang="ru-RU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</a:t>
            </a:r>
            <a:r>
              <a:rPr lang="ru-RU" sz="16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свързана</a:t>
            </a:r>
            <a:r>
              <a:rPr lang="ru-RU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 или </a:t>
            </a:r>
            <a:r>
              <a:rPr lang="ru-RU" sz="16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включваща</a:t>
            </a:r>
            <a:r>
              <a:rPr lang="ru-RU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6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многократното</a:t>
            </a:r>
            <a:r>
              <a:rPr lang="ru-RU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приложение на правило, дефиниция или процедура с цел </a:t>
            </a:r>
            <a:r>
              <a:rPr lang="ru-RU" sz="16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последващ</a:t>
            </a:r>
            <a:r>
              <a:rPr lang="ru-RU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6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резултат</a:t>
            </a:r>
            <a:r>
              <a:rPr lang="ru-RU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ru-RU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</a:t>
            </a:r>
            <a:r>
              <a:rPr lang="ru-RU" sz="16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програмирането</a:t>
            </a:r>
            <a:r>
              <a:rPr lang="ru-RU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</a:t>
            </a:r>
            <a:r>
              <a:rPr lang="ru-RU" sz="16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отнасяща</a:t>
            </a:r>
            <a:r>
              <a:rPr lang="ru-RU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се за или </a:t>
            </a:r>
            <a:r>
              <a:rPr lang="ru-RU" sz="16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включваща</a:t>
            </a:r>
            <a:r>
              <a:rPr lang="ru-RU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6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програма</a:t>
            </a:r>
            <a:r>
              <a:rPr lang="ru-RU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за </a:t>
            </a:r>
            <a:r>
              <a:rPr lang="ru-RU" sz="16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чието</a:t>
            </a:r>
            <a:r>
              <a:rPr lang="ru-RU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частично приложение се </a:t>
            </a:r>
            <a:r>
              <a:rPr lang="ru-RU" sz="16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изисква</a:t>
            </a:r>
            <a:r>
              <a:rPr lang="ru-RU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6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прилагането</a:t>
            </a:r>
            <a:r>
              <a:rPr lang="ru-RU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на </a:t>
            </a:r>
            <a:r>
              <a:rPr lang="ru-RU" sz="16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цялото</a:t>
            </a:r>
            <a:r>
              <a:rPr lang="ru-RU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6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така</a:t>
            </a:r>
            <a:r>
              <a:rPr lang="ru-RU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че </a:t>
            </a:r>
            <a:r>
              <a:rPr lang="ru-RU" sz="16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неговата</a:t>
            </a:r>
            <a:r>
              <a:rPr lang="ru-RU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6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изрична</a:t>
            </a:r>
            <a:r>
              <a:rPr lang="ru-RU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интерпретация </a:t>
            </a:r>
            <a:r>
              <a:rPr lang="ru-RU" sz="16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изисква</a:t>
            </a:r>
            <a:r>
              <a:rPr lang="ru-RU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множество </a:t>
            </a:r>
            <a:r>
              <a:rPr lang="ru-RU" sz="16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последващи</a:t>
            </a:r>
            <a:r>
              <a:rPr lang="ru-RU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6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изпълнения</a:t>
            </a:r>
            <a:r>
              <a:rPr lang="ru-RU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рекурсивна </a:t>
            </a:r>
            <a:r>
              <a:rPr lang="ru-RU" sz="16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подпрограма</a:t>
            </a:r>
            <a:r>
              <a:rPr lang="ru-RU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ru-RU" sz="16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Модерните</a:t>
            </a:r>
            <a:r>
              <a:rPr lang="ru-RU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6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Операционни</a:t>
            </a:r>
            <a:r>
              <a:rPr lang="ru-RU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6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системи</a:t>
            </a:r>
            <a:r>
              <a:rPr lang="ru-RU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6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дефинират</a:t>
            </a:r>
            <a:r>
              <a:rPr lang="ru-RU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6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файловата</a:t>
            </a:r>
            <a:r>
              <a:rPr lang="ru-RU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си структура по рекурсивен </a:t>
            </a:r>
            <a:r>
              <a:rPr lang="ru-RU" sz="16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начин.Състои</a:t>
            </a:r>
            <a:r>
              <a:rPr lang="ru-RU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се от </a:t>
            </a:r>
            <a:r>
              <a:rPr lang="ru-RU" sz="16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главна</a:t>
            </a:r>
            <a:r>
              <a:rPr lang="ru-RU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6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директория,а</a:t>
            </a:r>
            <a:r>
              <a:rPr lang="ru-RU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6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вътре</a:t>
            </a:r>
            <a:r>
              <a:rPr lang="ru-RU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 </a:t>
            </a:r>
            <a:r>
              <a:rPr lang="ru-RU" sz="16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нея</a:t>
            </a:r>
            <a:r>
              <a:rPr lang="ru-RU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6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има</a:t>
            </a:r>
            <a:r>
              <a:rPr lang="ru-RU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6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файлове</a:t>
            </a:r>
            <a:r>
              <a:rPr lang="ru-RU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 </a:t>
            </a:r>
            <a:r>
              <a:rPr lang="ru-RU" sz="16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други</a:t>
            </a:r>
            <a:r>
              <a:rPr lang="ru-RU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директории.</a:t>
            </a:r>
          </a:p>
          <a:p>
            <a:r>
              <a:rPr lang="ru-RU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Един </a:t>
            </a:r>
            <a:r>
              <a:rPr lang="ru-RU" sz="16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обект</a:t>
            </a:r>
            <a:r>
              <a:rPr lang="ru-RU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6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наричаме</a:t>
            </a:r>
            <a:r>
              <a:rPr lang="ru-RU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рекурсивен, </a:t>
            </a:r>
            <a:r>
              <a:rPr lang="ru-RU" sz="16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ако</a:t>
            </a:r>
            <a:r>
              <a:rPr lang="ru-RU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6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съдържа</a:t>
            </a:r>
            <a:r>
              <a:rPr lang="ru-RU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6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опростен</a:t>
            </a:r>
            <a:r>
              <a:rPr lang="ru-RU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свой вариант или е </a:t>
            </a:r>
            <a:r>
              <a:rPr lang="ru-RU" sz="16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дефиниран</a:t>
            </a:r>
            <a:r>
              <a:rPr lang="ru-RU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от </a:t>
            </a:r>
            <a:r>
              <a:rPr lang="ru-RU" sz="16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по-опростена</a:t>
            </a:r>
            <a:r>
              <a:rPr lang="ru-RU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своя версия.</a:t>
            </a:r>
          </a:p>
          <a:p>
            <a:endParaRPr lang="bg-BG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136B0-A59B-40E3-B50A-85A47D0A2B5F}" type="slidenum">
              <a:rPr lang="bg-BG" smtClean="0"/>
              <a:t>4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023852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A3685-87BC-4DA6-851C-F5E1DCB45A2D}" type="datetimeFigureOut">
              <a:rPr lang="bg-BG" smtClean="0"/>
              <a:t>16.10.2016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90401-9173-4963-8633-0BFD64A6B90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85341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A3685-87BC-4DA6-851C-F5E1DCB45A2D}" type="datetimeFigureOut">
              <a:rPr lang="bg-BG" smtClean="0"/>
              <a:t>16.10.2016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90401-9173-4963-8633-0BFD64A6B90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63310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A3685-87BC-4DA6-851C-F5E1DCB45A2D}" type="datetimeFigureOut">
              <a:rPr lang="bg-BG" smtClean="0"/>
              <a:t>16.10.2016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90401-9173-4963-8633-0BFD64A6B90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00991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A3685-87BC-4DA6-851C-F5E1DCB45A2D}" type="datetimeFigureOut">
              <a:rPr lang="bg-BG" smtClean="0"/>
              <a:t>16.10.2016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90401-9173-4963-8633-0BFD64A6B90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43084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A3685-87BC-4DA6-851C-F5E1DCB45A2D}" type="datetimeFigureOut">
              <a:rPr lang="bg-BG" smtClean="0"/>
              <a:t>16.10.2016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90401-9173-4963-8633-0BFD64A6B90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64158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A3685-87BC-4DA6-851C-F5E1DCB45A2D}" type="datetimeFigureOut">
              <a:rPr lang="bg-BG" smtClean="0"/>
              <a:t>16.10.2016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90401-9173-4963-8633-0BFD64A6B90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59817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A3685-87BC-4DA6-851C-F5E1DCB45A2D}" type="datetimeFigureOut">
              <a:rPr lang="bg-BG" smtClean="0"/>
              <a:t>16.10.2016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90401-9173-4963-8633-0BFD64A6B90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315143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A3685-87BC-4DA6-851C-F5E1DCB45A2D}" type="datetimeFigureOut">
              <a:rPr lang="bg-BG" smtClean="0"/>
              <a:t>16.10.2016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90401-9173-4963-8633-0BFD64A6B90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39846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A3685-87BC-4DA6-851C-F5E1DCB45A2D}" type="datetimeFigureOut">
              <a:rPr lang="bg-BG" smtClean="0"/>
              <a:t>16.10.2016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90401-9173-4963-8633-0BFD64A6B90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74805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A3685-87BC-4DA6-851C-F5E1DCB45A2D}" type="datetimeFigureOut">
              <a:rPr lang="bg-BG" smtClean="0"/>
              <a:t>16.10.2016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90401-9173-4963-8633-0BFD64A6B90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04216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A3685-87BC-4DA6-851C-F5E1DCB45A2D}" type="datetimeFigureOut">
              <a:rPr lang="bg-BG" smtClean="0"/>
              <a:t>16.10.2016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90401-9173-4963-8633-0BFD64A6B90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20960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AA3685-87BC-4DA6-851C-F5E1DCB45A2D}" type="datetimeFigureOut">
              <a:rPr lang="bg-BG" smtClean="0"/>
              <a:t>16.10.2016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B90401-9173-4963-8633-0BFD64A6B90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02449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gi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/>
              <a:t>Бързо сортиране</a:t>
            </a:r>
          </a:p>
        </p:txBody>
      </p:sp>
    </p:spTree>
    <p:extLst>
      <p:ext uri="{BB962C8B-B14F-4D97-AF65-F5344CB8AC3E}">
        <p14:creationId xmlns:p14="http://schemas.microsoft.com/office/powerpoint/2010/main" val="3531296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ttps://cdn.kastatic.org/ka-perseus-images/98c02634ee7f970a6bfb0812cc1495bacb46228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2274" y="952013"/>
            <a:ext cx="6447453" cy="4953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3737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s://cdn.kastatic.org/ka-perseus-images/db9d172fc33b90e905c1213b8cce660c228bb99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453" y="162593"/>
            <a:ext cx="9965094" cy="6532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18736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Бързо сортиране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Pivot -&gt; </a:t>
            </a:r>
            <a:r>
              <a:rPr lang="bg-BG" dirty="0"/>
              <a:t>главен елемент</a:t>
            </a:r>
          </a:p>
          <a:p>
            <a:r>
              <a:rPr lang="bg-BG" dirty="0"/>
              <a:t>Разделяне на списъка с елементи</a:t>
            </a:r>
          </a:p>
          <a:p>
            <a:r>
              <a:rPr lang="bg-BG" dirty="0"/>
              <a:t>Разделяй и владей</a:t>
            </a:r>
          </a:p>
          <a:p>
            <a:r>
              <a:rPr lang="bg-BG" dirty="0"/>
              <a:t>Сливане на решенията</a:t>
            </a:r>
          </a:p>
        </p:txBody>
      </p:sp>
    </p:spTree>
    <p:extLst>
      <p:ext uri="{BB962C8B-B14F-4D97-AF65-F5344CB8AC3E}">
        <p14:creationId xmlns:p14="http://schemas.microsoft.com/office/powerpoint/2010/main" val="22988658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4975" y="73003"/>
            <a:ext cx="8782050" cy="6711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2909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4"/>
          <p:cNvPicPr>
            <a:picLocks noChangeAspect="1"/>
          </p:cNvPicPr>
          <p:nvPr/>
        </p:nvPicPr>
        <p:blipFill rotWithShape="1">
          <a:blip r:embed="rId2"/>
          <a:srcRect t="3215" r="-2" b="5299"/>
          <a:stretch/>
        </p:blipFill>
        <p:spPr>
          <a:xfrm>
            <a:off x="4639056" y="10"/>
            <a:ext cx="7552944" cy="6857990"/>
          </a:xfrm>
          <a:prstGeom prst="rect">
            <a:avLst/>
          </a:prstGeom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929" y="629266"/>
            <a:ext cx="3651467" cy="1676603"/>
          </a:xfrm>
        </p:spPr>
        <p:txBody>
          <a:bodyPr>
            <a:normAutofit/>
          </a:bodyPr>
          <a:lstStyle/>
          <a:p>
            <a:r>
              <a:rPr lang="bg-BG" dirty="0"/>
              <a:t>Главен елемент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648930" y="2438400"/>
            <a:ext cx="4246919" cy="3785419"/>
          </a:xfrm>
        </p:spPr>
        <p:txBody>
          <a:bodyPr>
            <a:normAutofit/>
          </a:bodyPr>
          <a:lstStyle/>
          <a:p>
            <a:r>
              <a:rPr lang="bg-BG" dirty="0"/>
              <a:t>Избиране</a:t>
            </a:r>
          </a:p>
          <a:p>
            <a:r>
              <a:rPr lang="bg-BG" dirty="0"/>
              <a:t>Разделяне на списъка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9922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3"/>
          <p:cNvPicPr>
            <a:picLocks noChangeAspect="1"/>
          </p:cNvPicPr>
          <p:nvPr/>
        </p:nvPicPr>
        <p:blipFill rotWithShape="1">
          <a:blip r:embed="rId2"/>
          <a:srcRect r="1" b="3236"/>
          <a:stretch/>
        </p:blipFill>
        <p:spPr>
          <a:xfrm>
            <a:off x="6090613" y="640082"/>
            <a:ext cx="5461724" cy="5577837"/>
          </a:xfrm>
          <a:prstGeom prst="rect">
            <a:avLst/>
          </a:prstGeom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929" y="629266"/>
            <a:ext cx="5127031" cy="1676603"/>
          </a:xfrm>
        </p:spPr>
        <p:txBody>
          <a:bodyPr>
            <a:normAutofit/>
          </a:bodyPr>
          <a:lstStyle/>
          <a:p>
            <a:r>
              <a:rPr lang="bg-BG" dirty="0"/>
              <a:t>Разделяй и владей</a:t>
            </a:r>
          </a:p>
        </p:txBody>
      </p:sp>
      <p:sp>
        <p:nvSpPr>
          <p:cNvPr id="11" name="Content Placeholder 7"/>
          <p:cNvSpPr>
            <a:spLocks noGrp="1"/>
          </p:cNvSpPr>
          <p:nvPr>
            <p:ph idx="1"/>
          </p:nvPr>
        </p:nvSpPr>
        <p:spPr>
          <a:xfrm>
            <a:off x="648930" y="2438400"/>
            <a:ext cx="5127029" cy="3785419"/>
          </a:xfrm>
        </p:spPr>
        <p:txBody>
          <a:bodyPr>
            <a:normAutofit/>
          </a:bodyPr>
          <a:lstStyle/>
          <a:p>
            <a:r>
              <a:rPr lang="bg-BG" dirty="0"/>
              <a:t>Разделяне на по-малки проблеми</a:t>
            </a:r>
          </a:p>
          <a:p>
            <a:r>
              <a:rPr lang="bg-BG" dirty="0"/>
              <a:t>Решаване на проблемите</a:t>
            </a:r>
          </a:p>
          <a:p>
            <a:r>
              <a:rPr lang="bg-BG" dirty="0" err="1"/>
              <a:t>Конкатанация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4195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9113" y="-104775"/>
            <a:ext cx="3533775" cy="7067550"/>
          </a:xfrm>
        </p:spPr>
      </p:pic>
    </p:spTree>
    <p:extLst>
      <p:ext uri="{BB962C8B-B14F-4D97-AF65-F5344CB8AC3E}">
        <p14:creationId xmlns:p14="http://schemas.microsoft.com/office/powerpoint/2010/main" val="11156430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851" y="1584961"/>
            <a:ext cx="8496299" cy="5097779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Бързо сортиране в действие</a:t>
            </a:r>
          </a:p>
        </p:txBody>
      </p:sp>
    </p:spTree>
    <p:extLst>
      <p:ext uri="{BB962C8B-B14F-4D97-AF65-F5344CB8AC3E}">
        <p14:creationId xmlns:p14="http://schemas.microsoft.com/office/powerpoint/2010/main" val="20845505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410" y="0"/>
            <a:ext cx="4636008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1042" y="484632"/>
            <a:ext cx="3666744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chemeClr val="bg2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8825" y="803049"/>
            <a:ext cx="2551178" cy="5102352"/>
          </a:xfrm>
          <a:prstGeom prst="rect">
            <a:avLst/>
          </a:prstGeom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619" y="139739"/>
            <a:ext cx="7139708" cy="1676603"/>
          </a:xfrm>
        </p:spPr>
        <p:txBody>
          <a:bodyPr>
            <a:normAutofit/>
          </a:bodyPr>
          <a:lstStyle/>
          <a:p>
            <a:r>
              <a:rPr lang="bg-BG" dirty="0"/>
              <a:t>Имплементация на бързо сортиране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620" y="1948873"/>
            <a:ext cx="7139707" cy="3785419"/>
          </a:xfrm>
        </p:spPr>
        <p:txBody>
          <a:bodyPr>
            <a:normAutofit/>
          </a:bodyPr>
          <a:lstStyle/>
          <a:p>
            <a:r>
              <a:rPr lang="bg-BG" sz="2000"/>
              <a:t>Функции:</a:t>
            </a:r>
            <a:endParaRPr lang="en-US" sz="2000"/>
          </a:p>
          <a:p>
            <a:pPr lvl="1"/>
            <a:r>
              <a:rPr lang="en-US" sz="2000" dirty="0"/>
              <a:t>Partition</a:t>
            </a:r>
            <a:r>
              <a:rPr lang="bg-BG" sz="2000" dirty="0"/>
              <a:t> (</a:t>
            </a:r>
            <a:r>
              <a:rPr lang="en-US" sz="2000" dirty="0"/>
              <a:t>Array, Left index, Right index</a:t>
            </a:r>
            <a:r>
              <a:rPr lang="bg-BG" sz="2000" dirty="0"/>
              <a:t>)</a:t>
            </a:r>
            <a:endParaRPr lang="en-US" sz="2000" dirty="0"/>
          </a:p>
          <a:p>
            <a:pPr lvl="1"/>
            <a:r>
              <a:rPr lang="en-US" sz="2000" dirty="0"/>
              <a:t>Quicksort</a:t>
            </a:r>
            <a:r>
              <a:rPr lang="bg-BG" sz="2000" dirty="0"/>
              <a:t> (</a:t>
            </a:r>
            <a:r>
              <a:rPr lang="en-US" sz="2000" dirty="0"/>
              <a:t>Array, Left index, Right index</a:t>
            </a:r>
            <a:r>
              <a:rPr lang="bg-BG" sz="2000" dirty="0"/>
              <a:t>)</a:t>
            </a:r>
          </a:p>
          <a:p>
            <a:r>
              <a:rPr lang="bg-BG" sz="2000" dirty="0"/>
              <a:t>Алгоритъм:</a:t>
            </a:r>
          </a:p>
          <a:p>
            <a:pPr lvl="1"/>
            <a:r>
              <a:rPr lang="bg-BG" sz="2000" dirty="0"/>
              <a:t>Изберете главен елемент</a:t>
            </a:r>
          </a:p>
          <a:p>
            <a:pPr lvl="1"/>
            <a:r>
              <a:rPr lang="bg-BG" sz="2000" dirty="0"/>
              <a:t>Сложете всички елементи по малки от главният от ляво, по-големите от дясно</a:t>
            </a:r>
          </a:p>
          <a:p>
            <a:pPr lvl="1"/>
            <a:r>
              <a:rPr lang="bg-BG" sz="2000" dirty="0"/>
              <a:t>Повторете горните 2 стъпки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9410" y="4819650"/>
            <a:ext cx="2667000" cy="2038350"/>
          </a:xfrm>
          <a:prstGeom prst="rect">
            <a:avLst/>
          </a:prstGeom>
        </p:spPr>
      </p:pic>
      <p:pic>
        <p:nvPicPr>
          <p:cNvPr id="9" name="Content Placeholder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21" y="4756996"/>
            <a:ext cx="4889410" cy="2933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7797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Оптимизация на </a:t>
            </a:r>
            <a:r>
              <a:rPr lang="bg-BG"/>
              <a:t>бързо сортиране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bg-BG" dirty="0"/>
              <a:t>Имплементирайте в 1 функция</a:t>
            </a:r>
          </a:p>
        </p:txBody>
      </p:sp>
    </p:spTree>
    <p:extLst>
      <p:ext uri="{BB962C8B-B14F-4D97-AF65-F5344CB8AC3E}">
        <p14:creationId xmlns:p14="http://schemas.microsoft.com/office/powerpoint/2010/main" val="2157786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План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Тони Хор</a:t>
            </a:r>
          </a:p>
          <a:p>
            <a:r>
              <a:rPr lang="bg-BG" dirty="0"/>
              <a:t>Рекурсия</a:t>
            </a:r>
          </a:p>
          <a:p>
            <a:r>
              <a:rPr lang="bg-BG" dirty="0"/>
              <a:t>Разделяй и владей</a:t>
            </a:r>
          </a:p>
          <a:p>
            <a:r>
              <a:rPr lang="bg-BG" dirty="0"/>
              <a:t>Бързо сортиране</a:t>
            </a:r>
          </a:p>
        </p:txBody>
      </p:sp>
    </p:spTree>
    <p:extLst>
      <p:ext uri="{BB962C8B-B14F-4D97-AF65-F5344CB8AC3E}">
        <p14:creationId xmlns:p14="http://schemas.microsoft.com/office/powerpoint/2010/main" val="23215538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081"/>
            <a:ext cx="12192000" cy="6868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044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/>
          </a:p>
        </p:txBody>
      </p:sp>
      <p:pic>
        <p:nvPicPr>
          <p:cNvPr id="4" name="Picture 2" descr="http://www.newswire.com/blog/wp-content/uploads/2014/12/How-to-Write-a-Press-Release-Summary-and-Why-It-Matter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389126" cy="8259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3782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Тони Хор </a:t>
            </a:r>
            <a:r>
              <a:rPr lang="bg-B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Sir Charles Antony Richard Hoare</a:t>
            </a:r>
            <a:r>
              <a:rPr lang="bg-B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bg-BG" dirty="0"/>
              <a:t>Роден 1934… днес на 82г.</a:t>
            </a:r>
            <a:endParaRPr lang="en-US" dirty="0"/>
          </a:p>
          <a:p>
            <a:r>
              <a:rPr lang="ru-RU" dirty="0"/>
              <a:t>Награда </a:t>
            </a:r>
            <a:r>
              <a:rPr lang="ru-RU" dirty="0" err="1"/>
              <a:t>Тюринг</a:t>
            </a:r>
            <a:r>
              <a:rPr lang="ru-RU" dirty="0"/>
              <a:t> за "фундаментален принос за </a:t>
            </a:r>
            <a:r>
              <a:rPr lang="ru-RU" dirty="0" err="1"/>
              <a:t>определяне</a:t>
            </a:r>
            <a:r>
              <a:rPr lang="ru-RU" dirty="0"/>
              <a:t> и </a:t>
            </a:r>
            <a:r>
              <a:rPr lang="ru-RU" dirty="0" err="1"/>
              <a:t>проектиране</a:t>
            </a:r>
            <a:r>
              <a:rPr lang="ru-RU" dirty="0"/>
              <a:t> на </a:t>
            </a:r>
            <a:r>
              <a:rPr lang="ru-RU" dirty="0" err="1"/>
              <a:t>език</a:t>
            </a:r>
            <a:r>
              <a:rPr lang="ru-RU" dirty="0"/>
              <a:t> за </a:t>
            </a:r>
            <a:r>
              <a:rPr lang="ru-RU" dirty="0" err="1"/>
              <a:t>програмиране</a:t>
            </a:r>
            <a:r>
              <a:rPr lang="ru-RU" dirty="0"/>
              <a:t>“</a:t>
            </a:r>
            <a:endParaRPr lang="en-US" dirty="0"/>
          </a:p>
          <a:p>
            <a:r>
              <a:rPr lang="bg-BG" dirty="0"/>
              <a:t>Джон фон Нойман медал</a:t>
            </a:r>
          </a:p>
          <a:p>
            <a:r>
              <a:rPr lang="bg-BG" dirty="0"/>
              <a:t>Киото награда</a:t>
            </a:r>
          </a:p>
          <a:p>
            <a:r>
              <a:rPr lang="bg-BG" dirty="0"/>
              <a:t>Създател на </a:t>
            </a:r>
            <a:r>
              <a:rPr lang="en-US" dirty="0"/>
              <a:t>“null pointer”</a:t>
            </a:r>
          </a:p>
          <a:p>
            <a:r>
              <a:rPr lang="bg-BG" dirty="0"/>
              <a:t>Доктор </a:t>
            </a:r>
            <a:r>
              <a:rPr lang="bg-BG" dirty="0" err="1"/>
              <a:t>хонорис</a:t>
            </a:r>
            <a:r>
              <a:rPr lang="bg-BG" dirty="0"/>
              <a:t> </a:t>
            </a:r>
            <a:r>
              <a:rPr lang="en-US" dirty="0"/>
              <a:t>^ 7</a:t>
            </a:r>
          </a:p>
          <a:p>
            <a:r>
              <a:rPr lang="bg-BG" dirty="0"/>
              <a:t>Фридрих Л. Бауер приз</a:t>
            </a:r>
          </a:p>
          <a:p>
            <a:r>
              <a:rPr lang="en-US" dirty="0"/>
              <a:t>“Programming languages achievement award”</a:t>
            </a:r>
            <a:endParaRPr lang="bg-BG" dirty="0"/>
          </a:p>
          <a:p>
            <a:r>
              <a:rPr lang="bg-BG" dirty="0"/>
              <a:t>… Рицар</a:t>
            </a:r>
          </a:p>
          <a:p>
            <a:endParaRPr lang="en-US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708819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Рекурсия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Функции извикват функции</a:t>
            </a:r>
          </a:p>
          <a:p>
            <a:r>
              <a:rPr lang="bg-BG" dirty="0"/>
              <a:t>Елегантно решение – за един по-цивилизован свят</a:t>
            </a:r>
          </a:p>
          <a:p>
            <a:r>
              <a:rPr lang="bg-BG" dirty="0"/>
              <a:t>Опростява кода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842369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Какво? </a:t>
            </a:r>
            <a:r>
              <a:rPr lang="bg-B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from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wikipedia</a:t>
            </a:r>
            <a:r>
              <a:rPr lang="bg-B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В </a:t>
            </a:r>
            <a:r>
              <a:rPr lang="ru-RU" dirty="0" err="1"/>
              <a:t>програмирането</a:t>
            </a:r>
            <a:r>
              <a:rPr lang="ru-RU" dirty="0"/>
              <a:t> - </a:t>
            </a:r>
            <a:r>
              <a:rPr lang="ru-RU" dirty="0" err="1"/>
              <a:t>отнасяща</a:t>
            </a:r>
            <a:r>
              <a:rPr lang="ru-RU" dirty="0"/>
              <a:t> се за или </a:t>
            </a:r>
            <a:r>
              <a:rPr lang="ru-RU" dirty="0" err="1"/>
              <a:t>включваща</a:t>
            </a:r>
            <a:r>
              <a:rPr lang="ru-RU" dirty="0"/>
              <a:t> </a:t>
            </a:r>
            <a:r>
              <a:rPr lang="ru-RU" dirty="0" err="1"/>
              <a:t>програма</a:t>
            </a:r>
            <a:r>
              <a:rPr lang="ru-RU" dirty="0"/>
              <a:t>, за </a:t>
            </a:r>
            <a:r>
              <a:rPr lang="ru-RU" dirty="0" err="1"/>
              <a:t>чието</a:t>
            </a:r>
            <a:r>
              <a:rPr lang="ru-RU" dirty="0"/>
              <a:t> частично приложение се </a:t>
            </a:r>
            <a:r>
              <a:rPr lang="ru-RU" dirty="0" err="1"/>
              <a:t>изисква</a:t>
            </a:r>
            <a:r>
              <a:rPr lang="ru-RU" dirty="0"/>
              <a:t> </a:t>
            </a:r>
            <a:r>
              <a:rPr lang="ru-RU" dirty="0" err="1"/>
              <a:t>прилагането</a:t>
            </a:r>
            <a:r>
              <a:rPr lang="ru-RU" dirty="0"/>
              <a:t> на </a:t>
            </a:r>
            <a:r>
              <a:rPr lang="ru-RU" dirty="0" err="1"/>
              <a:t>цялото</a:t>
            </a:r>
            <a:r>
              <a:rPr lang="ru-RU" dirty="0"/>
              <a:t>, </a:t>
            </a:r>
            <a:r>
              <a:rPr lang="ru-RU" dirty="0" err="1"/>
              <a:t>така</a:t>
            </a:r>
            <a:r>
              <a:rPr lang="ru-RU" dirty="0"/>
              <a:t> че </a:t>
            </a:r>
            <a:r>
              <a:rPr lang="ru-RU" dirty="0" err="1"/>
              <a:t>неговата</a:t>
            </a:r>
            <a:r>
              <a:rPr lang="ru-RU" dirty="0"/>
              <a:t> </a:t>
            </a:r>
            <a:r>
              <a:rPr lang="ru-RU" dirty="0" err="1"/>
              <a:t>изрична</a:t>
            </a:r>
            <a:r>
              <a:rPr lang="ru-RU" dirty="0"/>
              <a:t> интерпретация </a:t>
            </a:r>
            <a:r>
              <a:rPr lang="ru-RU" dirty="0" err="1"/>
              <a:t>изисква</a:t>
            </a:r>
            <a:r>
              <a:rPr lang="ru-RU" dirty="0"/>
              <a:t> множество </a:t>
            </a:r>
            <a:r>
              <a:rPr lang="ru-RU" dirty="0" err="1"/>
              <a:t>последващи</a:t>
            </a:r>
            <a:r>
              <a:rPr lang="ru-RU" dirty="0"/>
              <a:t> </a:t>
            </a:r>
            <a:r>
              <a:rPr lang="ru-RU" dirty="0" err="1"/>
              <a:t>изпълнения</a:t>
            </a:r>
            <a:r>
              <a:rPr lang="ru-RU" dirty="0"/>
              <a:t>: рекурсивна </a:t>
            </a:r>
            <a:r>
              <a:rPr lang="ru-RU" dirty="0" err="1"/>
              <a:t>подпрограма</a:t>
            </a:r>
            <a:r>
              <a:rPr lang="ru-RU" dirty="0"/>
              <a:t>.</a:t>
            </a:r>
          </a:p>
          <a:p>
            <a:pPr marL="0" indent="0">
              <a:buNone/>
            </a:pP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71606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Демек?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Функция която извиква себе си…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65693"/>
            <a:ext cx="12192000" cy="4669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0554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Приложения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bg-BG" dirty="0"/>
              <a:t>Единична рекурсия</a:t>
            </a:r>
          </a:p>
          <a:p>
            <a:pPr lvl="1"/>
            <a:r>
              <a:rPr lang="bg-BG" dirty="0"/>
              <a:t>Обхождане на списък</a:t>
            </a:r>
          </a:p>
          <a:p>
            <a:pPr lvl="1"/>
            <a:r>
              <a:rPr lang="bg-BG" dirty="0"/>
              <a:t>Линейно търсене</a:t>
            </a:r>
          </a:p>
          <a:p>
            <a:pPr lvl="1"/>
            <a:r>
              <a:rPr lang="bg-BG" dirty="0" err="1"/>
              <a:t>Факториел</a:t>
            </a:r>
            <a:endParaRPr lang="bg-BG" dirty="0"/>
          </a:p>
          <a:p>
            <a:r>
              <a:rPr lang="bg-BG" dirty="0"/>
              <a:t>Множествена рекурсия</a:t>
            </a:r>
          </a:p>
          <a:p>
            <a:pPr lvl="1"/>
            <a:r>
              <a:rPr lang="bg-BG" dirty="0"/>
              <a:t>Обхождане на дърво</a:t>
            </a:r>
          </a:p>
          <a:p>
            <a:pPr lvl="1"/>
            <a:r>
              <a:rPr lang="bg-BG" dirty="0"/>
              <a:t>Обхождане в дълбочина</a:t>
            </a:r>
          </a:p>
          <a:p>
            <a:pPr lvl="1"/>
            <a:r>
              <a:rPr lang="bg-BG" dirty="0"/>
              <a:t>Редица на </a:t>
            </a:r>
            <a:r>
              <a:rPr lang="bg-BG" dirty="0" err="1"/>
              <a:t>фибоначи</a:t>
            </a:r>
            <a:endParaRPr lang="en-US" dirty="0"/>
          </a:p>
          <a:p>
            <a:pPr lvl="1"/>
            <a:r>
              <a:rPr lang="bg-BG" dirty="0"/>
              <a:t>Кулите на Ханой</a:t>
            </a:r>
          </a:p>
          <a:p>
            <a:pPr lvl="1"/>
            <a:endParaRPr lang="bg-BG" dirty="0"/>
          </a:p>
          <a:p>
            <a:r>
              <a:rPr lang="bg-BG" dirty="0"/>
              <a:t>…. И други</a:t>
            </a:r>
          </a:p>
          <a:p>
            <a:pPr lvl="1"/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131800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Рекурсия или итерация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bg-BG" dirty="0"/>
              <a:t>Рекурсия</a:t>
            </a:r>
          </a:p>
          <a:p>
            <a:pPr lvl="1"/>
            <a:r>
              <a:rPr lang="bg-BG" dirty="0"/>
              <a:t>Четливо и елегантно решение</a:t>
            </a:r>
          </a:p>
          <a:p>
            <a:pPr lvl="1"/>
            <a:r>
              <a:rPr lang="bg-BG" dirty="0"/>
              <a:t>Кратки решения</a:t>
            </a:r>
          </a:p>
          <a:p>
            <a:pPr lvl="1"/>
            <a:r>
              <a:rPr lang="bg-BG" dirty="0"/>
              <a:t>Препълване на стека</a:t>
            </a:r>
          </a:p>
          <a:p>
            <a:pPr lvl="1"/>
            <a:r>
              <a:rPr lang="bg-BG" dirty="0"/>
              <a:t>Трудно за разбиране</a:t>
            </a:r>
          </a:p>
          <a:p>
            <a:pPr lvl="1"/>
            <a:endParaRPr lang="bg-BG" dirty="0"/>
          </a:p>
          <a:p>
            <a:r>
              <a:rPr lang="bg-BG" dirty="0"/>
              <a:t>Итерация</a:t>
            </a:r>
          </a:p>
          <a:p>
            <a:pPr lvl="1"/>
            <a:r>
              <a:rPr lang="bg-BG" dirty="0"/>
              <a:t>Трудно за дефиниране</a:t>
            </a:r>
          </a:p>
          <a:p>
            <a:pPr lvl="1"/>
            <a:r>
              <a:rPr lang="bg-BG" dirty="0"/>
              <a:t>По-дълги решения</a:t>
            </a:r>
          </a:p>
          <a:p>
            <a:pPr lvl="1"/>
            <a:r>
              <a:rPr lang="bg-BG" dirty="0"/>
              <a:t>По-добре оптимизирано</a:t>
            </a:r>
          </a:p>
          <a:p>
            <a:pPr lvl="1"/>
            <a:r>
              <a:rPr lang="bg-BG" dirty="0"/>
              <a:t>Лесно за разбиране</a:t>
            </a:r>
          </a:p>
          <a:p>
            <a:pPr lvl="1"/>
            <a:endParaRPr lang="bg-BG" dirty="0"/>
          </a:p>
          <a:p>
            <a:pPr lvl="1"/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7412038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Разделяй и владей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Раздели проблемът на по-малки проблеми</a:t>
            </a:r>
          </a:p>
          <a:p>
            <a:r>
              <a:rPr lang="bg-BG" dirty="0"/>
              <a:t>Реши проблемите рекурсивно</a:t>
            </a:r>
          </a:p>
          <a:p>
            <a:r>
              <a:rPr lang="bg-BG" dirty="0"/>
              <a:t>Събери решенията</a:t>
            </a:r>
          </a:p>
        </p:txBody>
      </p:sp>
    </p:spTree>
    <p:extLst>
      <p:ext uri="{BB962C8B-B14F-4D97-AF65-F5344CB8AC3E}">
        <p14:creationId xmlns:p14="http://schemas.microsoft.com/office/powerpoint/2010/main" val="7723941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298</Words>
  <Application>Microsoft Office PowerPoint</Application>
  <PresentationFormat>Widescreen</PresentationFormat>
  <Paragraphs>86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Бързо сортиране</vt:lpstr>
      <vt:lpstr>План</vt:lpstr>
      <vt:lpstr>Тони Хор (Sir Charles Antony Richard Hoare)</vt:lpstr>
      <vt:lpstr>Рекурсия</vt:lpstr>
      <vt:lpstr>Какво? (from wikipedia)</vt:lpstr>
      <vt:lpstr>Демек?</vt:lpstr>
      <vt:lpstr>Приложения</vt:lpstr>
      <vt:lpstr>Рекурсия или итерация</vt:lpstr>
      <vt:lpstr>Разделяй и владей</vt:lpstr>
      <vt:lpstr>PowerPoint Presentation</vt:lpstr>
      <vt:lpstr>PowerPoint Presentation</vt:lpstr>
      <vt:lpstr>Бързо сортиране</vt:lpstr>
      <vt:lpstr>PowerPoint Presentation</vt:lpstr>
      <vt:lpstr>Главен елемент</vt:lpstr>
      <vt:lpstr>Разделяй и владей</vt:lpstr>
      <vt:lpstr>PowerPoint Presentation</vt:lpstr>
      <vt:lpstr>Бързо сортиране в действие</vt:lpstr>
      <vt:lpstr>Имплементация на бързо сортиране</vt:lpstr>
      <vt:lpstr>Оптимизация на бързо сортиране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Бързо сортиране</dc:title>
  <dc:creator>Martin Chaov</dc:creator>
  <cp:lastModifiedBy>Martin Chaov</cp:lastModifiedBy>
  <cp:revision>139</cp:revision>
  <dcterms:created xsi:type="dcterms:W3CDTF">2016-10-15T19:50:02Z</dcterms:created>
  <dcterms:modified xsi:type="dcterms:W3CDTF">2016-10-16T09:59:41Z</dcterms:modified>
</cp:coreProperties>
</file>