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94" r:id="rId3"/>
    <p:sldId id="295" r:id="rId4"/>
    <p:sldId id="257" r:id="rId5"/>
    <p:sldId id="274" r:id="rId6"/>
    <p:sldId id="275" r:id="rId7"/>
    <p:sldId id="263" r:id="rId8"/>
    <p:sldId id="264" r:id="rId9"/>
    <p:sldId id="265" r:id="rId10"/>
    <p:sldId id="266" r:id="rId11"/>
    <p:sldId id="267" r:id="rId12"/>
    <p:sldId id="268" r:id="rId13"/>
    <p:sldId id="271" r:id="rId14"/>
    <p:sldId id="269" r:id="rId15"/>
    <p:sldId id="273" r:id="rId16"/>
    <p:sldId id="272"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76" r:id="rId34"/>
    <p:sldId id="262" r:id="rId35"/>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33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056" autoAdjust="0"/>
  </p:normalViewPr>
  <p:slideViewPr>
    <p:cSldViewPr snapToGrid="0">
      <p:cViewPr varScale="1">
        <p:scale>
          <a:sx n="101" d="100"/>
          <a:sy n="101" d="100"/>
        </p:scale>
        <p:origin x="9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D8267B-F204-4581-91F8-2A7E8FB9BD24}" type="datetimeFigureOut">
              <a:rPr lang="bg-BG" smtClean="0"/>
              <a:t>20.10.2016 г.</a:t>
            </a:fld>
            <a:endParaRPr lang="bg-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A8B0E-FA55-493A-8C72-97CDBA8B245D}" type="slidenum">
              <a:rPr lang="bg-BG" smtClean="0"/>
              <a:t>‹#›</a:t>
            </a:fld>
            <a:endParaRPr lang="bg-BG"/>
          </a:p>
        </p:txBody>
      </p:sp>
    </p:spTree>
    <p:extLst>
      <p:ext uri="{BB962C8B-B14F-4D97-AF65-F5344CB8AC3E}">
        <p14:creationId xmlns:p14="http://schemas.microsoft.com/office/powerpoint/2010/main" val="3171630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Non-blocking I/O</a:t>
            </a:r>
          </a:p>
          <a:p>
            <a:r>
              <a:rPr lang="en-US" sz="1200" b="0" i="0" kern="1200" dirty="0">
                <a:solidFill>
                  <a:schemeClr val="tx1"/>
                </a:solidFill>
                <a:effectLst/>
                <a:latin typeface="+mn-lt"/>
                <a:ea typeface="+mn-ea"/>
                <a:cs typeface="+mn-cs"/>
              </a:rPr>
              <a:t>In JavaScript, almost all I/O is non-blocking. This includes HTTP requests, database operations and disk reads and writes; the single thread of execution asks the runtime to perform an operation, providing a callback function and then moves on to do something else. When the operation has been completed, a message is enqueued along with the provided callback function. At some point in the future, the message is dequeued and the callback fired.</a:t>
            </a:r>
          </a:p>
          <a:p>
            <a:endParaRPr lang="en-US" dirty="0"/>
          </a:p>
          <a:p>
            <a:r>
              <a:rPr lang="en-US" sz="1200" b="0" i="0" kern="1200" dirty="0">
                <a:solidFill>
                  <a:schemeClr val="tx1"/>
                </a:solidFill>
                <a:effectLst/>
                <a:latin typeface="+mn-lt"/>
                <a:ea typeface="+mn-ea"/>
                <a:cs typeface="+mn-cs"/>
              </a:rPr>
              <a:t>The decoupling of the caller from the response allows for the JavaScript runtime to do other things while waiting for your asynchronous operation to complete and their callbacks to fire. But where in memory do these callbacks live – and in what order are they executed? What causes them to be called?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JavaScript runtimes contain a message queue which stores a list of messages to be processed and their associated callback functions. These messages are queued in response to external events (such as a mouse being clicked or receiving the response to an HTTP request) given a callback function has been provided. If, for example a user were to click a button and no callback function was provided – no message would have been enqueued.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a loop, the queue is polled for the next message (each poll referred to as a “tick”) and when a message is encountered, the callback for that message is executed.</a:t>
            </a:r>
            <a:endParaRPr lang="bg-BG" dirty="0"/>
          </a:p>
          <a:p>
            <a:endParaRPr lang="bg-BG" dirty="0"/>
          </a:p>
        </p:txBody>
      </p:sp>
      <p:sp>
        <p:nvSpPr>
          <p:cNvPr id="4" name="Slide Number Placeholder 3"/>
          <p:cNvSpPr>
            <a:spLocks noGrp="1"/>
          </p:cNvSpPr>
          <p:nvPr>
            <p:ph type="sldNum" sz="quarter" idx="10"/>
          </p:nvPr>
        </p:nvSpPr>
        <p:spPr/>
        <p:txBody>
          <a:bodyPr/>
          <a:lstStyle/>
          <a:p>
            <a:fld id="{BC6A8B0E-FA55-493A-8C72-97CDBA8B245D}" type="slidenum">
              <a:rPr lang="bg-BG" smtClean="0"/>
              <a:t>4</a:t>
            </a:fld>
            <a:endParaRPr lang="bg-BG"/>
          </a:p>
        </p:txBody>
      </p:sp>
    </p:spTree>
    <p:extLst>
      <p:ext uri="{BB962C8B-B14F-4D97-AF65-F5344CB8AC3E}">
        <p14:creationId xmlns:p14="http://schemas.microsoft.com/office/powerpoint/2010/main" val="208209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bg-B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bg-BG"/>
          </a:p>
        </p:txBody>
      </p:sp>
      <p:sp>
        <p:nvSpPr>
          <p:cNvPr id="4" name="Date Placeholder 3"/>
          <p:cNvSpPr>
            <a:spLocks noGrp="1"/>
          </p:cNvSpPr>
          <p:nvPr>
            <p:ph type="dt" sz="half" idx="10"/>
          </p:nvPr>
        </p:nvSpPr>
        <p:spPr/>
        <p:txBody>
          <a:bodyPr/>
          <a:lstStyle/>
          <a:p>
            <a:fld id="{1582AA4A-585B-4FC1-96FE-65A4C7DBF813}" type="datetimeFigureOut">
              <a:rPr lang="bg-BG" smtClean="0"/>
              <a:t>20.10.2016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BDA92AF1-D461-482D-946D-D4907318974D}" type="slidenum">
              <a:rPr lang="bg-BG" smtClean="0"/>
              <a:t>‹#›</a:t>
            </a:fld>
            <a:endParaRPr lang="bg-BG"/>
          </a:p>
        </p:txBody>
      </p:sp>
    </p:spTree>
    <p:extLst>
      <p:ext uri="{BB962C8B-B14F-4D97-AF65-F5344CB8AC3E}">
        <p14:creationId xmlns:p14="http://schemas.microsoft.com/office/powerpoint/2010/main" val="638726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p:cNvSpPr>
            <a:spLocks noGrp="1"/>
          </p:cNvSpPr>
          <p:nvPr>
            <p:ph type="dt" sz="half" idx="10"/>
          </p:nvPr>
        </p:nvSpPr>
        <p:spPr/>
        <p:txBody>
          <a:bodyPr/>
          <a:lstStyle/>
          <a:p>
            <a:fld id="{1582AA4A-585B-4FC1-96FE-65A4C7DBF813}" type="datetimeFigureOut">
              <a:rPr lang="bg-BG" smtClean="0"/>
              <a:t>20.10.2016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BDA92AF1-D461-482D-946D-D4907318974D}" type="slidenum">
              <a:rPr lang="bg-BG" smtClean="0"/>
              <a:t>‹#›</a:t>
            </a:fld>
            <a:endParaRPr lang="bg-BG"/>
          </a:p>
        </p:txBody>
      </p:sp>
    </p:spTree>
    <p:extLst>
      <p:ext uri="{BB962C8B-B14F-4D97-AF65-F5344CB8AC3E}">
        <p14:creationId xmlns:p14="http://schemas.microsoft.com/office/powerpoint/2010/main" val="114811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bg-B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p:cNvSpPr>
            <a:spLocks noGrp="1"/>
          </p:cNvSpPr>
          <p:nvPr>
            <p:ph type="dt" sz="half" idx="10"/>
          </p:nvPr>
        </p:nvSpPr>
        <p:spPr/>
        <p:txBody>
          <a:bodyPr/>
          <a:lstStyle/>
          <a:p>
            <a:fld id="{1582AA4A-585B-4FC1-96FE-65A4C7DBF813}" type="datetimeFigureOut">
              <a:rPr lang="bg-BG" smtClean="0"/>
              <a:t>20.10.2016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BDA92AF1-D461-482D-946D-D4907318974D}" type="slidenum">
              <a:rPr lang="bg-BG" smtClean="0"/>
              <a:t>‹#›</a:t>
            </a:fld>
            <a:endParaRPr lang="bg-BG"/>
          </a:p>
        </p:txBody>
      </p:sp>
    </p:spTree>
    <p:extLst>
      <p:ext uri="{BB962C8B-B14F-4D97-AF65-F5344CB8AC3E}">
        <p14:creationId xmlns:p14="http://schemas.microsoft.com/office/powerpoint/2010/main" val="1076139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bg-BG"/>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p:cNvSpPr>
            <a:spLocks noGrp="1"/>
          </p:cNvSpPr>
          <p:nvPr>
            <p:ph type="dt" sz="half" idx="10"/>
          </p:nvPr>
        </p:nvSpPr>
        <p:spPr/>
        <p:txBody>
          <a:bodyPr/>
          <a:lstStyle/>
          <a:p>
            <a:fld id="{1582AA4A-585B-4FC1-96FE-65A4C7DBF813}" type="datetimeFigureOut">
              <a:rPr lang="bg-BG" smtClean="0"/>
              <a:t>20.10.2016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BDA92AF1-D461-482D-946D-D4907318974D}" type="slidenum">
              <a:rPr lang="bg-BG" smtClean="0"/>
              <a:t>‹#›</a:t>
            </a:fld>
            <a:endParaRPr lang="bg-BG"/>
          </a:p>
        </p:txBody>
      </p:sp>
    </p:spTree>
    <p:extLst>
      <p:ext uri="{BB962C8B-B14F-4D97-AF65-F5344CB8AC3E}">
        <p14:creationId xmlns:p14="http://schemas.microsoft.com/office/powerpoint/2010/main" val="271708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bg-B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82AA4A-585B-4FC1-96FE-65A4C7DBF813}" type="datetimeFigureOut">
              <a:rPr lang="bg-BG" smtClean="0"/>
              <a:t>20.10.2016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BDA92AF1-D461-482D-946D-D4907318974D}" type="slidenum">
              <a:rPr lang="bg-BG" smtClean="0"/>
              <a:t>‹#›</a:t>
            </a:fld>
            <a:endParaRPr lang="bg-BG"/>
          </a:p>
        </p:txBody>
      </p:sp>
    </p:spTree>
    <p:extLst>
      <p:ext uri="{BB962C8B-B14F-4D97-AF65-F5344CB8AC3E}">
        <p14:creationId xmlns:p14="http://schemas.microsoft.com/office/powerpoint/2010/main" val="206450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bg-BG"/>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Date Placeholder 4"/>
          <p:cNvSpPr>
            <a:spLocks noGrp="1"/>
          </p:cNvSpPr>
          <p:nvPr>
            <p:ph type="dt" sz="half" idx="10"/>
          </p:nvPr>
        </p:nvSpPr>
        <p:spPr/>
        <p:txBody>
          <a:bodyPr/>
          <a:lstStyle/>
          <a:p>
            <a:fld id="{1582AA4A-585B-4FC1-96FE-65A4C7DBF813}" type="datetimeFigureOut">
              <a:rPr lang="bg-BG" smtClean="0"/>
              <a:t>20.10.2016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BDA92AF1-D461-482D-946D-D4907318974D}" type="slidenum">
              <a:rPr lang="bg-BG" smtClean="0"/>
              <a:t>‹#›</a:t>
            </a:fld>
            <a:endParaRPr lang="bg-BG"/>
          </a:p>
        </p:txBody>
      </p:sp>
    </p:spTree>
    <p:extLst>
      <p:ext uri="{BB962C8B-B14F-4D97-AF65-F5344CB8AC3E}">
        <p14:creationId xmlns:p14="http://schemas.microsoft.com/office/powerpoint/2010/main" val="2353679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bg-B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7" name="Date Placeholder 6"/>
          <p:cNvSpPr>
            <a:spLocks noGrp="1"/>
          </p:cNvSpPr>
          <p:nvPr>
            <p:ph type="dt" sz="half" idx="10"/>
          </p:nvPr>
        </p:nvSpPr>
        <p:spPr/>
        <p:txBody>
          <a:bodyPr/>
          <a:lstStyle/>
          <a:p>
            <a:fld id="{1582AA4A-585B-4FC1-96FE-65A4C7DBF813}" type="datetimeFigureOut">
              <a:rPr lang="bg-BG" smtClean="0"/>
              <a:t>20.10.2016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BDA92AF1-D461-482D-946D-D4907318974D}" type="slidenum">
              <a:rPr lang="bg-BG" smtClean="0"/>
              <a:t>‹#›</a:t>
            </a:fld>
            <a:endParaRPr lang="bg-BG"/>
          </a:p>
        </p:txBody>
      </p:sp>
    </p:spTree>
    <p:extLst>
      <p:ext uri="{BB962C8B-B14F-4D97-AF65-F5344CB8AC3E}">
        <p14:creationId xmlns:p14="http://schemas.microsoft.com/office/powerpoint/2010/main" val="3061570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bg-BG"/>
          </a:p>
        </p:txBody>
      </p:sp>
      <p:sp>
        <p:nvSpPr>
          <p:cNvPr id="3" name="Date Placeholder 2"/>
          <p:cNvSpPr>
            <a:spLocks noGrp="1"/>
          </p:cNvSpPr>
          <p:nvPr>
            <p:ph type="dt" sz="half" idx="10"/>
          </p:nvPr>
        </p:nvSpPr>
        <p:spPr/>
        <p:txBody>
          <a:bodyPr/>
          <a:lstStyle/>
          <a:p>
            <a:fld id="{1582AA4A-585B-4FC1-96FE-65A4C7DBF813}" type="datetimeFigureOut">
              <a:rPr lang="bg-BG" smtClean="0"/>
              <a:t>20.10.2016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BDA92AF1-D461-482D-946D-D4907318974D}" type="slidenum">
              <a:rPr lang="bg-BG" smtClean="0"/>
              <a:t>‹#›</a:t>
            </a:fld>
            <a:endParaRPr lang="bg-BG"/>
          </a:p>
        </p:txBody>
      </p:sp>
    </p:spTree>
    <p:extLst>
      <p:ext uri="{BB962C8B-B14F-4D97-AF65-F5344CB8AC3E}">
        <p14:creationId xmlns:p14="http://schemas.microsoft.com/office/powerpoint/2010/main" val="2966117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2AA4A-585B-4FC1-96FE-65A4C7DBF813}" type="datetimeFigureOut">
              <a:rPr lang="bg-BG" smtClean="0"/>
              <a:t>20.10.2016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BDA92AF1-D461-482D-946D-D4907318974D}" type="slidenum">
              <a:rPr lang="bg-BG" smtClean="0"/>
              <a:t>‹#›</a:t>
            </a:fld>
            <a:endParaRPr lang="bg-BG"/>
          </a:p>
        </p:txBody>
      </p:sp>
    </p:spTree>
    <p:extLst>
      <p:ext uri="{BB962C8B-B14F-4D97-AF65-F5344CB8AC3E}">
        <p14:creationId xmlns:p14="http://schemas.microsoft.com/office/powerpoint/2010/main" val="3653901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82AA4A-585B-4FC1-96FE-65A4C7DBF813}" type="datetimeFigureOut">
              <a:rPr lang="bg-BG" smtClean="0"/>
              <a:t>20.10.2016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BDA92AF1-D461-482D-946D-D4907318974D}" type="slidenum">
              <a:rPr lang="bg-BG" smtClean="0"/>
              <a:t>‹#›</a:t>
            </a:fld>
            <a:endParaRPr lang="bg-BG"/>
          </a:p>
        </p:txBody>
      </p:sp>
    </p:spTree>
    <p:extLst>
      <p:ext uri="{BB962C8B-B14F-4D97-AF65-F5344CB8AC3E}">
        <p14:creationId xmlns:p14="http://schemas.microsoft.com/office/powerpoint/2010/main" val="1255500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82AA4A-585B-4FC1-96FE-65A4C7DBF813}" type="datetimeFigureOut">
              <a:rPr lang="bg-BG" smtClean="0"/>
              <a:t>20.10.2016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BDA92AF1-D461-482D-946D-D4907318974D}" type="slidenum">
              <a:rPr lang="bg-BG" smtClean="0"/>
              <a:t>‹#›</a:t>
            </a:fld>
            <a:endParaRPr lang="bg-BG"/>
          </a:p>
        </p:txBody>
      </p:sp>
    </p:spTree>
    <p:extLst>
      <p:ext uri="{BB962C8B-B14F-4D97-AF65-F5344CB8AC3E}">
        <p14:creationId xmlns:p14="http://schemas.microsoft.com/office/powerpoint/2010/main" val="3657138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bg-B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2AA4A-585B-4FC1-96FE-65A4C7DBF813}" type="datetimeFigureOut">
              <a:rPr lang="bg-BG" smtClean="0"/>
              <a:t>20.10.2016 г.</a:t>
            </a:fld>
            <a:endParaRPr lang="bg-B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A92AF1-D461-482D-946D-D4907318974D}" type="slidenum">
              <a:rPr lang="bg-BG" smtClean="0"/>
              <a:t>‹#›</a:t>
            </a:fld>
            <a:endParaRPr lang="bg-BG"/>
          </a:p>
        </p:txBody>
      </p:sp>
    </p:spTree>
    <p:extLst>
      <p:ext uri="{BB962C8B-B14F-4D97-AF65-F5344CB8AC3E}">
        <p14:creationId xmlns:p14="http://schemas.microsoft.com/office/powerpoint/2010/main" val="3354771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JS crash-course</a:t>
            </a:r>
            <a:endParaRPr lang="bg-BG" dirty="0"/>
          </a:p>
        </p:txBody>
      </p:sp>
    </p:spTree>
    <p:extLst>
      <p:ext uri="{BB962C8B-B14F-4D97-AF65-F5344CB8AC3E}">
        <p14:creationId xmlns:p14="http://schemas.microsoft.com/office/powerpoint/2010/main" val="3606478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7441660"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2" name="Title 1"/>
          <p:cNvSpPr>
            <a:spLocks noGrp="1"/>
          </p:cNvSpPr>
          <p:nvPr>
            <p:ph type="title"/>
          </p:nvPr>
        </p:nvSpPr>
        <p:spPr/>
        <p:txBody>
          <a:bodyPr/>
          <a:lstStyle/>
          <a:p>
            <a:r>
              <a:rPr lang="en-US" dirty="0"/>
              <a:t>Stack calls</a:t>
            </a:r>
            <a:endParaRPr lang="bg-BG" dirty="0"/>
          </a:p>
        </p:txBody>
      </p:sp>
      <p:pic>
        <p:nvPicPr>
          <p:cNvPr id="4" name="Picture 3"/>
          <p:cNvPicPr>
            <a:picLocks noChangeAspect="1"/>
          </p:cNvPicPr>
          <p:nvPr/>
        </p:nvPicPr>
        <p:blipFill>
          <a:blip r:embed="rId2"/>
          <a:stretch>
            <a:fillRect/>
          </a:stretch>
        </p:blipFill>
        <p:spPr>
          <a:xfrm>
            <a:off x="250588" y="1690688"/>
            <a:ext cx="6029325" cy="4962525"/>
          </a:xfrm>
          <a:prstGeom prst="rect">
            <a:avLst/>
          </a:prstGeom>
        </p:spPr>
      </p:pic>
      <p:sp>
        <p:nvSpPr>
          <p:cNvPr id="6" name="Rectangle 5"/>
          <p:cNvSpPr/>
          <p:nvPr/>
        </p:nvSpPr>
        <p:spPr>
          <a:xfrm>
            <a:off x="7592439" y="5077839"/>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000" dirty="0"/>
              <a:t>bar(8)</a:t>
            </a:r>
            <a:endParaRPr lang="bg-BG" sz="6000" dirty="0"/>
          </a:p>
        </p:txBody>
      </p:sp>
      <p:sp>
        <p:nvSpPr>
          <p:cNvPr id="11" name="Rectangle 10"/>
          <p:cNvSpPr/>
          <p:nvPr/>
        </p:nvSpPr>
        <p:spPr>
          <a:xfrm>
            <a:off x="7594060" y="3502465"/>
            <a:ext cx="4212077" cy="14299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0" dirty="0">
                <a:ln w="0"/>
                <a:solidFill>
                  <a:schemeClr val="tx1"/>
                </a:solidFill>
                <a:effectLst>
                  <a:outerShdw blurRad="38100" dist="19050" dir="2700000" algn="tl" rotWithShape="0">
                    <a:schemeClr val="dk1">
                      <a:alpha val="40000"/>
                    </a:schemeClr>
                  </a:outerShdw>
                </a:effectLst>
              </a:rPr>
              <a:t>return</a:t>
            </a:r>
            <a:endParaRPr lang="bg-BG" sz="6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35429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7441660"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2" name="Title 1"/>
          <p:cNvSpPr>
            <a:spLocks noGrp="1"/>
          </p:cNvSpPr>
          <p:nvPr>
            <p:ph type="title"/>
          </p:nvPr>
        </p:nvSpPr>
        <p:spPr/>
        <p:txBody>
          <a:bodyPr/>
          <a:lstStyle/>
          <a:p>
            <a:r>
              <a:rPr lang="en-US" dirty="0"/>
              <a:t>Stack calls</a:t>
            </a:r>
            <a:endParaRPr lang="bg-BG" dirty="0"/>
          </a:p>
        </p:txBody>
      </p:sp>
      <p:pic>
        <p:nvPicPr>
          <p:cNvPr id="4" name="Picture 3"/>
          <p:cNvPicPr>
            <a:picLocks noChangeAspect="1"/>
          </p:cNvPicPr>
          <p:nvPr/>
        </p:nvPicPr>
        <p:blipFill>
          <a:blip r:embed="rId2"/>
          <a:stretch>
            <a:fillRect/>
          </a:stretch>
        </p:blipFill>
        <p:spPr>
          <a:xfrm>
            <a:off x="250588" y="1690688"/>
            <a:ext cx="6029325" cy="4962525"/>
          </a:xfrm>
          <a:prstGeom prst="rect">
            <a:avLst/>
          </a:prstGeom>
        </p:spPr>
      </p:pic>
      <p:sp>
        <p:nvSpPr>
          <p:cNvPr id="6" name="Rectangle 5"/>
          <p:cNvSpPr/>
          <p:nvPr/>
        </p:nvSpPr>
        <p:spPr>
          <a:xfrm>
            <a:off x="7592439" y="5077839"/>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000" dirty="0"/>
              <a:t>bar(8)</a:t>
            </a:r>
            <a:endParaRPr lang="bg-BG" sz="6000" dirty="0"/>
          </a:p>
        </p:txBody>
      </p:sp>
    </p:spTree>
    <p:extLst>
      <p:ext uri="{BB962C8B-B14F-4D97-AF65-F5344CB8AC3E}">
        <p14:creationId xmlns:p14="http://schemas.microsoft.com/office/powerpoint/2010/main" val="4009586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7441660"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2" name="Title 1"/>
          <p:cNvSpPr>
            <a:spLocks noGrp="1"/>
          </p:cNvSpPr>
          <p:nvPr>
            <p:ph type="title"/>
          </p:nvPr>
        </p:nvSpPr>
        <p:spPr/>
        <p:txBody>
          <a:bodyPr/>
          <a:lstStyle/>
          <a:p>
            <a:r>
              <a:rPr lang="en-US" dirty="0"/>
              <a:t>Stack calls</a:t>
            </a:r>
            <a:endParaRPr lang="bg-BG" dirty="0"/>
          </a:p>
        </p:txBody>
      </p:sp>
      <p:pic>
        <p:nvPicPr>
          <p:cNvPr id="4" name="Picture 3"/>
          <p:cNvPicPr>
            <a:picLocks noChangeAspect="1"/>
          </p:cNvPicPr>
          <p:nvPr/>
        </p:nvPicPr>
        <p:blipFill>
          <a:blip r:embed="rId2"/>
          <a:stretch>
            <a:fillRect/>
          </a:stretch>
        </p:blipFill>
        <p:spPr>
          <a:xfrm>
            <a:off x="250588" y="1690688"/>
            <a:ext cx="6029325" cy="4962525"/>
          </a:xfrm>
          <a:prstGeom prst="rect">
            <a:avLst/>
          </a:prstGeom>
        </p:spPr>
      </p:pic>
      <p:sp>
        <p:nvSpPr>
          <p:cNvPr id="11" name="Rectangle 10"/>
          <p:cNvSpPr/>
          <p:nvPr/>
        </p:nvSpPr>
        <p:spPr>
          <a:xfrm>
            <a:off x="7592439" y="5077839"/>
            <a:ext cx="4212077" cy="14299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0" dirty="0">
                <a:ln w="0"/>
                <a:solidFill>
                  <a:schemeClr val="tx1"/>
                </a:solidFill>
                <a:effectLst>
                  <a:outerShdw blurRad="38100" dist="19050" dir="2700000" algn="tl" rotWithShape="0">
                    <a:schemeClr val="dk1">
                      <a:alpha val="40000"/>
                    </a:schemeClr>
                  </a:outerShdw>
                </a:effectLst>
              </a:rPr>
              <a:t>return</a:t>
            </a:r>
            <a:endParaRPr lang="bg-BG" sz="6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16689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7441660"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2" name="Title 1"/>
          <p:cNvSpPr>
            <a:spLocks noGrp="1"/>
          </p:cNvSpPr>
          <p:nvPr>
            <p:ph type="title"/>
          </p:nvPr>
        </p:nvSpPr>
        <p:spPr/>
        <p:txBody>
          <a:bodyPr/>
          <a:lstStyle/>
          <a:p>
            <a:r>
              <a:rPr lang="en-US" dirty="0"/>
              <a:t>Stack calls</a:t>
            </a:r>
            <a:endParaRPr lang="bg-BG" dirty="0"/>
          </a:p>
        </p:txBody>
      </p:sp>
      <p:pic>
        <p:nvPicPr>
          <p:cNvPr id="4" name="Picture 3"/>
          <p:cNvPicPr>
            <a:picLocks noChangeAspect="1"/>
          </p:cNvPicPr>
          <p:nvPr/>
        </p:nvPicPr>
        <p:blipFill>
          <a:blip r:embed="rId2"/>
          <a:stretch>
            <a:fillRect/>
          </a:stretch>
        </p:blipFill>
        <p:spPr>
          <a:xfrm>
            <a:off x="250588" y="1690688"/>
            <a:ext cx="6029325" cy="4962525"/>
          </a:xfrm>
          <a:prstGeom prst="rect">
            <a:avLst/>
          </a:prstGeom>
        </p:spPr>
      </p:pic>
      <p:sp>
        <p:nvSpPr>
          <p:cNvPr id="11" name="Rectangle 10"/>
          <p:cNvSpPr/>
          <p:nvPr/>
        </p:nvSpPr>
        <p:spPr>
          <a:xfrm>
            <a:off x="7592439" y="406129"/>
            <a:ext cx="4212077" cy="6101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6000" b="1" dirty="0">
                <a:solidFill>
                  <a:schemeClr val="bg1"/>
                </a:solidFill>
              </a:rPr>
              <a:t>GC</a:t>
            </a:r>
            <a:endParaRPr lang="bg-BG" sz="6000" b="1" dirty="0">
              <a:solidFill>
                <a:schemeClr val="bg1"/>
              </a:solidFill>
            </a:endParaRPr>
          </a:p>
        </p:txBody>
      </p:sp>
    </p:spTree>
    <p:extLst>
      <p:ext uri="{BB962C8B-B14F-4D97-AF65-F5344CB8AC3E}">
        <p14:creationId xmlns:p14="http://schemas.microsoft.com/office/powerpoint/2010/main" val="2797089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calls</a:t>
            </a:r>
            <a:endParaRPr lang="bg-BG" dirty="0"/>
          </a:p>
        </p:txBody>
      </p:sp>
      <p:pic>
        <p:nvPicPr>
          <p:cNvPr id="4" name="Picture 3"/>
          <p:cNvPicPr>
            <a:picLocks noChangeAspect="1"/>
          </p:cNvPicPr>
          <p:nvPr/>
        </p:nvPicPr>
        <p:blipFill>
          <a:blip r:embed="rId2"/>
          <a:stretch>
            <a:fillRect/>
          </a:stretch>
        </p:blipFill>
        <p:spPr>
          <a:xfrm>
            <a:off x="250588" y="1690688"/>
            <a:ext cx="6029325" cy="4962525"/>
          </a:xfrm>
          <a:prstGeom prst="rect">
            <a:avLst/>
          </a:prstGeom>
        </p:spPr>
      </p:pic>
      <p:sp>
        <p:nvSpPr>
          <p:cNvPr id="12" name="Rectangle 11"/>
          <p:cNvSpPr/>
          <p:nvPr/>
        </p:nvSpPr>
        <p:spPr>
          <a:xfrm>
            <a:off x="7441660"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Tree>
    <p:extLst>
      <p:ext uri="{BB962C8B-B14F-4D97-AF65-F5344CB8AC3E}">
        <p14:creationId xmlns:p14="http://schemas.microsoft.com/office/powerpoint/2010/main" val="1327004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33650" y="1485900"/>
            <a:ext cx="7124700" cy="3886200"/>
          </a:xfrm>
          <a:prstGeom prst="rect">
            <a:avLst/>
          </a:prstGeom>
        </p:spPr>
      </p:pic>
    </p:spTree>
    <p:extLst>
      <p:ext uri="{BB962C8B-B14F-4D97-AF65-F5344CB8AC3E}">
        <p14:creationId xmlns:p14="http://schemas.microsoft.com/office/powerpoint/2010/main" val="3601387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281"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5" name="Rectangle 4"/>
          <p:cNvSpPr/>
          <p:nvPr/>
        </p:nvSpPr>
        <p:spPr>
          <a:xfrm>
            <a:off x="355060" y="5077839"/>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init</a:t>
            </a:r>
            <a:endParaRPr lang="bg-BG" sz="4000" dirty="0"/>
          </a:p>
        </p:txBody>
      </p:sp>
      <p:sp>
        <p:nvSpPr>
          <p:cNvPr id="8" name="Rectangle 7"/>
          <p:cNvSpPr/>
          <p:nvPr/>
        </p:nvSpPr>
        <p:spPr>
          <a:xfrm>
            <a:off x="7465403" y="226141"/>
            <a:ext cx="4513634"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algn="ctr"/>
            <a:r>
              <a:rPr lang="en-US" sz="4800" dirty="0"/>
              <a:t>Browser API</a:t>
            </a:r>
            <a:endParaRPr lang="bg-BG" sz="4800" dirty="0"/>
          </a:p>
        </p:txBody>
      </p:sp>
    </p:spTree>
    <p:extLst>
      <p:ext uri="{BB962C8B-B14F-4D97-AF65-F5344CB8AC3E}">
        <p14:creationId xmlns:p14="http://schemas.microsoft.com/office/powerpoint/2010/main" val="947356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281"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5" name="Rectangle 4"/>
          <p:cNvSpPr/>
          <p:nvPr/>
        </p:nvSpPr>
        <p:spPr>
          <a:xfrm>
            <a:off x="355060" y="5077839"/>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init</a:t>
            </a:r>
            <a:endParaRPr lang="bg-BG" sz="4000" dirty="0"/>
          </a:p>
        </p:txBody>
      </p:sp>
      <p:sp>
        <p:nvSpPr>
          <p:cNvPr id="6" name="Rectangle 5"/>
          <p:cNvSpPr/>
          <p:nvPr/>
        </p:nvSpPr>
        <p:spPr>
          <a:xfrm>
            <a:off x="355059" y="3502465"/>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addEventListener</a:t>
            </a:r>
            <a:endParaRPr lang="bg-BG" sz="4000" dirty="0"/>
          </a:p>
        </p:txBody>
      </p:sp>
      <p:sp>
        <p:nvSpPr>
          <p:cNvPr id="8" name="Rectangle 7"/>
          <p:cNvSpPr/>
          <p:nvPr/>
        </p:nvSpPr>
        <p:spPr>
          <a:xfrm>
            <a:off x="7465403" y="226141"/>
            <a:ext cx="4513634"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algn="ctr"/>
            <a:r>
              <a:rPr lang="en-US" sz="4800" dirty="0"/>
              <a:t>Browser API</a:t>
            </a:r>
            <a:endParaRPr lang="bg-BG" sz="4800" dirty="0"/>
          </a:p>
        </p:txBody>
      </p:sp>
    </p:spTree>
    <p:extLst>
      <p:ext uri="{BB962C8B-B14F-4D97-AF65-F5344CB8AC3E}">
        <p14:creationId xmlns:p14="http://schemas.microsoft.com/office/powerpoint/2010/main" val="3659064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281"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5" name="Rectangle 4"/>
          <p:cNvSpPr/>
          <p:nvPr/>
        </p:nvSpPr>
        <p:spPr>
          <a:xfrm>
            <a:off x="355060" y="5077839"/>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init</a:t>
            </a:r>
            <a:endParaRPr lang="bg-BG" sz="4000" dirty="0"/>
          </a:p>
        </p:txBody>
      </p:sp>
      <p:sp>
        <p:nvSpPr>
          <p:cNvPr id="6" name="Rectangle 5"/>
          <p:cNvSpPr/>
          <p:nvPr/>
        </p:nvSpPr>
        <p:spPr>
          <a:xfrm>
            <a:off x="355059" y="3502465"/>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addEventListener</a:t>
            </a:r>
            <a:endParaRPr lang="bg-BG" sz="4000" dirty="0"/>
          </a:p>
        </p:txBody>
      </p:sp>
      <p:sp>
        <p:nvSpPr>
          <p:cNvPr id="8" name="Rectangle 7"/>
          <p:cNvSpPr/>
          <p:nvPr/>
        </p:nvSpPr>
        <p:spPr>
          <a:xfrm>
            <a:off x="7465403" y="226141"/>
            <a:ext cx="4513634"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algn="ctr"/>
            <a:r>
              <a:rPr lang="en-US" sz="4800" dirty="0"/>
              <a:t>Browser API</a:t>
            </a:r>
            <a:endParaRPr lang="bg-BG" sz="4800" dirty="0"/>
          </a:p>
        </p:txBody>
      </p:sp>
      <p:sp>
        <p:nvSpPr>
          <p:cNvPr id="9" name="Rectangle 8"/>
          <p:cNvSpPr/>
          <p:nvPr/>
        </p:nvSpPr>
        <p:spPr>
          <a:xfrm>
            <a:off x="7616181" y="5077839"/>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cxnSp>
        <p:nvCxnSpPr>
          <p:cNvPr id="10" name="Curved Connector 24"/>
          <p:cNvCxnSpPr>
            <a:stCxn id="6" idx="3"/>
            <a:endCxn id="9" idx="1"/>
          </p:cNvCxnSpPr>
          <p:nvPr/>
        </p:nvCxnSpPr>
        <p:spPr>
          <a:xfrm>
            <a:off x="4567136" y="4217448"/>
            <a:ext cx="3049045" cy="1575374"/>
          </a:xfrm>
          <a:prstGeom prst="curvedConnector3">
            <a:avLst>
              <a:gd name="adj1" fmla="val 50000"/>
            </a:avLst>
          </a:prstGeom>
          <a:ln w="127000">
            <a:solidFill>
              <a:schemeClr val="tx1"/>
            </a:solidFill>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318073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281"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5" name="Rectangle 4"/>
          <p:cNvSpPr/>
          <p:nvPr/>
        </p:nvSpPr>
        <p:spPr>
          <a:xfrm>
            <a:off x="355060" y="5077839"/>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init</a:t>
            </a:r>
            <a:endParaRPr lang="bg-BG" sz="4000" dirty="0"/>
          </a:p>
        </p:txBody>
      </p:sp>
      <p:sp>
        <p:nvSpPr>
          <p:cNvPr id="8" name="Rectangle 7"/>
          <p:cNvSpPr/>
          <p:nvPr/>
        </p:nvSpPr>
        <p:spPr>
          <a:xfrm>
            <a:off x="7465403" y="226141"/>
            <a:ext cx="4513634"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algn="ctr"/>
            <a:r>
              <a:rPr lang="en-US" sz="4800" dirty="0"/>
              <a:t>Browser API</a:t>
            </a:r>
            <a:endParaRPr lang="bg-BG" sz="4800" dirty="0"/>
          </a:p>
        </p:txBody>
      </p:sp>
      <p:sp>
        <p:nvSpPr>
          <p:cNvPr id="9" name="Rectangle 8"/>
          <p:cNvSpPr/>
          <p:nvPr/>
        </p:nvSpPr>
        <p:spPr>
          <a:xfrm>
            <a:off x="7616181" y="5077839"/>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11" name="Rectangle 10"/>
          <p:cNvSpPr/>
          <p:nvPr/>
        </p:nvSpPr>
        <p:spPr>
          <a:xfrm>
            <a:off x="355058" y="3502465"/>
            <a:ext cx="4212077" cy="14299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000" dirty="0">
                <a:ln w="0"/>
                <a:solidFill>
                  <a:schemeClr val="tx1"/>
                </a:solidFill>
                <a:effectLst>
                  <a:outerShdw blurRad="38100" dist="19050" dir="2700000" algn="tl" rotWithShape="0">
                    <a:schemeClr val="dk1">
                      <a:alpha val="40000"/>
                    </a:schemeClr>
                  </a:outerShdw>
                </a:effectLst>
              </a:rPr>
              <a:t>return</a:t>
            </a:r>
            <a:endParaRPr lang="bg-BG" sz="4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35887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a:t>
            </a:r>
            <a:endParaRPr lang="bg-BG" dirty="0"/>
          </a:p>
        </p:txBody>
      </p:sp>
      <p:sp>
        <p:nvSpPr>
          <p:cNvPr id="3" name="Content Placeholder 2"/>
          <p:cNvSpPr>
            <a:spLocks noGrp="1"/>
          </p:cNvSpPr>
          <p:nvPr>
            <p:ph idx="1"/>
          </p:nvPr>
        </p:nvSpPr>
        <p:spPr/>
        <p:txBody>
          <a:bodyPr/>
          <a:lstStyle/>
          <a:p>
            <a:r>
              <a:rPr lang="en-US" dirty="0"/>
              <a:t>Event driven mechanics</a:t>
            </a:r>
          </a:p>
          <a:p>
            <a:r>
              <a:rPr lang="en-US" dirty="0"/>
              <a:t>Events in the browser</a:t>
            </a:r>
          </a:p>
          <a:p>
            <a:r>
              <a:rPr lang="en-US" dirty="0"/>
              <a:t>Prototype chain</a:t>
            </a:r>
          </a:p>
          <a:p>
            <a:r>
              <a:rPr lang="en-US" dirty="0"/>
              <a:t>Performance notes</a:t>
            </a:r>
            <a:endParaRPr lang="bg-BG" dirty="0"/>
          </a:p>
        </p:txBody>
      </p:sp>
    </p:spTree>
    <p:extLst>
      <p:ext uri="{BB962C8B-B14F-4D97-AF65-F5344CB8AC3E}">
        <p14:creationId xmlns:p14="http://schemas.microsoft.com/office/powerpoint/2010/main" val="438842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281"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7465403" y="226141"/>
            <a:ext cx="4513634"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algn="ctr"/>
            <a:r>
              <a:rPr lang="en-US" sz="4800" dirty="0"/>
              <a:t>Browser API</a:t>
            </a:r>
            <a:endParaRPr lang="bg-BG" sz="4800" dirty="0"/>
          </a:p>
        </p:txBody>
      </p:sp>
      <p:sp>
        <p:nvSpPr>
          <p:cNvPr id="9" name="Rectangle 8"/>
          <p:cNvSpPr/>
          <p:nvPr/>
        </p:nvSpPr>
        <p:spPr>
          <a:xfrm>
            <a:off x="7616181" y="5077839"/>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11" name="Rectangle 10"/>
          <p:cNvSpPr/>
          <p:nvPr/>
        </p:nvSpPr>
        <p:spPr>
          <a:xfrm>
            <a:off x="355058" y="5077839"/>
            <a:ext cx="4212077" cy="14299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000" dirty="0">
                <a:ln w="0"/>
                <a:solidFill>
                  <a:schemeClr val="tx1"/>
                </a:solidFill>
                <a:effectLst>
                  <a:outerShdw blurRad="38100" dist="19050" dir="2700000" algn="tl" rotWithShape="0">
                    <a:schemeClr val="dk1">
                      <a:alpha val="40000"/>
                    </a:schemeClr>
                  </a:outerShdw>
                </a:effectLst>
              </a:rPr>
              <a:t>return</a:t>
            </a:r>
            <a:endParaRPr lang="bg-BG" sz="4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85294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281"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7465403" y="226141"/>
            <a:ext cx="4513634"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algn="ctr"/>
            <a:r>
              <a:rPr lang="en-US" sz="4800" dirty="0"/>
              <a:t>Browser API</a:t>
            </a:r>
            <a:endParaRPr lang="bg-BG" sz="4800" dirty="0"/>
          </a:p>
        </p:txBody>
      </p:sp>
      <p:sp>
        <p:nvSpPr>
          <p:cNvPr id="9" name="Rectangle 8"/>
          <p:cNvSpPr/>
          <p:nvPr/>
        </p:nvSpPr>
        <p:spPr>
          <a:xfrm>
            <a:off x="7616181" y="5077839"/>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11" name="Rectangle 10"/>
          <p:cNvSpPr/>
          <p:nvPr/>
        </p:nvSpPr>
        <p:spPr>
          <a:xfrm>
            <a:off x="355060" y="406129"/>
            <a:ext cx="4212077" cy="6101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6000" b="1" dirty="0">
                <a:solidFill>
                  <a:schemeClr val="bg1"/>
                </a:solidFill>
              </a:rPr>
              <a:t>GC</a:t>
            </a:r>
            <a:endParaRPr lang="bg-BG" sz="6000" b="1" dirty="0">
              <a:solidFill>
                <a:schemeClr val="bg1"/>
              </a:solidFill>
            </a:endParaRPr>
          </a:p>
        </p:txBody>
      </p:sp>
    </p:spTree>
    <p:extLst>
      <p:ext uri="{BB962C8B-B14F-4D97-AF65-F5344CB8AC3E}">
        <p14:creationId xmlns:p14="http://schemas.microsoft.com/office/powerpoint/2010/main" val="3951520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281"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7465403" y="226141"/>
            <a:ext cx="4513634"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algn="ctr"/>
            <a:r>
              <a:rPr lang="en-US" sz="4800" dirty="0"/>
              <a:t>Browser API</a:t>
            </a:r>
            <a:endParaRPr lang="bg-BG" sz="4800" dirty="0"/>
          </a:p>
        </p:txBody>
      </p:sp>
      <p:sp>
        <p:nvSpPr>
          <p:cNvPr id="9" name="Rectangle 8"/>
          <p:cNvSpPr/>
          <p:nvPr/>
        </p:nvSpPr>
        <p:spPr>
          <a:xfrm>
            <a:off x="7616181" y="5077839"/>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Tree>
    <p:extLst>
      <p:ext uri="{BB962C8B-B14F-4D97-AF65-F5344CB8AC3E}">
        <p14:creationId xmlns:p14="http://schemas.microsoft.com/office/powerpoint/2010/main" val="717506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algn="ctr"/>
            <a:r>
              <a:rPr lang="en-US" sz="4800" dirty="0"/>
              <a:t>Browser API</a:t>
            </a:r>
            <a:endParaRPr lang="bg-BG" sz="4800" dirty="0"/>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
        <p:nvSpPr>
          <p:cNvPr id="19" name="Rectangle 18"/>
          <p:cNvSpPr/>
          <p:nvPr/>
        </p:nvSpPr>
        <p:spPr>
          <a:xfrm>
            <a:off x="319394"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a:t>
            </a:r>
            <a:endParaRPr lang="bg-BG" sz="4000" dirty="0"/>
          </a:p>
        </p:txBody>
      </p:sp>
    </p:spTree>
    <p:extLst>
      <p:ext uri="{BB962C8B-B14F-4D97-AF65-F5344CB8AC3E}">
        <p14:creationId xmlns:p14="http://schemas.microsoft.com/office/powerpoint/2010/main" val="2190549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algn="ctr"/>
            <a:r>
              <a:rPr lang="en-US" sz="4800" dirty="0"/>
              <a:t>Browser API</a:t>
            </a:r>
            <a:endParaRPr lang="bg-BG" sz="4800" dirty="0"/>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2" name="Oval 1"/>
          <p:cNvSpPr/>
          <p:nvPr/>
        </p:nvSpPr>
        <p:spPr>
          <a:xfrm>
            <a:off x="5045606" y="226141"/>
            <a:ext cx="2094271" cy="209427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b="1" dirty="0"/>
              <a:t>Event</a:t>
            </a:r>
          </a:p>
          <a:p>
            <a:pPr algn="ctr"/>
            <a:r>
              <a:rPr lang="en-US" sz="4000" b="1" dirty="0"/>
              <a:t>Loop</a:t>
            </a:r>
            <a:endParaRPr lang="bg-BG" sz="4000" b="1"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
        <p:nvSpPr>
          <p:cNvPr id="12" name="Rectangle 11"/>
          <p:cNvSpPr/>
          <p:nvPr/>
        </p:nvSpPr>
        <p:spPr>
          <a:xfrm>
            <a:off x="319394"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a:t>
            </a:r>
            <a:endParaRPr lang="bg-BG" sz="4000" dirty="0"/>
          </a:p>
        </p:txBody>
      </p:sp>
    </p:spTree>
    <p:extLst>
      <p:ext uri="{BB962C8B-B14F-4D97-AF65-F5344CB8AC3E}">
        <p14:creationId xmlns:p14="http://schemas.microsoft.com/office/powerpoint/2010/main" val="110660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algn="ctr"/>
            <a:r>
              <a:rPr lang="en-US" sz="4800" dirty="0"/>
              <a:t>Browser API</a:t>
            </a:r>
            <a:endParaRPr lang="bg-BG" sz="4800" dirty="0"/>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2" name="Oval 1"/>
          <p:cNvSpPr/>
          <p:nvPr/>
        </p:nvSpPr>
        <p:spPr>
          <a:xfrm>
            <a:off x="5045606" y="226141"/>
            <a:ext cx="2094271" cy="209427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b="1" dirty="0"/>
              <a:t>Event</a:t>
            </a:r>
          </a:p>
          <a:p>
            <a:pPr algn="ctr"/>
            <a:r>
              <a:rPr lang="en-US" sz="4000" b="1" dirty="0"/>
              <a:t>Loop</a:t>
            </a:r>
            <a:endParaRPr lang="bg-BG" sz="4000" b="1"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
        <p:nvSpPr>
          <p:cNvPr id="16" name="Rectangle 15"/>
          <p:cNvSpPr/>
          <p:nvPr/>
        </p:nvSpPr>
        <p:spPr>
          <a:xfrm>
            <a:off x="4114158" y="3460954"/>
            <a:ext cx="1010108" cy="9179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t>
            </a:r>
            <a:endParaRPr lang="bg-BG" sz="4000" dirty="0"/>
          </a:p>
        </p:txBody>
      </p:sp>
      <p:cxnSp>
        <p:nvCxnSpPr>
          <p:cNvPr id="10" name="Curved Connector 24"/>
          <p:cNvCxnSpPr>
            <a:stCxn id="9" idx="1"/>
            <a:endCxn id="16" idx="3"/>
          </p:cNvCxnSpPr>
          <p:nvPr/>
        </p:nvCxnSpPr>
        <p:spPr>
          <a:xfrm rot="10800000">
            <a:off x="5124267" y="3919946"/>
            <a:ext cx="3544211" cy="1872876"/>
          </a:xfrm>
          <a:prstGeom prst="curvedConnector3">
            <a:avLst>
              <a:gd name="adj1" fmla="val 50000"/>
            </a:avLst>
          </a:prstGeom>
          <a:ln w="127000">
            <a:solidFill>
              <a:schemeClr val="tx1"/>
            </a:solidFill>
            <a:tailEnd type="triangle"/>
          </a:ln>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319394"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a:t>
            </a:r>
            <a:endParaRPr lang="bg-BG" sz="4000" dirty="0"/>
          </a:p>
        </p:txBody>
      </p:sp>
    </p:spTree>
    <p:extLst>
      <p:ext uri="{BB962C8B-B14F-4D97-AF65-F5344CB8AC3E}">
        <p14:creationId xmlns:p14="http://schemas.microsoft.com/office/powerpoint/2010/main" val="148126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algn="ctr"/>
            <a:r>
              <a:rPr lang="en-US" sz="4800" dirty="0"/>
              <a:t>Browser API</a:t>
            </a:r>
            <a:endParaRPr lang="bg-BG" sz="4800" dirty="0"/>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2" name="Oval 1"/>
          <p:cNvSpPr/>
          <p:nvPr/>
        </p:nvSpPr>
        <p:spPr>
          <a:xfrm>
            <a:off x="5045606" y="226141"/>
            <a:ext cx="2094271" cy="209427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b="1" dirty="0"/>
              <a:t>Event</a:t>
            </a:r>
          </a:p>
          <a:p>
            <a:pPr algn="ctr"/>
            <a:r>
              <a:rPr lang="en-US" sz="4000" b="1" dirty="0"/>
              <a:t>Loop</a:t>
            </a:r>
            <a:endParaRPr lang="bg-BG" sz="4000" b="1"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
        <p:nvSpPr>
          <p:cNvPr id="16" name="Rectangle 15"/>
          <p:cNvSpPr/>
          <p:nvPr/>
        </p:nvSpPr>
        <p:spPr>
          <a:xfrm>
            <a:off x="4114158" y="3460954"/>
            <a:ext cx="1010108" cy="9179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t>
            </a:r>
            <a:endParaRPr lang="bg-BG" sz="4000" dirty="0"/>
          </a:p>
        </p:txBody>
      </p:sp>
      <p:cxnSp>
        <p:nvCxnSpPr>
          <p:cNvPr id="10" name="Curved Connector 24"/>
          <p:cNvCxnSpPr>
            <a:stCxn id="9" idx="1"/>
            <a:endCxn id="12" idx="3"/>
          </p:cNvCxnSpPr>
          <p:nvPr/>
        </p:nvCxnSpPr>
        <p:spPr>
          <a:xfrm rot="10800000">
            <a:off x="6292675" y="3915156"/>
            <a:ext cx="2375802" cy="1877667"/>
          </a:xfrm>
          <a:prstGeom prst="curvedConnector3">
            <a:avLst>
              <a:gd name="adj1" fmla="val 50000"/>
            </a:avLst>
          </a:prstGeom>
          <a:ln w="127000">
            <a:solidFill>
              <a:schemeClr val="tx1"/>
            </a:solidFill>
            <a:tailEnd type="triangle"/>
          </a:ln>
        </p:spPr>
        <p:style>
          <a:lnRef idx="1">
            <a:schemeClr val="accent3"/>
          </a:lnRef>
          <a:fillRef idx="0">
            <a:schemeClr val="accent3"/>
          </a:fillRef>
          <a:effectRef idx="0">
            <a:schemeClr val="accent3"/>
          </a:effectRef>
          <a:fontRef idx="minor">
            <a:schemeClr val="tx1"/>
          </a:fontRef>
        </p:style>
      </p:cxnSp>
      <p:sp>
        <p:nvSpPr>
          <p:cNvPr id="12" name="Rectangle 11"/>
          <p:cNvSpPr/>
          <p:nvPr/>
        </p:nvSpPr>
        <p:spPr>
          <a:xfrm>
            <a:off x="5282567" y="3456163"/>
            <a:ext cx="1010108" cy="9179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t>
            </a:r>
            <a:endParaRPr lang="bg-BG" sz="4000" dirty="0"/>
          </a:p>
        </p:txBody>
      </p:sp>
      <p:sp>
        <p:nvSpPr>
          <p:cNvPr id="14" name="Rectangle 13"/>
          <p:cNvSpPr/>
          <p:nvPr/>
        </p:nvSpPr>
        <p:spPr>
          <a:xfrm>
            <a:off x="319394"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a:t>
            </a:r>
            <a:endParaRPr lang="bg-BG" sz="4000" dirty="0"/>
          </a:p>
        </p:txBody>
      </p:sp>
    </p:spTree>
    <p:extLst>
      <p:ext uri="{BB962C8B-B14F-4D97-AF65-F5344CB8AC3E}">
        <p14:creationId xmlns:p14="http://schemas.microsoft.com/office/powerpoint/2010/main" val="56741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algn="ctr"/>
            <a:r>
              <a:rPr lang="en-US" sz="4800" dirty="0"/>
              <a:t>Browser API</a:t>
            </a:r>
            <a:endParaRPr lang="bg-BG" sz="4800" dirty="0"/>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2" name="Oval 1"/>
          <p:cNvSpPr/>
          <p:nvPr/>
        </p:nvSpPr>
        <p:spPr>
          <a:xfrm>
            <a:off x="5045606" y="226141"/>
            <a:ext cx="2094271" cy="209427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4000" b="1" dirty="0"/>
              <a:t>Event</a:t>
            </a:r>
          </a:p>
          <a:p>
            <a:pPr algn="ctr"/>
            <a:r>
              <a:rPr lang="en-US" sz="4000" b="1" dirty="0"/>
              <a:t>Loop</a:t>
            </a:r>
            <a:endParaRPr lang="bg-BG" sz="4000" b="1"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
        <p:nvSpPr>
          <p:cNvPr id="16" name="Rectangle 15"/>
          <p:cNvSpPr/>
          <p:nvPr/>
        </p:nvSpPr>
        <p:spPr>
          <a:xfrm>
            <a:off x="4114158" y="3460954"/>
            <a:ext cx="1010108" cy="9179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t>
            </a:r>
            <a:endParaRPr lang="bg-BG" sz="4000" dirty="0"/>
          </a:p>
        </p:txBody>
      </p:sp>
      <p:sp>
        <p:nvSpPr>
          <p:cNvPr id="12" name="Rectangle 11"/>
          <p:cNvSpPr/>
          <p:nvPr/>
        </p:nvSpPr>
        <p:spPr>
          <a:xfrm>
            <a:off x="5282567" y="3456163"/>
            <a:ext cx="1010108" cy="9179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t>
            </a:r>
            <a:endParaRPr lang="bg-BG" sz="4000" dirty="0"/>
          </a:p>
        </p:txBody>
      </p:sp>
      <p:cxnSp>
        <p:nvCxnSpPr>
          <p:cNvPr id="11" name="Curved Connector 24"/>
          <p:cNvCxnSpPr>
            <a:stCxn id="16" idx="1"/>
            <a:endCxn id="13" idx="3"/>
          </p:cNvCxnSpPr>
          <p:nvPr/>
        </p:nvCxnSpPr>
        <p:spPr>
          <a:xfrm rot="10800000" flipV="1">
            <a:off x="3515544" y="3919946"/>
            <a:ext cx="598615" cy="1872876"/>
          </a:xfrm>
          <a:prstGeom prst="curvedConnector3">
            <a:avLst>
              <a:gd name="adj1" fmla="val 50000"/>
            </a:avLst>
          </a:prstGeom>
          <a:ln w="127000">
            <a:solidFill>
              <a:schemeClr val="tx1"/>
            </a:solidFill>
            <a:tailEnd type="triangle"/>
          </a:ln>
        </p:spPr>
        <p:style>
          <a:lnRef idx="1">
            <a:schemeClr val="accent3"/>
          </a:lnRef>
          <a:fillRef idx="0">
            <a:schemeClr val="accent3"/>
          </a:fillRef>
          <a:effectRef idx="0">
            <a:schemeClr val="accent3"/>
          </a:effectRef>
          <a:fontRef idx="minor">
            <a:schemeClr val="tx1"/>
          </a:fontRef>
        </p:style>
      </p:cxnSp>
      <p:sp>
        <p:nvSpPr>
          <p:cNvPr id="13" name="Rectangle 12"/>
          <p:cNvSpPr/>
          <p:nvPr/>
        </p:nvSpPr>
        <p:spPr>
          <a:xfrm>
            <a:off x="319394"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handler</a:t>
            </a:r>
            <a:endParaRPr lang="bg-BG" sz="4000" dirty="0"/>
          </a:p>
        </p:txBody>
      </p:sp>
    </p:spTree>
    <p:extLst>
      <p:ext uri="{BB962C8B-B14F-4D97-AF65-F5344CB8AC3E}">
        <p14:creationId xmlns:p14="http://schemas.microsoft.com/office/powerpoint/2010/main" val="1886640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algn="ctr"/>
            <a:r>
              <a:rPr lang="en-US" sz="4800" dirty="0"/>
              <a:t>Browser API</a:t>
            </a:r>
            <a:endParaRPr lang="bg-BG" sz="4800" dirty="0"/>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2" name="Oval 1"/>
          <p:cNvSpPr/>
          <p:nvPr/>
        </p:nvSpPr>
        <p:spPr>
          <a:xfrm>
            <a:off x="5045606" y="226141"/>
            <a:ext cx="2094271" cy="209427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b="1" dirty="0"/>
              <a:t>Event</a:t>
            </a:r>
          </a:p>
          <a:p>
            <a:pPr algn="ctr"/>
            <a:r>
              <a:rPr lang="en-US" sz="4000" b="1" dirty="0"/>
              <a:t>Loop</a:t>
            </a:r>
            <a:endParaRPr lang="bg-BG" sz="4000" b="1"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
        <p:nvSpPr>
          <p:cNvPr id="16" name="Rectangle 15"/>
          <p:cNvSpPr/>
          <p:nvPr/>
        </p:nvSpPr>
        <p:spPr>
          <a:xfrm>
            <a:off x="4114158" y="3460954"/>
            <a:ext cx="1010108" cy="9179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t>
            </a:r>
            <a:endParaRPr lang="bg-BG" sz="4000" dirty="0"/>
          </a:p>
        </p:txBody>
      </p:sp>
      <p:sp>
        <p:nvSpPr>
          <p:cNvPr id="13" name="Rectangle 12"/>
          <p:cNvSpPr/>
          <p:nvPr/>
        </p:nvSpPr>
        <p:spPr>
          <a:xfrm>
            <a:off x="319394"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handler</a:t>
            </a:r>
            <a:endParaRPr lang="bg-BG" sz="4000" dirty="0"/>
          </a:p>
        </p:txBody>
      </p:sp>
    </p:spTree>
    <p:extLst>
      <p:ext uri="{BB962C8B-B14F-4D97-AF65-F5344CB8AC3E}">
        <p14:creationId xmlns:p14="http://schemas.microsoft.com/office/powerpoint/2010/main" val="1165233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algn="ctr"/>
            <a:r>
              <a:rPr lang="en-US" sz="4800" dirty="0"/>
              <a:t>Browser API</a:t>
            </a:r>
            <a:endParaRPr lang="bg-BG" sz="4800" dirty="0"/>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2" name="Oval 1"/>
          <p:cNvSpPr/>
          <p:nvPr/>
        </p:nvSpPr>
        <p:spPr>
          <a:xfrm>
            <a:off x="5045606" y="226141"/>
            <a:ext cx="2094271" cy="209427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b="1" dirty="0"/>
              <a:t>Event</a:t>
            </a:r>
          </a:p>
          <a:p>
            <a:pPr algn="ctr"/>
            <a:r>
              <a:rPr lang="en-US" sz="4000" b="1" dirty="0"/>
              <a:t>Loop</a:t>
            </a:r>
            <a:endParaRPr lang="bg-BG" sz="4000" b="1"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
        <p:nvSpPr>
          <p:cNvPr id="16" name="Rectangle 15"/>
          <p:cNvSpPr/>
          <p:nvPr/>
        </p:nvSpPr>
        <p:spPr>
          <a:xfrm>
            <a:off x="4114158" y="3460954"/>
            <a:ext cx="1010108" cy="9179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t>
            </a:r>
            <a:endParaRPr lang="bg-BG" sz="4000" dirty="0"/>
          </a:p>
        </p:txBody>
      </p:sp>
      <p:sp>
        <p:nvSpPr>
          <p:cNvPr id="13" name="Rectangle 12"/>
          <p:cNvSpPr/>
          <p:nvPr/>
        </p:nvSpPr>
        <p:spPr>
          <a:xfrm>
            <a:off x="319394" y="5077839"/>
            <a:ext cx="3196149" cy="14299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000" dirty="0">
                <a:ln w="0"/>
                <a:solidFill>
                  <a:schemeClr val="tx1"/>
                </a:solidFill>
                <a:effectLst>
                  <a:outerShdw blurRad="38100" dist="19050" dir="2700000" algn="tl" rotWithShape="0">
                    <a:schemeClr val="dk1">
                      <a:alpha val="40000"/>
                    </a:schemeClr>
                  </a:outerShdw>
                </a:effectLst>
              </a:rPr>
              <a:t>return</a:t>
            </a:r>
            <a:endParaRPr lang="bg-BG" sz="4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26600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2332B"/>
        </a:solidFill>
        <a:effectLst/>
      </p:bgPr>
    </p:bg>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3690131160"/>
              </p:ext>
            </p:extLst>
          </p:nvPr>
        </p:nvGraphicFramePr>
        <p:xfrm>
          <a:off x="266700" y="166688"/>
          <a:ext cx="11658600" cy="6524625"/>
        </p:xfrm>
        <a:graphic>
          <a:graphicData uri="http://schemas.openxmlformats.org/presentationml/2006/ole">
            <mc:AlternateContent xmlns:mc="http://schemas.openxmlformats.org/markup-compatibility/2006">
              <mc:Choice xmlns:v="urn:schemas-microsoft-com:vml" Requires="v">
                <p:oleObj spid="_x0000_s2050" name="Image" r:id="rId3" imgW="15466320" imgH="8660160" progId="Photoshop.Image.17">
                  <p:embed/>
                </p:oleObj>
              </mc:Choice>
              <mc:Fallback>
                <p:oleObj name="Image" r:id="rId3" imgW="15466320" imgH="8660160" progId="Photoshop.Image.17">
                  <p:embed/>
                  <p:pic>
                    <p:nvPicPr>
                      <p:cNvPr id="0" name=""/>
                      <p:cNvPicPr/>
                      <p:nvPr/>
                    </p:nvPicPr>
                    <p:blipFill>
                      <a:blip r:embed="rId4"/>
                      <a:stretch>
                        <a:fillRect/>
                      </a:stretch>
                    </p:blipFill>
                    <p:spPr>
                      <a:xfrm>
                        <a:off x="266700" y="166688"/>
                        <a:ext cx="11658600" cy="6524625"/>
                      </a:xfrm>
                      <a:prstGeom prst="rect">
                        <a:avLst/>
                      </a:prstGeom>
                    </p:spPr>
                  </p:pic>
                </p:oleObj>
              </mc:Fallback>
            </mc:AlternateContent>
          </a:graphicData>
        </a:graphic>
      </p:graphicFrame>
    </p:spTree>
    <p:extLst>
      <p:ext uri="{BB962C8B-B14F-4D97-AF65-F5344CB8AC3E}">
        <p14:creationId xmlns:p14="http://schemas.microsoft.com/office/powerpoint/2010/main" val="33660808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algn="ctr"/>
            <a:r>
              <a:rPr lang="en-US" sz="4800" dirty="0"/>
              <a:t>Browser API</a:t>
            </a:r>
            <a:endParaRPr lang="bg-BG" sz="4800" dirty="0"/>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2" name="Oval 1"/>
          <p:cNvSpPr/>
          <p:nvPr/>
        </p:nvSpPr>
        <p:spPr>
          <a:xfrm>
            <a:off x="5045606" y="226141"/>
            <a:ext cx="2094271" cy="209427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b="1" dirty="0"/>
              <a:t>Event</a:t>
            </a:r>
          </a:p>
          <a:p>
            <a:pPr algn="ctr"/>
            <a:r>
              <a:rPr lang="en-US" sz="4000" b="1" dirty="0"/>
              <a:t>Loop</a:t>
            </a:r>
            <a:endParaRPr lang="bg-BG" sz="4000" b="1"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
        <p:nvSpPr>
          <p:cNvPr id="16" name="Rectangle 15"/>
          <p:cNvSpPr/>
          <p:nvPr/>
        </p:nvSpPr>
        <p:spPr>
          <a:xfrm>
            <a:off x="4114158" y="3460954"/>
            <a:ext cx="1010108" cy="9179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t>
            </a:r>
            <a:endParaRPr lang="bg-BG" sz="4000" dirty="0"/>
          </a:p>
        </p:txBody>
      </p:sp>
      <p:sp>
        <p:nvSpPr>
          <p:cNvPr id="14" name="Rectangle 13"/>
          <p:cNvSpPr/>
          <p:nvPr/>
        </p:nvSpPr>
        <p:spPr>
          <a:xfrm>
            <a:off x="355061" y="406129"/>
            <a:ext cx="3092990" cy="6101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6000" b="1" dirty="0">
                <a:solidFill>
                  <a:schemeClr val="bg1"/>
                </a:solidFill>
              </a:rPr>
              <a:t>GC</a:t>
            </a:r>
            <a:endParaRPr lang="bg-BG" sz="6000" b="1" dirty="0">
              <a:solidFill>
                <a:schemeClr val="bg1"/>
              </a:solidFill>
            </a:endParaRPr>
          </a:p>
        </p:txBody>
      </p:sp>
    </p:spTree>
    <p:extLst>
      <p:ext uri="{BB962C8B-B14F-4D97-AF65-F5344CB8AC3E}">
        <p14:creationId xmlns:p14="http://schemas.microsoft.com/office/powerpoint/2010/main" val="29613498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algn="ctr"/>
            <a:r>
              <a:rPr lang="en-US" sz="4800" dirty="0"/>
              <a:t>Browser API</a:t>
            </a:r>
            <a:endParaRPr lang="bg-BG" sz="4800" dirty="0"/>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2" name="Oval 1"/>
          <p:cNvSpPr/>
          <p:nvPr/>
        </p:nvSpPr>
        <p:spPr>
          <a:xfrm>
            <a:off x="5045606" y="226141"/>
            <a:ext cx="2094271" cy="209427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4000" b="1" dirty="0"/>
              <a:t>Event</a:t>
            </a:r>
          </a:p>
          <a:p>
            <a:pPr algn="ctr"/>
            <a:r>
              <a:rPr lang="en-US" sz="4000" b="1" dirty="0"/>
              <a:t>Loop</a:t>
            </a:r>
            <a:endParaRPr lang="bg-BG" sz="4000" b="1"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
        <p:nvSpPr>
          <p:cNvPr id="16" name="Rectangle 15"/>
          <p:cNvSpPr/>
          <p:nvPr/>
        </p:nvSpPr>
        <p:spPr>
          <a:xfrm>
            <a:off x="4114158" y="3460954"/>
            <a:ext cx="1010108" cy="9179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t>
            </a:r>
            <a:endParaRPr lang="bg-BG" sz="4000" dirty="0"/>
          </a:p>
        </p:txBody>
      </p:sp>
      <p:cxnSp>
        <p:nvCxnSpPr>
          <p:cNvPr id="11" name="Curved Connector 24"/>
          <p:cNvCxnSpPr>
            <a:stCxn id="16" idx="1"/>
            <a:endCxn id="13" idx="3"/>
          </p:cNvCxnSpPr>
          <p:nvPr/>
        </p:nvCxnSpPr>
        <p:spPr>
          <a:xfrm rot="10800000" flipV="1">
            <a:off x="3515544" y="3919946"/>
            <a:ext cx="598615" cy="1872876"/>
          </a:xfrm>
          <a:prstGeom prst="curvedConnector3">
            <a:avLst>
              <a:gd name="adj1" fmla="val 50000"/>
            </a:avLst>
          </a:prstGeom>
          <a:ln w="127000">
            <a:solidFill>
              <a:schemeClr val="tx1"/>
            </a:solidFill>
            <a:tailEnd type="triangle"/>
          </a:ln>
        </p:spPr>
        <p:style>
          <a:lnRef idx="1">
            <a:schemeClr val="accent3"/>
          </a:lnRef>
          <a:fillRef idx="0">
            <a:schemeClr val="accent3"/>
          </a:fillRef>
          <a:effectRef idx="0">
            <a:schemeClr val="accent3"/>
          </a:effectRef>
          <a:fontRef idx="minor">
            <a:schemeClr val="tx1"/>
          </a:fontRef>
        </p:style>
      </p:cxnSp>
      <p:sp>
        <p:nvSpPr>
          <p:cNvPr id="13" name="Rectangle 12"/>
          <p:cNvSpPr/>
          <p:nvPr/>
        </p:nvSpPr>
        <p:spPr>
          <a:xfrm>
            <a:off x="319394"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handler</a:t>
            </a:r>
            <a:endParaRPr lang="bg-BG" sz="4000" dirty="0"/>
          </a:p>
        </p:txBody>
      </p:sp>
    </p:spTree>
    <p:extLst>
      <p:ext uri="{BB962C8B-B14F-4D97-AF65-F5344CB8AC3E}">
        <p14:creationId xmlns:p14="http://schemas.microsoft.com/office/powerpoint/2010/main" val="1968233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algn="ctr"/>
            <a:r>
              <a:rPr lang="en-US" sz="4800" dirty="0"/>
              <a:t>Browser APIs</a:t>
            </a:r>
          </a:p>
          <a:p>
            <a:pPr algn="ctr"/>
            <a:r>
              <a:rPr lang="en-US" sz="2400" dirty="0"/>
              <a:t>Hidden implementation</a:t>
            </a:r>
            <a:endParaRPr lang="bg-BG" sz="2400" dirty="0"/>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2" name="Oval 1"/>
          <p:cNvSpPr/>
          <p:nvPr/>
        </p:nvSpPr>
        <p:spPr>
          <a:xfrm>
            <a:off x="5045606" y="226141"/>
            <a:ext cx="2094271" cy="209427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b="1" dirty="0"/>
              <a:t>Event</a:t>
            </a:r>
          </a:p>
          <a:p>
            <a:pPr algn="ctr"/>
            <a:r>
              <a:rPr lang="en-US" sz="4000" b="1" dirty="0"/>
              <a:t>Loop</a:t>
            </a:r>
            <a:endParaRPr lang="bg-BG" sz="4000" b="1"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
        <p:nvSpPr>
          <p:cNvPr id="13" name="Rectangle 12"/>
          <p:cNvSpPr/>
          <p:nvPr/>
        </p:nvSpPr>
        <p:spPr>
          <a:xfrm>
            <a:off x="319394"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handler</a:t>
            </a:r>
            <a:endParaRPr lang="bg-BG" sz="4000" dirty="0"/>
          </a:p>
        </p:txBody>
      </p:sp>
    </p:spTree>
    <p:extLst>
      <p:ext uri="{BB962C8B-B14F-4D97-AF65-F5344CB8AC3E}">
        <p14:creationId xmlns:p14="http://schemas.microsoft.com/office/powerpoint/2010/main" val="1714230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Synchronous operations</a:t>
            </a:r>
            <a:endParaRPr lang="bg-BG" dirty="0"/>
          </a:p>
        </p:txBody>
      </p:sp>
      <p:sp>
        <p:nvSpPr>
          <p:cNvPr id="3" name="Content Placeholder 2"/>
          <p:cNvSpPr>
            <a:spLocks noGrp="1"/>
          </p:cNvSpPr>
          <p:nvPr>
            <p:ph idx="1"/>
          </p:nvPr>
        </p:nvSpPr>
        <p:spPr/>
        <p:txBody>
          <a:bodyPr/>
          <a:lstStyle/>
          <a:p>
            <a:r>
              <a:rPr lang="en-US" dirty="0"/>
              <a:t>For</a:t>
            </a:r>
          </a:p>
          <a:p>
            <a:r>
              <a:rPr lang="en-US" dirty="0"/>
              <a:t>While</a:t>
            </a:r>
          </a:p>
          <a:p>
            <a:r>
              <a:rPr lang="en-US" dirty="0"/>
              <a:t>Recursion</a:t>
            </a:r>
          </a:p>
        </p:txBody>
      </p:sp>
    </p:spTree>
    <p:extLst>
      <p:ext uri="{BB962C8B-B14F-4D97-AF65-F5344CB8AC3E}">
        <p14:creationId xmlns:p14="http://schemas.microsoft.com/office/powerpoint/2010/main" val="4763872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De-bouncing</a:t>
            </a:r>
            <a:endParaRPr lang="bg-BG" dirty="0"/>
          </a:p>
        </p:txBody>
      </p:sp>
      <p:sp>
        <p:nvSpPr>
          <p:cNvPr id="3" name="Content Placeholder 2"/>
          <p:cNvSpPr>
            <a:spLocks noGrp="1"/>
          </p:cNvSpPr>
          <p:nvPr>
            <p:ph idx="1"/>
          </p:nvPr>
        </p:nvSpPr>
        <p:spPr/>
        <p:txBody>
          <a:bodyPr/>
          <a:lstStyle/>
          <a:p>
            <a:r>
              <a:rPr lang="en-US" dirty="0" err="1"/>
              <a:t>setTimeout</a:t>
            </a:r>
            <a:endParaRPr lang="en-US" dirty="0"/>
          </a:p>
          <a:p>
            <a:r>
              <a:rPr lang="en-US" dirty="0" err="1"/>
              <a:t>setInterval</a:t>
            </a:r>
            <a:endParaRPr lang="en-US" dirty="0"/>
          </a:p>
          <a:p>
            <a:r>
              <a:rPr lang="en-US" dirty="0" err="1"/>
              <a:t>requestAnimationFrame</a:t>
            </a:r>
            <a:endParaRPr lang="bg-BG" dirty="0"/>
          </a:p>
        </p:txBody>
      </p:sp>
    </p:spTree>
    <p:extLst>
      <p:ext uri="{BB962C8B-B14F-4D97-AF65-F5344CB8AC3E}">
        <p14:creationId xmlns:p14="http://schemas.microsoft.com/office/powerpoint/2010/main" val="3183356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 approach to I/O</a:t>
            </a:r>
            <a:endParaRPr lang="bg-BG" dirty="0"/>
          </a:p>
        </p:txBody>
      </p:sp>
      <p:sp>
        <p:nvSpPr>
          <p:cNvPr id="3" name="Content Placeholder 2"/>
          <p:cNvSpPr>
            <a:spLocks noGrp="1"/>
          </p:cNvSpPr>
          <p:nvPr>
            <p:ph idx="1"/>
          </p:nvPr>
        </p:nvSpPr>
        <p:spPr/>
        <p:txBody>
          <a:bodyPr/>
          <a:lstStyle/>
          <a:p>
            <a:r>
              <a:rPr lang="en-US" dirty="0"/>
              <a:t>Single threaded language</a:t>
            </a:r>
          </a:p>
          <a:p>
            <a:r>
              <a:rPr lang="en-US" dirty="0"/>
              <a:t>HTTP requests</a:t>
            </a:r>
          </a:p>
          <a:p>
            <a:r>
              <a:rPr lang="en-US" dirty="0"/>
              <a:t>DB</a:t>
            </a:r>
          </a:p>
          <a:p>
            <a:r>
              <a:rPr lang="en-US" dirty="0"/>
              <a:t>Memory and disk read/write</a:t>
            </a:r>
          </a:p>
          <a:p>
            <a:endParaRPr lang="bg-BG" dirty="0"/>
          </a:p>
        </p:txBody>
      </p:sp>
    </p:spTree>
    <p:extLst>
      <p:ext uri="{BB962C8B-B14F-4D97-AF65-F5344CB8AC3E}">
        <p14:creationId xmlns:p14="http://schemas.microsoft.com/office/powerpoint/2010/main" val="2689045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Don’t make the thread wait</a:t>
            </a:r>
            <a:endParaRPr lang="bg-BG" dirty="0"/>
          </a:p>
        </p:txBody>
      </p:sp>
      <p:sp>
        <p:nvSpPr>
          <p:cNvPr id="3" name="Content Placeholder 2"/>
          <p:cNvSpPr>
            <a:spLocks noGrp="1"/>
          </p:cNvSpPr>
          <p:nvPr>
            <p:ph idx="1"/>
          </p:nvPr>
        </p:nvSpPr>
        <p:spPr/>
        <p:txBody>
          <a:bodyPr/>
          <a:lstStyle/>
          <a:p>
            <a:r>
              <a:rPr lang="en-US" dirty="0"/>
              <a:t>Blocking thread requests</a:t>
            </a:r>
          </a:p>
          <a:p>
            <a:r>
              <a:rPr lang="en-US" dirty="0"/>
              <a:t>Register a callback</a:t>
            </a:r>
          </a:p>
          <a:p>
            <a:r>
              <a:rPr lang="en-US" dirty="0"/>
              <a:t>Handle multiple concurrent operations on one thread</a:t>
            </a:r>
          </a:p>
        </p:txBody>
      </p:sp>
    </p:spTree>
    <p:extLst>
      <p:ext uri="{BB962C8B-B14F-4D97-AF65-F5344CB8AC3E}">
        <p14:creationId xmlns:p14="http://schemas.microsoft.com/office/powerpoint/2010/main" val="3894024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it’s handled in JS?</a:t>
            </a:r>
            <a:endParaRPr lang="bg-BG" dirty="0"/>
          </a:p>
        </p:txBody>
      </p:sp>
      <p:sp>
        <p:nvSpPr>
          <p:cNvPr id="3" name="Content Placeholder 2"/>
          <p:cNvSpPr>
            <a:spLocks noGrp="1"/>
          </p:cNvSpPr>
          <p:nvPr>
            <p:ph idx="1"/>
          </p:nvPr>
        </p:nvSpPr>
        <p:spPr/>
        <p:txBody>
          <a:bodyPr/>
          <a:lstStyle/>
          <a:p>
            <a:r>
              <a:rPr lang="en-US" dirty="0"/>
              <a:t>Message queue</a:t>
            </a:r>
          </a:p>
          <a:p>
            <a:r>
              <a:rPr lang="en-US" dirty="0"/>
              <a:t>Event loop</a:t>
            </a:r>
            <a:endParaRPr lang="bg-BG" dirty="0"/>
          </a:p>
        </p:txBody>
      </p:sp>
    </p:spTree>
    <p:extLst>
      <p:ext uri="{BB962C8B-B14F-4D97-AF65-F5344CB8AC3E}">
        <p14:creationId xmlns:p14="http://schemas.microsoft.com/office/powerpoint/2010/main" val="3344700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calls</a:t>
            </a:r>
            <a:endParaRPr lang="bg-BG" dirty="0"/>
          </a:p>
        </p:txBody>
      </p:sp>
      <p:pic>
        <p:nvPicPr>
          <p:cNvPr id="4" name="Picture 3"/>
          <p:cNvPicPr>
            <a:picLocks noChangeAspect="1"/>
          </p:cNvPicPr>
          <p:nvPr/>
        </p:nvPicPr>
        <p:blipFill>
          <a:blip r:embed="rId2"/>
          <a:stretch>
            <a:fillRect/>
          </a:stretch>
        </p:blipFill>
        <p:spPr>
          <a:xfrm>
            <a:off x="250588" y="1690688"/>
            <a:ext cx="6029325" cy="4962525"/>
          </a:xfrm>
          <a:prstGeom prst="rect">
            <a:avLst/>
          </a:prstGeom>
        </p:spPr>
      </p:pic>
      <p:sp>
        <p:nvSpPr>
          <p:cNvPr id="11" name="Rectangle 10"/>
          <p:cNvSpPr/>
          <p:nvPr/>
        </p:nvSpPr>
        <p:spPr>
          <a:xfrm>
            <a:off x="7441660"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Tree>
    <p:extLst>
      <p:ext uri="{BB962C8B-B14F-4D97-AF65-F5344CB8AC3E}">
        <p14:creationId xmlns:p14="http://schemas.microsoft.com/office/powerpoint/2010/main" val="2413426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7441660"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2" name="Title 1"/>
          <p:cNvSpPr>
            <a:spLocks noGrp="1"/>
          </p:cNvSpPr>
          <p:nvPr>
            <p:ph type="title"/>
          </p:nvPr>
        </p:nvSpPr>
        <p:spPr/>
        <p:txBody>
          <a:bodyPr/>
          <a:lstStyle/>
          <a:p>
            <a:r>
              <a:rPr lang="en-US" dirty="0"/>
              <a:t>Stack calls</a:t>
            </a:r>
            <a:endParaRPr lang="bg-BG" dirty="0"/>
          </a:p>
        </p:txBody>
      </p:sp>
      <p:pic>
        <p:nvPicPr>
          <p:cNvPr id="4" name="Picture 3"/>
          <p:cNvPicPr>
            <a:picLocks noChangeAspect="1"/>
          </p:cNvPicPr>
          <p:nvPr/>
        </p:nvPicPr>
        <p:blipFill>
          <a:blip r:embed="rId2"/>
          <a:stretch>
            <a:fillRect/>
          </a:stretch>
        </p:blipFill>
        <p:spPr>
          <a:xfrm>
            <a:off x="250588" y="1690688"/>
            <a:ext cx="6029325" cy="4962525"/>
          </a:xfrm>
          <a:prstGeom prst="rect">
            <a:avLst/>
          </a:prstGeom>
        </p:spPr>
      </p:pic>
      <p:sp>
        <p:nvSpPr>
          <p:cNvPr id="6" name="Rectangle 5"/>
          <p:cNvSpPr/>
          <p:nvPr/>
        </p:nvSpPr>
        <p:spPr>
          <a:xfrm>
            <a:off x="7592439" y="5077839"/>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000" dirty="0"/>
              <a:t>bar(8)</a:t>
            </a:r>
            <a:endParaRPr lang="bg-BG" sz="6000" dirty="0"/>
          </a:p>
        </p:txBody>
      </p:sp>
    </p:spTree>
    <p:extLst>
      <p:ext uri="{BB962C8B-B14F-4D97-AF65-F5344CB8AC3E}">
        <p14:creationId xmlns:p14="http://schemas.microsoft.com/office/powerpoint/2010/main" val="617136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7441660"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2" name="Title 1"/>
          <p:cNvSpPr>
            <a:spLocks noGrp="1"/>
          </p:cNvSpPr>
          <p:nvPr>
            <p:ph type="title"/>
          </p:nvPr>
        </p:nvSpPr>
        <p:spPr/>
        <p:txBody>
          <a:bodyPr/>
          <a:lstStyle/>
          <a:p>
            <a:r>
              <a:rPr lang="en-US" dirty="0"/>
              <a:t>Stack calls</a:t>
            </a:r>
            <a:endParaRPr lang="bg-BG" dirty="0"/>
          </a:p>
        </p:txBody>
      </p:sp>
      <p:pic>
        <p:nvPicPr>
          <p:cNvPr id="4" name="Picture 3"/>
          <p:cNvPicPr>
            <a:picLocks noChangeAspect="1"/>
          </p:cNvPicPr>
          <p:nvPr/>
        </p:nvPicPr>
        <p:blipFill>
          <a:blip r:embed="rId2"/>
          <a:stretch>
            <a:fillRect/>
          </a:stretch>
        </p:blipFill>
        <p:spPr>
          <a:xfrm>
            <a:off x="250588" y="1690688"/>
            <a:ext cx="6029325" cy="4962525"/>
          </a:xfrm>
          <a:prstGeom prst="rect">
            <a:avLst/>
          </a:prstGeom>
        </p:spPr>
      </p:pic>
      <p:sp>
        <p:nvSpPr>
          <p:cNvPr id="6" name="Rectangle 5"/>
          <p:cNvSpPr/>
          <p:nvPr/>
        </p:nvSpPr>
        <p:spPr>
          <a:xfrm>
            <a:off x="7592439" y="5077839"/>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000" dirty="0"/>
              <a:t>bar(8)</a:t>
            </a:r>
            <a:endParaRPr lang="bg-BG" sz="6000" dirty="0"/>
          </a:p>
        </p:txBody>
      </p:sp>
      <p:sp>
        <p:nvSpPr>
          <p:cNvPr id="7" name="Rectangle 6"/>
          <p:cNvSpPr/>
          <p:nvPr/>
        </p:nvSpPr>
        <p:spPr>
          <a:xfrm>
            <a:off x="7592439" y="3502465"/>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000" dirty="0"/>
              <a:t>foo(10)</a:t>
            </a:r>
            <a:endParaRPr lang="bg-BG" sz="6000" dirty="0"/>
          </a:p>
        </p:txBody>
      </p:sp>
    </p:spTree>
    <p:extLst>
      <p:ext uri="{BB962C8B-B14F-4D97-AF65-F5344CB8AC3E}">
        <p14:creationId xmlns:p14="http://schemas.microsoft.com/office/powerpoint/2010/main" val="1226000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TotalTime>
  <Words>492</Words>
  <Application>Microsoft Office PowerPoint</Application>
  <PresentationFormat>Widescreen</PresentationFormat>
  <Paragraphs>165</Paragraphs>
  <Slides>34</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39" baseType="lpstr">
      <vt:lpstr>Arial</vt:lpstr>
      <vt:lpstr>Calibri</vt:lpstr>
      <vt:lpstr>Calibri Light</vt:lpstr>
      <vt:lpstr>Office Theme</vt:lpstr>
      <vt:lpstr>Adobe Photoshop Image</vt:lpstr>
      <vt:lpstr>JS crash-course</vt:lpstr>
      <vt:lpstr>Plan</vt:lpstr>
      <vt:lpstr>PowerPoint Presentation</vt:lpstr>
      <vt:lpstr>JS approach to I/O</vt:lpstr>
      <vt:lpstr>Don’t make the thread wait</vt:lpstr>
      <vt:lpstr>How it’s handled in JS?</vt:lpstr>
      <vt:lpstr>Stack calls</vt:lpstr>
      <vt:lpstr>Stack calls</vt:lpstr>
      <vt:lpstr>Stack calls</vt:lpstr>
      <vt:lpstr>Stack calls</vt:lpstr>
      <vt:lpstr>Stack calls</vt:lpstr>
      <vt:lpstr>Stack calls</vt:lpstr>
      <vt:lpstr>Stack calls</vt:lpstr>
      <vt:lpstr>Stack calls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Synchronous operations</vt:lpstr>
      <vt:lpstr>De-bouncing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Loop</dc:title>
  <dc:creator>Martin Chaov</dc:creator>
  <cp:lastModifiedBy>Martin Chaov</cp:lastModifiedBy>
  <cp:revision>63</cp:revision>
  <dcterms:created xsi:type="dcterms:W3CDTF">2016-10-18T17:54:24Z</dcterms:created>
  <dcterms:modified xsi:type="dcterms:W3CDTF">2016-10-20T14:46:56Z</dcterms:modified>
</cp:coreProperties>
</file>