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325" r:id="rId18"/>
    <p:sldId id="272" r:id="rId19"/>
    <p:sldId id="273" r:id="rId20"/>
    <p:sldId id="274" r:id="rId21"/>
    <p:sldId id="275" r:id="rId22"/>
    <p:sldId id="276" r:id="rId23"/>
    <p:sldId id="277" r:id="rId24"/>
    <p:sldId id="278" r:id="rId25"/>
    <p:sldId id="279" r:id="rId26"/>
    <p:sldId id="280" r:id="rId27"/>
    <p:sldId id="281" r:id="rId28"/>
    <p:sldId id="330" r:id="rId29"/>
    <p:sldId id="282" r:id="rId30"/>
    <p:sldId id="283" r:id="rId31"/>
    <p:sldId id="284" r:id="rId32"/>
    <p:sldId id="285" r:id="rId33"/>
    <p:sldId id="326" r:id="rId34"/>
    <p:sldId id="286" r:id="rId35"/>
    <p:sldId id="287" r:id="rId36"/>
    <p:sldId id="322" r:id="rId37"/>
    <p:sldId id="323" r:id="rId38"/>
    <p:sldId id="324" r:id="rId39"/>
    <p:sldId id="288" r:id="rId40"/>
    <p:sldId id="289" r:id="rId41"/>
    <p:sldId id="327" r:id="rId42"/>
    <p:sldId id="328" r:id="rId43"/>
    <p:sldId id="298" r:id="rId44"/>
    <p:sldId id="299" r:id="rId45"/>
    <p:sldId id="305" r:id="rId46"/>
    <p:sldId id="292" r:id="rId47"/>
    <p:sldId id="293" r:id="rId48"/>
    <p:sldId id="294" r:id="rId49"/>
    <p:sldId id="295" r:id="rId50"/>
    <p:sldId id="296" r:id="rId51"/>
    <p:sldId id="297" r:id="rId52"/>
    <p:sldId id="302" r:id="rId53"/>
    <p:sldId id="318" r:id="rId54"/>
    <p:sldId id="307" r:id="rId55"/>
    <p:sldId id="308" r:id="rId56"/>
    <p:sldId id="329" r:id="rId57"/>
    <p:sldId id="309" r:id="rId58"/>
    <p:sldId id="312" r:id="rId59"/>
    <p:sldId id="311" r:id="rId60"/>
    <p:sldId id="316" r:id="rId61"/>
    <p:sldId id="317" r:id="rId62"/>
    <p:sldId id="310" r:id="rId63"/>
    <p:sldId id="313" r:id="rId64"/>
    <p:sldId id="315" r:id="rId65"/>
    <p:sldId id="314" r:id="rId66"/>
    <p:sldId id="303" r:id="rId67"/>
    <p:sldId id="304" r:id="rId68"/>
    <p:sldId id="306" r:id="rId69"/>
    <p:sldId id="319" r:id="rId70"/>
    <p:sldId id="320" r:id="rId71"/>
    <p:sldId id="321" r:id="rId72"/>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4FF"/>
    <a:srgbClr val="3233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717" autoAdjust="0"/>
  </p:normalViewPr>
  <p:slideViewPr>
    <p:cSldViewPr snapToGrid="0">
      <p:cViewPr varScale="1">
        <p:scale>
          <a:sx n="83" d="100"/>
          <a:sy n="83" d="100"/>
        </p:scale>
        <p:origin x="495"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9CDEAF-B60E-4DC4-9465-3B92991EE90C}" type="datetimeFigureOut">
              <a:rPr lang="bg-BG" smtClean="0"/>
              <a:t>15.2.2017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1941C3-FDC9-43D9-9546-01FB4BF43ADD}" type="slidenum">
              <a:rPr lang="bg-BG" smtClean="0"/>
              <a:t>‹#›</a:t>
            </a:fld>
            <a:endParaRPr lang="bg-BG"/>
          </a:p>
        </p:txBody>
      </p:sp>
    </p:spTree>
    <p:extLst>
      <p:ext uri="{BB962C8B-B14F-4D97-AF65-F5344CB8AC3E}">
        <p14:creationId xmlns:p14="http://schemas.microsoft.com/office/powerpoint/2010/main" val="1961571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talk about performance during the entire presentation</a:t>
            </a:r>
            <a:endParaRPr lang="bg-BG" dirty="0"/>
          </a:p>
        </p:txBody>
      </p:sp>
      <p:sp>
        <p:nvSpPr>
          <p:cNvPr id="4" name="Slide Number Placeholder 3"/>
          <p:cNvSpPr>
            <a:spLocks noGrp="1"/>
          </p:cNvSpPr>
          <p:nvPr>
            <p:ph type="sldNum" sz="quarter" idx="10"/>
          </p:nvPr>
        </p:nvSpPr>
        <p:spPr/>
        <p:txBody>
          <a:bodyPr/>
          <a:lstStyle/>
          <a:p>
            <a:fld id="{FE1941C3-FDC9-43D9-9546-01FB4BF43ADD}" type="slidenum">
              <a:rPr lang="bg-BG" smtClean="0"/>
              <a:t>2</a:t>
            </a:fld>
            <a:endParaRPr lang="bg-BG"/>
          </a:p>
        </p:txBody>
      </p:sp>
    </p:spTree>
    <p:extLst>
      <p:ext uri="{BB962C8B-B14F-4D97-AF65-F5344CB8AC3E}">
        <p14:creationId xmlns:p14="http://schemas.microsoft.com/office/powerpoint/2010/main" val="1698172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Classes and inheritance are a design pattern you can </a:t>
            </a:r>
            <a:r>
              <a:rPr lang="en-US" sz="1200" b="0" i="1" kern="1200" dirty="0">
                <a:solidFill>
                  <a:schemeClr val="tx1"/>
                </a:solidFill>
                <a:effectLst/>
                <a:latin typeface="+mn-lt"/>
                <a:ea typeface="+mn-ea"/>
                <a:cs typeface="+mn-cs"/>
              </a:rPr>
              <a:t>choose</a:t>
            </a:r>
            <a:r>
              <a:rPr lang="en-US" sz="1200" b="0" i="0" kern="1200" dirty="0">
                <a:solidFill>
                  <a:schemeClr val="tx1"/>
                </a:solidFill>
                <a:effectLst/>
                <a:latin typeface="+mn-lt"/>
                <a:ea typeface="+mn-ea"/>
                <a:cs typeface="+mn-cs"/>
              </a:rPr>
              <a:t>, or </a:t>
            </a:r>
            <a:r>
              <a:rPr lang="en-US" sz="1200" b="0" i="1" kern="1200" dirty="0">
                <a:solidFill>
                  <a:schemeClr val="tx1"/>
                </a:solidFill>
                <a:effectLst/>
                <a:latin typeface="+mn-lt"/>
                <a:ea typeface="+mn-ea"/>
                <a:cs typeface="+mn-cs"/>
              </a:rPr>
              <a:t>not choose</a:t>
            </a:r>
            <a:r>
              <a:rPr lang="en-US" sz="1200" b="0" i="0" kern="1200" dirty="0">
                <a:solidFill>
                  <a:schemeClr val="tx1"/>
                </a:solidFill>
                <a:effectLst/>
                <a:latin typeface="+mn-lt"/>
                <a:ea typeface="+mn-ea"/>
                <a:cs typeface="+mn-cs"/>
              </a:rPr>
              <a:t>, in your software architecture. Most developers take for granted that classes are the only (proper) way to organize code, but here we've seen there's another less-commonly talked about pattern that's actually quite powerful: </a:t>
            </a:r>
            <a:r>
              <a:rPr lang="en-US" sz="1200" b="1" i="0" kern="1200" dirty="0">
                <a:solidFill>
                  <a:schemeClr val="tx1"/>
                </a:solidFill>
                <a:effectLst/>
                <a:latin typeface="+mn-lt"/>
                <a:ea typeface="+mn-ea"/>
                <a:cs typeface="+mn-cs"/>
              </a:rPr>
              <a:t>behavior delegation</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Behavior delegation suggests objects as peers of each other, which delegate amongst themselves, rather than parent and child class relationships. JavaScript's [[Prototype]] mechanism is, by its very designed nature, a behavior delegation mechanism. That means we can either choose to struggle to implement class mechanics on top of JS (see Chapters 4 and 5), or we can just embrace the natural state of [[Prototype]] as a delegation mechanism.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you design code with objects only, not only does it simplify the syntax you use, but it can actually lead to simpler code architecture design.</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OLOO</a:t>
            </a:r>
            <a:r>
              <a:rPr lang="en-US" sz="1200" b="0" i="0" kern="1200" dirty="0">
                <a:solidFill>
                  <a:schemeClr val="tx1"/>
                </a:solidFill>
                <a:effectLst/>
                <a:latin typeface="+mn-lt"/>
                <a:ea typeface="+mn-ea"/>
                <a:cs typeface="+mn-cs"/>
              </a:rPr>
              <a:t> (objects-linked-to-other-objects) is a code style which creates and relates objects directly without the abstraction of classes. OLOO quite naturally implements [[Prototype]]-based behavior delegation.</a:t>
            </a:r>
          </a:p>
          <a:p>
            <a:endParaRPr lang="bg-BG" dirty="0"/>
          </a:p>
        </p:txBody>
      </p:sp>
      <p:sp>
        <p:nvSpPr>
          <p:cNvPr id="4" name="Slide Number Placeholder 3"/>
          <p:cNvSpPr>
            <a:spLocks noGrp="1"/>
          </p:cNvSpPr>
          <p:nvPr>
            <p:ph type="sldNum" sz="quarter" idx="10"/>
          </p:nvPr>
        </p:nvSpPr>
        <p:spPr/>
        <p:txBody>
          <a:bodyPr/>
          <a:lstStyle/>
          <a:p>
            <a:fld id="{FE1941C3-FDC9-43D9-9546-01FB4BF43ADD}" type="slidenum">
              <a:rPr lang="bg-BG" smtClean="0"/>
              <a:t>65</a:t>
            </a:fld>
            <a:endParaRPr lang="bg-BG"/>
          </a:p>
        </p:txBody>
      </p:sp>
    </p:spTree>
    <p:extLst>
      <p:ext uri="{BB962C8B-B14F-4D97-AF65-F5344CB8AC3E}">
        <p14:creationId xmlns:p14="http://schemas.microsoft.com/office/powerpoint/2010/main" val="3153302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Classes and inheritance are a design pattern you can </a:t>
            </a:r>
            <a:r>
              <a:rPr lang="en-US" sz="1200" b="0" i="1" kern="1200" dirty="0">
                <a:solidFill>
                  <a:schemeClr val="tx1"/>
                </a:solidFill>
                <a:effectLst/>
                <a:latin typeface="+mn-lt"/>
                <a:ea typeface="+mn-ea"/>
                <a:cs typeface="+mn-cs"/>
              </a:rPr>
              <a:t>choose</a:t>
            </a:r>
            <a:r>
              <a:rPr lang="en-US" sz="1200" b="0" i="0" kern="1200" dirty="0">
                <a:solidFill>
                  <a:schemeClr val="tx1"/>
                </a:solidFill>
                <a:effectLst/>
                <a:latin typeface="+mn-lt"/>
                <a:ea typeface="+mn-ea"/>
                <a:cs typeface="+mn-cs"/>
              </a:rPr>
              <a:t>, or </a:t>
            </a:r>
            <a:r>
              <a:rPr lang="en-US" sz="1200" b="0" i="1" kern="1200" dirty="0">
                <a:solidFill>
                  <a:schemeClr val="tx1"/>
                </a:solidFill>
                <a:effectLst/>
                <a:latin typeface="+mn-lt"/>
                <a:ea typeface="+mn-ea"/>
                <a:cs typeface="+mn-cs"/>
              </a:rPr>
              <a:t>not choose</a:t>
            </a:r>
            <a:r>
              <a:rPr lang="en-US" sz="1200" b="0" i="0" kern="1200" dirty="0">
                <a:solidFill>
                  <a:schemeClr val="tx1"/>
                </a:solidFill>
                <a:effectLst/>
                <a:latin typeface="+mn-lt"/>
                <a:ea typeface="+mn-ea"/>
                <a:cs typeface="+mn-cs"/>
              </a:rPr>
              <a:t>, in your software architecture.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Most developers take for granted that classes are the only (proper) way to organize code, but here we've seen there's another less-commonly talked about pattern that's actually quite powerful: </a:t>
            </a:r>
            <a:r>
              <a:rPr lang="en-US" sz="1200" b="1" i="0" kern="1200" dirty="0">
                <a:solidFill>
                  <a:schemeClr val="tx1"/>
                </a:solidFill>
                <a:effectLst/>
                <a:latin typeface="+mn-lt"/>
                <a:ea typeface="+mn-ea"/>
                <a:cs typeface="+mn-cs"/>
              </a:rPr>
              <a:t>behavior delegation</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Behavior delegation suggests objects as peers of each other, which delegate amongst themselves, rather than parent and child class relationships. JavaScript's [[Prototype]] mechanism is, by its very designed nature, a behavior delegation mechanism.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That means we can either choose to struggle to implement class mechanics on top of JS (see Chapters 4 and 5), or we can just embrace the natural state of [[Prototype]] as a delegation mechanism.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you design code with objects only, not only does it simplify the syntax you use, but it can actually lead to simpler code architecture design.</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OLOO</a:t>
            </a:r>
            <a:r>
              <a:rPr lang="en-US" sz="1200" b="0" i="0" kern="1200" dirty="0">
                <a:solidFill>
                  <a:schemeClr val="tx1"/>
                </a:solidFill>
                <a:effectLst/>
                <a:latin typeface="+mn-lt"/>
                <a:ea typeface="+mn-ea"/>
                <a:cs typeface="+mn-cs"/>
              </a:rPr>
              <a:t> (objects-linked-to-other-objects) is a code style which creates and relates objects directly without the abstraction of classes. OLOO quite naturally implements [[Prototype]]-based behavior delegation.</a:t>
            </a:r>
          </a:p>
          <a:p>
            <a:endParaRPr lang="bg-BG" dirty="0"/>
          </a:p>
        </p:txBody>
      </p:sp>
      <p:sp>
        <p:nvSpPr>
          <p:cNvPr id="4" name="Slide Number Placeholder 3"/>
          <p:cNvSpPr>
            <a:spLocks noGrp="1"/>
          </p:cNvSpPr>
          <p:nvPr>
            <p:ph type="sldNum" sz="quarter" idx="10"/>
          </p:nvPr>
        </p:nvSpPr>
        <p:spPr/>
        <p:txBody>
          <a:bodyPr/>
          <a:lstStyle/>
          <a:p>
            <a:fld id="{FE1941C3-FDC9-43D9-9546-01FB4BF43ADD}" type="slidenum">
              <a:rPr lang="bg-BG" smtClean="0"/>
              <a:t>69</a:t>
            </a:fld>
            <a:endParaRPr lang="bg-BG"/>
          </a:p>
        </p:txBody>
      </p:sp>
    </p:spTree>
    <p:extLst>
      <p:ext uri="{BB962C8B-B14F-4D97-AF65-F5344CB8AC3E}">
        <p14:creationId xmlns:p14="http://schemas.microsoft.com/office/powerpoint/2010/main" val="326124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Non-blocking I/O</a:t>
            </a:r>
          </a:p>
          <a:p>
            <a:r>
              <a:rPr lang="en-US" sz="1200" b="0" i="0" kern="1200" dirty="0">
                <a:solidFill>
                  <a:schemeClr val="tx1"/>
                </a:solidFill>
                <a:effectLst/>
                <a:latin typeface="+mn-lt"/>
                <a:ea typeface="+mn-ea"/>
                <a:cs typeface="+mn-cs"/>
              </a:rPr>
              <a:t>In JavaScript, almost all I/O is non-blocking. This includes HTTP requests, database operations and disk reads and writes; the single thread of execution asks the runtime to perform an operation, providing a callback function and then moves on to do something else. When the operation has been completed, a message is enqueued along with the provided callback function. At some point in the future, the message is dequeued and the callback fired.</a:t>
            </a:r>
          </a:p>
          <a:p>
            <a:endParaRPr lang="en-US" dirty="0"/>
          </a:p>
          <a:p>
            <a:r>
              <a:rPr lang="en-US" sz="1200" b="0" i="0" kern="1200" dirty="0">
                <a:solidFill>
                  <a:schemeClr val="tx1"/>
                </a:solidFill>
                <a:effectLst/>
                <a:latin typeface="+mn-lt"/>
                <a:ea typeface="+mn-ea"/>
                <a:cs typeface="+mn-cs"/>
              </a:rPr>
              <a:t>The decoupling of the caller from the response allows for the JavaScript runtime to do other things while waiting for your asynchronous operation to complete and their callbacks to fire. But where in memory do these callbacks live – and in what order are they executed? What causes them to be called?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JavaScript runtimes contain a message queue which stores a list of messages to be processed and their associated callback functions. These messages are queued in response to external events (such as a mouse being clicked or receiving the response to an HTTP request) given a callback function has been provided. If, for example a user were to click a button and no callback function was provided – no message would have been enqueued.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a loop, the queue is polled for the next message (each poll referred to as a “tick”) and when a message is encountered, the callback for that message is executed.</a:t>
            </a:r>
            <a:endParaRPr lang="bg-BG" dirty="0"/>
          </a:p>
          <a:p>
            <a:endParaRPr lang="bg-BG" dirty="0"/>
          </a:p>
        </p:txBody>
      </p:sp>
      <p:sp>
        <p:nvSpPr>
          <p:cNvPr id="4" name="Slide Number Placeholder 3"/>
          <p:cNvSpPr>
            <a:spLocks noGrp="1"/>
          </p:cNvSpPr>
          <p:nvPr>
            <p:ph type="sldNum" sz="quarter" idx="10"/>
          </p:nvPr>
        </p:nvSpPr>
        <p:spPr/>
        <p:txBody>
          <a:bodyPr/>
          <a:lstStyle/>
          <a:p>
            <a:fld id="{BC6A8B0E-FA55-493A-8C72-97CDBA8B245D}" type="slidenum">
              <a:rPr lang="bg-BG" smtClean="0"/>
              <a:t>4</a:t>
            </a:fld>
            <a:endParaRPr lang="bg-BG"/>
          </a:p>
        </p:txBody>
      </p:sp>
    </p:spTree>
    <p:extLst>
      <p:ext uri="{BB962C8B-B14F-4D97-AF65-F5344CB8AC3E}">
        <p14:creationId xmlns:p14="http://schemas.microsoft.com/office/powerpoint/2010/main" val="3132845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FE1941C3-FDC9-43D9-9546-01FB4BF43ADD}" type="slidenum">
              <a:rPr lang="bg-BG" smtClean="0"/>
              <a:t>15</a:t>
            </a:fld>
            <a:endParaRPr lang="bg-BG"/>
          </a:p>
        </p:txBody>
      </p:sp>
    </p:spTree>
    <p:extLst>
      <p:ext uri="{BB962C8B-B14F-4D97-AF65-F5344CB8AC3E}">
        <p14:creationId xmlns:p14="http://schemas.microsoft.com/office/powerpoint/2010/main" val="4198261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Objects in JavaScript have an internal property, denoted in the specification as </a:t>
            </a:r>
            <a:r>
              <a:rPr lang="en-US" dirty="0"/>
              <a:t>[[Prototype]]</a:t>
            </a:r>
            <a:r>
              <a:rPr lang="en-US" sz="1200" b="0" i="0" kern="1200" dirty="0">
                <a:solidFill>
                  <a:schemeClr val="tx1"/>
                </a:solidFill>
                <a:effectLst/>
                <a:latin typeface="+mn-lt"/>
                <a:ea typeface="+mn-ea"/>
                <a:cs typeface="+mn-cs"/>
              </a:rPr>
              <a:t>, which is simply a reference to another object. Almost all objects are given a non-</a:t>
            </a:r>
            <a:r>
              <a:rPr lang="en-US" dirty="0"/>
              <a:t>null</a:t>
            </a:r>
            <a:r>
              <a:rPr lang="en-US" sz="1200" b="0" i="0" kern="1200" dirty="0">
                <a:solidFill>
                  <a:schemeClr val="tx1"/>
                </a:solidFill>
                <a:effectLst/>
                <a:latin typeface="+mn-lt"/>
                <a:ea typeface="+mn-ea"/>
                <a:cs typeface="+mn-cs"/>
              </a:rPr>
              <a:t> value for this property, at the time of their creation.</a:t>
            </a:r>
            <a:endParaRPr lang="en-GB"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1. Objects may be created in various ways including via a </a:t>
            </a:r>
            <a:r>
              <a:rPr lang="en-GB" sz="1200" b="1" kern="1200" dirty="0">
                <a:solidFill>
                  <a:schemeClr val="tx1"/>
                </a:solidFill>
                <a:effectLst/>
                <a:latin typeface="+mn-lt"/>
                <a:ea typeface="+mn-ea"/>
                <a:cs typeface="+mn-cs"/>
              </a:rPr>
              <a:t>literal</a:t>
            </a:r>
            <a:r>
              <a:rPr lang="en-GB" sz="1200" kern="1200" dirty="0">
                <a:solidFill>
                  <a:schemeClr val="tx1"/>
                </a:solidFill>
                <a:effectLst/>
                <a:latin typeface="+mn-lt"/>
                <a:ea typeface="+mn-ea"/>
                <a:cs typeface="+mn-cs"/>
              </a:rPr>
              <a:t> notation or via </a:t>
            </a:r>
            <a:r>
              <a:rPr lang="en-GB" sz="1200" b="1" kern="1200" dirty="0">
                <a:solidFill>
                  <a:schemeClr val="tx1"/>
                </a:solidFill>
                <a:effectLst/>
                <a:latin typeface="+mn-lt"/>
                <a:ea typeface="+mn-ea"/>
                <a:cs typeface="+mn-cs"/>
              </a:rPr>
              <a:t>constructors</a:t>
            </a:r>
            <a:r>
              <a:rPr lang="en-GB" sz="1200" kern="1200" dirty="0">
                <a:solidFill>
                  <a:schemeClr val="tx1"/>
                </a:solidFill>
                <a:effectLst/>
                <a:latin typeface="+mn-lt"/>
                <a:ea typeface="+mn-ea"/>
                <a:cs typeface="+mn-cs"/>
              </a:rPr>
              <a:t> which create objects and then execute code that initializes all or part of them by assigning initial values to their properties. Each constructor is a function that has a property named "prototype" that is used to implement prototype‑ based inheritance and shared properties. Objects are created by using constructors in new expressions</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2. Every object created by a constructor has an implicit reference (called the object's prototype) to the value of its constructor's "prototype" property. </a:t>
            </a:r>
          </a:p>
          <a:p>
            <a:endParaRPr lang="en-GB" sz="120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When </a:t>
            </a:r>
            <a:r>
              <a:rPr lang="en-US" dirty="0"/>
              <a:t>a</a:t>
            </a:r>
            <a:r>
              <a:rPr lang="en-US" sz="1200" b="0" i="0" kern="1200" dirty="0">
                <a:solidFill>
                  <a:schemeClr val="tx1"/>
                </a:solidFill>
                <a:effectLst/>
                <a:latin typeface="+mn-lt"/>
                <a:ea typeface="+mn-ea"/>
                <a:cs typeface="+mn-cs"/>
              </a:rPr>
              <a:t> is created by calling </a:t>
            </a:r>
            <a:r>
              <a:rPr lang="en-US" dirty="0"/>
              <a:t>new Foo()</a:t>
            </a:r>
            <a:r>
              <a:rPr lang="en-US" sz="1200" b="0" i="0" kern="1200" dirty="0">
                <a:solidFill>
                  <a:schemeClr val="tx1"/>
                </a:solidFill>
                <a:effectLst/>
                <a:latin typeface="+mn-lt"/>
                <a:ea typeface="+mn-ea"/>
                <a:cs typeface="+mn-cs"/>
              </a:rPr>
              <a:t>, one of the things that happens is that </a:t>
            </a:r>
            <a:r>
              <a:rPr lang="en-US" dirty="0"/>
              <a:t>a</a:t>
            </a:r>
            <a:r>
              <a:rPr lang="en-US" sz="1200" b="0" i="0" kern="1200" dirty="0">
                <a:solidFill>
                  <a:schemeClr val="tx1"/>
                </a:solidFill>
                <a:effectLst/>
                <a:latin typeface="+mn-lt"/>
                <a:ea typeface="+mn-ea"/>
                <a:cs typeface="+mn-cs"/>
              </a:rPr>
              <a:t> gets an internal </a:t>
            </a:r>
            <a:r>
              <a:rPr lang="en-US" dirty="0"/>
              <a:t>[[Prototype]]</a:t>
            </a:r>
            <a:r>
              <a:rPr lang="en-US" sz="1200" b="0" i="0" kern="1200" dirty="0">
                <a:solidFill>
                  <a:schemeClr val="tx1"/>
                </a:solidFill>
                <a:effectLst/>
                <a:latin typeface="+mn-lt"/>
                <a:ea typeface="+mn-ea"/>
                <a:cs typeface="+mn-cs"/>
              </a:rPr>
              <a:t> link to the object that </a:t>
            </a:r>
            <a:r>
              <a:rPr lang="en-US" dirty="0" err="1"/>
              <a:t>Foo.prototype</a:t>
            </a:r>
            <a:r>
              <a:rPr lang="en-US" sz="1200" b="0" i="0" kern="1200" dirty="0">
                <a:solidFill>
                  <a:schemeClr val="tx1"/>
                </a:solidFill>
                <a:effectLst/>
                <a:latin typeface="+mn-lt"/>
                <a:ea typeface="+mn-ea"/>
                <a:cs typeface="+mn-cs"/>
              </a:rPr>
              <a:t> is pointing at.</a:t>
            </a:r>
            <a:endParaRPr lang="en-GB"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class-oriented languages, multiple </a:t>
            </a:r>
            <a:r>
              <a:rPr lang="en-US" sz="1200" b="1" i="0" kern="1200" dirty="0">
                <a:solidFill>
                  <a:schemeClr val="tx1"/>
                </a:solidFill>
                <a:effectLst/>
                <a:latin typeface="+mn-lt"/>
                <a:ea typeface="+mn-ea"/>
                <a:cs typeface="+mn-cs"/>
              </a:rPr>
              <a:t>copies</a:t>
            </a:r>
            <a:r>
              <a:rPr lang="en-US" sz="1200" b="0" i="0" kern="1200" dirty="0">
                <a:solidFill>
                  <a:schemeClr val="tx1"/>
                </a:solidFill>
                <a:effectLst/>
                <a:latin typeface="+mn-lt"/>
                <a:ea typeface="+mn-ea"/>
                <a:cs typeface="+mn-cs"/>
              </a:rPr>
              <a:t> (aka, "instances") of a class can be made, like stamping something out from a mold. As we saw in Chapter 4, this happens because the process of instantiating (or inheriting from) a class means, "copy the behavior plan from that class into a physical object", and this is done again for each new instance.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But in JavaScript, there are no such copy-actions performed. You don't create multiple instances of a class. You can create multiple objects that [[Prototype]] </a:t>
            </a:r>
            <a:r>
              <a:rPr lang="en-US" sz="1200" b="0" i="1" kern="1200" dirty="0">
                <a:solidFill>
                  <a:schemeClr val="tx1"/>
                </a:solidFill>
                <a:effectLst/>
                <a:latin typeface="+mn-lt"/>
                <a:ea typeface="+mn-ea"/>
                <a:cs typeface="+mn-cs"/>
              </a:rPr>
              <a:t>link</a:t>
            </a:r>
            <a:r>
              <a:rPr lang="en-US" sz="1200" b="0" i="0" kern="1200" dirty="0">
                <a:solidFill>
                  <a:schemeClr val="tx1"/>
                </a:solidFill>
                <a:effectLst/>
                <a:latin typeface="+mn-lt"/>
                <a:ea typeface="+mn-ea"/>
                <a:cs typeface="+mn-cs"/>
              </a:rPr>
              <a:t> to a common object. But by default, no copying occurs, and thus these objects don't end up totally separate and disconnected from each other, but rather, quite </a:t>
            </a:r>
            <a:r>
              <a:rPr lang="en-US" sz="1200" b="1" i="1" kern="1200" dirty="0">
                <a:solidFill>
                  <a:schemeClr val="tx1"/>
                </a:solidFill>
                <a:effectLst/>
                <a:latin typeface="+mn-lt"/>
                <a:ea typeface="+mn-ea"/>
                <a:cs typeface="+mn-cs"/>
              </a:rPr>
              <a:t>linked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new Foo() results in a new object (we called it a), and </a:t>
            </a:r>
            <a:r>
              <a:rPr lang="en-US" sz="1200" b="1" i="0" kern="1200" dirty="0">
                <a:solidFill>
                  <a:schemeClr val="tx1"/>
                </a:solidFill>
                <a:effectLst/>
                <a:latin typeface="+mn-lt"/>
                <a:ea typeface="+mn-ea"/>
                <a:cs typeface="+mn-cs"/>
              </a:rPr>
              <a:t>that</a:t>
            </a:r>
            <a:r>
              <a:rPr lang="en-US" sz="1200" b="0" i="0" kern="1200" dirty="0">
                <a:solidFill>
                  <a:schemeClr val="tx1"/>
                </a:solidFill>
                <a:effectLst/>
                <a:latin typeface="+mn-lt"/>
                <a:ea typeface="+mn-ea"/>
                <a:cs typeface="+mn-cs"/>
              </a:rPr>
              <a:t> new object a is internally [[Prototype]] linked to </a:t>
            </a:r>
            <a:r>
              <a:rPr lang="en-US" sz="1200" b="0" i="0" kern="1200" dirty="0" err="1">
                <a:solidFill>
                  <a:schemeClr val="tx1"/>
                </a:solidFill>
                <a:effectLst/>
                <a:latin typeface="+mn-lt"/>
                <a:ea typeface="+mn-ea"/>
                <a:cs typeface="+mn-cs"/>
              </a:rPr>
              <a:t>theFoo.prototype</a:t>
            </a:r>
            <a:r>
              <a:rPr lang="en-US" sz="1200" b="0" i="0" kern="1200" dirty="0">
                <a:solidFill>
                  <a:schemeClr val="tx1"/>
                </a:solidFill>
                <a:effectLst/>
                <a:latin typeface="+mn-lt"/>
                <a:ea typeface="+mn-ea"/>
                <a:cs typeface="+mn-cs"/>
              </a:rPr>
              <a:t> object.</a:t>
            </a:r>
          </a:p>
          <a:p>
            <a:endParaRPr lang="en-US" sz="1200" b="1"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We end up with two objects, linked to each other.</a:t>
            </a:r>
            <a:r>
              <a:rPr lang="en-US" sz="1200" b="0" i="0" kern="1200" dirty="0">
                <a:solidFill>
                  <a:schemeClr val="tx1"/>
                </a:solidFill>
                <a:effectLst/>
                <a:latin typeface="+mn-lt"/>
                <a:ea typeface="+mn-ea"/>
                <a:cs typeface="+mn-cs"/>
              </a:rPr>
              <a:t> That's </a:t>
            </a:r>
            <a:r>
              <a:rPr lang="en-US" sz="1200" b="0" i="1" kern="1200" dirty="0">
                <a:solidFill>
                  <a:schemeClr val="tx1"/>
                </a:solidFill>
                <a:effectLst/>
                <a:latin typeface="+mn-lt"/>
                <a:ea typeface="+mn-ea"/>
                <a:cs typeface="+mn-cs"/>
              </a:rPr>
              <a:t>it</a:t>
            </a:r>
            <a:r>
              <a:rPr lang="en-US" sz="1200" b="0" i="0" kern="1200" dirty="0">
                <a:solidFill>
                  <a:schemeClr val="tx1"/>
                </a:solidFill>
                <a:effectLst/>
                <a:latin typeface="+mn-lt"/>
                <a:ea typeface="+mn-ea"/>
                <a:cs typeface="+mn-cs"/>
              </a:rPr>
              <a:t>. We didn't instantiate a class. We certainly didn't do any copying of behavior from a "class" into a concrete object. We just caused two objects to be linked to each other.</a:t>
            </a:r>
            <a:endParaRPr lang="bg-BG" dirty="0"/>
          </a:p>
        </p:txBody>
      </p:sp>
      <p:sp>
        <p:nvSpPr>
          <p:cNvPr id="4" name="Slide Number Placeholder 3"/>
          <p:cNvSpPr>
            <a:spLocks noGrp="1"/>
          </p:cNvSpPr>
          <p:nvPr>
            <p:ph type="sldNum" sz="quarter" idx="10"/>
          </p:nvPr>
        </p:nvSpPr>
        <p:spPr/>
        <p:txBody>
          <a:bodyPr/>
          <a:lstStyle/>
          <a:p>
            <a:fld id="{FE1941C3-FDC9-43D9-9546-01FB4BF43ADD}" type="slidenum">
              <a:rPr lang="bg-BG" smtClean="0"/>
              <a:t>53</a:t>
            </a:fld>
            <a:endParaRPr lang="bg-BG"/>
          </a:p>
        </p:txBody>
      </p:sp>
    </p:spTree>
    <p:extLst>
      <p:ext uri="{BB962C8B-B14F-4D97-AF65-F5344CB8AC3E}">
        <p14:creationId xmlns:p14="http://schemas.microsoft.com/office/powerpoint/2010/main" val="469688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take exactly the same advantage of [[Prototype]] delegation from b1 to Bar to Foo as we did in the previous snippet between b1, </a:t>
            </a:r>
            <a:r>
              <a:rPr lang="en-US" sz="1200" b="0" i="0" kern="1200" dirty="0" err="1">
                <a:solidFill>
                  <a:schemeClr val="tx1"/>
                </a:solidFill>
                <a:effectLst/>
                <a:latin typeface="+mn-lt"/>
                <a:ea typeface="+mn-ea"/>
                <a:cs typeface="+mn-cs"/>
              </a:rPr>
              <a:t>Bar.prototype</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Foo.prototype</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We still have the same 3 objects linked together</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But, importantly, we've greatly simplified </a:t>
            </a:r>
            <a:r>
              <a:rPr lang="en-US" sz="1200" b="0" i="1" kern="1200" dirty="0">
                <a:solidFill>
                  <a:schemeClr val="tx1"/>
                </a:solidFill>
                <a:effectLst/>
                <a:latin typeface="+mn-lt"/>
                <a:ea typeface="+mn-ea"/>
                <a:cs typeface="+mn-cs"/>
              </a:rPr>
              <a:t>all the other stuff</a:t>
            </a:r>
            <a:r>
              <a:rPr lang="en-US" sz="1200" b="0" i="0" kern="1200" dirty="0">
                <a:solidFill>
                  <a:schemeClr val="tx1"/>
                </a:solidFill>
                <a:effectLst/>
                <a:latin typeface="+mn-lt"/>
                <a:ea typeface="+mn-ea"/>
                <a:cs typeface="+mn-cs"/>
              </a:rPr>
              <a:t> going on, because now we just set up </a:t>
            </a:r>
            <a:r>
              <a:rPr lang="en-US" sz="1200" b="1" i="0" kern="1200" dirty="0">
                <a:solidFill>
                  <a:schemeClr val="tx1"/>
                </a:solidFill>
                <a:effectLst/>
                <a:latin typeface="+mn-lt"/>
                <a:ea typeface="+mn-ea"/>
                <a:cs typeface="+mn-cs"/>
              </a:rPr>
              <a:t>objects</a:t>
            </a:r>
            <a:r>
              <a:rPr lang="en-US" sz="1200" b="0" i="0" kern="1200" dirty="0">
                <a:solidFill>
                  <a:schemeClr val="tx1"/>
                </a:solidFill>
                <a:effectLst/>
                <a:latin typeface="+mn-lt"/>
                <a:ea typeface="+mn-ea"/>
                <a:cs typeface="+mn-cs"/>
              </a:rPr>
              <a:t> linked to each other, without needing all the cruft and confusion of things that look (but don't behave!) like classes, with constructors and prototypes and new calls.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Ask yourself: if I can get the same functionality with OLOO style code as I do with "class" style code, but OLOO is simpler and has less things to think about, </a:t>
            </a:r>
            <a:r>
              <a:rPr lang="en-US" sz="1200" b="1" i="0" kern="1200" dirty="0">
                <a:solidFill>
                  <a:schemeClr val="tx1"/>
                </a:solidFill>
                <a:effectLst/>
                <a:latin typeface="+mn-lt"/>
                <a:ea typeface="+mn-ea"/>
                <a:cs typeface="+mn-cs"/>
              </a:rPr>
              <a:t>isn't OLOO better</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Let's examine the mental models involved between these two snippets.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First, the class-style code snippet implies this mental model of entities and their relationships:</a:t>
            </a:r>
          </a:p>
          <a:p>
            <a:endParaRPr lang="bg-BG" dirty="0"/>
          </a:p>
        </p:txBody>
      </p:sp>
      <p:sp>
        <p:nvSpPr>
          <p:cNvPr id="4" name="Slide Number Placeholder 3"/>
          <p:cNvSpPr>
            <a:spLocks noGrp="1"/>
          </p:cNvSpPr>
          <p:nvPr>
            <p:ph type="sldNum" sz="quarter" idx="10"/>
          </p:nvPr>
        </p:nvSpPr>
        <p:spPr/>
        <p:txBody>
          <a:bodyPr/>
          <a:lstStyle/>
          <a:p>
            <a:fld id="{FE1941C3-FDC9-43D9-9546-01FB4BF43ADD}" type="slidenum">
              <a:rPr lang="bg-BG" smtClean="0"/>
              <a:t>55</a:t>
            </a:fld>
            <a:endParaRPr lang="bg-BG"/>
          </a:p>
        </p:txBody>
      </p:sp>
    </p:spTree>
    <p:extLst>
      <p:ext uri="{BB962C8B-B14F-4D97-AF65-F5344CB8AC3E}">
        <p14:creationId xmlns:p14="http://schemas.microsoft.com/office/powerpoint/2010/main" val="1063191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Actually, that's a little unfair/misleading, because it's showing a lot of extra detail that you don't </a:t>
            </a:r>
            <a:r>
              <a:rPr lang="en-US" sz="1200" b="0" i="1" kern="1200" dirty="0">
                <a:solidFill>
                  <a:schemeClr val="tx1"/>
                </a:solidFill>
                <a:effectLst/>
                <a:latin typeface="+mn-lt"/>
                <a:ea typeface="+mn-ea"/>
                <a:cs typeface="+mn-cs"/>
              </a:rPr>
              <a:t>technically</a:t>
            </a:r>
            <a:r>
              <a:rPr lang="en-US" sz="1200" b="0" i="0" kern="1200" dirty="0">
                <a:solidFill>
                  <a:schemeClr val="tx1"/>
                </a:solidFill>
                <a:effectLst/>
                <a:latin typeface="+mn-lt"/>
                <a:ea typeface="+mn-ea"/>
                <a:cs typeface="+mn-cs"/>
              </a:rPr>
              <a:t> need to know at all times (though you </a:t>
            </a:r>
            <a:r>
              <a:rPr lang="en-US" sz="1200" b="0" i="1" kern="1200" dirty="0">
                <a:solidFill>
                  <a:schemeClr val="tx1"/>
                </a:solidFill>
                <a:effectLst/>
                <a:latin typeface="+mn-lt"/>
                <a:ea typeface="+mn-ea"/>
                <a:cs typeface="+mn-cs"/>
              </a:rPr>
              <a:t>do</a:t>
            </a:r>
            <a:r>
              <a:rPr lang="en-US" sz="1200" b="0" i="0" kern="1200" dirty="0">
                <a:solidFill>
                  <a:schemeClr val="tx1"/>
                </a:solidFill>
                <a:effectLst/>
                <a:latin typeface="+mn-lt"/>
                <a:ea typeface="+mn-ea"/>
                <a:cs typeface="+mn-cs"/>
              </a:rPr>
              <a:t> need to understand it!).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One take-away is that it's quite a complex series of relationships. But another take-away: if you spend the time to follow those relationship arrows around, </a:t>
            </a:r>
            <a:r>
              <a:rPr lang="en-US" sz="1200" b="1" i="0" kern="1200" dirty="0">
                <a:solidFill>
                  <a:schemeClr val="tx1"/>
                </a:solidFill>
                <a:effectLst/>
                <a:latin typeface="+mn-lt"/>
                <a:ea typeface="+mn-ea"/>
                <a:cs typeface="+mn-cs"/>
              </a:rPr>
              <a:t>there's an amazing amount of internal consistency</a:t>
            </a:r>
            <a:r>
              <a:rPr lang="en-US" sz="1200" b="0" i="0" kern="1200" dirty="0">
                <a:solidFill>
                  <a:schemeClr val="tx1"/>
                </a:solidFill>
                <a:effectLst/>
                <a:latin typeface="+mn-lt"/>
                <a:ea typeface="+mn-ea"/>
                <a:cs typeface="+mn-cs"/>
              </a:rPr>
              <a:t> in JS's mechanisms.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instance, the ability of a JS function to access call(..), apply(..), and bind(..) (see Chapter 2) is because functions themselves are objects, and function-objects also have a [[Prototype]] linkage, to the </a:t>
            </a:r>
            <a:r>
              <a:rPr lang="en-US" sz="1200" b="0" i="0" kern="1200" dirty="0" err="1">
                <a:solidFill>
                  <a:schemeClr val="tx1"/>
                </a:solidFill>
                <a:effectLst/>
                <a:latin typeface="+mn-lt"/>
                <a:ea typeface="+mn-ea"/>
                <a:cs typeface="+mn-cs"/>
              </a:rPr>
              <a:t>Function.prototype</a:t>
            </a:r>
            <a:r>
              <a:rPr lang="en-US" sz="1200" b="0" i="0" kern="1200" dirty="0">
                <a:solidFill>
                  <a:schemeClr val="tx1"/>
                </a:solidFill>
                <a:effectLst/>
                <a:latin typeface="+mn-lt"/>
                <a:ea typeface="+mn-ea"/>
                <a:cs typeface="+mn-cs"/>
              </a:rPr>
              <a:t> object, which defines those default methods that any function-object can delegate to.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JS can do those things, </a:t>
            </a:r>
            <a:r>
              <a:rPr lang="en-US" sz="1200" b="0" i="1" kern="1200" dirty="0">
                <a:solidFill>
                  <a:schemeClr val="tx1"/>
                </a:solidFill>
                <a:effectLst/>
                <a:latin typeface="+mn-lt"/>
                <a:ea typeface="+mn-ea"/>
                <a:cs typeface="+mn-cs"/>
              </a:rPr>
              <a:t>and you can too!</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OK, let's now look at a </a:t>
            </a:r>
            <a:r>
              <a:rPr lang="en-US" sz="1200" b="0" i="1" kern="1200" dirty="0">
                <a:solidFill>
                  <a:schemeClr val="tx1"/>
                </a:solidFill>
                <a:effectLst/>
                <a:latin typeface="+mn-lt"/>
                <a:ea typeface="+mn-ea"/>
                <a:cs typeface="+mn-cs"/>
              </a:rPr>
              <a:t>slightly</a:t>
            </a:r>
            <a:r>
              <a:rPr lang="en-US" sz="1200" b="0" i="0" kern="1200" dirty="0">
                <a:solidFill>
                  <a:schemeClr val="tx1"/>
                </a:solidFill>
                <a:effectLst/>
                <a:latin typeface="+mn-lt"/>
                <a:ea typeface="+mn-ea"/>
                <a:cs typeface="+mn-cs"/>
              </a:rPr>
              <a:t> simplified version of that diagram which is a little more "fair" for comparison -- it shows only the </a:t>
            </a:r>
            <a:r>
              <a:rPr lang="en-US" sz="1200" b="0" i="1" kern="1200" dirty="0">
                <a:solidFill>
                  <a:schemeClr val="tx1"/>
                </a:solidFill>
                <a:effectLst/>
                <a:latin typeface="+mn-lt"/>
                <a:ea typeface="+mn-ea"/>
                <a:cs typeface="+mn-cs"/>
              </a:rPr>
              <a:t>relevant</a:t>
            </a:r>
            <a:r>
              <a:rPr lang="en-US" sz="1200" b="0" i="0" kern="1200" dirty="0">
                <a:solidFill>
                  <a:schemeClr val="tx1"/>
                </a:solidFill>
                <a:effectLst/>
                <a:latin typeface="+mn-lt"/>
                <a:ea typeface="+mn-ea"/>
                <a:cs typeface="+mn-cs"/>
              </a:rPr>
              <a:t> entities and relationships.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Still pretty complex, eh? The dotted lines are depicting the implied relationships when you setup the "inheritance" </a:t>
            </a:r>
            <a:r>
              <a:rPr lang="en-US" sz="1200" b="0" i="0" kern="1200" dirty="0" err="1">
                <a:solidFill>
                  <a:schemeClr val="tx1"/>
                </a:solidFill>
                <a:effectLst/>
                <a:latin typeface="+mn-lt"/>
                <a:ea typeface="+mn-ea"/>
                <a:cs typeface="+mn-cs"/>
              </a:rPr>
              <a:t>between</a:t>
            </a:r>
            <a:r>
              <a:rPr lang="en-US" dirty="0" err="1"/>
              <a:t>Foo.prototype</a:t>
            </a:r>
            <a:r>
              <a:rPr lang="en-US" sz="1200" b="0" i="0" kern="1200" dirty="0">
                <a:solidFill>
                  <a:schemeClr val="tx1"/>
                </a:solidFill>
                <a:effectLst/>
                <a:latin typeface="+mn-lt"/>
                <a:ea typeface="+mn-ea"/>
                <a:cs typeface="+mn-cs"/>
              </a:rPr>
              <a:t> and </a:t>
            </a:r>
            <a:r>
              <a:rPr lang="en-US" dirty="0" err="1"/>
              <a:t>Bar.prototype</a:t>
            </a:r>
            <a:r>
              <a:rPr lang="en-US" sz="1200" b="0" i="0" kern="1200" dirty="0">
                <a:solidFill>
                  <a:schemeClr val="tx1"/>
                </a:solidFill>
                <a:effectLst/>
                <a:latin typeface="+mn-lt"/>
                <a:ea typeface="+mn-ea"/>
                <a:cs typeface="+mn-cs"/>
              </a:rPr>
              <a:t> and haven't yet </a:t>
            </a:r>
            <a:r>
              <a:rPr lang="en-US" sz="1200" b="0" i="1" kern="1200" dirty="0">
                <a:solidFill>
                  <a:schemeClr val="tx1"/>
                </a:solidFill>
                <a:effectLst/>
                <a:latin typeface="+mn-lt"/>
                <a:ea typeface="+mn-ea"/>
                <a:cs typeface="+mn-cs"/>
              </a:rPr>
              <a:t>fixed</a:t>
            </a:r>
            <a:r>
              <a:rPr lang="en-US" sz="1200" b="0" i="0" kern="1200" dirty="0">
                <a:solidFill>
                  <a:schemeClr val="tx1"/>
                </a:solidFill>
                <a:effectLst/>
                <a:latin typeface="+mn-lt"/>
                <a:ea typeface="+mn-ea"/>
                <a:cs typeface="+mn-cs"/>
              </a:rPr>
              <a:t> the </a:t>
            </a:r>
            <a:r>
              <a:rPr lang="en-US" sz="1200" b="1" i="0" kern="1200" dirty="0">
                <a:solidFill>
                  <a:schemeClr val="tx1"/>
                </a:solidFill>
                <a:effectLst/>
                <a:latin typeface="+mn-lt"/>
                <a:ea typeface="+mn-ea"/>
                <a:cs typeface="+mn-cs"/>
              </a:rPr>
              <a:t>missing</a:t>
            </a:r>
            <a:r>
              <a:rPr lang="en-US" sz="1200" b="0" i="0" kern="1200" dirty="0">
                <a:solidFill>
                  <a:schemeClr val="tx1"/>
                </a:solidFill>
                <a:effectLst/>
                <a:latin typeface="+mn-lt"/>
                <a:ea typeface="+mn-ea"/>
                <a:cs typeface="+mn-cs"/>
              </a:rPr>
              <a:t> </a:t>
            </a:r>
            <a:r>
              <a:rPr lang="en-US" dirty="0"/>
              <a:t>.constructor</a:t>
            </a:r>
            <a:r>
              <a:rPr lang="en-US" sz="1200" b="0" i="0" kern="1200" dirty="0">
                <a:solidFill>
                  <a:schemeClr val="tx1"/>
                </a:solidFill>
                <a:effectLst/>
                <a:latin typeface="+mn-lt"/>
                <a:ea typeface="+mn-ea"/>
                <a:cs typeface="+mn-cs"/>
              </a:rPr>
              <a:t> property reference (see "Constructor Redux" in Chapter 5).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Even with those dotted lines removed, the mental model is still an awful lot to juggle every time you work with object linkages.</a:t>
            </a:r>
          </a:p>
          <a:p>
            <a:endParaRPr lang="bg-BG" dirty="0"/>
          </a:p>
        </p:txBody>
      </p:sp>
      <p:sp>
        <p:nvSpPr>
          <p:cNvPr id="4" name="Slide Number Placeholder 3"/>
          <p:cNvSpPr>
            <a:spLocks noGrp="1"/>
          </p:cNvSpPr>
          <p:nvPr>
            <p:ph type="sldNum" sz="quarter" idx="10"/>
          </p:nvPr>
        </p:nvSpPr>
        <p:spPr/>
        <p:txBody>
          <a:bodyPr/>
          <a:lstStyle/>
          <a:p>
            <a:fld id="{FE1941C3-FDC9-43D9-9546-01FB4BF43ADD}" type="slidenum">
              <a:rPr lang="bg-BG" smtClean="0"/>
              <a:t>59</a:t>
            </a:fld>
            <a:endParaRPr lang="bg-BG"/>
          </a:p>
        </p:txBody>
      </p:sp>
    </p:spTree>
    <p:extLst>
      <p:ext uri="{BB962C8B-B14F-4D97-AF65-F5344CB8AC3E}">
        <p14:creationId xmlns:p14="http://schemas.microsoft.com/office/powerpoint/2010/main" val="2339392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FE1941C3-FDC9-43D9-9546-01FB4BF43ADD}" type="slidenum">
              <a:rPr lang="bg-BG" smtClean="0"/>
              <a:t>61</a:t>
            </a:fld>
            <a:endParaRPr lang="bg-BG"/>
          </a:p>
        </p:txBody>
      </p:sp>
    </p:spTree>
    <p:extLst>
      <p:ext uri="{BB962C8B-B14F-4D97-AF65-F5344CB8AC3E}">
        <p14:creationId xmlns:p14="http://schemas.microsoft.com/office/powerpoint/2010/main" val="511431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relating `Foo` and `Bar` to each other</a:t>
            </a:r>
            <a:r>
              <a:rPr lang="en-US" dirty="0"/>
              <a:t> </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Foo</a:t>
            </a:r>
            <a:r>
              <a:rPr lang="en-US" dirty="0" err="1"/>
              <a:t>.</a:t>
            </a:r>
            <a:r>
              <a:rPr lang="en-US" sz="1200" kern="1200" dirty="0" err="1">
                <a:solidFill>
                  <a:schemeClr val="tx1"/>
                </a:solidFill>
                <a:effectLst/>
                <a:latin typeface="+mn-lt"/>
                <a:ea typeface="+mn-ea"/>
                <a:cs typeface="+mn-cs"/>
              </a:rPr>
              <a:t>isPrototypeOf</a:t>
            </a:r>
            <a:r>
              <a:rPr lang="en-US" dirty="0"/>
              <a:t>( Bar ); </a:t>
            </a:r>
            <a:r>
              <a:rPr lang="en-US" sz="1200" kern="1200" dirty="0">
                <a:solidFill>
                  <a:schemeClr val="tx1"/>
                </a:solidFill>
                <a:effectLst/>
                <a:latin typeface="+mn-lt"/>
                <a:ea typeface="+mn-ea"/>
                <a:cs typeface="+mn-cs"/>
              </a:rPr>
              <a:t>// true</a:t>
            </a:r>
            <a:r>
              <a:rPr lang="en-US" dirty="0"/>
              <a:t> </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Object</a:t>
            </a:r>
            <a:r>
              <a:rPr lang="en-US" dirty="0" err="1"/>
              <a:t>.</a:t>
            </a:r>
            <a:r>
              <a:rPr lang="en-US" sz="1200" kern="1200" dirty="0" err="1">
                <a:solidFill>
                  <a:schemeClr val="tx1"/>
                </a:solidFill>
                <a:effectLst/>
                <a:latin typeface="+mn-lt"/>
                <a:ea typeface="+mn-ea"/>
                <a:cs typeface="+mn-cs"/>
              </a:rPr>
              <a:t>getPrototypeOf</a:t>
            </a:r>
            <a:r>
              <a:rPr lang="en-US" dirty="0"/>
              <a:t>( Bar ) </a:t>
            </a:r>
            <a:r>
              <a:rPr lang="en-US" sz="1200" kern="1200" dirty="0">
                <a:solidFill>
                  <a:schemeClr val="tx1"/>
                </a:solidFill>
                <a:effectLst/>
                <a:latin typeface="+mn-lt"/>
                <a:ea typeface="+mn-ea"/>
                <a:cs typeface="+mn-cs"/>
              </a:rPr>
              <a:t>===</a:t>
            </a:r>
            <a:r>
              <a:rPr lang="en-US" dirty="0"/>
              <a:t> Foo; </a:t>
            </a:r>
            <a:r>
              <a:rPr lang="en-US" sz="1200" kern="1200" dirty="0">
                <a:solidFill>
                  <a:schemeClr val="tx1"/>
                </a:solidFill>
                <a:effectLst/>
                <a:latin typeface="+mn-lt"/>
                <a:ea typeface="+mn-ea"/>
                <a:cs typeface="+mn-cs"/>
              </a:rPr>
              <a:t>// true</a:t>
            </a:r>
            <a:r>
              <a:rPr lang="en-US" dirty="0"/>
              <a:t> </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relating `b1` to both `Foo` and `Bar`</a:t>
            </a:r>
            <a:r>
              <a:rPr lang="en-US" dirty="0"/>
              <a:t> </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Foo</a:t>
            </a:r>
            <a:r>
              <a:rPr lang="en-US" dirty="0" err="1"/>
              <a:t>.</a:t>
            </a:r>
            <a:r>
              <a:rPr lang="en-US" sz="1200" kern="1200" dirty="0" err="1">
                <a:solidFill>
                  <a:schemeClr val="tx1"/>
                </a:solidFill>
                <a:effectLst/>
                <a:latin typeface="+mn-lt"/>
                <a:ea typeface="+mn-ea"/>
                <a:cs typeface="+mn-cs"/>
              </a:rPr>
              <a:t>isPrototypeOf</a:t>
            </a:r>
            <a:r>
              <a:rPr lang="en-US" dirty="0"/>
              <a:t>( b1 ); </a:t>
            </a:r>
            <a:r>
              <a:rPr lang="en-US" sz="1200" kern="1200" dirty="0">
                <a:solidFill>
                  <a:schemeClr val="tx1"/>
                </a:solidFill>
                <a:effectLst/>
                <a:latin typeface="+mn-lt"/>
                <a:ea typeface="+mn-ea"/>
                <a:cs typeface="+mn-cs"/>
              </a:rPr>
              <a:t>// true</a:t>
            </a:r>
            <a:r>
              <a:rPr lang="en-US" dirty="0"/>
              <a:t> </a:t>
            </a:r>
          </a:p>
          <a:p>
            <a:r>
              <a:rPr lang="en-US" sz="1200" kern="1200" dirty="0" err="1">
                <a:solidFill>
                  <a:schemeClr val="tx1"/>
                </a:solidFill>
                <a:effectLst/>
                <a:latin typeface="+mn-lt"/>
                <a:ea typeface="+mn-ea"/>
                <a:cs typeface="+mn-cs"/>
              </a:rPr>
              <a:t>Bar</a:t>
            </a:r>
            <a:r>
              <a:rPr lang="en-US" dirty="0" err="1"/>
              <a:t>.</a:t>
            </a:r>
            <a:r>
              <a:rPr lang="en-US" sz="1200" kern="1200" dirty="0" err="1">
                <a:solidFill>
                  <a:schemeClr val="tx1"/>
                </a:solidFill>
                <a:effectLst/>
                <a:latin typeface="+mn-lt"/>
                <a:ea typeface="+mn-ea"/>
                <a:cs typeface="+mn-cs"/>
              </a:rPr>
              <a:t>isPrototypeOf</a:t>
            </a:r>
            <a:r>
              <a:rPr lang="en-US" dirty="0"/>
              <a:t>( b1 ); </a:t>
            </a:r>
            <a:r>
              <a:rPr lang="en-US" sz="1200" kern="1200" dirty="0">
                <a:solidFill>
                  <a:schemeClr val="tx1"/>
                </a:solidFill>
                <a:effectLst/>
                <a:latin typeface="+mn-lt"/>
                <a:ea typeface="+mn-ea"/>
                <a:cs typeface="+mn-cs"/>
              </a:rPr>
              <a:t>// true</a:t>
            </a:r>
            <a:r>
              <a:rPr lang="en-US" dirty="0"/>
              <a:t> </a:t>
            </a:r>
          </a:p>
          <a:p>
            <a:r>
              <a:rPr lang="en-US" sz="1200" kern="1200" dirty="0" err="1">
                <a:solidFill>
                  <a:schemeClr val="tx1"/>
                </a:solidFill>
                <a:effectLst/>
                <a:latin typeface="+mn-lt"/>
                <a:ea typeface="+mn-ea"/>
                <a:cs typeface="+mn-cs"/>
              </a:rPr>
              <a:t>Object</a:t>
            </a:r>
            <a:r>
              <a:rPr lang="en-US" dirty="0" err="1"/>
              <a:t>.</a:t>
            </a:r>
            <a:r>
              <a:rPr lang="en-US" sz="1200" kern="1200" dirty="0" err="1">
                <a:solidFill>
                  <a:schemeClr val="tx1"/>
                </a:solidFill>
                <a:effectLst/>
                <a:latin typeface="+mn-lt"/>
                <a:ea typeface="+mn-ea"/>
                <a:cs typeface="+mn-cs"/>
              </a:rPr>
              <a:t>getPrototypeOf</a:t>
            </a:r>
            <a:r>
              <a:rPr lang="en-US" dirty="0"/>
              <a:t>( b1 ) </a:t>
            </a:r>
            <a:r>
              <a:rPr lang="en-US" sz="1200" kern="1200" dirty="0">
                <a:solidFill>
                  <a:schemeClr val="tx1"/>
                </a:solidFill>
                <a:effectLst/>
                <a:latin typeface="+mn-lt"/>
                <a:ea typeface="+mn-ea"/>
                <a:cs typeface="+mn-cs"/>
              </a:rPr>
              <a:t>===</a:t>
            </a:r>
            <a:r>
              <a:rPr lang="en-US" dirty="0"/>
              <a:t> Bar; </a:t>
            </a:r>
            <a:r>
              <a:rPr lang="en-US" sz="1200" kern="1200" dirty="0">
                <a:solidFill>
                  <a:schemeClr val="tx1"/>
                </a:solidFill>
                <a:effectLst/>
                <a:latin typeface="+mn-lt"/>
                <a:ea typeface="+mn-ea"/>
                <a:cs typeface="+mn-cs"/>
              </a:rPr>
              <a:t>// true</a:t>
            </a:r>
            <a:endParaRPr lang="bg-BG" dirty="0"/>
          </a:p>
        </p:txBody>
      </p:sp>
      <p:sp>
        <p:nvSpPr>
          <p:cNvPr id="4" name="Slide Number Placeholder 3"/>
          <p:cNvSpPr>
            <a:spLocks noGrp="1"/>
          </p:cNvSpPr>
          <p:nvPr>
            <p:ph type="sldNum" sz="quarter" idx="10"/>
          </p:nvPr>
        </p:nvSpPr>
        <p:spPr/>
        <p:txBody>
          <a:bodyPr/>
          <a:lstStyle/>
          <a:p>
            <a:fld id="{FE1941C3-FDC9-43D9-9546-01FB4BF43ADD}" type="slidenum">
              <a:rPr lang="bg-BG" smtClean="0"/>
              <a:t>62</a:t>
            </a:fld>
            <a:endParaRPr lang="bg-BG"/>
          </a:p>
        </p:txBody>
      </p:sp>
    </p:spTree>
    <p:extLst>
      <p:ext uri="{BB962C8B-B14F-4D97-AF65-F5344CB8AC3E}">
        <p14:creationId xmlns:p14="http://schemas.microsoft.com/office/powerpoint/2010/main" val="2091960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you can see comparing them, it's quite obvious that OLOO-style code has </a:t>
            </a:r>
            <a:r>
              <a:rPr lang="en-US" sz="1200" b="0" i="1" kern="1200" dirty="0">
                <a:solidFill>
                  <a:schemeClr val="tx1"/>
                </a:solidFill>
                <a:effectLst/>
                <a:latin typeface="+mn-lt"/>
                <a:ea typeface="+mn-ea"/>
                <a:cs typeface="+mn-cs"/>
              </a:rPr>
              <a:t>vastly less stuff</a:t>
            </a:r>
            <a:r>
              <a:rPr lang="en-US" sz="1200" b="0" i="0" kern="1200" dirty="0">
                <a:solidFill>
                  <a:schemeClr val="tx1"/>
                </a:solidFill>
                <a:effectLst/>
                <a:latin typeface="+mn-lt"/>
                <a:ea typeface="+mn-ea"/>
                <a:cs typeface="+mn-cs"/>
              </a:rPr>
              <a:t> to worry about, because OLOO-style code embraces the </a:t>
            </a:r>
            <a:r>
              <a:rPr lang="en-US" sz="1200" b="1" i="0" kern="1200" dirty="0">
                <a:solidFill>
                  <a:schemeClr val="tx1"/>
                </a:solidFill>
                <a:effectLst/>
                <a:latin typeface="+mn-lt"/>
                <a:ea typeface="+mn-ea"/>
                <a:cs typeface="+mn-cs"/>
              </a:rPr>
              <a:t>fact</a:t>
            </a:r>
            <a:r>
              <a:rPr lang="en-US" sz="1200" b="0" i="0" kern="1200" dirty="0">
                <a:solidFill>
                  <a:schemeClr val="tx1"/>
                </a:solidFill>
                <a:effectLst/>
                <a:latin typeface="+mn-lt"/>
                <a:ea typeface="+mn-ea"/>
                <a:cs typeface="+mn-cs"/>
              </a:rPr>
              <a:t> that the only thing we ever really cared about was the </a:t>
            </a:r>
            <a:r>
              <a:rPr lang="en-US" sz="1200" b="1" i="0" kern="1200" dirty="0">
                <a:solidFill>
                  <a:schemeClr val="tx1"/>
                </a:solidFill>
                <a:effectLst/>
                <a:latin typeface="+mn-lt"/>
                <a:ea typeface="+mn-ea"/>
                <a:cs typeface="+mn-cs"/>
              </a:rPr>
              <a:t>objects linked to other objects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All the other "class" cruft was a confusing and complex way of getting the same end result. Remove that stuff, and things get much simpler (without losing any capability).</a:t>
            </a:r>
          </a:p>
          <a:p>
            <a:endParaRPr lang="bg-BG" dirty="0"/>
          </a:p>
        </p:txBody>
      </p:sp>
      <p:sp>
        <p:nvSpPr>
          <p:cNvPr id="4" name="Slide Number Placeholder 3"/>
          <p:cNvSpPr>
            <a:spLocks noGrp="1"/>
          </p:cNvSpPr>
          <p:nvPr>
            <p:ph type="sldNum" sz="quarter" idx="10"/>
          </p:nvPr>
        </p:nvSpPr>
        <p:spPr/>
        <p:txBody>
          <a:bodyPr/>
          <a:lstStyle/>
          <a:p>
            <a:fld id="{FE1941C3-FDC9-43D9-9546-01FB4BF43ADD}" type="slidenum">
              <a:rPr lang="bg-BG" smtClean="0"/>
              <a:t>64</a:t>
            </a:fld>
            <a:endParaRPr lang="bg-BG"/>
          </a:p>
        </p:txBody>
      </p:sp>
    </p:spTree>
    <p:extLst>
      <p:ext uri="{BB962C8B-B14F-4D97-AF65-F5344CB8AC3E}">
        <p14:creationId xmlns:p14="http://schemas.microsoft.com/office/powerpoint/2010/main" val="3455316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bg-B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bg-BG"/>
          </a:p>
        </p:txBody>
      </p:sp>
      <p:sp>
        <p:nvSpPr>
          <p:cNvPr id="4" name="Date Placeholder 3"/>
          <p:cNvSpPr>
            <a:spLocks noGrp="1"/>
          </p:cNvSpPr>
          <p:nvPr>
            <p:ph type="dt" sz="half" idx="10"/>
          </p:nvPr>
        </p:nvSpPr>
        <p:spPr/>
        <p:txBody>
          <a:bodyPr/>
          <a:lstStyle/>
          <a:p>
            <a:fld id="{2607A4CC-98EC-4D7D-841A-426572557634}" type="datetimeFigureOut">
              <a:rPr lang="bg-BG" smtClean="0"/>
              <a:t>15.2.2017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49672131-E0ED-4AE5-9903-3FB04EB23117}" type="slidenum">
              <a:rPr lang="bg-BG" smtClean="0"/>
              <a:t>‹#›</a:t>
            </a:fld>
            <a:endParaRPr lang="bg-BG"/>
          </a:p>
        </p:txBody>
      </p:sp>
    </p:spTree>
    <p:extLst>
      <p:ext uri="{BB962C8B-B14F-4D97-AF65-F5344CB8AC3E}">
        <p14:creationId xmlns:p14="http://schemas.microsoft.com/office/powerpoint/2010/main" val="1968242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p:cNvSpPr>
            <a:spLocks noGrp="1"/>
          </p:cNvSpPr>
          <p:nvPr>
            <p:ph type="dt" sz="half" idx="10"/>
          </p:nvPr>
        </p:nvSpPr>
        <p:spPr/>
        <p:txBody>
          <a:bodyPr/>
          <a:lstStyle/>
          <a:p>
            <a:fld id="{2607A4CC-98EC-4D7D-841A-426572557634}" type="datetimeFigureOut">
              <a:rPr lang="bg-BG" smtClean="0"/>
              <a:t>15.2.2017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49672131-E0ED-4AE5-9903-3FB04EB23117}" type="slidenum">
              <a:rPr lang="bg-BG" smtClean="0"/>
              <a:t>‹#›</a:t>
            </a:fld>
            <a:endParaRPr lang="bg-BG"/>
          </a:p>
        </p:txBody>
      </p:sp>
    </p:spTree>
    <p:extLst>
      <p:ext uri="{BB962C8B-B14F-4D97-AF65-F5344CB8AC3E}">
        <p14:creationId xmlns:p14="http://schemas.microsoft.com/office/powerpoint/2010/main" val="3096534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bg-B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p:cNvSpPr>
            <a:spLocks noGrp="1"/>
          </p:cNvSpPr>
          <p:nvPr>
            <p:ph type="dt" sz="half" idx="10"/>
          </p:nvPr>
        </p:nvSpPr>
        <p:spPr/>
        <p:txBody>
          <a:bodyPr/>
          <a:lstStyle/>
          <a:p>
            <a:fld id="{2607A4CC-98EC-4D7D-841A-426572557634}" type="datetimeFigureOut">
              <a:rPr lang="bg-BG" smtClean="0"/>
              <a:t>15.2.2017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49672131-E0ED-4AE5-9903-3FB04EB23117}" type="slidenum">
              <a:rPr lang="bg-BG" smtClean="0"/>
              <a:t>‹#›</a:t>
            </a:fld>
            <a:endParaRPr lang="bg-BG"/>
          </a:p>
        </p:txBody>
      </p:sp>
    </p:spTree>
    <p:extLst>
      <p:ext uri="{BB962C8B-B14F-4D97-AF65-F5344CB8AC3E}">
        <p14:creationId xmlns:p14="http://schemas.microsoft.com/office/powerpoint/2010/main" val="291407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bg-BG"/>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p:cNvSpPr>
            <a:spLocks noGrp="1"/>
          </p:cNvSpPr>
          <p:nvPr>
            <p:ph type="dt" sz="half" idx="10"/>
          </p:nvPr>
        </p:nvSpPr>
        <p:spPr/>
        <p:txBody>
          <a:bodyPr/>
          <a:lstStyle/>
          <a:p>
            <a:fld id="{2607A4CC-98EC-4D7D-841A-426572557634}" type="datetimeFigureOut">
              <a:rPr lang="bg-BG" smtClean="0"/>
              <a:t>15.2.2017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49672131-E0ED-4AE5-9903-3FB04EB23117}" type="slidenum">
              <a:rPr lang="bg-BG" smtClean="0"/>
              <a:t>‹#›</a:t>
            </a:fld>
            <a:endParaRPr lang="bg-BG"/>
          </a:p>
        </p:txBody>
      </p:sp>
    </p:spTree>
    <p:extLst>
      <p:ext uri="{BB962C8B-B14F-4D97-AF65-F5344CB8AC3E}">
        <p14:creationId xmlns:p14="http://schemas.microsoft.com/office/powerpoint/2010/main" val="3876378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bg-B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07A4CC-98EC-4D7D-841A-426572557634}" type="datetimeFigureOut">
              <a:rPr lang="bg-BG" smtClean="0"/>
              <a:t>15.2.2017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49672131-E0ED-4AE5-9903-3FB04EB23117}" type="slidenum">
              <a:rPr lang="bg-BG" smtClean="0"/>
              <a:t>‹#›</a:t>
            </a:fld>
            <a:endParaRPr lang="bg-BG"/>
          </a:p>
        </p:txBody>
      </p:sp>
    </p:spTree>
    <p:extLst>
      <p:ext uri="{BB962C8B-B14F-4D97-AF65-F5344CB8AC3E}">
        <p14:creationId xmlns:p14="http://schemas.microsoft.com/office/powerpoint/2010/main" val="2575217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bg-BG"/>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Date Placeholder 4"/>
          <p:cNvSpPr>
            <a:spLocks noGrp="1"/>
          </p:cNvSpPr>
          <p:nvPr>
            <p:ph type="dt" sz="half" idx="10"/>
          </p:nvPr>
        </p:nvSpPr>
        <p:spPr/>
        <p:txBody>
          <a:bodyPr/>
          <a:lstStyle/>
          <a:p>
            <a:fld id="{2607A4CC-98EC-4D7D-841A-426572557634}" type="datetimeFigureOut">
              <a:rPr lang="bg-BG" smtClean="0"/>
              <a:t>15.2.2017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49672131-E0ED-4AE5-9903-3FB04EB23117}" type="slidenum">
              <a:rPr lang="bg-BG" smtClean="0"/>
              <a:t>‹#›</a:t>
            </a:fld>
            <a:endParaRPr lang="bg-BG"/>
          </a:p>
        </p:txBody>
      </p:sp>
    </p:spTree>
    <p:extLst>
      <p:ext uri="{BB962C8B-B14F-4D97-AF65-F5344CB8AC3E}">
        <p14:creationId xmlns:p14="http://schemas.microsoft.com/office/powerpoint/2010/main" val="3690297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bg-B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7" name="Date Placeholder 6"/>
          <p:cNvSpPr>
            <a:spLocks noGrp="1"/>
          </p:cNvSpPr>
          <p:nvPr>
            <p:ph type="dt" sz="half" idx="10"/>
          </p:nvPr>
        </p:nvSpPr>
        <p:spPr/>
        <p:txBody>
          <a:bodyPr/>
          <a:lstStyle/>
          <a:p>
            <a:fld id="{2607A4CC-98EC-4D7D-841A-426572557634}" type="datetimeFigureOut">
              <a:rPr lang="bg-BG" smtClean="0"/>
              <a:t>15.2.2017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49672131-E0ED-4AE5-9903-3FB04EB23117}" type="slidenum">
              <a:rPr lang="bg-BG" smtClean="0"/>
              <a:t>‹#›</a:t>
            </a:fld>
            <a:endParaRPr lang="bg-BG"/>
          </a:p>
        </p:txBody>
      </p:sp>
    </p:spTree>
    <p:extLst>
      <p:ext uri="{BB962C8B-B14F-4D97-AF65-F5344CB8AC3E}">
        <p14:creationId xmlns:p14="http://schemas.microsoft.com/office/powerpoint/2010/main" val="3072228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bg-BG"/>
          </a:p>
        </p:txBody>
      </p:sp>
      <p:sp>
        <p:nvSpPr>
          <p:cNvPr id="3" name="Date Placeholder 2"/>
          <p:cNvSpPr>
            <a:spLocks noGrp="1"/>
          </p:cNvSpPr>
          <p:nvPr>
            <p:ph type="dt" sz="half" idx="10"/>
          </p:nvPr>
        </p:nvSpPr>
        <p:spPr/>
        <p:txBody>
          <a:bodyPr/>
          <a:lstStyle/>
          <a:p>
            <a:fld id="{2607A4CC-98EC-4D7D-841A-426572557634}" type="datetimeFigureOut">
              <a:rPr lang="bg-BG" smtClean="0"/>
              <a:t>15.2.2017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49672131-E0ED-4AE5-9903-3FB04EB23117}" type="slidenum">
              <a:rPr lang="bg-BG" smtClean="0"/>
              <a:t>‹#›</a:t>
            </a:fld>
            <a:endParaRPr lang="bg-BG"/>
          </a:p>
        </p:txBody>
      </p:sp>
    </p:spTree>
    <p:extLst>
      <p:ext uri="{BB962C8B-B14F-4D97-AF65-F5344CB8AC3E}">
        <p14:creationId xmlns:p14="http://schemas.microsoft.com/office/powerpoint/2010/main" val="3390179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07A4CC-98EC-4D7D-841A-426572557634}" type="datetimeFigureOut">
              <a:rPr lang="bg-BG" smtClean="0"/>
              <a:t>15.2.2017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49672131-E0ED-4AE5-9903-3FB04EB23117}" type="slidenum">
              <a:rPr lang="bg-BG" smtClean="0"/>
              <a:t>‹#›</a:t>
            </a:fld>
            <a:endParaRPr lang="bg-BG"/>
          </a:p>
        </p:txBody>
      </p:sp>
    </p:spTree>
    <p:extLst>
      <p:ext uri="{BB962C8B-B14F-4D97-AF65-F5344CB8AC3E}">
        <p14:creationId xmlns:p14="http://schemas.microsoft.com/office/powerpoint/2010/main" val="3099585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07A4CC-98EC-4D7D-841A-426572557634}" type="datetimeFigureOut">
              <a:rPr lang="bg-BG" smtClean="0"/>
              <a:t>15.2.2017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49672131-E0ED-4AE5-9903-3FB04EB23117}" type="slidenum">
              <a:rPr lang="bg-BG" smtClean="0"/>
              <a:t>‹#›</a:t>
            </a:fld>
            <a:endParaRPr lang="bg-BG"/>
          </a:p>
        </p:txBody>
      </p:sp>
    </p:spTree>
    <p:extLst>
      <p:ext uri="{BB962C8B-B14F-4D97-AF65-F5344CB8AC3E}">
        <p14:creationId xmlns:p14="http://schemas.microsoft.com/office/powerpoint/2010/main" val="4281321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07A4CC-98EC-4D7D-841A-426572557634}" type="datetimeFigureOut">
              <a:rPr lang="bg-BG" smtClean="0"/>
              <a:t>15.2.2017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49672131-E0ED-4AE5-9903-3FB04EB23117}" type="slidenum">
              <a:rPr lang="bg-BG" smtClean="0"/>
              <a:t>‹#›</a:t>
            </a:fld>
            <a:endParaRPr lang="bg-BG"/>
          </a:p>
        </p:txBody>
      </p:sp>
    </p:spTree>
    <p:extLst>
      <p:ext uri="{BB962C8B-B14F-4D97-AF65-F5344CB8AC3E}">
        <p14:creationId xmlns:p14="http://schemas.microsoft.com/office/powerpoint/2010/main" val="1341157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bg-B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07A4CC-98EC-4D7D-841A-426572557634}" type="datetimeFigureOut">
              <a:rPr lang="bg-BG" smtClean="0"/>
              <a:t>15.2.2017 г.</a:t>
            </a:fld>
            <a:endParaRPr lang="bg-B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672131-E0ED-4AE5-9903-3FB04EB23117}" type="slidenum">
              <a:rPr lang="bg-BG" smtClean="0"/>
              <a:t>‹#›</a:t>
            </a:fld>
            <a:endParaRPr lang="bg-BG"/>
          </a:p>
        </p:txBody>
      </p:sp>
    </p:spTree>
    <p:extLst>
      <p:ext uri="{BB962C8B-B14F-4D97-AF65-F5344CB8AC3E}">
        <p14:creationId xmlns:p14="http://schemas.microsoft.com/office/powerpoint/2010/main" val="2490404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JS Mechanics</a:t>
            </a:r>
            <a:endParaRPr lang="bg-BG" dirty="0"/>
          </a:p>
        </p:txBody>
      </p:sp>
    </p:spTree>
    <p:extLst>
      <p:ext uri="{BB962C8B-B14F-4D97-AF65-F5344CB8AC3E}">
        <p14:creationId xmlns:p14="http://schemas.microsoft.com/office/powerpoint/2010/main" val="51479874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4FF"/>
        </a:solidFill>
        <a:effectLst/>
      </p:bgPr>
    </p:bg>
    <p:spTree>
      <p:nvGrpSpPr>
        <p:cNvPr id="1" name=""/>
        <p:cNvGrpSpPr/>
        <p:nvPr/>
      </p:nvGrpSpPr>
      <p:grpSpPr>
        <a:xfrm>
          <a:off x="0" y="0"/>
          <a:ext cx="0" cy="0"/>
          <a:chOff x="0" y="0"/>
          <a:chExt cx="0" cy="0"/>
        </a:xfrm>
      </p:grpSpPr>
      <p:sp>
        <p:nvSpPr>
          <p:cNvPr id="12" name="Rectangle 11"/>
          <p:cNvSpPr/>
          <p:nvPr/>
        </p:nvSpPr>
        <p:spPr>
          <a:xfrm>
            <a:off x="7441660"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2" name="Title 1"/>
          <p:cNvSpPr>
            <a:spLocks noGrp="1"/>
          </p:cNvSpPr>
          <p:nvPr>
            <p:ph type="title"/>
          </p:nvPr>
        </p:nvSpPr>
        <p:spPr/>
        <p:txBody>
          <a:bodyPr/>
          <a:lstStyle/>
          <a:p>
            <a:r>
              <a:rPr lang="en-US" dirty="0"/>
              <a:t>Stack calls</a:t>
            </a:r>
            <a:endParaRPr lang="bg-BG" dirty="0"/>
          </a:p>
        </p:txBody>
      </p:sp>
      <p:pic>
        <p:nvPicPr>
          <p:cNvPr id="4" name="Picture 3"/>
          <p:cNvPicPr>
            <a:picLocks noChangeAspect="1"/>
          </p:cNvPicPr>
          <p:nvPr/>
        </p:nvPicPr>
        <p:blipFill>
          <a:blip r:embed="rId2"/>
          <a:stretch>
            <a:fillRect/>
          </a:stretch>
        </p:blipFill>
        <p:spPr>
          <a:xfrm>
            <a:off x="250588" y="1690688"/>
            <a:ext cx="6029325" cy="4962525"/>
          </a:xfrm>
          <a:prstGeom prst="rect">
            <a:avLst/>
          </a:prstGeom>
        </p:spPr>
      </p:pic>
      <p:sp>
        <p:nvSpPr>
          <p:cNvPr id="6" name="Rectangle 5"/>
          <p:cNvSpPr/>
          <p:nvPr/>
        </p:nvSpPr>
        <p:spPr>
          <a:xfrm>
            <a:off x="7592439"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0" dirty="0"/>
              <a:t>bar(8)</a:t>
            </a:r>
            <a:endParaRPr lang="bg-BG" sz="6000" dirty="0"/>
          </a:p>
        </p:txBody>
      </p:sp>
      <p:sp>
        <p:nvSpPr>
          <p:cNvPr id="11" name="Rectangle 10"/>
          <p:cNvSpPr/>
          <p:nvPr/>
        </p:nvSpPr>
        <p:spPr>
          <a:xfrm>
            <a:off x="7594060" y="3502465"/>
            <a:ext cx="4212077" cy="14299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dirty="0">
                <a:ln w="0"/>
                <a:solidFill>
                  <a:schemeClr val="tx1"/>
                </a:solidFill>
                <a:effectLst>
                  <a:outerShdw blurRad="38100" dist="19050" dir="2700000" algn="tl" rotWithShape="0">
                    <a:schemeClr val="dk1">
                      <a:alpha val="40000"/>
                    </a:schemeClr>
                  </a:outerShdw>
                </a:effectLst>
              </a:rPr>
              <a:t>return</a:t>
            </a:r>
            <a:endParaRPr lang="bg-BG" sz="6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3757297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4FF"/>
        </a:solidFill>
        <a:effectLst/>
      </p:bgPr>
    </p:bg>
    <p:spTree>
      <p:nvGrpSpPr>
        <p:cNvPr id="1" name=""/>
        <p:cNvGrpSpPr/>
        <p:nvPr/>
      </p:nvGrpSpPr>
      <p:grpSpPr>
        <a:xfrm>
          <a:off x="0" y="0"/>
          <a:ext cx="0" cy="0"/>
          <a:chOff x="0" y="0"/>
          <a:chExt cx="0" cy="0"/>
        </a:xfrm>
      </p:grpSpPr>
      <p:sp>
        <p:nvSpPr>
          <p:cNvPr id="11" name="Rectangle 10"/>
          <p:cNvSpPr/>
          <p:nvPr/>
        </p:nvSpPr>
        <p:spPr>
          <a:xfrm>
            <a:off x="7441660"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2" name="Title 1"/>
          <p:cNvSpPr>
            <a:spLocks noGrp="1"/>
          </p:cNvSpPr>
          <p:nvPr>
            <p:ph type="title"/>
          </p:nvPr>
        </p:nvSpPr>
        <p:spPr/>
        <p:txBody>
          <a:bodyPr/>
          <a:lstStyle/>
          <a:p>
            <a:r>
              <a:rPr lang="en-US" dirty="0"/>
              <a:t>Stack calls</a:t>
            </a:r>
            <a:endParaRPr lang="bg-BG" dirty="0"/>
          </a:p>
        </p:txBody>
      </p:sp>
      <p:pic>
        <p:nvPicPr>
          <p:cNvPr id="4" name="Picture 3"/>
          <p:cNvPicPr>
            <a:picLocks noChangeAspect="1"/>
          </p:cNvPicPr>
          <p:nvPr/>
        </p:nvPicPr>
        <p:blipFill>
          <a:blip r:embed="rId2"/>
          <a:stretch>
            <a:fillRect/>
          </a:stretch>
        </p:blipFill>
        <p:spPr>
          <a:xfrm>
            <a:off x="250588" y="1690688"/>
            <a:ext cx="6029325" cy="4962525"/>
          </a:xfrm>
          <a:prstGeom prst="rect">
            <a:avLst/>
          </a:prstGeom>
        </p:spPr>
      </p:pic>
      <p:sp>
        <p:nvSpPr>
          <p:cNvPr id="6" name="Rectangle 5"/>
          <p:cNvSpPr/>
          <p:nvPr/>
        </p:nvSpPr>
        <p:spPr>
          <a:xfrm>
            <a:off x="7592439"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0" dirty="0"/>
              <a:t>bar(8)</a:t>
            </a:r>
            <a:endParaRPr lang="bg-BG" sz="6000" dirty="0"/>
          </a:p>
        </p:txBody>
      </p:sp>
    </p:spTree>
    <p:extLst>
      <p:ext uri="{BB962C8B-B14F-4D97-AF65-F5344CB8AC3E}">
        <p14:creationId xmlns:p14="http://schemas.microsoft.com/office/powerpoint/2010/main" val="22622884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4FF"/>
        </a:solidFill>
        <a:effectLst/>
      </p:bgPr>
    </p:bg>
    <p:spTree>
      <p:nvGrpSpPr>
        <p:cNvPr id="1" name=""/>
        <p:cNvGrpSpPr/>
        <p:nvPr/>
      </p:nvGrpSpPr>
      <p:grpSpPr>
        <a:xfrm>
          <a:off x="0" y="0"/>
          <a:ext cx="0" cy="0"/>
          <a:chOff x="0" y="0"/>
          <a:chExt cx="0" cy="0"/>
        </a:xfrm>
      </p:grpSpPr>
      <p:sp>
        <p:nvSpPr>
          <p:cNvPr id="12" name="Rectangle 11"/>
          <p:cNvSpPr/>
          <p:nvPr/>
        </p:nvSpPr>
        <p:spPr>
          <a:xfrm>
            <a:off x="7441660"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2" name="Title 1"/>
          <p:cNvSpPr>
            <a:spLocks noGrp="1"/>
          </p:cNvSpPr>
          <p:nvPr>
            <p:ph type="title"/>
          </p:nvPr>
        </p:nvSpPr>
        <p:spPr/>
        <p:txBody>
          <a:bodyPr/>
          <a:lstStyle/>
          <a:p>
            <a:r>
              <a:rPr lang="en-US" dirty="0"/>
              <a:t>Stack calls</a:t>
            </a:r>
            <a:endParaRPr lang="bg-BG" dirty="0"/>
          </a:p>
        </p:txBody>
      </p:sp>
      <p:pic>
        <p:nvPicPr>
          <p:cNvPr id="4" name="Picture 3"/>
          <p:cNvPicPr>
            <a:picLocks noChangeAspect="1"/>
          </p:cNvPicPr>
          <p:nvPr/>
        </p:nvPicPr>
        <p:blipFill>
          <a:blip r:embed="rId2"/>
          <a:stretch>
            <a:fillRect/>
          </a:stretch>
        </p:blipFill>
        <p:spPr>
          <a:xfrm>
            <a:off x="250588" y="1690688"/>
            <a:ext cx="6029325" cy="4962525"/>
          </a:xfrm>
          <a:prstGeom prst="rect">
            <a:avLst/>
          </a:prstGeom>
        </p:spPr>
      </p:pic>
      <p:sp>
        <p:nvSpPr>
          <p:cNvPr id="11" name="Rectangle 10"/>
          <p:cNvSpPr/>
          <p:nvPr/>
        </p:nvSpPr>
        <p:spPr>
          <a:xfrm>
            <a:off x="7592439" y="5077839"/>
            <a:ext cx="4212077" cy="14299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dirty="0">
                <a:ln w="0"/>
                <a:solidFill>
                  <a:schemeClr val="tx1"/>
                </a:solidFill>
                <a:effectLst>
                  <a:outerShdw blurRad="38100" dist="19050" dir="2700000" algn="tl" rotWithShape="0">
                    <a:schemeClr val="dk1">
                      <a:alpha val="40000"/>
                    </a:schemeClr>
                  </a:outerShdw>
                </a:effectLst>
              </a:rPr>
              <a:t>return</a:t>
            </a:r>
            <a:endParaRPr lang="bg-BG" sz="6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2022976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F4FF"/>
        </a:solidFill>
        <a:effectLst/>
      </p:bgPr>
    </p:bg>
    <p:spTree>
      <p:nvGrpSpPr>
        <p:cNvPr id="1" name=""/>
        <p:cNvGrpSpPr/>
        <p:nvPr/>
      </p:nvGrpSpPr>
      <p:grpSpPr>
        <a:xfrm>
          <a:off x="0" y="0"/>
          <a:ext cx="0" cy="0"/>
          <a:chOff x="0" y="0"/>
          <a:chExt cx="0" cy="0"/>
        </a:xfrm>
      </p:grpSpPr>
      <p:sp>
        <p:nvSpPr>
          <p:cNvPr id="12" name="Rectangle 11"/>
          <p:cNvSpPr/>
          <p:nvPr/>
        </p:nvSpPr>
        <p:spPr>
          <a:xfrm>
            <a:off x="7441660"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2" name="Title 1"/>
          <p:cNvSpPr>
            <a:spLocks noGrp="1"/>
          </p:cNvSpPr>
          <p:nvPr>
            <p:ph type="title"/>
          </p:nvPr>
        </p:nvSpPr>
        <p:spPr/>
        <p:txBody>
          <a:bodyPr/>
          <a:lstStyle/>
          <a:p>
            <a:r>
              <a:rPr lang="en-US" dirty="0"/>
              <a:t>Stack calls</a:t>
            </a:r>
            <a:endParaRPr lang="bg-BG" dirty="0"/>
          </a:p>
        </p:txBody>
      </p:sp>
      <p:pic>
        <p:nvPicPr>
          <p:cNvPr id="4" name="Picture 3"/>
          <p:cNvPicPr>
            <a:picLocks noChangeAspect="1"/>
          </p:cNvPicPr>
          <p:nvPr/>
        </p:nvPicPr>
        <p:blipFill>
          <a:blip r:embed="rId2"/>
          <a:stretch>
            <a:fillRect/>
          </a:stretch>
        </p:blipFill>
        <p:spPr>
          <a:xfrm>
            <a:off x="250588" y="1690688"/>
            <a:ext cx="6029325" cy="4962525"/>
          </a:xfrm>
          <a:prstGeom prst="rect">
            <a:avLst/>
          </a:prstGeom>
        </p:spPr>
      </p:pic>
      <p:sp>
        <p:nvSpPr>
          <p:cNvPr id="11" name="Rectangle 10"/>
          <p:cNvSpPr/>
          <p:nvPr/>
        </p:nvSpPr>
        <p:spPr>
          <a:xfrm>
            <a:off x="7592439" y="406129"/>
            <a:ext cx="4212077" cy="6101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6000" b="1" dirty="0">
                <a:solidFill>
                  <a:schemeClr val="bg1"/>
                </a:solidFill>
              </a:rPr>
              <a:t>GC</a:t>
            </a:r>
            <a:endParaRPr lang="bg-BG" sz="6000" b="1" dirty="0">
              <a:solidFill>
                <a:schemeClr val="bg1"/>
              </a:solidFill>
            </a:endParaRPr>
          </a:p>
        </p:txBody>
      </p:sp>
    </p:spTree>
    <p:extLst>
      <p:ext uri="{BB962C8B-B14F-4D97-AF65-F5344CB8AC3E}">
        <p14:creationId xmlns:p14="http://schemas.microsoft.com/office/powerpoint/2010/main" val="331310210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F4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calls</a:t>
            </a:r>
            <a:endParaRPr lang="bg-BG" dirty="0"/>
          </a:p>
        </p:txBody>
      </p:sp>
      <p:pic>
        <p:nvPicPr>
          <p:cNvPr id="4" name="Picture 3"/>
          <p:cNvPicPr>
            <a:picLocks noChangeAspect="1"/>
          </p:cNvPicPr>
          <p:nvPr/>
        </p:nvPicPr>
        <p:blipFill>
          <a:blip r:embed="rId2"/>
          <a:stretch>
            <a:fillRect/>
          </a:stretch>
        </p:blipFill>
        <p:spPr>
          <a:xfrm>
            <a:off x="250588" y="1690688"/>
            <a:ext cx="6029325" cy="4962525"/>
          </a:xfrm>
          <a:prstGeom prst="rect">
            <a:avLst/>
          </a:prstGeom>
        </p:spPr>
      </p:pic>
      <p:sp>
        <p:nvSpPr>
          <p:cNvPr id="12" name="Rectangle 11"/>
          <p:cNvSpPr/>
          <p:nvPr/>
        </p:nvSpPr>
        <p:spPr>
          <a:xfrm>
            <a:off x="7441660"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Tree>
    <p:extLst>
      <p:ext uri="{BB962C8B-B14F-4D97-AF65-F5344CB8AC3E}">
        <p14:creationId xmlns:p14="http://schemas.microsoft.com/office/powerpoint/2010/main" val="307844861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2F4FF"/>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533650" y="1485900"/>
            <a:ext cx="7124700" cy="3886200"/>
          </a:xfrm>
          <a:prstGeom prst="rect">
            <a:avLst/>
          </a:prstGeom>
        </p:spPr>
      </p:pic>
    </p:spTree>
    <p:extLst>
      <p:ext uri="{BB962C8B-B14F-4D97-AF65-F5344CB8AC3E}">
        <p14:creationId xmlns:p14="http://schemas.microsoft.com/office/powerpoint/2010/main" val="545149127"/>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281"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7465403" y="226141"/>
            <a:ext cx="4513634"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Tree>
    <p:extLst>
      <p:ext uri="{BB962C8B-B14F-4D97-AF65-F5344CB8AC3E}">
        <p14:creationId xmlns:p14="http://schemas.microsoft.com/office/powerpoint/2010/main" val="3358947230"/>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281"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5" name="Rectangle 4"/>
          <p:cNvSpPr/>
          <p:nvPr/>
        </p:nvSpPr>
        <p:spPr>
          <a:xfrm>
            <a:off x="355060"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init</a:t>
            </a:r>
            <a:endParaRPr lang="bg-BG" sz="4000" dirty="0"/>
          </a:p>
        </p:txBody>
      </p:sp>
      <p:sp>
        <p:nvSpPr>
          <p:cNvPr id="8" name="Rectangle 7"/>
          <p:cNvSpPr/>
          <p:nvPr/>
        </p:nvSpPr>
        <p:spPr>
          <a:xfrm>
            <a:off x="7465403" y="226141"/>
            <a:ext cx="4513634"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Tree>
    <p:extLst>
      <p:ext uri="{BB962C8B-B14F-4D97-AF65-F5344CB8AC3E}">
        <p14:creationId xmlns:p14="http://schemas.microsoft.com/office/powerpoint/2010/main" val="318030854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281"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5" name="Rectangle 4"/>
          <p:cNvSpPr/>
          <p:nvPr/>
        </p:nvSpPr>
        <p:spPr>
          <a:xfrm>
            <a:off x="355060"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init</a:t>
            </a:r>
            <a:endParaRPr lang="bg-BG" sz="4000" dirty="0"/>
          </a:p>
        </p:txBody>
      </p:sp>
      <p:sp>
        <p:nvSpPr>
          <p:cNvPr id="6" name="Rectangle 5"/>
          <p:cNvSpPr/>
          <p:nvPr/>
        </p:nvSpPr>
        <p:spPr>
          <a:xfrm>
            <a:off x="355059" y="3502465"/>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addEventListener</a:t>
            </a:r>
            <a:endParaRPr lang="bg-BG" sz="4000" dirty="0"/>
          </a:p>
        </p:txBody>
      </p:sp>
      <p:sp>
        <p:nvSpPr>
          <p:cNvPr id="8" name="Rectangle 7"/>
          <p:cNvSpPr/>
          <p:nvPr/>
        </p:nvSpPr>
        <p:spPr>
          <a:xfrm>
            <a:off x="7465403" y="226141"/>
            <a:ext cx="4513634"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Tree>
    <p:extLst>
      <p:ext uri="{BB962C8B-B14F-4D97-AF65-F5344CB8AC3E}">
        <p14:creationId xmlns:p14="http://schemas.microsoft.com/office/powerpoint/2010/main" val="136754765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281"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5" name="Rectangle 4"/>
          <p:cNvSpPr/>
          <p:nvPr/>
        </p:nvSpPr>
        <p:spPr>
          <a:xfrm>
            <a:off x="355060"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init</a:t>
            </a:r>
            <a:endParaRPr lang="bg-BG" sz="4000" dirty="0"/>
          </a:p>
        </p:txBody>
      </p:sp>
      <p:sp>
        <p:nvSpPr>
          <p:cNvPr id="6" name="Rectangle 5"/>
          <p:cNvSpPr/>
          <p:nvPr/>
        </p:nvSpPr>
        <p:spPr>
          <a:xfrm>
            <a:off x="355059" y="3502465"/>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addEventListener</a:t>
            </a:r>
            <a:endParaRPr lang="bg-BG" sz="4000" dirty="0"/>
          </a:p>
        </p:txBody>
      </p:sp>
      <p:sp>
        <p:nvSpPr>
          <p:cNvPr id="8" name="Rectangle 7"/>
          <p:cNvSpPr/>
          <p:nvPr/>
        </p:nvSpPr>
        <p:spPr>
          <a:xfrm>
            <a:off x="7465403" y="226141"/>
            <a:ext cx="4513634"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7616181"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cxnSp>
        <p:nvCxnSpPr>
          <p:cNvPr id="10" name="Curved Connector 24"/>
          <p:cNvCxnSpPr>
            <a:stCxn id="6" idx="3"/>
            <a:endCxn id="9" idx="1"/>
          </p:cNvCxnSpPr>
          <p:nvPr/>
        </p:nvCxnSpPr>
        <p:spPr>
          <a:xfrm>
            <a:off x="4567136" y="4217448"/>
            <a:ext cx="3049045" cy="1575374"/>
          </a:xfrm>
          <a:prstGeom prst="curvedConnector3">
            <a:avLst>
              <a:gd name="adj1" fmla="val 50000"/>
            </a:avLst>
          </a:prstGeom>
          <a:ln w="127000">
            <a:solidFill>
              <a:schemeClr val="tx1"/>
            </a:solidFill>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44598985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a:t>
            </a:r>
            <a:endParaRPr lang="bg-BG" dirty="0"/>
          </a:p>
        </p:txBody>
      </p:sp>
      <p:sp>
        <p:nvSpPr>
          <p:cNvPr id="3" name="Content Placeholder 2"/>
          <p:cNvSpPr>
            <a:spLocks noGrp="1"/>
          </p:cNvSpPr>
          <p:nvPr>
            <p:ph idx="1"/>
          </p:nvPr>
        </p:nvSpPr>
        <p:spPr/>
        <p:txBody>
          <a:bodyPr/>
          <a:lstStyle/>
          <a:p>
            <a:r>
              <a:rPr lang="en-US" dirty="0"/>
              <a:t>Event driven mechanics</a:t>
            </a:r>
          </a:p>
          <a:p>
            <a:r>
              <a:rPr lang="en-US" dirty="0"/>
              <a:t>Events in the browser</a:t>
            </a:r>
          </a:p>
          <a:p>
            <a:r>
              <a:rPr lang="en-US" dirty="0"/>
              <a:t>Prototype chain</a:t>
            </a:r>
            <a:endParaRPr lang="bg-BG" dirty="0"/>
          </a:p>
        </p:txBody>
      </p:sp>
    </p:spTree>
    <p:extLst>
      <p:ext uri="{BB962C8B-B14F-4D97-AF65-F5344CB8AC3E}">
        <p14:creationId xmlns:p14="http://schemas.microsoft.com/office/powerpoint/2010/main" val="3123752310"/>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281"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5" name="Rectangle 4"/>
          <p:cNvSpPr/>
          <p:nvPr/>
        </p:nvSpPr>
        <p:spPr>
          <a:xfrm>
            <a:off x="355060"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init</a:t>
            </a:r>
            <a:endParaRPr lang="bg-BG" sz="4000" dirty="0"/>
          </a:p>
        </p:txBody>
      </p:sp>
      <p:sp>
        <p:nvSpPr>
          <p:cNvPr id="8" name="Rectangle 7"/>
          <p:cNvSpPr/>
          <p:nvPr/>
        </p:nvSpPr>
        <p:spPr>
          <a:xfrm>
            <a:off x="7465403" y="226141"/>
            <a:ext cx="4513634"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7616181"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11" name="Rectangle 10"/>
          <p:cNvSpPr/>
          <p:nvPr/>
        </p:nvSpPr>
        <p:spPr>
          <a:xfrm>
            <a:off x="355058" y="3502465"/>
            <a:ext cx="4212077" cy="14299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dirty="0">
                <a:ln w="0"/>
                <a:solidFill>
                  <a:schemeClr val="tx1"/>
                </a:solidFill>
                <a:effectLst>
                  <a:outerShdw blurRad="38100" dist="19050" dir="2700000" algn="tl" rotWithShape="0">
                    <a:schemeClr val="dk1">
                      <a:alpha val="40000"/>
                    </a:schemeClr>
                  </a:outerShdw>
                </a:effectLst>
              </a:rPr>
              <a:t>return</a:t>
            </a:r>
            <a:endParaRPr lang="bg-BG" sz="4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9422096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281"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7465403" y="226141"/>
            <a:ext cx="4513634"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7616181"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11" name="Rectangle 10"/>
          <p:cNvSpPr/>
          <p:nvPr/>
        </p:nvSpPr>
        <p:spPr>
          <a:xfrm>
            <a:off x="355058" y="5077839"/>
            <a:ext cx="4212077" cy="14299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dirty="0">
                <a:ln w="0"/>
                <a:solidFill>
                  <a:schemeClr val="tx1"/>
                </a:solidFill>
                <a:effectLst>
                  <a:outerShdw blurRad="38100" dist="19050" dir="2700000" algn="tl" rotWithShape="0">
                    <a:schemeClr val="dk1">
                      <a:alpha val="40000"/>
                    </a:schemeClr>
                  </a:outerShdw>
                </a:effectLst>
              </a:rPr>
              <a:t>return</a:t>
            </a:r>
            <a:endParaRPr lang="bg-BG" sz="4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7117011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281"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7465403" y="226141"/>
            <a:ext cx="4513634"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7616181"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11" name="Rectangle 10"/>
          <p:cNvSpPr/>
          <p:nvPr/>
        </p:nvSpPr>
        <p:spPr>
          <a:xfrm>
            <a:off x="355060" y="406129"/>
            <a:ext cx="4212077" cy="6101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6000" b="1" dirty="0">
                <a:solidFill>
                  <a:schemeClr val="bg1"/>
                </a:solidFill>
              </a:rPr>
              <a:t>GC</a:t>
            </a:r>
            <a:endParaRPr lang="bg-BG" sz="6000" b="1" dirty="0">
              <a:solidFill>
                <a:schemeClr val="bg1"/>
              </a:solidFill>
            </a:endParaRPr>
          </a:p>
        </p:txBody>
      </p:sp>
    </p:spTree>
    <p:extLst>
      <p:ext uri="{BB962C8B-B14F-4D97-AF65-F5344CB8AC3E}">
        <p14:creationId xmlns:p14="http://schemas.microsoft.com/office/powerpoint/2010/main" val="64682479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281"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7465403" y="226141"/>
            <a:ext cx="4513634"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7616181"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Tree>
    <p:extLst>
      <p:ext uri="{BB962C8B-B14F-4D97-AF65-F5344CB8AC3E}">
        <p14:creationId xmlns:p14="http://schemas.microsoft.com/office/powerpoint/2010/main" val="40512601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9" name="Rectangle 18"/>
          <p:cNvSpPr/>
          <p:nvPr/>
        </p:nvSpPr>
        <p:spPr>
          <a:xfrm>
            <a:off x="319394"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a:t>
            </a:r>
            <a:endParaRPr lang="bg-BG" sz="4000" dirty="0"/>
          </a:p>
        </p:txBody>
      </p:sp>
    </p:spTree>
    <p:extLst>
      <p:ext uri="{BB962C8B-B14F-4D97-AF65-F5344CB8AC3E}">
        <p14:creationId xmlns:p14="http://schemas.microsoft.com/office/powerpoint/2010/main" val="269341663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2" name="Rectangle 11"/>
          <p:cNvSpPr/>
          <p:nvPr/>
        </p:nvSpPr>
        <p:spPr>
          <a:xfrm>
            <a:off x="319394"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a:t>
            </a:r>
            <a:endParaRPr lang="bg-BG" sz="4000" dirty="0"/>
          </a:p>
        </p:txBody>
      </p:sp>
    </p:spTree>
    <p:extLst>
      <p:ext uri="{BB962C8B-B14F-4D97-AF65-F5344CB8AC3E}">
        <p14:creationId xmlns:p14="http://schemas.microsoft.com/office/powerpoint/2010/main" val="33701776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6" name="Rectangle 15"/>
          <p:cNvSpPr/>
          <p:nvPr/>
        </p:nvSpPr>
        <p:spPr>
          <a:xfrm>
            <a:off x="4114158" y="3460954"/>
            <a:ext cx="1010108" cy="917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t>
            </a:r>
            <a:endParaRPr lang="bg-BG" sz="4000" dirty="0"/>
          </a:p>
        </p:txBody>
      </p:sp>
      <p:cxnSp>
        <p:nvCxnSpPr>
          <p:cNvPr id="10" name="Curved Connector 24"/>
          <p:cNvCxnSpPr>
            <a:stCxn id="9" idx="1"/>
            <a:endCxn id="16" idx="3"/>
          </p:cNvCxnSpPr>
          <p:nvPr/>
        </p:nvCxnSpPr>
        <p:spPr>
          <a:xfrm rot="10800000">
            <a:off x="5124267" y="3919946"/>
            <a:ext cx="3544211" cy="1872876"/>
          </a:xfrm>
          <a:prstGeom prst="curvedConnector3">
            <a:avLst>
              <a:gd name="adj1" fmla="val 50000"/>
            </a:avLst>
          </a:prstGeom>
          <a:ln w="127000">
            <a:solidFill>
              <a:schemeClr val="tx1"/>
            </a:solidFill>
            <a:tailEnd type="triangle"/>
          </a:ln>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319394"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a:t>
            </a:r>
            <a:endParaRPr lang="bg-BG" sz="4000" dirty="0"/>
          </a:p>
        </p:txBody>
      </p:sp>
    </p:spTree>
    <p:extLst>
      <p:ext uri="{BB962C8B-B14F-4D97-AF65-F5344CB8AC3E}">
        <p14:creationId xmlns:p14="http://schemas.microsoft.com/office/powerpoint/2010/main" val="204334998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6" name="Rectangle 15"/>
          <p:cNvSpPr/>
          <p:nvPr/>
        </p:nvSpPr>
        <p:spPr>
          <a:xfrm>
            <a:off x="4114158" y="3460954"/>
            <a:ext cx="1010108" cy="917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t>
            </a:r>
            <a:endParaRPr lang="bg-BG" sz="4000" dirty="0"/>
          </a:p>
        </p:txBody>
      </p:sp>
      <p:cxnSp>
        <p:nvCxnSpPr>
          <p:cNvPr id="10" name="Curved Connector 24"/>
          <p:cNvCxnSpPr>
            <a:stCxn id="9" idx="1"/>
            <a:endCxn id="12" idx="3"/>
          </p:cNvCxnSpPr>
          <p:nvPr/>
        </p:nvCxnSpPr>
        <p:spPr>
          <a:xfrm rot="10800000">
            <a:off x="6292675" y="3915156"/>
            <a:ext cx="2375802" cy="1877667"/>
          </a:xfrm>
          <a:prstGeom prst="curvedConnector3">
            <a:avLst>
              <a:gd name="adj1" fmla="val 50000"/>
            </a:avLst>
          </a:prstGeom>
          <a:ln w="127000">
            <a:solidFill>
              <a:schemeClr val="tx1"/>
            </a:solidFill>
            <a:tailEnd type="triangle"/>
          </a:ln>
        </p:spPr>
        <p:style>
          <a:lnRef idx="1">
            <a:schemeClr val="accent3"/>
          </a:lnRef>
          <a:fillRef idx="0">
            <a:schemeClr val="accent3"/>
          </a:fillRef>
          <a:effectRef idx="0">
            <a:schemeClr val="accent3"/>
          </a:effectRef>
          <a:fontRef idx="minor">
            <a:schemeClr val="tx1"/>
          </a:fontRef>
        </p:style>
      </p:cxnSp>
      <p:sp>
        <p:nvSpPr>
          <p:cNvPr id="12" name="Rectangle 11"/>
          <p:cNvSpPr/>
          <p:nvPr/>
        </p:nvSpPr>
        <p:spPr>
          <a:xfrm>
            <a:off x="5282567" y="3456163"/>
            <a:ext cx="1010108" cy="917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t>
            </a:r>
            <a:endParaRPr lang="bg-BG" sz="4000" dirty="0"/>
          </a:p>
        </p:txBody>
      </p:sp>
      <p:sp>
        <p:nvSpPr>
          <p:cNvPr id="13" name="Rectangle 12"/>
          <p:cNvSpPr/>
          <p:nvPr/>
        </p:nvSpPr>
        <p:spPr>
          <a:xfrm>
            <a:off x="355060" y="406129"/>
            <a:ext cx="3124261" cy="6101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6000" b="1" dirty="0">
                <a:solidFill>
                  <a:schemeClr val="bg1"/>
                </a:solidFill>
              </a:rPr>
              <a:t>GC</a:t>
            </a:r>
            <a:endParaRPr lang="bg-BG" sz="6000" b="1" dirty="0">
              <a:solidFill>
                <a:schemeClr val="bg1"/>
              </a:solidFill>
            </a:endParaRPr>
          </a:p>
        </p:txBody>
      </p:sp>
    </p:spTree>
    <p:extLst>
      <p:ext uri="{BB962C8B-B14F-4D97-AF65-F5344CB8AC3E}">
        <p14:creationId xmlns:p14="http://schemas.microsoft.com/office/powerpoint/2010/main" val="385999922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6" name="Rectangle 15"/>
          <p:cNvSpPr/>
          <p:nvPr/>
        </p:nvSpPr>
        <p:spPr>
          <a:xfrm>
            <a:off x="4114158" y="3460954"/>
            <a:ext cx="1010108" cy="917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t>
            </a:r>
            <a:endParaRPr lang="bg-BG" sz="4000" dirty="0"/>
          </a:p>
        </p:txBody>
      </p:sp>
      <p:sp>
        <p:nvSpPr>
          <p:cNvPr id="12" name="Rectangle 11"/>
          <p:cNvSpPr/>
          <p:nvPr/>
        </p:nvSpPr>
        <p:spPr>
          <a:xfrm>
            <a:off x="5282567" y="3456163"/>
            <a:ext cx="1010108" cy="917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t>
            </a:r>
            <a:endParaRPr lang="bg-BG" sz="4000" dirty="0"/>
          </a:p>
        </p:txBody>
      </p:sp>
    </p:spTree>
    <p:extLst>
      <p:ext uri="{BB962C8B-B14F-4D97-AF65-F5344CB8AC3E}">
        <p14:creationId xmlns:p14="http://schemas.microsoft.com/office/powerpoint/2010/main" val="332072987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6" name="Rectangle 15"/>
          <p:cNvSpPr/>
          <p:nvPr/>
        </p:nvSpPr>
        <p:spPr>
          <a:xfrm>
            <a:off x="4114158" y="3460954"/>
            <a:ext cx="1010108" cy="917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t>
            </a:r>
            <a:endParaRPr lang="bg-BG" sz="4000" dirty="0"/>
          </a:p>
        </p:txBody>
      </p:sp>
      <p:sp>
        <p:nvSpPr>
          <p:cNvPr id="12" name="Rectangle 11"/>
          <p:cNvSpPr/>
          <p:nvPr/>
        </p:nvSpPr>
        <p:spPr>
          <a:xfrm>
            <a:off x="5282567" y="3456163"/>
            <a:ext cx="1010108" cy="917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t>
            </a:r>
            <a:endParaRPr lang="bg-BG" sz="4000" dirty="0"/>
          </a:p>
        </p:txBody>
      </p:sp>
      <p:cxnSp>
        <p:nvCxnSpPr>
          <p:cNvPr id="11" name="Curved Connector 24"/>
          <p:cNvCxnSpPr>
            <a:stCxn id="16" idx="1"/>
            <a:endCxn id="13" idx="3"/>
          </p:cNvCxnSpPr>
          <p:nvPr/>
        </p:nvCxnSpPr>
        <p:spPr>
          <a:xfrm rot="10800000" flipV="1">
            <a:off x="3515544" y="3919946"/>
            <a:ext cx="598615" cy="1872876"/>
          </a:xfrm>
          <a:prstGeom prst="curvedConnector3">
            <a:avLst>
              <a:gd name="adj1" fmla="val 50000"/>
            </a:avLst>
          </a:prstGeom>
          <a:ln w="127000">
            <a:solidFill>
              <a:schemeClr val="tx1"/>
            </a:solidFill>
            <a:tailEnd type="triangle"/>
          </a:ln>
        </p:spPr>
        <p:style>
          <a:lnRef idx="1">
            <a:schemeClr val="accent3"/>
          </a:lnRef>
          <a:fillRef idx="0">
            <a:schemeClr val="accent3"/>
          </a:fillRef>
          <a:effectRef idx="0">
            <a:schemeClr val="accent3"/>
          </a:effectRef>
          <a:fontRef idx="minor">
            <a:schemeClr val="tx1"/>
          </a:fontRef>
        </p:style>
      </p:cxnSp>
      <p:sp>
        <p:nvSpPr>
          <p:cNvPr id="13" name="Rectangle 12"/>
          <p:cNvSpPr/>
          <p:nvPr/>
        </p:nvSpPr>
        <p:spPr>
          <a:xfrm>
            <a:off x="319394"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handler</a:t>
            </a:r>
            <a:endParaRPr lang="bg-BG" sz="4000" dirty="0"/>
          </a:p>
        </p:txBody>
      </p:sp>
    </p:spTree>
    <p:extLst>
      <p:ext uri="{BB962C8B-B14F-4D97-AF65-F5344CB8AC3E}">
        <p14:creationId xmlns:p14="http://schemas.microsoft.com/office/powerpoint/2010/main" val="286990160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2332B"/>
        </a:solidFill>
        <a:effectLst/>
      </p:bgPr>
    </p:bg>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nvPr>
        </p:nvGraphicFramePr>
        <p:xfrm>
          <a:off x="266700" y="166688"/>
          <a:ext cx="11658600" cy="6524625"/>
        </p:xfrm>
        <a:graphic>
          <a:graphicData uri="http://schemas.openxmlformats.org/presentationml/2006/ole">
            <mc:AlternateContent xmlns:mc="http://schemas.openxmlformats.org/markup-compatibility/2006">
              <mc:Choice xmlns:v="urn:schemas-microsoft-com:vml" Requires="v">
                <p:oleObj spid="_x0000_s1123" name="Image" r:id="rId3" imgW="15466320" imgH="8660160" progId="Photoshop.Image.17">
                  <p:embed/>
                </p:oleObj>
              </mc:Choice>
              <mc:Fallback>
                <p:oleObj name="Image" r:id="rId3" imgW="15466320" imgH="8660160" progId="Photoshop.Image.17">
                  <p:embed/>
                  <p:pic>
                    <p:nvPicPr>
                      <p:cNvPr id="4" name="Object 3"/>
                      <p:cNvPicPr/>
                      <p:nvPr/>
                    </p:nvPicPr>
                    <p:blipFill>
                      <a:blip r:embed="rId4"/>
                      <a:stretch>
                        <a:fillRect/>
                      </a:stretch>
                    </p:blipFill>
                    <p:spPr>
                      <a:xfrm>
                        <a:off x="266700" y="166688"/>
                        <a:ext cx="11658600" cy="6524625"/>
                      </a:xfrm>
                      <a:prstGeom prst="rect">
                        <a:avLst/>
                      </a:prstGeom>
                    </p:spPr>
                  </p:pic>
                </p:oleObj>
              </mc:Fallback>
            </mc:AlternateContent>
          </a:graphicData>
        </a:graphic>
      </p:graphicFrame>
    </p:spTree>
    <p:extLst>
      <p:ext uri="{BB962C8B-B14F-4D97-AF65-F5344CB8AC3E}">
        <p14:creationId xmlns:p14="http://schemas.microsoft.com/office/powerpoint/2010/main" val="2137624903"/>
      </p:ext>
    </p:extLst>
  </p:cSld>
  <p:clrMapOvr>
    <a:masterClrMapping/>
  </p:clrMapOvr>
  <p:transition>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6" name="Rectangle 15"/>
          <p:cNvSpPr/>
          <p:nvPr/>
        </p:nvSpPr>
        <p:spPr>
          <a:xfrm>
            <a:off x="4114158" y="3460954"/>
            <a:ext cx="1010108" cy="917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t>
            </a:r>
            <a:endParaRPr lang="bg-BG" sz="4000" dirty="0"/>
          </a:p>
        </p:txBody>
      </p:sp>
      <p:sp>
        <p:nvSpPr>
          <p:cNvPr id="13" name="Rectangle 12"/>
          <p:cNvSpPr/>
          <p:nvPr/>
        </p:nvSpPr>
        <p:spPr>
          <a:xfrm>
            <a:off x="319394"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handler</a:t>
            </a:r>
            <a:endParaRPr lang="bg-BG" sz="4000" dirty="0"/>
          </a:p>
        </p:txBody>
      </p:sp>
    </p:spTree>
    <p:extLst>
      <p:ext uri="{BB962C8B-B14F-4D97-AF65-F5344CB8AC3E}">
        <p14:creationId xmlns:p14="http://schemas.microsoft.com/office/powerpoint/2010/main" val="294594733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6" name="Rectangle 15"/>
          <p:cNvSpPr/>
          <p:nvPr/>
        </p:nvSpPr>
        <p:spPr>
          <a:xfrm>
            <a:off x="4114158" y="3460954"/>
            <a:ext cx="1010108" cy="917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t>
            </a:r>
            <a:endParaRPr lang="bg-BG" sz="4000" dirty="0"/>
          </a:p>
        </p:txBody>
      </p:sp>
      <p:sp>
        <p:nvSpPr>
          <p:cNvPr id="13" name="Rectangle 12"/>
          <p:cNvSpPr/>
          <p:nvPr/>
        </p:nvSpPr>
        <p:spPr>
          <a:xfrm>
            <a:off x="319394" y="5077839"/>
            <a:ext cx="3196149" cy="14299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dirty="0">
                <a:ln w="0"/>
                <a:solidFill>
                  <a:schemeClr val="tx1"/>
                </a:solidFill>
                <a:effectLst>
                  <a:outerShdw blurRad="38100" dist="19050" dir="2700000" algn="tl" rotWithShape="0">
                    <a:schemeClr val="dk1">
                      <a:alpha val="40000"/>
                    </a:schemeClr>
                  </a:outerShdw>
                </a:effectLst>
              </a:rPr>
              <a:t>return</a:t>
            </a:r>
            <a:endParaRPr lang="bg-BG" sz="4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4396027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6" name="Rectangle 15"/>
          <p:cNvSpPr/>
          <p:nvPr/>
        </p:nvSpPr>
        <p:spPr>
          <a:xfrm>
            <a:off x="4114158" y="3460954"/>
            <a:ext cx="1010108" cy="917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t>
            </a:r>
            <a:endParaRPr lang="bg-BG" sz="4000" dirty="0"/>
          </a:p>
        </p:txBody>
      </p:sp>
      <p:sp>
        <p:nvSpPr>
          <p:cNvPr id="14" name="Rectangle 13"/>
          <p:cNvSpPr/>
          <p:nvPr/>
        </p:nvSpPr>
        <p:spPr>
          <a:xfrm>
            <a:off x="355061" y="406129"/>
            <a:ext cx="3092990" cy="6101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6000" b="1" dirty="0">
                <a:solidFill>
                  <a:schemeClr val="bg1"/>
                </a:solidFill>
              </a:rPr>
              <a:t>GC</a:t>
            </a:r>
            <a:endParaRPr lang="bg-BG" sz="6000" b="1" dirty="0">
              <a:solidFill>
                <a:schemeClr val="bg1"/>
              </a:solidFill>
            </a:endParaRPr>
          </a:p>
        </p:txBody>
      </p:sp>
    </p:spTree>
    <p:extLst>
      <p:ext uri="{BB962C8B-B14F-4D97-AF65-F5344CB8AC3E}">
        <p14:creationId xmlns:p14="http://schemas.microsoft.com/office/powerpoint/2010/main" val="17102702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6" name="Rectangle 15"/>
          <p:cNvSpPr/>
          <p:nvPr/>
        </p:nvSpPr>
        <p:spPr>
          <a:xfrm>
            <a:off x="4114158" y="3460954"/>
            <a:ext cx="1010108" cy="917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t>
            </a:r>
            <a:endParaRPr lang="bg-BG" sz="4000" dirty="0"/>
          </a:p>
        </p:txBody>
      </p:sp>
    </p:spTree>
    <p:extLst>
      <p:ext uri="{BB962C8B-B14F-4D97-AF65-F5344CB8AC3E}">
        <p14:creationId xmlns:p14="http://schemas.microsoft.com/office/powerpoint/2010/main" val="262530195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6" name="Rectangle 15"/>
          <p:cNvSpPr/>
          <p:nvPr/>
        </p:nvSpPr>
        <p:spPr>
          <a:xfrm>
            <a:off x="4114158" y="3460954"/>
            <a:ext cx="1010108" cy="917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t>
            </a:r>
            <a:endParaRPr lang="bg-BG" sz="4000" dirty="0"/>
          </a:p>
        </p:txBody>
      </p:sp>
      <p:cxnSp>
        <p:nvCxnSpPr>
          <p:cNvPr id="11" name="Curved Connector 24"/>
          <p:cNvCxnSpPr>
            <a:stCxn id="16" idx="1"/>
            <a:endCxn id="13" idx="3"/>
          </p:cNvCxnSpPr>
          <p:nvPr/>
        </p:nvCxnSpPr>
        <p:spPr>
          <a:xfrm rot="10800000" flipV="1">
            <a:off x="3515544" y="3919946"/>
            <a:ext cx="598615" cy="1872876"/>
          </a:xfrm>
          <a:prstGeom prst="curvedConnector3">
            <a:avLst>
              <a:gd name="adj1" fmla="val 50000"/>
            </a:avLst>
          </a:prstGeom>
          <a:ln w="127000">
            <a:solidFill>
              <a:schemeClr val="tx1"/>
            </a:solidFill>
            <a:tailEnd type="triangle"/>
          </a:ln>
        </p:spPr>
        <p:style>
          <a:lnRef idx="1">
            <a:schemeClr val="accent3"/>
          </a:lnRef>
          <a:fillRef idx="0">
            <a:schemeClr val="accent3"/>
          </a:fillRef>
          <a:effectRef idx="0">
            <a:schemeClr val="accent3"/>
          </a:effectRef>
          <a:fontRef idx="minor">
            <a:schemeClr val="tx1"/>
          </a:fontRef>
        </p:style>
      </p:cxnSp>
      <p:sp>
        <p:nvSpPr>
          <p:cNvPr id="13" name="Rectangle 12"/>
          <p:cNvSpPr/>
          <p:nvPr/>
        </p:nvSpPr>
        <p:spPr>
          <a:xfrm>
            <a:off x="319394"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handler</a:t>
            </a:r>
            <a:endParaRPr lang="bg-BG" sz="4000" dirty="0"/>
          </a:p>
        </p:txBody>
      </p:sp>
    </p:spTree>
    <p:extLst>
      <p:ext uri="{BB962C8B-B14F-4D97-AF65-F5344CB8AC3E}">
        <p14:creationId xmlns:p14="http://schemas.microsoft.com/office/powerpoint/2010/main" val="293090459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algn="ctr"/>
            <a:r>
              <a:rPr lang="en-US" sz="4800" dirty="0"/>
              <a:t>Browser APIs</a:t>
            </a:r>
          </a:p>
          <a:p>
            <a:pPr algn="ctr"/>
            <a:r>
              <a:rPr lang="en-US" sz="2400" dirty="0"/>
              <a:t>Hidden implementation</a:t>
            </a:r>
            <a:endParaRPr lang="bg-BG" sz="2400" dirty="0"/>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3" name="Rectangle 12"/>
          <p:cNvSpPr/>
          <p:nvPr/>
        </p:nvSpPr>
        <p:spPr>
          <a:xfrm>
            <a:off x="319394"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handler</a:t>
            </a:r>
            <a:endParaRPr lang="bg-BG" sz="4000" dirty="0"/>
          </a:p>
        </p:txBody>
      </p:sp>
    </p:spTree>
    <p:extLst>
      <p:ext uri="{BB962C8B-B14F-4D97-AF65-F5344CB8AC3E}">
        <p14:creationId xmlns:p14="http://schemas.microsoft.com/office/powerpoint/2010/main" val="323613526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3" name="Rectangle 12"/>
          <p:cNvSpPr/>
          <p:nvPr/>
        </p:nvSpPr>
        <p:spPr>
          <a:xfrm>
            <a:off x="319394" y="5077839"/>
            <a:ext cx="3196149" cy="14299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dirty="0">
                <a:ln w="0"/>
                <a:solidFill>
                  <a:schemeClr val="tx1"/>
                </a:solidFill>
                <a:effectLst>
                  <a:outerShdw blurRad="38100" dist="19050" dir="2700000" algn="tl" rotWithShape="0">
                    <a:schemeClr val="dk1">
                      <a:alpha val="40000"/>
                    </a:schemeClr>
                  </a:outerShdw>
                </a:effectLst>
              </a:rPr>
              <a:t>return</a:t>
            </a:r>
            <a:endParaRPr lang="bg-BG" sz="4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1523090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4" name="Rectangle 13"/>
          <p:cNvSpPr/>
          <p:nvPr/>
        </p:nvSpPr>
        <p:spPr>
          <a:xfrm>
            <a:off x="355061" y="406129"/>
            <a:ext cx="3092990" cy="6101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6000" b="1" dirty="0">
                <a:solidFill>
                  <a:schemeClr val="bg1"/>
                </a:solidFill>
              </a:rPr>
              <a:t>GC</a:t>
            </a:r>
            <a:endParaRPr lang="bg-BG" sz="6000" b="1" dirty="0">
              <a:solidFill>
                <a:schemeClr val="bg1"/>
              </a:solidFill>
            </a:endParaRPr>
          </a:p>
        </p:txBody>
      </p:sp>
    </p:spTree>
    <p:extLst>
      <p:ext uri="{BB962C8B-B14F-4D97-AF65-F5344CB8AC3E}">
        <p14:creationId xmlns:p14="http://schemas.microsoft.com/office/powerpoint/2010/main" val="3276083080"/>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Tree>
    <p:extLst>
      <p:ext uri="{BB962C8B-B14F-4D97-AF65-F5344CB8AC3E}">
        <p14:creationId xmlns:p14="http://schemas.microsoft.com/office/powerpoint/2010/main" val="827635968"/>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Synchronous operations</a:t>
            </a:r>
            <a:endParaRPr lang="bg-BG" dirty="0"/>
          </a:p>
        </p:txBody>
      </p:sp>
      <p:sp>
        <p:nvSpPr>
          <p:cNvPr id="3" name="Content Placeholder 2"/>
          <p:cNvSpPr>
            <a:spLocks noGrp="1"/>
          </p:cNvSpPr>
          <p:nvPr>
            <p:ph idx="1"/>
          </p:nvPr>
        </p:nvSpPr>
        <p:spPr/>
        <p:txBody>
          <a:bodyPr/>
          <a:lstStyle/>
          <a:p>
            <a:r>
              <a:rPr lang="en-US" dirty="0"/>
              <a:t>For</a:t>
            </a:r>
          </a:p>
          <a:p>
            <a:r>
              <a:rPr lang="en-US" dirty="0"/>
              <a:t>While</a:t>
            </a:r>
          </a:p>
          <a:p>
            <a:r>
              <a:rPr lang="en-US" dirty="0"/>
              <a:t>Recursion?</a:t>
            </a:r>
          </a:p>
        </p:txBody>
      </p:sp>
    </p:spTree>
    <p:extLst>
      <p:ext uri="{BB962C8B-B14F-4D97-AF65-F5344CB8AC3E}">
        <p14:creationId xmlns:p14="http://schemas.microsoft.com/office/powerpoint/2010/main" val="3482088908"/>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 approach to I/O</a:t>
            </a:r>
            <a:endParaRPr lang="bg-BG" dirty="0"/>
          </a:p>
        </p:txBody>
      </p:sp>
      <p:sp>
        <p:nvSpPr>
          <p:cNvPr id="3" name="Content Placeholder 2"/>
          <p:cNvSpPr>
            <a:spLocks noGrp="1"/>
          </p:cNvSpPr>
          <p:nvPr>
            <p:ph idx="1"/>
          </p:nvPr>
        </p:nvSpPr>
        <p:spPr/>
        <p:txBody>
          <a:bodyPr/>
          <a:lstStyle/>
          <a:p>
            <a:r>
              <a:rPr lang="en-US" dirty="0"/>
              <a:t>Single threaded language</a:t>
            </a:r>
          </a:p>
          <a:p>
            <a:r>
              <a:rPr lang="en-US" dirty="0"/>
              <a:t>HTTP requests</a:t>
            </a:r>
          </a:p>
          <a:p>
            <a:r>
              <a:rPr lang="en-US" dirty="0"/>
              <a:t>DB</a:t>
            </a:r>
          </a:p>
          <a:p>
            <a:r>
              <a:rPr lang="en-US" dirty="0"/>
              <a:t>Memory and disk read/write</a:t>
            </a:r>
          </a:p>
          <a:p>
            <a:endParaRPr lang="bg-BG" dirty="0"/>
          </a:p>
        </p:txBody>
      </p:sp>
    </p:spTree>
    <p:extLst>
      <p:ext uri="{BB962C8B-B14F-4D97-AF65-F5344CB8AC3E}">
        <p14:creationId xmlns:p14="http://schemas.microsoft.com/office/powerpoint/2010/main" val="2369358489"/>
      </p:ext>
    </p:extLst>
  </p:cSld>
  <p:clrMapOvr>
    <a:masterClrMapping/>
  </p:clrMapOvr>
  <p:transition>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De-bouncing</a:t>
            </a:r>
            <a:endParaRPr lang="bg-BG" dirty="0"/>
          </a:p>
        </p:txBody>
      </p:sp>
      <p:sp>
        <p:nvSpPr>
          <p:cNvPr id="3" name="Content Placeholder 2"/>
          <p:cNvSpPr>
            <a:spLocks noGrp="1"/>
          </p:cNvSpPr>
          <p:nvPr>
            <p:ph idx="1"/>
          </p:nvPr>
        </p:nvSpPr>
        <p:spPr/>
        <p:txBody>
          <a:bodyPr/>
          <a:lstStyle/>
          <a:p>
            <a:r>
              <a:rPr lang="en-US" dirty="0" err="1"/>
              <a:t>setTimeout</a:t>
            </a:r>
            <a:endParaRPr lang="en-US" dirty="0"/>
          </a:p>
          <a:p>
            <a:r>
              <a:rPr lang="en-US" dirty="0" err="1"/>
              <a:t>setInterval</a:t>
            </a:r>
            <a:endParaRPr lang="en-US" dirty="0"/>
          </a:p>
          <a:p>
            <a:r>
              <a:rPr lang="en-US" dirty="0" err="1"/>
              <a:t>requestAnimationFrame</a:t>
            </a:r>
            <a:endParaRPr lang="bg-BG" dirty="0"/>
          </a:p>
        </p:txBody>
      </p:sp>
    </p:spTree>
    <p:extLst>
      <p:ext uri="{BB962C8B-B14F-4D97-AF65-F5344CB8AC3E}">
        <p14:creationId xmlns:p14="http://schemas.microsoft.com/office/powerpoint/2010/main" val="3707996206"/>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2F4FF"/>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14387" y="1657350"/>
            <a:ext cx="10563225" cy="3543300"/>
          </a:xfrm>
          <a:prstGeom prst="rect">
            <a:avLst/>
          </a:prstGeom>
        </p:spPr>
      </p:pic>
    </p:spTree>
    <p:extLst>
      <p:ext uri="{BB962C8B-B14F-4D97-AF65-F5344CB8AC3E}">
        <p14:creationId xmlns:p14="http://schemas.microsoft.com/office/powerpoint/2010/main" val="2508866763"/>
      </p:ext>
    </p:extLst>
  </p:cSld>
  <p:clrMapOvr>
    <a:masterClrMapping/>
  </p:clrMapOvr>
  <p:transition>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606" y="0"/>
            <a:ext cx="12747212" cy="6858000"/>
          </a:xfrm>
          <a:prstGeom prst="rect">
            <a:avLst/>
          </a:prstGeom>
        </p:spPr>
      </p:pic>
    </p:spTree>
    <p:extLst>
      <p:ext uri="{BB962C8B-B14F-4D97-AF65-F5344CB8AC3E}">
        <p14:creationId xmlns:p14="http://schemas.microsoft.com/office/powerpoint/2010/main" val="120649954"/>
      </p:ext>
    </p:extLst>
  </p:cSld>
  <p:clrMapOvr>
    <a:masterClrMapping/>
  </p:clrMapOvr>
  <p:transition>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mistakes</a:t>
            </a:r>
            <a:endParaRPr lang="bg-BG" dirty="0"/>
          </a:p>
        </p:txBody>
      </p:sp>
      <p:sp>
        <p:nvSpPr>
          <p:cNvPr id="3" name="Content Placeholder 2"/>
          <p:cNvSpPr>
            <a:spLocks noGrp="1"/>
          </p:cNvSpPr>
          <p:nvPr>
            <p:ph idx="1"/>
          </p:nvPr>
        </p:nvSpPr>
        <p:spPr/>
        <p:txBody>
          <a:bodyPr/>
          <a:lstStyle/>
          <a:p>
            <a:r>
              <a:rPr lang="en-US" dirty="0"/>
              <a:t>Blocking the thread</a:t>
            </a:r>
          </a:p>
          <a:p>
            <a:r>
              <a:rPr lang="en-US" dirty="0"/>
              <a:t>Writing synchronous code</a:t>
            </a:r>
          </a:p>
          <a:p>
            <a:r>
              <a:rPr lang="en-US" dirty="0"/>
              <a:t>Stack overflow</a:t>
            </a:r>
            <a:endParaRPr lang="bg-BG" dirty="0"/>
          </a:p>
        </p:txBody>
      </p:sp>
    </p:spTree>
    <p:extLst>
      <p:ext uri="{BB962C8B-B14F-4D97-AF65-F5344CB8AC3E}">
        <p14:creationId xmlns:p14="http://schemas.microsoft.com/office/powerpoint/2010/main" val="3813482799"/>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a:t>
            </a:r>
            <a:endParaRPr lang="bg-BG" dirty="0"/>
          </a:p>
        </p:txBody>
      </p:sp>
      <p:sp>
        <p:nvSpPr>
          <p:cNvPr id="3" name="Content Placeholder 2"/>
          <p:cNvSpPr>
            <a:spLocks noGrp="1"/>
          </p:cNvSpPr>
          <p:nvPr>
            <p:ph idx="1"/>
          </p:nvPr>
        </p:nvSpPr>
        <p:spPr/>
        <p:txBody>
          <a:bodyPr/>
          <a:lstStyle/>
          <a:p>
            <a:r>
              <a:rPr lang="en-US" dirty="0"/>
              <a:t>Asynchronous code</a:t>
            </a:r>
          </a:p>
          <a:p>
            <a:r>
              <a:rPr lang="en-US" dirty="0"/>
              <a:t>Deferred executions</a:t>
            </a:r>
          </a:p>
          <a:p>
            <a:r>
              <a:rPr lang="en-US" dirty="0" err="1"/>
              <a:t>Debounced</a:t>
            </a:r>
            <a:r>
              <a:rPr lang="en-US" dirty="0"/>
              <a:t> functions</a:t>
            </a:r>
          </a:p>
          <a:p>
            <a:r>
              <a:rPr lang="en-US" dirty="0"/>
              <a:t>Web Workers</a:t>
            </a:r>
            <a:endParaRPr lang="bg-BG" dirty="0"/>
          </a:p>
        </p:txBody>
      </p:sp>
    </p:spTree>
    <p:extLst>
      <p:ext uri="{BB962C8B-B14F-4D97-AF65-F5344CB8AC3E}">
        <p14:creationId xmlns:p14="http://schemas.microsoft.com/office/powerpoint/2010/main" val="3303481864"/>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DOM Events</a:t>
            </a:r>
            <a:endParaRPr lang="bg-BG" dirty="0"/>
          </a:p>
        </p:txBody>
      </p:sp>
    </p:spTree>
    <p:extLst>
      <p:ext uri="{BB962C8B-B14F-4D97-AF65-F5344CB8AC3E}">
        <p14:creationId xmlns:p14="http://schemas.microsoft.com/office/powerpoint/2010/main" val="129311483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1484150"/>
            <a:ext cx="2017143" cy="1325563"/>
          </a:xfrm>
        </p:spPr>
        <p:txBody>
          <a:bodyPr/>
          <a:lstStyle/>
          <a:p>
            <a:r>
              <a:rPr lang="en-US" b="1" dirty="0">
                <a:solidFill>
                  <a:schemeClr val="bg1">
                    <a:lumMod val="50000"/>
                  </a:schemeClr>
                </a:solidFill>
              </a:rPr>
              <a:t>Event</a:t>
            </a:r>
            <a:br>
              <a:rPr lang="en-US" b="1" dirty="0">
                <a:solidFill>
                  <a:schemeClr val="bg1">
                    <a:lumMod val="50000"/>
                  </a:schemeClr>
                </a:solidFill>
              </a:rPr>
            </a:br>
            <a:r>
              <a:rPr lang="en-US" b="1" dirty="0">
                <a:solidFill>
                  <a:schemeClr val="bg1">
                    <a:lumMod val="50000"/>
                  </a:schemeClr>
                </a:solidFill>
              </a:rPr>
              <a:t>Phases</a:t>
            </a:r>
            <a:endParaRPr lang="bg-BG" b="1" dirty="0">
              <a:solidFill>
                <a:schemeClr val="bg1">
                  <a:lumMod val="50000"/>
                </a:schemeClr>
              </a:solidFill>
            </a:endParaRPr>
          </a:p>
        </p:txBody>
      </p:sp>
      <p:sp>
        <p:nvSpPr>
          <p:cNvPr id="6" name="Rectangle 5"/>
          <p:cNvSpPr/>
          <p:nvPr/>
        </p:nvSpPr>
        <p:spPr>
          <a:xfrm>
            <a:off x="6305173" y="738539"/>
            <a:ext cx="2061468" cy="6613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Window</a:t>
            </a:r>
          </a:p>
        </p:txBody>
      </p:sp>
      <p:sp>
        <p:nvSpPr>
          <p:cNvPr id="7" name="Rectangle 6"/>
          <p:cNvSpPr/>
          <p:nvPr/>
        </p:nvSpPr>
        <p:spPr>
          <a:xfrm>
            <a:off x="6488002" y="1568456"/>
            <a:ext cx="1722664" cy="6613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Document</a:t>
            </a:r>
          </a:p>
        </p:txBody>
      </p:sp>
      <p:sp>
        <p:nvSpPr>
          <p:cNvPr id="8" name="Rectangle 7"/>
          <p:cNvSpPr/>
          <p:nvPr/>
        </p:nvSpPr>
        <p:spPr>
          <a:xfrm>
            <a:off x="6488002" y="2398373"/>
            <a:ext cx="1722664" cy="6613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&lt;HTML&gt;</a:t>
            </a:r>
          </a:p>
        </p:txBody>
      </p:sp>
      <p:sp>
        <p:nvSpPr>
          <p:cNvPr id="9" name="Rectangle 8"/>
          <p:cNvSpPr/>
          <p:nvPr/>
        </p:nvSpPr>
        <p:spPr>
          <a:xfrm>
            <a:off x="6500702" y="3228290"/>
            <a:ext cx="1722664" cy="6613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&lt;BODY&gt;</a:t>
            </a:r>
          </a:p>
        </p:txBody>
      </p:sp>
      <p:sp>
        <p:nvSpPr>
          <p:cNvPr id="10" name="Rectangle 9"/>
          <p:cNvSpPr/>
          <p:nvPr/>
        </p:nvSpPr>
        <p:spPr>
          <a:xfrm>
            <a:off x="3891387" y="4296278"/>
            <a:ext cx="1722664" cy="6613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&lt;HEADER&gt;</a:t>
            </a:r>
          </a:p>
        </p:txBody>
      </p:sp>
      <p:sp>
        <p:nvSpPr>
          <p:cNvPr id="11" name="Rectangle 10"/>
          <p:cNvSpPr/>
          <p:nvPr/>
        </p:nvSpPr>
        <p:spPr>
          <a:xfrm>
            <a:off x="7513236" y="4296277"/>
            <a:ext cx="1722664" cy="6613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&lt;DIV&gt;</a:t>
            </a:r>
          </a:p>
        </p:txBody>
      </p:sp>
      <p:sp>
        <p:nvSpPr>
          <p:cNvPr id="12" name="Rectangle 11"/>
          <p:cNvSpPr/>
          <p:nvPr/>
        </p:nvSpPr>
        <p:spPr>
          <a:xfrm>
            <a:off x="9493301" y="4296275"/>
            <a:ext cx="1722664" cy="6613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&lt;DIV&gt;</a:t>
            </a:r>
          </a:p>
        </p:txBody>
      </p:sp>
      <p:grpSp>
        <p:nvGrpSpPr>
          <p:cNvPr id="13" name="Group 12"/>
          <p:cNvGrpSpPr/>
          <p:nvPr/>
        </p:nvGrpSpPr>
        <p:grpSpPr>
          <a:xfrm>
            <a:off x="2589175" y="5458153"/>
            <a:ext cx="4327087" cy="661308"/>
            <a:chOff x="2239057" y="5285027"/>
            <a:chExt cx="4327087" cy="661308"/>
          </a:xfrm>
        </p:grpSpPr>
        <p:sp>
          <p:nvSpPr>
            <p:cNvPr id="27" name="Rectangle 26"/>
            <p:cNvSpPr/>
            <p:nvPr/>
          </p:nvSpPr>
          <p:spPr>
            <a:xfrm>
              <a:off x="2239057" y="5285027"/>
              <a:ext cx="1722664" cy="6613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&lt;A&gt;</a:t>
              </a:r>
            </a:p>
          </p:txBody>
        </p:sp>
        <p:sp>
          <p:nvSpPr>
            <p:cNvPr id="28" name="Rectangle 27"/>
            <p:cNvSpPr/>
            <p:nvPr/>
          </p:nvSpPr>
          <p:spPr>
            <a:xfrm>
              <a:off x="4843480" y="5285028"/>
              <a:ext cx="1722664" cy="6613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&lt;A&gt;</a:t>
              </a:r>
            </a:p>
          </p:txBody>
        </p:sp>
      </p:grpSp>
      <p:cxnSp>
        <p:nvCxnSpPr>
          <p:cNvPr id="14" name="Curved Connector 13"/>
          <p:cNvCxnSpPr>
            <a:stCxn id="6" idx="1"/>
            <a:endCxn id="7" idx="1"/>
          </p:cNvCxnSpPr>
          <p:nvPr/>
        </p:nvCxnSpPr>
        <p:spPr>
          <a:xfrm rot="10800000" flipH="1" flipV="1">
            <a:off x="6305172" y="1069192"/>
            <a:ext cx="182829" cy="829917"/>
          </a:xfrm>
          <a:prstGeom prst="curvedConnector3">
            <a:avLst>
              <a:gd name="adj1" fmla="val -125035"/>
            </a:avLst>
          </a:prstGeom>
          <a:ln w="38100" cap="rnd">
            <a:solidFill>
              <a:srgbClr val="C00000"/>
            </a:solidFill>
            <a:round/>
            <a:headEnd type="diamond" w="sm" len="sm"/>
            <a:tailEnd type="triangle" w="lg" len="lg"/>
          </a:ln>
        </p:spPr>
        <p:style>
          <a:lnRef idx="1">
            <a:schemeClr val="accent1"/>
          </a:lnRef>
          <a:fillRef idx="0">
            <a:schemeClr val="accent1"/>
          </a:fillRef>
          <a:effectRef idx="0">
            <a:schemeClr val="accent1"/>
          </a:effectRef>
          <a:fontRef idx="minor">
            <a:schemeClr val="tx1"/>
          </a:fontRef>
        </p:style>
      </p:cxnSp>
      <p:cxnSp>
        <p:nvCxnSpPr>
          <p:cNvPr id="15" name="Curved Connector 14"/>
          <p:cNvCxnSpPr>
            <a:stCxn id="7" idx="1"/>
            <a:endCxn id="8" idx="1"/>
          </p:cNvCxnSpPr>
          <p:nvPr/>
        </p:nvCxnSpPr>
        <p:spPr>
          <a:xfrm rot="10800000" flipV="1">
            <a:off x="6488002" y="1899109"/>
            <a:ext cx="12700" cy="829917"/>
          </a:xfrm>
          <a:prstGeom prst="curvedConnector3">
            <a:avLst>
              <a:gd name="adj1" fmla="val 1800000"/>
            </a:avLst>
          </a:prstGeom>
          <a:ln w="38100" cap="rnd">
            <a:solidFill>
              <a:srgbClr val="C00000"/>
            </a:solidFill>
            <a:round/>
            <a:headEnd type="diamond" w="sm" len="sm"/>
            <a:tailEnd type="triangle" w="lg" len="lg"/>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8" idx="1"/>
            <a:endCxn id="9" idx="1"/>
          </p:cNvCxnSpPr>
          <p:nvPr/>
        </p:nvCxnSpPr>
        <p:spPr>
          <a:xfrm rot="10800000" flipH="1" flipV="1">
            <a:off x="6488002" y="2729026"/>
            <a:ext cx="12700" cy="829917"/>
          </a:xfrm>
          <a:prstGeom prst="curvedConnector3">
            <a:avLst>
              <a:gd name="adj1" fmla="val -1800000"/>
            </a:avLst>
          </a:prstGeom>
          <a:ln w="38100" cap="rnd">
            <a:solidFill>
              <a:srgbClr val="C00000"/>
            </a:solidFill>
            <a:round/>
            <a:headEnd type="diamond" w="sm" len="sm"/>
            <a:tailEnd type="triangle" w="lg" len="lg"/>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9" idx="1"/>
            <a:endCxn id="10" idx="0"/>
          </p:cNvCxnSpPr>
          <p:nvPr/>
        </p:nvCxnSpPr>
        <p:spPr>
          <a:xfrm rot="10800000" flipV="1">
            <a:off x="4752720" y="3558944"/>
            <a:ext cx="1747983" cy="737334"/>
          </a:xfrm>
          <a:prstGeom prst="curvedConnector2">
            <a:avLst/>
          </a:prstGeom>
          <a:ln w="38100" cap="rnd">
            <a:solidFill>
              <a:srgbClr val="C00000"/>
            </a:solidFill>
            <a:round/>
            <a:headEnd type="diamond" w="sm" len="sm"/>
            <a:tailEnd type="triangle" w="lg" len="lg"/>
          </a:ln>
        </p:spPr>
        <p:style>
          <a:lnRef idx="1">
            <a:schemeClr val="accent1"/>
          </a:lnRef>
          <a:fillRef idx="0">
            <a:schemeClr val="accent1"/>
          </a:fillRef>
          <a:effectRef idx="0">
            <a:schemeClr val="accent1"/>
          </a:effectRef>
          <a:fontRef idx="minor">
            <a:schemeClr val="tx1"/>
          </a:fontRef>
        </p:style>
      </p:cxnSp>
      <p:cxnSp>
        <p:nvCxnSpPr>
          <p:cNvPr id="18" name="Curved Connector 17"/>
          <p:cNvCxnSpPr/>
          <p:nvPr/>
        </p:nvCxnSpPr>
        <p:spPr>
          <a:xfrm rot="10800000" flipV="1">
            <a:off x="3450507" y="4626932"/>
            <a:ext cx="440880" cy="831221"/>
          </a:xfrm>
          <a:prstGeom prst="curvedConnector2">
            <a:avLst/>
          </a:prstGeom>
          <a:ln w="38100" cap="rnd">
            <a:solidFill>
              <a:srgbClr val="C00000"/>
            </a:solidFill>
            <a:round/>
            <a:headEnd type="diamond" w="sm" len="sm"/>
            <a:tailEnd type="triangle" w="lg" len="lg"/>
          </a:ln>
        </p:spPr>
        <p:style>
          <a:lnRef idx="1">
            <a:schemeClr val="accent1"/>
          </a:lnRef>
          <a:fillRef idx="0">
            <a:schemeClr val="accent1"/>
          </a:fillRef>
          <a:effectRef idx="0">
            <a:schemeClr val="accent1"/>
          </a:effectRef>
          <a:fontRef idx="minor">
            <a:schemeClr val="tx1"/>
          </a:fontRef>
        </p:style>
      </p:cxnSp>
      <p:cxnSp>
        <p:nvCxnSpPr>
          <p:cNvPr id="19" name="Curved Connector 18"/>
          <p:cNvCxnSpPr>
            <a:stCxn id="27" idx="3"/>
            <a:endCxn id="10" idx="2"/>
          </p:cNvCxnSpPr>
          <p:nvPr/>
        </p:nvCxnSpPr>
        <p:spPr>
          <a:xfrm flipV="1">
            <a:off x="4311839" y="4957585"/>
            <a:ext cx="440880" cy="831222"/>
          </a:xfrm>
          <a:prstGeom prst="curvedConnector2">
            <a:avLst/>
          </a:prstGeom>
          <a:ln w="38100" cap="rnd">
            <a:solidFill>
              <a:srgbClr val="009900"/>
            </a:solidFill>
            <a:round/>
            <a:headEnd type="diamond" w="sm" len="sm"/>
            <a:tailEnd type="triangle" w="lg" len="lg"/>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10" idx="3"/>
            <a:endCxn id="9" idx="2"/>
          </p:cNvCxnSpPr>
          <p:nvPr/>
        </p:nvCxnSpPr>
        <p:spPr>
          <a:xfrm flipV="1">
            <a:off x="5614051" y="3889597"/>
            <a:ext cx="1747983" cy="737335"/>
          </a:xfrm>
          <a:prstGeom prst="curvedConnector2">
            <a:avLst/>
          </a:prstGeom>
          <a:ln w="38100" cap="rnd">
            <a:solidFill>
              <a:srgbClr val="009900"/>
            </a:solidFill>
            <a:round/>
            <a:headEnd type="diamond" w="sm" len="sm"/>
            <a:tailEnd type="triangle" w="lg" len="lg"/>
          </a:ln>
        </p:spPr>
        <p:style>
          <a:lnRef idx="1">
            <a:schemeClr val="accent1"/>
          </a:lnRef>
          <a:fillRef idx="0">
            <a:schemeClr val="accent1"/>
          </a:fillRef>
          <a:effectRef idx="0">
            <a:schemeClr val="accent1"/>
          </a:effectRef>
          <a:fontRef idx="minor">
            <a:schemeClr val="tx1"/>
          </a:fontRef>
        </p:style>
      </p:cxnSp>
      <p:cxnSp>
        <p:nvCxnSpPr>
          <p:cNvPr id="21" name="Curved Connector 20"/>
          <p:cNvCxnSpPr>
            <a:stCxn id="9" idx="3"/>
            <a:endCxn id="8" idx="3"/>
          </p:cNvCxnSpPr>
          <p:nvPr/>
        </p:nvCxnSpPr>
        <p:spPr>
          <a:xfrm flipH="1" flipV="1">
            <a:off x="8210666" y="2729027"/>
            <a:ext cx="12700" cy="829917"/>
          </a:xfrm>
          <a:prstGeom prst="curvedConnector3">
            <a:avLst>
              <a:gd name="adj1" fmla="val -1800000"/>
            </a:avLst>
          </a:prstGeom>
          <a:ln w="38100" cap="rnd">
            <a:solidFill>
              <a:srgbClr val="009900"/>
            </a:solidFill>
            <a:round/>
            <a:headEnd type="diamond" w="sm" len="sm"/>
            <a:tailEnd type="triangle" w="lg" len="lg"/>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8" idx="3"/>
            <a:endCxn id="7" idx="3"/>
          </p:cNvCxnSpPr>
          <p:nvPr/>
        </p:nvCxnSpPr>
        <p:spPr>
          <a:xfrm flipV="1">
            <a:off x="8210666" y="1899110"/>
            <a:ext cx="12700" cy="829917"/>
          </a:xfrm>
          <a:prstGeom prst="curvedConnector3">
            <a:avLst>
              <a:gd name="adj1" fmla="val 1800000"/>
            </a:avLst>
          </a:prstGeom>
          <a:ln w="38100" cap="rnd">
            <a:solidFill>
              <a:srgbClr val="009900"/>
            </a:solidFill>
            <a:round/>
            <a:headEnd type="diamond" w="sm" len="sm"/>
            <a:tailEnd type="triangle" w="lg" len="lg"/>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7" idx="3"/>
            <a:endCxn id="6" idx="3"/>
          </p:cNvCxnSpPr>
          <p:nvPr/>
        </p:nvCxnSpPr>
        <p:spPr>
          <a:xfrm flipV="1">
            <a:off x="8210666" y="1069193"/>
            <a:ext cx="155975" cy="829917"/>
          </a:xfrm>
          <a:prstGeom prst="curvedConnector3">
            <a:avLst>
              <a:gd name="adj1" fmla="val 246562"/>
            </a:avLst>
          </a:prstGeom>
          <a:ln w="38100" cap="rnd">
            <a:solidFill>
              <a:srgbClr val="009900"/>
            </a:solidFill>
            <a:round/>
            <a:headEnd type="diamond" w="sm" len="sm"/>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441791" y="1299485"/>
            <a:ext cx="1613139" cy="369332"/>
          </a:xfrm>
          <a:prstGeom prst="rect">
            <a:avLst/>
          </a:prstGeom>
          <a:noFill/>
        </p:spPr>
        <p:txBody>
          <a:bodyPr wrap="square" rtlCol="0">
            <a:spAutoFit/>
          </a:bodyPr>
          <a:lstStyle/>
          <a:p>
            <a:pPr algn="r"/>
            <a:r>
              <a:rPr lang="en-US" b="1" dirty="0">
                <a:solidFill>
                  <a:srgbClr val="FF0000"/>
                </a:solidFill>
              </a:rPr>
              <a:t>CAPTURE</a:t>
            </a:r>
            <a:endParaRPr lang="en-US" b="1" dirty="0">
              <a:solidFill>
                <a:srgbClr val="009900"/>
              </a:solidFill>
            </a:endParaRPr>
          </a:p>
        </p:txBody>
      </p:sp>
      <p:sp>
        <p:nvSpPr>
          <p:cNvPr id="25" name="TextBox 24"/>
          <p:cNvSpPr txBox="1"/>
          <p:nvPr/>
        </p:nvSpPr>
        <p:spPr>
          <a:xfrm>
            <a:off x="976036" y="5604141"/>
            <a:ext cx="1613139" cy="369332"/>
          </a:xfrm>
          <a:prstGeom prst="rect">
            <a:avLst/>
          </a:prstGeom>
          <a:noFill/>
        </p:spPr>
        <p:txBody>
          <a:bodyPr wrap="square" rtlCol="0">
            <a:spAutoFit/>
          </a:bodyPr>
          <a:lstStyle/>
          <a:p>
            <a:pPr algn="r"/>
            <a:r>
              <a:rPr lang="en-US" b="1" dirty="0">
                <a:solidFill>
                  <a:schemeClr val="accent2">
                    <a:lumMod val="75000"/>
                  </a:schemeClr>
                </a:solidFill>
              </a:rPr>
              <a:t>TARGET</a:t>
            </a:r>
            <a:endParaRPr lang="en-US" b="1" dirty="0">
              <a:solidFill>
                <a:srgbClr val="009900"/>
              </a:solidFill>
            </a:endParaRPr>
          </a:p>
        </p:txBody>
      </p:sp>
      <p:sp>
        <p:nvSpPr>
          <p:cNvPr id="26" name="TextBox 25"/>
          <p:cNvSpPr txBox="1"/>
          <p:nvPr/>
        </p:nvSpPr>
        <p:spPr>
          <a:xfrm>
            <a:off x="8619918" y="1299484"/>
            <a:ext cx="1613139" cy="369332"/>
          </a:xfrm>
          <a:prstGeom prst="rect">
            <a:avLst/>
          </a:prstGeom>
          <a:noFill/>
        </p:spPr>
        <p:txBody>
          <a:bodyPr wrap="square" rtlCol="0">
            <a:spAutoFit/>
          </a:bodyPr>
          <a:lstStyle/>
          <a:p>
            <a:r>
              <a:rPr lang="en-US" b="1" dirty="0">
                <a:solidFill>
                  <a:srgbClr val="009900"/>
                </a:solidFill>
              </a:rPr>
              <a:t>BUBBLING</a:t>
            </a:r>
          </a:p>
        </p:txBody>
      </p:sp>
    </p:spTree>
    <p:extLst>
      <p:ext uri="{BB962C8B-B14F-4D97-AF65-F5344CB8AC3E}">
        <p14:creationId xmlns:p14="http://schemas.microsoft.com/office/powerpoint/2010/main" val="3439319164"/>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1000"/>
                                        <p:tgtEl>
                                          <p:spTgt spid="24"/>
                                        </p:tgtEl>
                                      </p:cBhvr>
                                    </p:animEffect>
                                    <p:anim calcmode="lin" valueType="num">
                                      <p:cBhvr>
                                        <p:cTn id="39" dur="1000" fill="hold"/>
                                        <p:tgtEl>
                                          <p:spTgt spid="24"/>
                                        </p:tgtEl>
                                        <p:attrNameLst>
                                          <p:attrName>ppt_x</p:attrName>
                                        </p:attrNameLst>
                                      </p:cBhvr>
                                      <p:tavLst>
                                        <p:tav tm="0">
                                          <p:val>
                                            <p:strVal val="#ppt_x"/>
                                          </p:val>
                                        </p:tav>
                                        <p:tav tm="100000">
                                          <p:val>
                                            <p:strVal val="#ppt_x"/>
                                          </p:val>
                                        </p:tav>
                                      </p:tavLst>
                                    </p:anim>
                                    <p:anim calcmode="lin" valueType="num">
                                      <p:cBhvr>
                                        <p:cTn id="40" dur="1000" fill="hold"/>
                                        <p:tgtEl>
                                          <p:spTgt spid="24"/>
                                        </p:tgtEl>
                                        <p:attrNameLst>
                                          <p:attrName>ppt_y</p:attrName>
                                        </p:attrNameLst>
                                      </p:cBhvr>
                                      <p:tavLst>
                                        <p:tav tm="0">
                                          <p:val>
                                            <p:strVal val="#ppt_y+.1"/>
                                          </p:val>
                                        </p:tav>
                                        <p:tav tm="100000">
                                          <p:val>
                                            <p:strVal val="#ppt_y"/>
                                          </p:val>
                                        </p:tav>
                                      </p:tavLst>
                                    </p:anim>
                                  </p:childTnLst>
                                </p:cTn>
                              </p:par>
                            </p:childTnLst>
                          </p:cTn>
                        </p:par>
                        <p:par>
                          <p:cTn id="41" fill="hold">
                            <p:stCondLst>
                              <p:cond delay="1000"/>
                            </p:stCondLst>
                            <p:childTnLst>
                              <p:par>
                                <p:cTn id="42" presetID="22" presetClass="entr" presetSubtype="1" fill="hold"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up)">
                                      <p:cBhvr>
                                        <p:cTn id="44" dur="500"/>
                                        <p:tgtEl>
                                          <p:spTgt spid="14"/>
                                        </p:tgtEl>
                                      </p:cBhvr>
                                    </p:animEffect>
                                  </p:childTnLst>
                                </p:cTn>
                              </p:par>
                            </p:childTnLst>
                          </p:cTn>
                        </p:par>
                        <p:par>
                          <p:cTn id="45" fill="hold">
                            <p:stCondLst>
                              <p:cond delay="1500"/>
                            </p:stCondLst>
                            <p:childTnLst>
                              <p:par>
                                <p:cTn id="46" presetID="22" presetClass="entr" presetSubtype="1" fill="hold"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up)">
                                      <p:cBhvr>
                                        <p:cTn id="48" dur="500"/>
                                        <p:tgtEl>
                                          <p:spTgt spid="15"/>
                                        </p:tgtEl>
                                      </p:cBhvr>
                                    </p:animEffect>
                                  </p:childTnLst>
                                </p:cTn>
                              </p:par>
                            </p:childTnLst>
                          </p:cTn>
                        </p:par>
                        <p:par>
                          <p:cTn id="49" fill="hold">
                            <p:stCondLst>
                              <p:cond delay="2000"/>
                            </p:stCondLst>
                            <p:childTnLst>
                              <p:par>
                                <p:cTn id="50" presetID="22" presetClass="entr" presetSubtype="1" fill="hold"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up)">
                                      <p:cBhvr>
                                        <p:cTn id="52" dur="500"/>
                                        <p:tgtEl>
                                          <p:spTgt spid="16"/>
                                        </p:tgtEl>
                                      </p:cBhvr>
                                    </p:animEffect>
                                  </p:childTnLst>
                                </p:cTn>
                              </p:par>
                            </p:childTnLst>
                          </p:cTn>
                        </p:par>
                        <p:par>
                          <p:cTn id="53" fill="hold">
                            <p:stCondLst>
                              <p:cond delay="2500"/>
                            </p:stCondLst>
                            <p:childTnLst>
                              <p:par>
                                <p:cTn id="54" presetID="22" presetClass="entr" presetSubtype="1" fill="hold" nodeType="after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wipe(up)">
                                      <p:cBhvr>
                                        <p:cTn id="56" dur="500"/>
                                        <p:tgtEl>
                                          <p:spTgt spid="17"/>
                                        </p:tgtEl>
                                      </p:cBhvr>
                                    </p:animEffect>
                                  </p:childTnLst>
                                </p:cTn>
                              </p:par>
                            </p:childTnLst>
                          </p:cTn>
                        </p:par>
                        <p:par>
                          <p:cTn id="57" fill="hold">
                            <p:stCondLst>
                              <p:cond delay="3000"/>
                            </p:stCondLst>
                            <p:childTnLst>
                              <p:par>
                                <p:cTn id="58" presetID="22" presetClass="entr" presetSubtype="1" fill="hold" nodeType="after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wipe(up)">
                                      <p:cBhvr>
                                        <p:cTn id="60" dur="500"/>
                                        <p:tgtEl>
                                          <p:spTgt spid="18"/>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1000"/>
                                        <p:tgtEl>
                                          <p:spTgt spid="25"/>
                                        </p:tgtEl>
                                      </p:cBhvr>
                                    </p:animEffect>
                                    <p:anim calcmode="lin" valueType="num">
                                      <p:cBhvr>
                                        <p:cTn id="66" dur="1000" fill="hold"/>
                                        <p:tgtEl>
                                          <p:spTgt spid="25"/>
                                        </p:tgtEl>
                                        <p:attrNameLst>
                                          <p:attrName>ppt_x</p:attrName>
                                        </p:attrNameLst>
                                      </p:cBhvr>
                                      <p:tavLst>
                                        <p:tav tm="0">
                                          <p:val>
                                            <p:strVal val="#ppt_x"/>
                                          </p:val>
                                        </p:tav>
                                        <p:tav tm="100000">
                                          <p:val>
                                            <p:strVal val="#ppt_x"/>
                                          </p:val>
                                        </p:tav>
                                      </p:tavLst>
                                    </p:anim>
                                    <p:anim calcmode="lin" valueType="num">
                                      <p:cBhvr>
                                        <p:cTn id="67"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wipe(down)">
                                      <p:cBhvr>
                                        <p:cTn id="72" dur="500"/>
                                        <p:tgtEl>
                                          <p:spTgt spid="19"/>
                                        </p:tgtEl>
                                      </p:cBhvr>
                                    </p:animEffect>
                                  </p:childTnLst>
                                </p:cTn>
                              </p:par>
                            </p:childTnLst>
                          </p:cTn>
                        </p:par>
                        <p:par>
                          <p:cTn id="73" fill="hold">
                            <p:stCondLst>
                              <p:cond delay="500"/>
                            </p:stCondLst>
                            <p:childTnLst>
                              <p:par>
                                <p:cTn id="74" presetID="22" presetClass="entr" presetSubtype="4" fill="hold" nodeType="after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wipe(down)">
                                      <p:cBhvr>
                                        <p:cTn id="76" dur="500"/>
                                        <p:tgtEl>
                                          <p:spTgt spid="20"/>
                                        </p:tgtEl>
                                      </p:cBhvr>
                                    </p:animEffect>
                                  </p:childTnLst>
                                </p:cTn>
                              </p:par>
                            </p:childTnLst>
                          </p:cTn>
                        </p:par>
                        <p:par>
                          <p:cTn id="77" fill="hold">
                            <p:stCondLst>
                              <p:cond delay="1000"/>
                            </p:stCondLst>
                            <p:childTnLst>
                              <p:par>
                                <p:cTn id="78" presetID="22" presetClass="entr" presetSubtype="4" fill="hold" nodeType="after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wipe(down)">
                                      <p:cBhvr>
                                        <p:cTn id="80" dur="500"/>
                                        <p:tgtEl>
                                          <p:spTgt spid="21"/>
                                        </p:tgtEl>
                                      </p:cBhvr>
                                    </p:animEffect>
                                  </p:childTnLst>
                                </p:cTn>
                              </p:par>
                            </p:childTnLst>
                          </p:cTn>
                        </p:par>
                        <p:par>
                          <p:cTn id="81" fill="hold">
                            <p:stCondLst>
                              <p:cond delay="1500"/>
                            </p:stCondLst>
                            <p:childTnLst>
                              <p:par>
                                <p:cTn id="82" presetID="22" presetClass="entr" presetSubtype="4" fill="hold" nodeType="after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wipe(down)">
                                      <p:cBhvr>
                                        <p:cTn id="84" dur="500"/>
                                        <p:tgtEl>
                                          <p:spTgt spid="22"/>
                                        </p:tgtEl>
                                      </p:cBhvr>
                                    </p:animEffect>
                                  </p:childTnLst>
                                </p:cTn>
                              </p:par>
                            </p:childTnLst>
                          </p:cTn>
                        </p:par>
                        <p:par>
                          <p:cTn id="85" fill="hold">
                            <p:stCondLst>
                              <p:cond delay="2000"/>
                            </p:stCondLst>
                            <p:childTnLst>
                              <p:par>
                                <p:cTn id="86" presetID="22" presetClass="entr" presetSubtype="4" fill="hold"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down)">
                                      <p:cBhvr>
                                        <p:cTn id="88" dur="500"/>
                                        <p:tgtEl>
                                          <p:spTgt spid="23"/>
                                        </p:tgtEl>
                                      </p:cBhvr>
                                    </p:animEffect>
                                  </p:childTnLst>
                                </p:cTn>
                              </p:par>
                            </p:childTnLst>
                          </p:cTn>
                        </p:par>
                        <p:par>
                          <p:cTn id="89" fill="hold">
                            <p:stCondLst>
                              <p:cond delay="2500"/>
                            </p:stCondLst>
                            <p:childTnLst>
                              <p:par>
                                <p:cTn id="90" presetID="42" presetClass="entr" presetSubtype="0" fill="hold" grpId="0" nodeType="after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1000"/>
                                        <p:tgtEl>
                                          <p:spTgt spid="26"/>
                                        </p:tgtEl>
                                      </p:cBhvr>
                                    </p:animEffect>
                                    <p:anim calcmode="lin" valueType="num">
                                      <p:cBhvr>
                                        <p:cTn id="93" dur="1000" fill="hold"/>
                                        <p:tgtEl>
                                          <p:spTgt spid="26"/>
                                        </p:tgtEl>
                                        <p:attrNameLst>
                                          <p:attrName>ppt_x</p:attrName>
                                        </p:attrNameLst>
                                      </p:cBhvr>
                                      <p:tavLst>
                                        <p:tav tm="0">
                                          <p:val>
                                            <p:strVal val="#ppt_x"/>
                                          </p:val>
                                        </p:tav>
                                        <p:tav tm="100000">
                                          <p:val>
                                            <p:strVal val="#ppt_x"/>
                                          </p:val>
                                        </p:tav>
                                      </p:tavLst>
                                    </p:anim>
                                    <p:anim calcmode="lin" valueType="num">
                                      <p:cBhvr>
                                        <p:cTn id="9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P spid="8" grpId="0" animBg="1"/>
      <p:bldP spid="9" grpId="0" animBg="1"/>
      <p:bldP spid="10" grpId="0" animBg="1"/>
      <p:bldP spid="11" grpId="0" animBg="1"/>
      <p:bldP spid="12" grpId="0" animBg="1"/>
      <p:bldP spid="24" grpId="0"/>
      <p:bldP spid="25" grpId="0"/>
      <p:bldP spid="2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object</a:t>
            </a:r>
          </a:p>
        </p:txBody>
      </p:sp>
      <p:sp>
        <p:nvSpPr>
          <p:cNvPr id="3" name="Content Placeholder 2"/>
          <p:cNvSpPr>
            <a:spLocks noGrp="1"/>
          </p:cNvSpPr>
          <p:nvPr>
            <p:ph idx="1"/>
          </p:nvPr>
        </p:nvSpPr>
        <p:spPr/>
        <p:txBody>
          <a:bodyPr>
            <a:normAutofit/>
          </a:bodyPr>
          <a:lstStyle/>
          <a:p>
            <a:r>
              <a:rPr lang="en-US" dirty="0"/>
              <a:t>Properties</a:t>
            </a:r>
          </a:p>
          <a:p>
            <a:pPr lvl="1"/>
            <a:r>
              <a:rPr lang="en-US" dirty="0"/>
              <a:t>target</a:t>
            </a:r>
          </a:p>
          <a:p>
            <a:pPr lvl="1"/>
            <a:r>
              <a:rPr lang="en-US" dirty="0" err="1"/>
              <a:t>timeStamp</a:t>
            </a:r>
            <a:endParaRPr lang="en-US" dirty="0"/>
          </a:p>
          <a:p>
            <a:pPr lvl="1"/>
            <a:r>
              <a:rPr lang="en-US" dirty="0" err="1"/>
              <a:t>isTrusted</a:t>
            </a:r>
            <a:endParaRPr lang="en-US" dirty="0"/>
          </a:p>
          <a:p>
            <a:pPr lvl="1"/>
            <a:r>
              <a:rPr lang="en-US" dirty="0" err="1"/>
              <a:t>clientX</a:t>
            </a:r>
            <a:r>
              <a:rPr lang="en-US" dirty="0"/>
              <a:t>/Y</a:t>
            </a:r>
          </a:p>
          <a:p>
            <a:r>
              <a:rPr lang="en-US" dirty="0"/>
              <a:t>Methods</a:t>
            </a:r>
          </a:p>
          <a:p>
            <a:pPr lvl="1"/>
            <a:r>
              <a:rPr lang="en-US" dirty="0" err="1"/>
              <a:t>preventDefault</a:t>
            </a:r>
            <a:endParaRPr lang="en-US" dirty="0"/>
          </a:p>
          <a:p>
            <a:pPr lvl="1"/>
            <a:r>
              <a:rPr lang="en-US" dirty="0" err="1"/>
              <a:t>stopPropagation</a:t>
            </a:r>
            <a:endParaRPr lang="en-US" dirty="0"/>
          </a:p>
        </p:txBody>
      </p:sp>
    </p:spTree>
    <p:extLst>
      <p:ext uri="{BB962C8B-B14F-4D97-AF65-F5344CB8AC3E}">
        <p14:creationId xmlns:p14="http://schemas.microsoft.com/office/powerpoint/2010/main" val="2384573589"/>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Listener</a:t>
            </a:r>
          </a:p>
        </p:txBody>
      </p:sp>
      <p:sp>
        <p:nvSpPr>
          <p:cNvPr id="3" name="Content Placeholder 2"/>
          <p:cNvSpPr>
            <a:spLocks noGrp="1"/>
          </p:cNvSpPr>
          <p:nvPr>
            <p:ph idx="1"/>
          </p:nvPr>
        </p:nvSpPr>
        <p:spPr/>
        <p:txBody>
          <a:bodyPr/>
          <a:lstStyle/>
          <a:p>
            <a:r>
              <a:rPr lang="en-US" dirty="0" err="1"/>
              <a:t>addEventListener</a:t>
            </a:r>
            <a:r>
              <a:rPr lang="en-US" dirty="0"/>
              <a:t>();</a:t>
            </a:r>
          </a:p>
          <a:p>
            <a:r>
              <a:rPr lang="en-US" dirty="0" err="1"/>
              <a:t>removeEventListener</a:t>
            </a:r>
            <a:r>
              <a:rPr lang="en-US" dirty="0"/>
              <a:t>();</a:t>
            </a:r>
          </a:p>
          <a:p>
            <a:endParaRPr lang="en-US" dirty="0"/>
          </a:p>
          <a:p>
            <a:pPr marL="0" indent="0">
              <a:buNone/>
            </a:pPr>
            <a:r>
              <a:rPr lang="en-US" i="1" dirty="0" err="1">
                <a:solidFill>
                  <a:schemeClr val="bg1">
                    <a:lumMod val="75000"/>
                  </a:schemeClr>
                </a:solidFill>
              </a:rPr>
              <a:t>htmlRef.</a:t>
            </a:r>
            <a:r>
              <a:rPr lang="en-US" dirty="0" err="1">
                <a:solidFill>
                  <a:schemeClr val="accent1">
                    <a:lumMod val="75000"/>
                  </a:schemeClr>
                </a:solidFill>
              </a:rPr>
              <a:t>addEventListener</a:t>
            </a:r>
            <a:r>
              <a:rPr lang="en-US" i="1" dirty="0"/>
              <a:t>(</a:t>
            </a:r>
            <a:r>
              <a:rPr lang="en-US" dirty="0"/>
              <a:t> </a:t>
            </a:r>
            <a:r>
              <a:rPr lang="en-US" dirty="0">
                <a:solidFill>
                  <a:schemeClr val="bg1">
                    <a:lumMod val="50000"/>
                  </a:schemeClr>
                </a:solidFill>
              </a:rPr>
              <a:t>‘click’ </a:t>
            </a:r>
            <a:r>
              <a:rPr lang="en-US" i="1" dirty="0"/>
              <a:t>, handler ,</a:t>
            </a:r>
            <a:r>
              <a:rPr lang="en-US" dirty="0"/>
              <a:t> </a:t>
            </a:r>
            <a:r>
              <a:rPr lang="en-US" dirty="0">
                <a:solidFill>
                  <a:schemeClr val="accent2">
                    <a:lumMod val="50000"/>
                  </a:schemeClr>
                </a:solidFill>
              </a:rPr>
              <a:t>false </a:t>
            </a:r>
            <a:r>
              <a:rPr lang="en-US" i="1" dirty="0"/>
              <a:t>);</a:t>
            </a:r>
          </a:p>
          <a:p>
            <a:pPr marL="0" indent="0">
              <a:buNone/>
            </a:pPr>
            <a:endParaRPr lang="en-US" i="1" dirty="0"/>
          </a:p>
          <a:p>
            <a:pPr marL="0" indent="0">
              <a:buNone/>
            </a:pPr>
            <a:r>
              <a:rPr lang="en-US" i="1" dirty="0" err="1">
                <a:solidFill>
                  <a:schemeClr val="bg1">
                    <a:lumMod val="75000"/>
                  </a:schemeClr>
                </a:solidFill>
              </a:rPr>
              <a:t>htmlRef.</a:t>
            </a:r>
            <a:r>
              <a:rPr lang="en-US" dirty="0" err="1">
                <a:solidFill>
                  <a:schemeClr val="accent1">
                    <a:lumMod val="75000"/>
                  </a:schemeClr>
                </a:solidFill>
              </a:rPr>
              <a:t>removeEventListener</a:t>
            </a:r>
            <a:r>
              <a:rPr lang="en-US" i="1" dirty="0"/>
              <a:t>(</a:t>
            </a:r>
            <a:r>
              <a:rPr lang="en-US" dirty="0"/>
              <a:t> </a:t>
            </a:r>
            <a:r>
              <a:rPr lang="en-US" dirty="0">
                <a:solidFill>
                  <a:schemeClr val="bg1">
                    <a:lumMod val="50000"/>
                  </a:schemeClr>
                </a:solidFill>
              </a:rPr>
              <a:t>‘click’ </a:t>
            </a:r>
            <a:r>
              <a:rPr lang="en-US" i="1" dirty="0"/>
              <a:t>, handler);</a:t>
            </a:r>
          </a:p>
          <a:p>
            <a:pPr marL="0" indent="0">
              <a:buNone/>
            </a:pPr>
            <a:endParaRPr lang="en-US" i="1" dirty="0"/>
          </a:p>
        </p:txBody>
      </p:sp>
    </p:spTree>
    <p:extLst>
      <p:ext uri="{BB962C8B-B14F-4D97-AF65-F5344CB8AC3E}">
        <p14:creationId xmlns:p14="http://schemas.microsoft.com/office/powerpoint/2010/main" val="83906925"/>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handler</a:t>
            </a:r>
          </a:p>
        </p:txBody>
      </p:sp>
      <p:sp>
        <p:nvSpPr>
          <p:cNvPr id="3" name="Content Placeholder 2"/>
          <p:cNvSpPr>
            <a:spLocks noGrp="1"/>
          </p:cNvSpPr>
          <p:nvPr>
            <p:ph idx="1"/>
          </p:nvPr>
        </p:nvSpPr>
        <p:spPr/>
        <p:txBody>
          <a:bodyPr>
            <a:normAutofit/>
          </a:bodyPr>
          <a:lstStyle/>
          <a:p>
            <a:pPr marL="0" indent="0">
              <a:buNone/>
            </a:pPr>
            <a:r>
              <a:rPr lang="en-US" dirty="0"/>
              <a:t>function </a:t>
            </a:r>
            <a:r>
              <a:rPr lang="en-US" b="1" dirty="0">
                <a:solidFill>
                  <a:schemeClr val="accent1">
                    <a:lumMod val="75000"/>
                  </a:schemeClr>
                </a:solidFill>
              </a:rPr>
              <a:t>handler</a:t>
            </a:r>
            <a:r>
              <a:rPr lang="en-US" dirty="0"/>
              <a:t>(event){</a:t>
            </a:r>
          </a:p>
          <a:p>
            <a:pPr marL="0" indent="0">
              <a:buNone/>
            </a:pPr>
            <a:endParaRPr lang="en-US" dirty="0"/>
          </a:p>
          <a:p>
            <a:pPr marL="0" indent="0">
              <a:buNone/>
            </a:pPr>
            <a:r>
              <a:rPr lang="en-US" dirty="0"/>
              <a:t>	</a:t>
            </a:r>
            <a:r>
              <a:rPr lang="en-US" i="1" dirty="0">
                <a:solidFill>
                  <a:schemeClr val="accent2">
                    <a:lumMod val="50000"/>
                  </a:schemeClr>
                </a:solidFill>
              </a:rPr>
              <a:t>this =&gt; </a:t>
            </a:r>
            <a:r>
              <a:rPr lang="en-US" b="1" dirty="0">
                <a:solidFill>
                  <a:schemeClr val="bg1">
                    <a:lumMod val="50000"/>
                  </a:schemeClr>
                </a:solidFill>
              </a:rPr>
              <a:t>object, html reference</a:t>
            </a:r>
          </a:p>
          <a:p>
            <a:pPr marL="0" indent="0">
              <a:buNone/>
            </a:pPr>
            <a:r>
              <a:rPr lang="en-US" dirty="0"/>
              <a:t>	</a:t>
            </a:r>
          </a:p>
          <a:p>
            <a:pPr marL="0" indent="0">
              <a:buNone/>
            </a:pPr>
            <a:r>
              <a:rPr lang="en-US" dirty="0"/>
              <a:t>	</a:t>
            </a:r>
            <a:r>
              <a:rPr lang="en-US" i="1" dirty="0">
                <a:solidFill>
                  <a:schemeClr val="accent2">
                    <a:lumMod val="50000"/>
                  </a:schemeClr>
                </a:solidFill>
              </a:rPr>
              <a:t>event =&gt;</a:t>
            </a:r>
            <a:r>
              <a:rPr lang="en-US" dirty="0"/>
              <a:t> </a:t>
            </a:r>
            <a:r>
              <a:rPr lang="en-US" b="1" dirty="0">
                <a:solidFill>
                  <a:schemeClr val="bg1">
                    <a:lumMod val="50000"/>
                  </a:schemeClr>
                </a:solidFill>
              </a:rPr>
              <a:t>object, event configuration</a:t>
            </a:r>
          </a:p>
          <a:p>
            <a:pPr marL="0" indent="0">
              <a:buNone/>
            </a:pPr>
            <a:endParaRPr lang="en-US" dirty="0"/>
          </a:p>
          <a:p>
            <a:pPr marL="0" indent="0">
              <a:buNone/>
            </a:pPr>
            <a:r>
              <a:rPr lang="en-US" dirty="0"/>
              <a:t>}</a:t>
            </a:r>
          </a:p>
        </p:txBody>
      </p:sp>
    </p:spTree>
    <p:extLst>
      <p:ext uri="{BB962C8B-B14F-4D97-AF65-F5344CB8AC3E}">
        <p14:creationId xmlns:p14="http://schemas.microsoft.com/office/powerpoint/2010/main" val="2164303913"/>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Don’t make the thread wait</a:t>
            </a:r>
            <a:endParaRPr lang="bg-BG" dirty="0"/>
          </a:p>
        </p:txBody>
      </p:sp>
      <p:sp>
        <p:nvSpPr>
          <p:cNvPr id="3" name="Content Placeholder 2"/>
          <p:cNvSpPr>
            <a:spLocks noGrp="1"/>
          </p:cNvSpPr>
          <p:nvPr>
            <p:ph idx="1"/>
          </p:nvPr>
        </p:nvSpPr>
        <p:spPr/>
        <p:txBody>
          <a:bodyPr/>
          <a:lstStyle/>
          <a:p>
            <a:r>
              <a:rPr lang="en-US" dirty="0"/>
              <a:t>Blocking thread requests</a:t>
            </a:r>
          </a:p>
          <a:p>
            <a:r>
              <a:rPr lang="en-US" dirty="0"/>
              <a:t>Register a callback</a:t>
            </a:r>
          </a:p>
          <a:p>
            <a:r>
              <a:rPr lang="en-US" dirty="0"/>
              <a:t>Handle multiple concurrent operations on one thread</a:t>
            </a:r>
          </a:p>
        </p:txBody>
      </p:sp>
    </p:spTree>
    <p:extLst>
      <p:ext uri="{BB962C8B-B14F-4D97-AF65-F5344CB8AC3E}">
        <p14:creationId xmlns:p14="http://schemas.microsoft.com/office/powerpoint/2010/main" val="3075815435"/>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mistakes</a:t>
            </a:r>
          </a:p>
        </p:txBody>
      </p:sp>
      <p:sp>
        <p:nvSpPr>
          <p:cNvPr id="3" name="Content Placeholder 2"/>
          <p:cNvSpPr>
            <a:spLocks noGrp="1"/>
          </p:cNvSpPr>
          <p:nvPr>
            <p:ph idx="1"/>
          </p:nvPr>
        </p:nvSpPr>
        <p:spPr/>
        <p:txBody>
          <a:bodyPr/>
          <a:lstStyle/>
          <a:p>
            <a:r>
              <a:rPr lang="en-US" dirty="0"/>
              <a:t>Using </a:t>
            </a:r>
            <a:r>
              <a:rPr lang="en-US" dirty="0" err="1"/>
              <a:t>onEvent</a:t>
            </a:r>
            <a:r>
              <a:rPr lang="en-US" dirty="0"/>
              <a:t> handlers</a:t>
            </a:r>
          </a:p>
          <a:p>
            <a:r>
              <a:rPr lang="en-US" dirty="0"/>
              <a:t>Attaching/detaching in a loop</a:t>
            </a:r>
          </a:p>
          <a:p>
            <a:r>
              <a:rPr lang="en-US" dirty="0"/>
              <a:t>Lambda expression</a:t>
            </a:r>
          </a:p>
          <a:p>
            <a:r>
              <a:rPr lang="en-US" dirty="0"/>
              <a:t>Libraries madness</a:t>
            </a:r>
          </a:p>
          <a:p>
            <a:r>
              <a:rPr lang="en-US" dirty="0"/>
              <a:t>Easy to get it wrong</a:t>
            </a:r>
          </a:p>
        </p:txBody>
      </p:sp>
    </p:spTree>
    <p:extLst>
      <p:ext uri="{BB962C8B-B14F-4D97-AF65-F5344CB8AC3E}">
        <p14:creationId xmlns:p14="http://schemas.microsoft.com/office/powerpoint/2010/main" val="1686290537"/>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a:t>
            </a:r>
          </a:p>
        </p:txBody>
      </p:sp>
      <p:sp>
        <p:nvSpPr>
          <p:cNvPr id="3" name="Content Placeholder 2"/>
          <p:cNvSpPr>
            <a:spLocks noGrp="1"/>
          </p:cNvSpPr>
          <p:nvPr>
            <p:ph idx="1"/>
          </p:nvPr>
        </p:nvSpPr>
        <p:spPr/>
        <p:txBody>
          <a:bodyPr/>
          <a:lstStyle/>
          <a:p>
            <a:r>
              <a:rPr lang="en-US" dirty="0"/>
              <a:t>One event listener</a:t>
            </a:r>
          </a:p>
          <a:p>
            <a:r>
              <a:rPr lang="en-US" dirty="0"/>
              <a:t>Map events to methods</a:t>
            </a:r>
          </a:p>
          <a:p>
            <a:r>
              <a:rPr lang="en-US" dirty="0"/>
              <a:t>Named functions</a:t>
            </a:r>
          </a:p>
          <a:p>
            <a:r>
              <a:rPr lang="en-US" dirty="0"/>
              <a:t>Prepare events up front</a:t>
            </a:r>
          </a:p>
          <a:p>
            <a:endParaRPr lang="en-US" dirty="0"/>
          </a:p>
        </p:txBody>
      </p:sp>
    </p:spTree>
    <p:extLst>
      <p:ext uri="{BB962C8B-B14F-4D97-AF65-F5344CB8AC3E}">
        <p14:creationId xmlns:p14="http://schemas.microsoft.com/office/powerpoint/2010/main" val="2351938416"/>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Prototype chain</a:t>
            </a:r>
            <a:endParaRPr lang="bg-BG" dirty="0"/>
          </a:p>
        </p:txBody>
      </p:sp>
    </p:spTree>
    <p:extLst>
      <p:ext uri="{BB962C8B-B14F-4D97-AF65-F5344CB8AC3E}">
        <p14:creationId xmlns:p14="http://schemas.microsoft.com/office/powerpoint/2010/main" val="337310636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 </a:t>
            </a:r>
            <a:r>
              <a:rPr lang="en-US" dirty="0" err="1"/>
              <a:t>wut</a:t>
            </a:r>
            <a:r>
              <a:rPr lang="en-US" dirty="0"/>
              <a:t>?]]</a:t>
            </a:r>
            <a:endParaRPr lang="bg-BG" dirty="0"/>
          </a:p>
        </p:txBody>
      </p:sp>
      <p:sp>
        <p:nvSpPr>
          <p:cNvPr id="3" name="Content Placeholder 2"/>
          <p:cNvSpPr>
            <a:spLocks noGrp="1"/>
          </p:cNvSpPr>
          <p:nvPr>
            <p:ph idx="1"/>
          </p:nvPr>
        </p:nvSpPr>
        <p:spPr/>
        <p:txBody>
          <a:bodyPr/>
          <a:lstStyle/>
          <a:p>
            <a:r>
              <a:rPr lang="en-US" dirty="0"/>
              <a:t>Object creation</a:t>
            </a:r>
          </a:p>
          <a:p>
            <a:r>
              <a:rPr lang="en-US" dirty="0"/>
              <a:t>Linkage</a:t>
            </a:r>
          </a:p>
          <a:p>
            <a:r>
              <a:rPr lang="en-US" dirty="0"/>
              <a:t>Shadowing </a:t>
            </a:r>
          </a:p>
          <a:p>
            <a:r>
              <a:rPr lang="en-US" dirty="0"/>
              <a:t>… other witchcraft</a:t>
            </a:r>
          </a:p>
          <a:p>
            <a:endParaRPr lang="bg-BG" dirty="0"/>
          </a:p>
        </p:txBody>
      </p:sp>
    </p:spTree>
    <p:extLst>
      <p:ext uri="{BB962C8B-B14F-4D97-AF65-F5344CB8AC3E}">
        <p14:creationId xmlns:p14="http://schemas.microsoft.com/office/powerpoint/2010/main" val="80079937"/>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2F4FF"/>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27349" y="0"/>
            <a:ext cx="9337301" cy="6858000"/>
          </a:xfrm>
          <a:prstGeom prst="rect">
            <a:avLst/>
          </a:prstGeom>
        </p:spPr>
      </p:pic>
    </p:spTree>
    <p:extLst>
      <p:ext uri="{BB962C8B-B14F-4D97-AF65-F5344CB8AC3E}">
        <p14:creationId xmlns:p14="http://schemas.microsoft.com/office/powerpoint/2010/main" val="3811827567"/>
      </p:ext>
    </p:extLst>
  </p:cSld>
  <p:clrMapOvr>
    <a:masterClrMapping/>
  </p:clrMapOvr>
  <p:transition>
    <p:cove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github.com/getify/You-Dont-Know-JS/raw/master/this%20%26%20object%20prototypes/fig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7950" y="180975"/>
            <a:ext cx="6896100" cy="649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346548"/>
      </p:ext>
    </p:extLst>
  </p:cSld>
  <p:clrMapOvr>
    <a:masterClrMapping/>
  </p:clrMapOvr>
  <p:transition>
    <p:pull/>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134350"/>
          </a:xfrm>
          <a:prstGeom prst="rect">
            <a:avLst/>
          </a:prstGeom>
        </p:spPr>
      </p:pic>
    </p:spTree>
    <p:extLst>
      <p:ext uri="{BB962C8B-B14F-4D97-AF65-F5344CB8AC3E}">
        <p14:creationId xmlns:p14="http://schemas.microsoft.com/office/powerpoint/2010/main" val="2483658576"/>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Convention’s got a name!</a:t>
            </a:r>
            <a:endParaRPr lang="bg-BG" dirty="0"/>
          </a:p>
        </p:txBody>
      </p:sp>
      <p:sp>
        <p:nvSpPr>
          <p:cNvPr id="3" name="Content Placeholder 2"/>
          <p:cNvSpPr>
            <a:spLocks noGrp="1"/>
          </p:cNvSpPr>
          <p:nvPr>
            <p:ph idx="1"/>
          </p:nvPr>
        </p:nvSpPr>
        <p:spPr/>
        <p:txBody>
          <a:bodyPr/>
          <a:lstStyle/>
          <a:p>
            <a:r>
              <a:rPr lang="en-US" dirty="0"/>
              <a:t>Happy debugging, f*****s</a:t>
            </a:r>
          </a:p>
          <a:p>
            <a:r>
              <a:rPr lang="en-US" dirty="0"/>
              <a:t>I hate JavaScript</a:t>
            </a:r>
          </a:p>
          <a:p>
            <a:r>
              <a:rPr lang="en-US" dirty="0"/>
              <a:t>Why can’t we have nice things</a:t>
            </a:r>
            <a:endParaRPr lang="bg-BG" dirty="0"/>
          </a:p>
        </p:txBody>
      </p:sp>
    </p:spTree>
    <p:extLst>
      <p:ext uri="{BB962C8B-B14F-4D97-AF65-F5344CB8AC3E}">
        <p14:creationId xmlns:p14="http://schemas.microsoft.com/office/powerpoint/2010/main" val="2188311002"/>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2F4FF"/>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27349" y="0"/>
            <a:ext cx="9337301" cy="6858000"/>
          </a:xfrm>
          <a:prstGeom prst="rect">
            <a:avLst/>
          </a:prstGeom>
        </p:spPr>
      </p:pic>
    </p:spTree>
    <p:extLst>
      <p:ext uri="{BB962C8B-B14F-4D97-AF65-F5344CB8AC3E}">
        <p14:creationId xmlns:p14="http://schemas.microsoft.com/office/powerpoint/2010/main" val="1605983048"/>
      </p:ext>
    </p:extLst>
  </p:cSld>
  <p:clrMapOvr>
    <a:masterClrMapping/>
  </p:clrMapOvr>
  <p:transition>
    <p:cove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github.com/getify/You-Dont-Know-JS/raw/master/this%20%26%20object%20prototypes/fig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4437" y="149054"/>
            <a:ext cx="7703127" cy="6744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39380"/>
      </p:ext>
    </p:extLst>
  </p:cSld>
  <p:clrMapOvr>
    <a:masterClrMapping/>
  </p:clrMapOvr>
  <p:transition>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it’s handled in JS?</a:t>
            </a:r>
            <a:endParaRPr lang="bg-BG" dirty="0"/>
          </a:p>
        </p:txBody>
      </p:sp>
      <p:sp>
        <p:nvSpPr>
          <p:cNvPr id="3" name="Content Placeholder 2"/>
          <p:cNvSpPr>
            <a:spLocks noGrp="1"/>
          </p:cNvSpPr>
          <p:nvPr>
            <p:ph idx="1"/>
          </p:nvPr>
        </p:nvSpPr>
        <p:spPr/>
        <p:txBody>
          <a:bodyPr/>
          <a:lstStyle/>
          <a:p>
            <a:r>
              <a:rPr lang="en-US" dirty="0"/>
              <a:t>Message queue</a:t>
            </a:r>
          </a:p>
          <a:p>
            <a:r>
              <a:rPr lang="en-US" dirty="0"/>
              <a:t>Event loop</a:t>
            </a:r>
            <a:endParaRPr lang="bg-BG" dirty="0"/>
          </a:p>
        </p:txBody>
      </p:sp>
    </p:spTree>
    <p:extLst>
      <p:ext uri="{BB962C8B-B14F-4D97-AF65-F5344CB8AC3E}">
        <p14:creationId xmlns:p14="http://schemas.microsoft.com/office/powerpoint/2010/main" val="797719234"/>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 Class syntax</a:t>
            </a:r>
            <a:endParaRPr lang="bg-BG" dirty="0"/>
          </a:p>
        </p:txBody>
      </p:sp>
      <p:sp>
        <p:nvSpPr>
          <p:cNvPr id="3" name="Content Placeholder 2"/>
          <p:cNvSpPr>
            <a:spLocks noGrp="1"/>
          </p:cNvSpPr>
          <p:nvPr>
            <p:ph idx="1"/>
          </p:nvPr>
        </p:nvSpPr>
        <p:spPr/>
        <p:txBody>
          <a:bodyPr/>
          <a:lstStyle/>
          <a:p>
            <a:r>
              <a:rPr lang="en-US" dirty="0"/>
              <a:t>Class</a:t>
            </a:r>
          </a:p>
          <a:p>
            <a:r>
              <a:rPr lang="en-US" dirty="0"/>
              <a:t>Constructor</a:t>
            </a:r>
          </a:p>
          <a:p>
            <a:r>
              <a:rPr lang="en-US" dirty="0"/>
              <a:t>Super</a:t>
            </a:r>
          </a:p>
          <a:p>
            <a:r>
              <a:rPr lang="en-US" dirty="0"/>
              <a:t>Extends</a:t>
            </a:r>
          </a:p>
        </p:txBody>
      </p:sp>
    </p:spTree>
    <p:extLst>
      <p:ext uri="{BB962C8B-B14F-4D97-AF65-F5344CB8AC3E}">
        <p14:creationId xmlns:p14="http://schemas.microsoft.com/office/powerpoint/2010/main" val="74063287"/>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2F4FF"/>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047980" y="0"/>
            <a:ext cx="10096039" cy="6858000"/>
          </a:xfrm>
          <a:prstGeom prst="rect">
            <a:avLst/>
          </a:prstGeom>
        </p:spPr>
      </p:pic>
    </p:spTree>
    <p:extLst>
      <p:ext uri="{BB962C8B-B14F-4D97-AF65-F5344CB8AC3E}">
        <p14:creationId xmlns:p14="http://schemas.microsoft.com/office/powerpoint/2010/main" val="2487756224"/>
      </p:ext>
    </p:extLst>
  </p:cSld>
  <p:clrMapOvr>
    <a:masterClrMapping/>
  </p:clrMapOvr>
  <p:transition>
    <p:cove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OLOO to the rescue?</a:t>
            </a:r>
            <a:endParaRPr lang="bg-BG" dirty="0"/>
          </a:p>
        </p:txBody>
      </p:sp>
      <p:sp>
        <p:nvSpPr>
          <p:cNvPr id="3" name="Content Placeholder 2"/>
          <p:cNvSpPr>
            <a:spLocks noGrp="1"/>
          </p:cNvSpPr>
          <p:nvPr>
            <p:ph idx="1"/>
          </p:nvPr>
        </p:nvSpPr>
        <p:spPr/>
        <p:txBody>
          <a:bodyPr/>
          <a:lstStyle/>
          <a:p>
            <a:r>
              <a:rPr lang="en-US" dirty="0"/>
              <a:t>Simpler syntax</a:t>
            </a:r>
          </a:p>
          <a:p>
            <a:r>
              <a:rPr lang="en-US" dirty="0"/>
              <a:t>Cutting the middle man</a:t>
            </a:r>
          </a:p>
          <a:p>
            <a:r>
              <a:rPr lang="en-US" dirty="0"/>
              <a:t>Introspection?</a:t>
            </a:r>
            <a:endParaRPr lang="bg-BG" dirty="0"/>
          </a:p>
        </p:txBody>
      </p:sp>
    </p:spTree>
    <p:extLst>
      <p:ext uri="{BB962C8B-B14F-4D97-AF65-F5344CB8AC3E}">
        <p14:creationId xmlns:p14="http://schemas.microsoft.com/office/powerpoint/2010/main" val="3593992595"/>
      </p:ext>
    </p:extLst>
  </p:cSld>
  <p:clrMapOvr>
    <a:masterClrMapping/>
  </p:clrMapOvr>
  <p:transition>
    <p:pull/>
  </p:transition>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2F4FF"/>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90420" y="0"/>
            <a:ext cx="9411159" cy="6858000"/>
          </a:xfrm>
          <a:prstGeom prst="rect">
            <a:avLst/>
          </a:prstGeom>
        </p:spPr>
      </p:pic>
    </p:spTree>
    <p:extLst>
      <p:ext uri="{BB962C8B-B14F-4D97-AF65-F5344CB8AC3E}">
        <p14:creationId xmlns:p14="http://schemas.microsoft.com/office/powerpoint/2010/main" val="1696463395"/>
      </p:ext>
    </p:extLst>
  </p:cSld>
  <p:clrMapOvr>
    <a:masterClrMapping/>
  </p:clrMapOvr>
  <p:transition>
    <p:cove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github.com/getify/You-Dont-Know-JS/raw/master/this%20%26%20object%20prototypes/fig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2451" y="38075"/>
            <a:ext cx="6447098" cy="6781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944564"/>
      </p:ext>
    </p:extLst>
  </p:cSld>
  <p:clrMapOvr>
    <a:masterClrMapping/>
  </p:clrMapOvr>
  <p:transition>
    <p:pull/>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Compromise?</a:t>
            </a:r>
            <a:endParaRPr lang="bg-BG" dirty="0"/>
          </a:p>
        </p:txBody>
      </p:sp>
      <p:sp>
        <p:nvSpPr>
          <p:cNvPr id="3" name="Content Placeholder 2"/>
          <p:cNvSpPr>
            <a:spLocks noGrp="1"/>
          </p:cNvSpPr>
          <p:nvPr>
            <p:ph idx="1"/>
          </p:nvPr>
        </p:nvSpPr>
        <p:spPr/>
        <p:txBody>
          <a:bodyPr/>
          <a:lstStyle/>
          <a:p>
            <a:r>
              <a:rPr lang="en-US" dirty="0"/>
              <a:t>IIFE</a:t>
            </a:r>
          </a:p>
          <a:p>
            <a:r>
              <a:rPr lang="en-US" dirty="0"/>
              <a:t>OLOO</a:t>
            </a:r>
          </a:p>
          <a:p>
            <a:r>
              <a:rPr lang="en-US" dirty="0"/>
              <a:t>Object composition</a:t>
            </a:r>
            <a:endParaRPr lang="bg-BG" dirty="0"/>
          </a:p>
        </p:txBody>
      </p:sp>
    </p:spTree>
    <p:extLst>
      <p:ext uri="{BB962C8B-B14F-4D97-AF65-F5344CB8AC3E}">
        <p14:creationId xmlns:p14="http://schemas.microsoft.com/office/powerpoint/2010/main" val="2397085837"/>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2F4FF"/>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23962" y="1157287"/>
            <a:ext cx="9744075" cy="4543425"/>
          </a:xfrm>
          <a:prstGeom prst="rect">
            <a:avLst/>
          </a:prstGeom>
        </p:spPr>
      </p:pic>
    </p:spTree>
    <p:extLst>
      <p:ext uri="{BB962C8B-B14F-4D97-AF65-F5344CB8AC3E}">
        <p14:creationId xmlns:p14="http://schemas.microsoft.com/office/powerpoint/2010/main" val="4219452739"/>
      </p:ext>
    </p:extLst>
  </p:cSld>
  <p:clrMapOvr>
    <a:masterClrMapping/>
  </p:clrMapOvr>
  <p:transition>
    <p:cover/>
  </p:transition>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2F4FF"/>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76562" y="2052637"/>
            <a:ext cx="6238875" cy="2752725"/>
          </a:xfrm>
          <a:prstGeom prst="rect">
            <a:avLst/>
          </a:prstGeom>
          <a:solidFill>
            <a:srgbClr val="F2F4FF"/>
          </a:solidFill>
        </p:spPr>
      </p:pic>
    </p:spTree>
    <p:extLst>
      <p:ext uri="{BB962C8B-B14F-4D97-AF65-F5344CB8AC3E}">
        <p14:creationId xmlns:p14="http://schemas.microsoft.com/office/powerpoint/2010/main" val="528445998"/>
      </p:ext>
    </p:extLst>
  </p:cSld>
  <p:clrMapOvr>
    <a:masterClrMapping/>
  </p:clrMapOvr>
  <p:transition>
    <p:pull/>
  </p:transition>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2F4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Simplify further</a:t>
            </a:r>
            <a:endParaRPr lang="bg-BG" dirty="0"/>
          </a:p>
        </p:txBody>
      </p:sp>
      <p:pic>
        <p:nvPicPr>
          <p:cNvPr id="4" name="Picture 3"/>
          <p:cNvPicPr>
            <a:picLocks noChangeAspect="1"/>
          </p:cNvPicPr>
          <p:nvPr/>
        </p:nvPicPr>
        <p:blipFill>
          <a:blip r:embed="rId2"/>
          <a:stretch>
            <a:fillRect/>
          </a:stretch>
        </p:blipFill>
        <p:spPr>
          <a:xfrm>
            <a:off x="319087" y="2012849"/>
            <a:ext cx="11553825" cy="3781425"/>
          </a:xfrm>
          <a:prstGeom prst="rect">
            <a:avLst/>
          </a:prstGeom>
        </p:spPr>
      </p:pic>
    </p:spTree>
    <p:extLst>
      <p:ext uri="{BB962C8B-B14F-4D97-AF65-F5344CB8AC3E}">
        <p14:creationId xmlns:p14="http://schemas.microsoft.com/office/powerpoint/2010/main" val="1259789012"/>
      </p:ext>
    </p:extLst>
  </p:cSld>
  <p:clrMapOvr>
    <a:masterClrMapping/>
  </p:clrMapOvr>
  <p:transition>
    <p:cover/>
  </p:transition>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2F4FF"/>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104900" y="2681287"/>
            <a:ext cx="9982200" cy="1495425"/>
          </a:xfrm>
          <a:prstGeom prst="rect">
            <a:avLst/>
          </a:prstGeom>
        </p:spPr>
      </p:pic>
    </p:spTree>
    <p:extLst>
      <p:ext uri="{BB962C8B-B14F-4D97-AF65-F5344CB8AC3E}">
        <p14:creationId xmlns:p14="http://schemas.microsoft.com/office/powerpoint/2010/main" val="99538046"/>
      </p:ext>
    </p:extLst>
  </p:cSld>
  <p:clrMapOvr>
    <a:masterClrMapping/>
  </p:clrMapOvr>
  <p:transition>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4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calls</a:t>
            </a:r>
            <a:endParaRPr lang="bg-BG" dirty="0"/>
          </a:p>
        </p:txBody>
      </p:sp>
      <p:pic>
        <p:nvPicPr>
          <p:cNvPr id="4" name="Picture 3"/>
          <p:cNvPicPr>
            <a:picLocks noChangeAspect="1"/>
          </p:cNvPicPr>
          <p:nvPr/>
        </p:nvPicPr>
        <p:blipFill>
          <a:blip r:embed="rId2"/>
          <a:stretch>
            <a:fillRect/>
          </a:stretch>
        </p:blipFill>
        <p:spPr>
          <a:xfrm>
            <a:off x="250588" y="1690688"/>
            <a:ext cx="6029325" cy="4962525"/>
          </a:xfrm>
          <a:prstGeom prst="rect">
            <a:avLst/>
          </a:prstGeom>
        </p:spPr>
      </p:pic>
      <p:sp>
        <p:nvSpPr>
          <p:cNvPr id="11" name="Rectangle 10"/>
          <p:cNvSpPr/>
          <p:nvPr/>
        </p:nvSpPr>
        <p:spPr>
          <a:xfrm>
            <a:off x="7441660"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Tree>
    <p:extLst>
      <p:ext uri="{BB962C8B-B14F-4D97-AF65-F5344CB8AC3E}">
        <p14:creationId xmlns:p14="http://schemas.microsoft.com/office/powerpoint/2010/main" val="420699872"/>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81"/>
            <a:ext cx="12192000" cy="6868161"/>
          </a:xfrm>
          <a:prstGeom prst="rect">
            <a:avLst/>
          </a:prstGeom>
        </p:spPr>
      </p:pic>
    </p:spTree>
    <p:extLst>
      <p:ext uri="{BB962C8B-B14F-4D97-AF65-F5344CB8AC3E}">
        <p14:creationId xmlns:p14="http://schemas.microsoft.com/office/powerpoint/2010/main" val="255350588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newswire.com/blog/wp-content/uploads/2014/12/How-to-Write-a-Press-Release-Summary-and-Why-It-Matte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9126" cy="8259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631353"/>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4FF"/>
        </a:solidFill>
        <a:effectLst/>
      </p:bgPr>
    </p:bg>
    <p:spTree>
      <p:nvGrpSpPr>
        <p:cNvPr id="1" name=""/>
        <p:cNvGrpSpPr/>
        <p:nvPr/>
      </p:nvGrpSpPr>
      <p:grpSpPr>
        <a:xfrm>
          <a:off x="0" y="0"/>
          <a:ext cx="0" cy="0"/>
          <a:chOff x="0" y="0"/>
          <a:chExt cx="0" cy="0"/>
        </a:xfrm>
      </p:grpSpPr>
      <p:sp>
        <p:nvSpPr>
          <p:cNvPr id="11" name="Rectangle 10"/>
          <p:cNvSpPr/>
          <p:nvPr/>
        </p:nvSpPr>
        <p:spPr>
          <a:xfrm>
            <a:off x="7441660"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2" name="Title 1"/>
          <p:cNvSpPr>
            <a:spLocks noGrp="1"/>
          </p:cNvSpPr>
          <p:nvPr>
            <p:ph type="title"/>
          </p:nvPr>
        </p:nvSpPr>
        <p:spPr/>
        <p:txBody>
          <a:bodyPr/>
          <a:lstStyle/>
          <a:p>
            <a:r>
              <a:rPr lang="en-US" dirty="0"/>
              <a:t>Stack calls</a:t>
            </a:r>
            <a:endParaRPr lang="bg-BG" dirty="0"/>
          </a:p>
        </p:txBody>
      </p:sp>
      <p:pic>
        <p:nvPicPr>
          <p:cNvPr id="4" name="Picture 3"/>
          <p:cNvPicPr>
            <a:picLocks noChangeAspect="1"/>
          </p:cNvPicPr>
          <p:nvPr/>
        </p:nvPicPr>
        <p:blipFill>
          <a:blip r:embed="rId2"/>
          <a:stretch>
            <a:fillRect/>
          </a:stretch>
        </p:blipFill>
        <p:spPr>
          <a:xfrm>
            <a:off x="250588" y="1690688"/>
            <a:ext cx="6029325" cy="4962525"/>
          </a:xfrm>
          <a:prstGeom prst="rect">
            <a:avLst/>
          </a:prstGeom>
        </p:spPr>
      </p:pic>
      <p:sp>
        <p:nvSpPr>
          <p:cNvPr id="6" name="Rectangle 5"/>
          <p:cNvSpPr/>
          <p:nvPr/>
        </p:nvSpPr>
        <p:spPr>
          <a:xfrm>
            <a:off x="7592439"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0" dirty="0"/>
              <a:t>bar(8)</a:t>
            </a:r>
            <a:endParaRPr lang="bg-BG" sz="6000" dirty="0"/>
          </a:p>
        </p:txBody>
      </p:sp>
    </p:spTree>
    <p:extLst>
      <p:ext uri="{BB962C8B-B14F-4D97-AF65-F5344CB8AC3E}">
        <p14:creationId xmlns:p14="http://schemas.microsoft.com/office/powerpoint/2010/main" val="85092331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4FF"/>
        </a:solidFill>
        <a:effectLst/>
      </p:bgPr>
    </p:bg>
    <p:spTree>
      <p:nvGrpSpPr>
        <p:cNvPr id="1" name=""/>
        <p:cNvGrpSpPr/>
        <p:nvPr/>
      </p:nvGrpSpPr>
      <p:grpSpPr>
        <a:xfrm>
          <a:off x="0" y="0"/>
          <a:ext cx="0" cy="0"/>
          <a:chOff x="0" y="0"/>
          <a:chExt cx="0" cy="0"/>
        </a:xfrm>
      </p:grpSpPr>
      <p:sp>
        <p:nvSpPr>
          <p:cNvPr id="11" name="Rectangle 10"/>
          <p:cNvSpPr/>
          <p:nvPr/>
        </p:nvSpPr>
        <p:spPr>
          <a:xfrm>
            <a:off x="7441660"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2" name="Title 1"/>
          <p:cNvSpPr>
            <a:spLocks noGrp="1"/>
          </p:cNvSpPr>
          <p:nvPr>
            <p:ph type="title"/>
          </p:nvPr>
        </p:nvSpPr>
        <p:spPr/>
        <p:txBody>
          <a:bodyPr/>
          <a:lstStyle/>
          <a:p>
            <a:r>
              <a:rPr lang="en-US" dirty="0"/>
              <a:t>Stack calls</a:t>
            </a:r>
            <a:endParaRPr lang="bg-BG" dirty="0"/>
          </a:p>
        </p:txBody>
      </p:sp>
      <p:pic>
        <p:nvPicPr>
          <p:cNvPr id="4" name="Picture 3"/>
          <p:cNvPicPr>
            <a:picLocks noChangeAspect="1"/>
          </p:cNvPicPr>
          <p:nvPr/>
        </p:nvPicPr>
        <p:blipFill>
          <a:blip r:embed="rId2"/>
          <a:stretch>
            <a:fillRect/>
          </a:stretch>
        </p:blipFill>
        <p:spPr>
          <a:xfrm>
            <a:off x="250588" y="1690688"/>
            <a:ext cx="6029325" cy="4962525"/>
          </a:xfrm>
          <a:prstGeom prst="rect">
            <a:avLst/>
          </a:prstGeom>
        </p:spPr>
      </p:pic>
      <p:sp>
        <p:nvSpPr>
          <p:cNvPr id="6" name="Rectangle 5"/>
          <p:cNvSpPr/>
          <p:nvPr/>
        </p:nvSpPr>
        <p:spPr>
          <a:xfrm>
            <a:off x="7592439"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0" dirty="0"/>
              <a:t>bar(8)</a:t>
            </a:r>
            <a:endParaRPr lang="bg-BG" sz="6000" dirty="0"/>
          </a:p>
        </p:txBody>
      </p:sp>
      <p:sp>
        <p:nvSpPr>
          <p:cNvPr id="7" name="Rectangle 6"/>
          <p:cNvSpPr/>
          <p:nvPr/>
        </p:nvSpPr>
        <p:spPr>
          <a:xfrm>
            <a:off x="7592439" y="3502465"/>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0" dirty="0"/>
              <a:t>foo(10)</a:t>
            </a:r>
            <a:endParaRPr lang="bg-BG" sz="6000" dirty="0"/>
          </a:p>
        </p:txBody>
      </p:sp>
    </p:spTree>
    <p:extLst>
      <p:ext uri="{BB962C8B-B14F-4D97-AF65-F5344CB8AC3E}">
        <p14:creationId xmlns:p14="http://schemas.microsoft.com/office/powerpoint/2010/main" val="485080254"/>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916</Words>
  <Application>Microsoft Office PowerPoint</Application>
  <PresentationFormat>Widescreen</PresentationFormat>
  <Paragraphs>382</Paragraphs>
  <Slides>71</Slides>
  <Notes>11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71</vt:i4>
      </vt:variant>
    </vt:vector>
  </HeadingPairs>
  <TitlesOfParts>
    <vt:vector size="76" baseType="lpstr">
      <vt:lpstr>Arial</vt:lpstr>
      <vt:lpstr>Calibri</vt:lpstr>
      <vt:lpstr>Calibri Light</vt:lpstr>
      <vt:lpstr>Office Theme</vt:lpstr>
      <vt:lpstr>Image</vt:lpstr>
      <vt:lpstr>JS Mechanics</vt:lpstr>
      <vt:lpstr>Plan</vt:lpstr>
      <vt:lpstr>PowerPoint Presentation</vt:lpstr>
      <vt:lpstr>JS approach to I/O</vt:lpstr>
      <vt:lpstr>Don’t make the thread wait</vt:lpstr>
      <vt:lpstr>How it’s handled in JS?</vt:lpstr>
      <vt:lpstr>Stack calls</vt:lpstr>
      <vt:lpstr>Stack calls</vt:lpstr>
      <vt:lpstr>Stack calls</vt:lpstr>
      <vt:lpstr>Stack calls</vt:lpstr>
      <vt:lpstr>Stack calls</vt:lpstr>
      <vt:lpstr>Stack calls</vt:lpstr>
      <vt:lpstr>Stack calls</vt:lpstr>
      <vt:lpstr>Stack calls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Synchronous operations</vt:lpstr>
      <vt:lpstr>De-bouncing</vt:lpstr>
      <vt:lpstr>PowerPoint Presentation</vt:lpstr>
      <vt:lpstr>PowerPoint Presentation</vt:lpstr>
      <vt:lpstr>Common mistakes</vt:lpstr>
      <vt:lpstr>Best practices</vt:lpstr>
      <vt:lpstr>DOM Events</vt:lpstr>
      <vt:lpstr>Event Phases</vt:lpstr>
      <vt:lpstr>Event object</vt:lpstr>
      <vt:lpstr>Event Listener</vt:lpstr>
      <vt:lpstr>Event handler</vt:lpstr>
      <vt:lpstr>Common mistakes</vt:lpstr>
      <vt:lpstr>Best practices</vt:lpstr>
      <vt:lpstr>Prototype chain</vt:lpstr>
      <vt:lpstr>[[Proto wut?]]</vt:lpstr>
      <vt:lpstr>PowerPoint Presentation</vt:lpstr>
      <vt:lpstr>PowerPoint Presentation</vt:lpstr>
      <vt:lpstr>PowerPoint Presentation</vt:lpstr>
      <vt:lpstr>Convention’s got a name!</vt:lpstr>
      <vt:lpstr>PowerPoint Presentation</vt:lpstr>
      <vt:lpstr>PowerPoint Presentation</vt:lpstr>
      <vt:lpstr>JS Class syntax</vt:lpstr>
      <vt:lpstr>PowerPoint Presentation</vt:lpstr>
      <vt:lpstr>OLOO to the rescue?</vt:lpstr>
      <vt:lpstr>PowerPoint Presentation</vt:lpstr>
      <vt:lpstr>PowerPoint Presentation</vt:lpstr>
      <vt:lpstr>Compromise?</vt:lpstr>
      <vt:lpstr>PowerPoint Presentation</vt:lpstr>
      <vt:lpstr>PowerPoint Presentation</vt:lpstr>
      <vt:lpstr>Simplify further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 crash-course</dc:title>
  <dc:creator>Martin Chaov</dc:creator>
  <cp:lastModifiedBy>Martin Chaov</cp:lastModifiedBy>
  <cp:revision>85</cp:revision>
  <dcterms:created xsi:type="dcterms:W3CDTF">2016-10-20T14:47:33Z</dcterms:created>
  <dcterms:modified xsi:type="dcterms:W3CDTF">2017-02-15T13:30:49Z</dcterms:modified>
</cp:coreProperties>
</file>