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04A901-A74A-4102-B980-FDF24B670109}">
          <p14:sldIdLst>
            <p14:sldId id="256"/>
            <p14:sldId id="257"/>
          </p14:sldIdLst>
        </p14:section>
        <p14:section name="Window" id="{E6255D76-5001-46E4-97DE-A9AF428F698E}">
          <p14:sldIdLst>
            <p14:sldId id="258"/>
          </p14:sldIdLst>
        </p14:section>
        <p14:section name="Element" id="{A43E0F3C-539C-40C1-BD88-37B623E75F4F}">
          <p14:sldIdLst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5106-BBAE-43D0-9AE7-CF7BF8A1E4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E9D2-0AF9-4E26-9B13-F68EAE05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0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B5B05-3021-4FF1-BF20-FB1F6C8C7F7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EB2C2-4D0E-4D91-AD3B-21BD82EF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FA1A-99ED-4640-B82C-5589FE9B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28384" y="0"/>
            <a:ext cx="792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B6FA1A-99ED-4640-B82C-5589FE9B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getComputedSty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getComputedSty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TMLColl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ode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75856" y="4047455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JavaScript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DOM Manipulation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79512" y="5971346"/>
            <a:ext cx="871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Nikolay Monov, 22/10/2016</a:t>
            </a:r>
          </a:p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ikolay.mo@sbtech.com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</a:t>
            </a:r>
            <a:r>
              <a:rPr lang="en-US" altLang="ko-KR" sz="4400" dirty="0" err="1" smtClean="0">
                <a:solidFill>
                  <a:schemeClr val="bg1"/>
                </a:solidFill>
                <a:ea typeface="Arial Unicode MS" pitchFamily="50" charset="-127"/>
              </a:rPr>
              <a:t>ClassList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.classList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class name(s) of an element.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classList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property is read-only, however, you can modify it by using the add() and remove()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Element.classList.</a:t>
            </a:r>
            <a:r>
              <a:rPr lang="en-US" sz="2400" b="1" dirty="0" err="1" smtClean="0"/>
              <a:t>contains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a Boolean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value (true/false),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indicating whether an element has the specified class name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Element.classList.</a:t>
            </a:r>
            <a:r>
              <a:rPr lang="en-US" sz="2400" b="1" dirty="0" err="1" smtClean="0"/>
              <a:t>add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Adds one or more class names to an 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Element.classList.add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(‘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className1’, ’className2’, …)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Element.classList.</a:t>
            </a:r>
            <a:r>
              <a:rPr lang="en-US" sz="2400" b="1" dirty="0" err="1" smtClean="0"/>
              <a:t>remove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Removes one or more class names from 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element.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Element.classList.remove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(‘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className1’, ’className2’,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</a:t>
            </a:r>
            <a:r>
              <a:rPr lang="en-US" altLang="ko-KR" sz="4400" dirty="0" err="1" smtClean="0">
                <a:solidFill>
                  <a:schemeClr val="bg1"/>
                </a:solidFill>
                <a:ea typeface="Arial Unicode MS" pitchFamily="50" charset="-127"/>
              </a:rPr>
              <a:t>ClassList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Element.classList.</a:t>
            </a:r>
            <a:r>
              <a:rPr lang="en-US" sz="2400" b="1" dirty="0" err="1" smtClean="0"/>
              <a:t>toggle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Toggles between a class name for an 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Element.classList.</a:t>
            </a:r>
            <a:r>
              <a:rPr lang="en-US" sz="2400" b="1" dirty="0" err="1" smtClean="0"/>
              <a:t>item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index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class name with a specified </a:t>
            </a:r>
            <a:r>
              <a:rPr lang="en-US" sz="2400" dirty="0">
                <a:solidFill>
                  <a:srgbClr val="7030A0"/>
                </a:solidFill>
              </a:rPr>
              <a:t>index number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from an element. Index starts at 0.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IE &lt;= 8 does not support </a:t>
            </a:r>
            <a:r>
              <a:rPr lang="en-US" dirty="0" err="1" smtClean="0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Style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Element.</a:t>
            </a:r>
            <a:r>
              <a:rPr lang="en-US" sz="2400" b="1" dirty="0" err="1" smtClean="0"/>
              <a:t>style</a:t>
            </a:r>
            <a:r>
              <a:rPr lang="en-US" sz="2400" dirty="0" smtClean="0"/>
              <a:t> </a:t>
            </a:r>
            <a:r>
              <a:rPr lang="en-US" sz="2400" dirty="0"/>
              <a:t>property returns a </a:t>
            </a:r>
            <a:r>
              <a:rPr lang="en-US" sz="2400" dirty="0" err="1"/>
              <a:t>CSSStyleDeclaration</a:t>
            </a:r>
            <a:r>
              <a:rPr lang="en-US" sz="2400" dirty="0"/>
              <a:t> object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that </a:t>
            </a:r>
            <a:r>
              <a:rPr lang="en-US" sz="2400" dirty="0"/>
              <a:t>represents only the element's </a:t>
            </a:r>
            <a:r>
              <a:rPr lang="en-US" sz="2400" b="1" dirty="0"/>
              <a:t>inline style attribute</a:t>
            </a:r>
            <a:r>
              <a:rPr lang="en-US" sz="2400" dirty="0"/>
              <a:t>, ignoring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any applied </a:t>
            </a:r>
            <a:r>
              <a:rPr lang="en-US" sz="2400" dirty="0"/>
              <a:t>style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299" y="247747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&lt;div id=“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my-div</a:t>
            </a:r>
            <a:r>
              <a:rPr lang="en-US" sz="2400" dirty="0" smtClean="0"/>
              <a:t>” </a:t>
            </a:r>
            <a:r>
              <a:rPr lang="en-US" sz="2400" b="1" dirty="0" smtClean="0"/>
              <a:t>style</a:t>
            </a:r>
            <a:r>
              <a:rPr lang="en-US" sz="2400" dirty="0" smtClean="0"/>
              <a:t>=“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color: blue;</a:t>
            </a:r>
            <a:r>
              <a:rPr lang="en-US" sz="2400" dirty="0" smtClean="0"/>
              <a:t>”&gt;&lt;/div&gt;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299" y="30689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‘my-div’</a:t>
            </a:r>
            <a:r>
              <a:rPr lang="en-US" sz="2400" dirty="0" smtClean="0"/>
              <a:t>).</a:t>
            </a:r>
            <a:r>
              <a:rPr lang="en-US" sz="2400" dirty="0" err="1" smtClean="0"/>
              <a:t>style.color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‘blue’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99" y="4457547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‘my-div’</a:t>
            </a:r>
            <a:r>
              <a:rPr lang="en-US" sz="2400" dirty="0" smtClean="0"/>
              <a:t>).</a:t>
            </a:r>
            <a:r>
              <a:rPr lang="en-US" sz="2400" dirty="0" err="1" smtClean="0"/>
              <a:t>style.color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‘red’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Sets the inline style property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red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299" y="5517232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&lt;div id=“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my-div</a:t>
            </a:r>
            <a:r>
              <a:rPr lang="en-US" sz="2400" dirty="0" smtClean="0"/>
              <a:t>” </a:t>
            </a:r>
            <a:r>
              <a:rPr lang="en-US" sz="2400" b="1" dirty="0" smtClean="0"/>
              <a:t>style</a:t>
            </a:r>
            <a:r>
              <a:rPr lang="en-US" sz="2400" dirty="0" smtClean="0"/>
              <a:t>=“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color: red;</a:t>
            </a:r>
            <a:r>
              <a:rPr lang="en-US" sz="2400" dirty="0" smtClean="0"/>
              <a:t>”&gt;&lt;/div&gt;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4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Style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2" y="1484784"/>
            <a:ext cx="9144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CSS classes </a:t>
            </a:r>
            <a:r>
              <a:rPr lang="en-US" sz="2400" dirty="0" smtClean="0"/>
              <a:t>to style your HTML!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Do not use </a:t>
            </a:r>
            <a:r>
              <a:rPr lang="en-US" sz="2400" b="1" dirty="0"/>
              <a:t>display=none</a:t>
            </a:r>
            <a:r>
              <a:rPr lang="en-US" sz="2400" dirty="0"/>
              <a:t> or </a:t>
            </a:r>
            <a:r>
              <a:rPr lang="en-US" sz="2400" b="1" dirty="0"/>
              <a:t>display=block</a:t>
            </a:r>
            <a:r>
              <a:rPr lang="en-US" sz="2400" dirty="0"/>
              <a:t>. Use CSS classes</a:t>
            </a:r>
            <a:r>
              <a:rPr lang="en-US" sz="2400" dirty="0" smtClean="0"/>
              <a:t>!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element.style</a:t>
            </a:r>
            <a:r>
              <a:rPr lang="en-US" sz="2400" dirty="0" smtClean="0"/>
              <a:t> for </a:t>
            </a:r>
            <a:r>
              <a:rPr lang="en-US" sz="2400" b="1" dirty="0" smtClean="0"/>
              <a:t>animations</a:t>
            </a:r>
            <a:r>
              <a:rPr lang="en-US" sz="2400" dirty="0" smtClean="0"/>
              <a:t> or </a:t>
            </a:r>
            <a:r>
              <a:rPr lang="en-US" sz="2400" b="1" dirty="0" smtClean="0"/>
              <a:t>calculating position/size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width, height, left, top, transform, and other measurable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properties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element.style</a:t>
            </a:r>
            <a:r>
              <a:rPr lang="en-US" sz="2400" dirty="0" smtClean="0"/>
              <a:t> gets/sets </a:t>
            </a:r>
            <a:r>
              <a:rPr lang="en-US" sz="2400" b="1" dirty="0" smtClean="0"/>
              <a:t>STRING values:</a:t>
            </a:r>
            <a:br>
              <a:rPr lang="en-US" sz="2400" b="1" dirty="0" smtClean="0"/>
            </a:br>
            <a:r>
              <a:rPr lang="en-US" sz="2400" dirty="0" err="1" smtClean="0"/>
              <a:t>elem.style.width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7030A0"/>
                </a:solidFill>
              </a:rPr>
              <a:t>200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C00000"/>
                </a:solidFill>
              </a:rPr>
              <a:t>INVALID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 err="1" smtClean="0"/>
              <a:t>elem.style.width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7030A0"/>
                </a:solidFill>
              </a:rPr>
              <a:t>200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px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2892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Style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2" y="1484784"/>
            <a:ext cx="9144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CSS classes </a:t>
            </a:r>
            <a:r>
              <a:rPr lang="en-US" sz="2400" dirty="0" smtClean="0"/>
              <a:t>to style your HTML!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Do not use </a:t>
            </a:r>
            <a:r>
              <a:rPr lang="en-US" sz="2400" b="1" dirty="0"/>
              <a:t>display=none</a:t>
            </a:r>
            <a:r>
              <a:rPr lang="en-US" sz="2400" dirty="0"/>
              <a:t> or </a:t>
            </a:r>
            <a:r>
              <a:rPr lang="en-US" sz="2400" b="1" dirty="0"/>
              <a:t>display=block</a:t>
            </a:r>
            <a:r>
              <a:rPr lang="en-US" sz="2400" dirty="0"/>
              <a:t>. Use CSS classes</a:t>
            </a:r>
            <a:r>
              <a:rPr lang="en-US" sz="2400" dirty="0" smtClean="0"/>
              <a:t>!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element.style</a:t>
            </a:r>
            <a:r>
              <a:rPr lang="en-US" sz="2400" dirty="0" smtClean="0"/>
              <a:t> for </a:t>
            </a:r>
            <a:r>
              <a:rPr lang="en-US" sz="2400" b="1" dirty="0" smtClean="0"/>
              <a:t>animations</a:t>
            </a:r>
            <a:r>
              <a:rPr lang="en-US" sz="2400" dirty="0" smtClean="0"/>
              <a:t> or </a:t>
            </a:r>
            <a:r>
              <a:rPr lang="en-US" sz="2400" b="1" dirty="0" smtClean="0"/>
              <a:t>calculating position/size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width, height, left, top, transform, and other measurable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properties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element.style</a:t>
            </a:r>
            <a:r>
              <a:rPr lang="en-US" sz="2400" dirty="0" smtClean="0"/>
              <a:t> gets/sets </a:t>
            </a:r>
            <a:r>
              <a:rPr lang="en-US" sz="2400" b="1" dirty="0" smtClean="0"/>
              <a:t>STRING values:</a:t>
            </a:r>
            <a:br>
              <a:rPr lang="en-US" sz="2400" b="1" dirty="0" smtClean="0"/>
            </a:br>
            <a:r>
              <a:rPr lang="en-US" sz="2400" dirty="0" err="1" smtClean="0"/>
              <a:t>elem.style.width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7030A0"/>
                </a:solidFill>
              </a:rPr>
              <a:t>200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C00000"/>
                </a:solidFill>
              </a:rPr>
              <a:t>INVALID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 err="1" smtClean="0"/>
              <a:t>elem.style.width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7030A0"/>
                </a:solidFill>
              </a:rPr>
              <a:t>200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px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3627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: </a:t>
            </a:r>
            <a:r>
              <a:rPr lang="en-US" altLang="ko-KR" sz="3600" dirty="0" err="1" smtClean="0">
                <a:solidFill>
                  <a:schemeClr val="bg1"/>
                </a:solidFill>
                <a:ea typeface="Arial Unicode MS" pitchFamily="50" charset="-127"/>
              </a:rPr>
              <a:t>getComputedStyle</a:t>
            </a:r>
            <a:r>
              <a:rPr lang="en-US" altLang="ko-KR" sz="3600" dirty="0" smtClean="0">
                <a:solidFill>
                  <a:schemeClr val="bg1"/>
                </a:solidFill>
                <a:ea typeface="Arial Unicode MS" pitchFamily="50" charset="-127"/>
              </a:rPr>
              <a:t>()</a:t>
            </a:r>
            <a:endParaRPr lang="ko-KR" altLang="en-US" sz="36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7" y="1844824"/>
            <a:ext cx="914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getComputedStyle</a:t>
            </a:r>
            <a:r>
              <a:rPr lang="en-US" sz="2400" dirty="0"/>
              <a:t>() method gets all the actual (computed) CSS property and values of the specified element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computed style is the style actually used in displaying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element</a:t>
            </a:r>
            <a:r>
              <a:rPr lang="en-US" sz="2400" dirty="0"/>
              <a:t>, after "</a:t>
            </a:r>
            <a:r>
              <a:rPr lang="en-US" sz="2400" dirty="0" err="1"/>
              <a:t>stylings</a:t>
            </a:r>
            <a:r>
              <a:rPr lang="en-US" sz="2400" dirty="0"/>
              <a:t>" from multiple sources have been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applied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Style sources can include: internal style sheets, external style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sheets</a:t>
            </a:r>
            <a:r>
              <a:rPr lang="en-US" sz="2400" dirty="0"/>
              <a:t>, inherited styles and browser default styles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getComputedStyle</a:t>
            </a:r>
            <a:r>
              <a:rPr lang="en-US" sz="2400" dirty="0"/>
              <a:t>() method returns 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CSSStyleDeclaration</a:t>
            </a:r>
            <a:r>
              <a:rPr lang="en-US" sz="2400" dirty="0" smtClean="0"/>
              <a:t> </a:t>
            </a:r>
            <a:r>
              <a:rPr lang="en-US" sz="2400" dirty="0"/>
              <a:t>object.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58" y="1124744"/>
            <a:ext cx="900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window.getComputedStyle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pseudoElem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093296"/>
            <a:ext cx="892899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 More:</a:t>
            </a:r>
            <a:endParaRPr lang="en-US" dirty="0" smtClean="0">
              <a:hlinkClick r:id="rId2"/>
            </a:endParaRPr>
          </a:p>
          <a:p>
            <a:pPr algn="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developer.mozilla.org/en-US/docs/Web/API/Window/getComputedStyle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: </a:t>
            </a:r>
            <a:r>
              <a:rPr lang="en-US" altLang="ko-KR" sz="3600" dirty="0" err="1" smtClean="0">
                <a:solidFill>
                  <a:schemeClr val="bg1"/>
                </a:solidFill>
                <a:ea typeface="Arial Unicode MS" pitchFamily="50" charset="-127"/>
              </a:rPr>
              <a:t>getComputedStyle</a:t>
            </a:r>
            <a:r>
              <a:rPr lang="en-US" altLang="ko-KR" sz="3600" dirty="0" smtClean="0">
                <a:solidFill>
                  <a:schemeClr val="bg1"/>
                </a:solidFill>
                <a:ea typeface="Arial Unicode MS" pitchFamily="50" charset="-127"/>
              </a:rPr>
              <a:t>()</a:t>
            </a:r>
            <a:endParaRPr lang="ko-KR" altLang="en-US" sz="36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7" y="1844824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myElem</a:t>
            </a:r>
            <a:r>
              <a:rPr lang="en-US" sz="2400" dirty="0" smtClean="0"/>
              <a:t> = </a:t>
            </a:r>
            <a:r>
              <a:rPr lang="en-US" sz="2400" dirty="0" err="1" smtClean="0"/>
              <a:t>document.body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getComputedStyle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myElem</a:t>
            </a:r>
            <a:r>
              <a:rPr lang="en-US" sz="2400" dirty="0" smtClean="0"/>
              <a:t>).</a:t>
            </a:r>
            <a:r>
              <a:rPr lang="en-US" sz="2400" dirty="0" err="1" smtClean="0"/>
              <a:t>getPropertyValue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‘width’</a:t>
            </a:r>
            <a:r>
              <a:rPr lang="en-US" sz="2400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‘800px’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58" y="1124744"/>
            <a:ext cx="900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window.getComputedStyle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pseudoElem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093296"/>
            <a:ext cx="892899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 More:</a:t>
            </a:r>
            <a:endParaRPr lang="en-US" dirty="0" smtClean="0">
              <a:hlinkClick r:id="rId2"/>
            </a:endParaRPr>
          </a:p>
          <a:p>
            <a:pPr algn="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developer.mozilla.org/en-US/docs/Web/API/Window/getComputedStyle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45" y="3789040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How to get style properties of a pseudo element: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getComputedStyle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myElem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‘:after’</a:t>
            </a:r>
            <a:r>
              <a:rPr lang="en-US" sz="2400" dirty="0" smtClean="0"/>
              <a:t>).</a:t>
            </a:r>
            <a:r>
              <a:rPr lang="en-US" sz="2400" dirty="0" err="1" smtClean="0"/>
              <a:t>getPropertyValue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‘display’</a:t>
            </a:r>
            <a:r>
              <a:rPr lang="en-US" sz="2400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‘block’</a:t>
            </a:r>
          </a:p>
        </p:txBody>
      </p:sp>
    </p:spTree>
    <p:extLst>
      <p:ext uri="{BB962C8B-B14F-4D97-AF65-F5344CB8AC3E}">
        <p14:creationId xmlns:p14="http://schemas.microsoft.com/office/powerpoint/2010/main" val="22150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Size &amp; Position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.clientWidth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clientHeight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width/height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an element, including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padding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.offsetWidth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offsetHeight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width/height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an element, including padding,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border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scrollbar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offsetParent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offset container of 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offsetTop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offsetLeft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vertical/horizontal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offset position of 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element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Relative to the offset container!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Size &amp; Position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.getBoundingClientRect</a:t>
            </a:r>
            <a:r>
              <a:rPr lang="en-US" sz="2400" b="1" dirty="0" smtClean="0"/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size of an element and its position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relative to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viewport.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returned value is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DOMRect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object, which contains read-only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left, top, right,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bottom, width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height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properties describing the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border-box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pixels (values are numbers).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Properties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other than width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height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are relative to the top-left of the viewport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left, top, right,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bottom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may be negative values depending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 the scroll of the viewport</a:t>
            </a:r>
          </a:p>
        </p:txBody>
      </p:sp>
    </p:spTree>
    <p:extLst>
      <p:ext uri="{BB962C8B-B14F-4D97-AF65-F5344CB8AC3E}">
        <p14:creationId xmlns:p14="http://schemas.microsoft.com/office/powerpoint/2010/main" val="9191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Selectors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1450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document</a:t>
            </a:r>
            <a:r>
              <a:rPr lang="en-US" sz="2400" b="1" dirty="0" err="1" smtClean="0"/>
              <a:t>.getElementById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‘id’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single element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Fastest selector. Only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has this method.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getElementsByTagName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tagname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HTML Collection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 Empty if none selected.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getElementsByClassName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HTML Collection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 Empty if none selected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You may use multiple class names divided by space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err="1"/>
              <a:t>Element.getElementsByClassName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className1 className2’</a:t>
            </a:r>
            <a:r>
              <a:rPr lang="en-US" sz="2400" dirty="0" smtClean="0"/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372036"/>
            <a:ext cx="89289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 Collection: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://developer.mozilla.org/en-US/docs/Web/API/HTMLCollection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Table of Contents 1/3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Autofit/>
          </a:bodyPr>
          <a:lstStyle/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2" action="ppaction://hlinksldjump"/>
              </a:rPr>
              <a:t>Window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Element: DOM Nodes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Element Attributes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Element Specific Properties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Element DOM Operations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Element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  <a:hlinkClick r:id="rId7" action="ppaction://hlinksldjump"/>
              </a:rPr>
              <a:t>ClassList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8" action="ppaction://hlinksldjump"/>
              </a:rPr>
              <a:t>Element Style and </a:t>
            </a:r>
            <a:r>
              <a:rPr lang="en-US" sz="2800" dirty="0" err="1" smtClean="0">
                <a:hlinkClick r:id="rId8" action="ppaction://hlinksldjump"/>
              </a:rPr>
              <a:t>getComputedStyle</a:t>
            </a:r>
            <a:r>
              <a:rPr lang="en-US" sz="2800" dirty="0" smtClean="0">
                <a:hlinkClick r:id="rId8" action="ppaction://hlinksldjump"/>
              </a:rPr>
              <a:t>()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9" action="ppaction://hlinksldjump"/>
              </a:rPr>
              <a:t>Element Size and Position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  <a:hlinkClick r:id="rId10" action="ppaction://hlinksldjump"/>
              </a:rPr>
              <a:t>Element Selectors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Selectors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1450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.querySelector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‘#id .class [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]’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first element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that matches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selector(s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 or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</a:t>
            </a:r>
            <a:r>
              <a:rPr lang="en-US" sz="2400" b="1" dirty="0" err="1" smtClean="0"/>
              <a:t>.querySelectorAll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‘#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id .class [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attr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]’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none-live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Node List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that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matches the specified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CSS selector(s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Empty if none selected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6372036"/>
            <a:ext cx="89289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Node List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https://developer.mozilla.org/en-US/docs/Web/API/NodeList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5877272"/>
            <a:ext cx="89289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IE &lt;= 8 does not support </a:t>
            </a:r>
            <a:r>
              <a:rPr lang="en-US" dirty="0" err="1" smtClean="0"/>
              <a:t>querySelector</a:t>
            </a:r>
            <a:r>
              <a:rPr lang="en-US" dirty="0" smtClean="0"/>
              <a:t> and </a:t>
            </a:r>
            <a:r>
              <a:rPr lang="en-US" dirty="0" err="1" smtClean="0"/>
              <a:t>querySelectorAll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Window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909842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window.innerWidth</a:t>
            </a:r>
            <a:r>
              <a:rPr lang="en-US" sz="2400" dirty="0" smtClean="0"/>
              <a:t>/</a:t>
            </a:r>
            <a:r>
              <a:rPr lang="en-US" sz="2400" dirty="0" err="1" smtClean="0"/>
              <a:t>innerHeight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inner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width/height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a window's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content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884855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window.outerWidth</a:t>
            </a:r>
            <a:r>
              <a:rPr lang="en-US" sz="2400" dirty="0" smtClean="0"/>
              <a:t>/</a:t>
            </a:r>
            <a:r>
              <a:rPr lang="en-US" sz="2400" dirty="0" err="1" smtClean="0"/>
              <a:t>outerHeight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outer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width/height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a window,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including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toolbars/scrollbars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52" y="5157192"/>
            <a:ext cx="90364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 smtClean="0"/>
              <a:t>window.screen</a:t>
            </a:r>
            <a:r>
              <a:rPr lang="en-US" sz="2400" dirty="0" smtClean="0"/>
              <a:t> </a:t>
            </a:r>
            <a:r>
              <a:rPr lang="en-US" sz="2400" dirty="0"/>
              <a:t>object contains information about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visitor's screen (monitor, device display).</a:t>
            </a:r>
            <a:endParaRPr lang="en-US" sz="2400" b="1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Do not confuse </a:t>
            </a:r>
            <a:r>
              <a:rPr lang="en-US" sz="2400" b="1" dirty="0" smtClean="0"/>
              <a:t>window</a:t>
            </a:r>
            <a:r>
              <a:rPr lang="en-US" sz="2400" dirty="0" smtClean="0"/>
              <a:t> and </a:t>
            </a:r>
            <a:r>
              <a:rPr lang="en-US" sz="2400" b="1" dirty="0" smtClean="0"/>
              <a:t>screen</a:t>
            </a:r>
            <a:r>
              <a:rPr lang="en-US" sz="2400" dirty="0" smtClean="0"/>
              <a:t> dimensions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12474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window object contains all of the objects and variables.</a:t>
            </a:r>
            <a:br>
              <a:rPr lang="en-US" sz="2400" dirty="0" smtClean="0"/>
            </a:br>
            <a:r>
              <a:rPr lang="en-US" sz="2400" dirty="0" smtClean="0"/>
              <a:t>It is the Global Scope:</a:t>
            </a:r>
          </a:p>
          <a:p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MyGlobalVar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can be accessed by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window.MyGlobalVar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DOM Nodes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1" y="1484784"/>
            <a:ext cx="90364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In the HTML DOM </a:t>
            </a:r>
            <a:r>
              <a:rPr lang="en-US" sz="2400" dirty="0" smtClean="0"/>
              <a:t>everything </a:t>
            </a:r>
            <a:r>
              <a:rPr lang="en-US" sz="2400" dirty="0"/>
              <a:t>is a </a:t>
            </a:r>
            <a:r>
              <a:rPr lang="en-US" sz="2400" dirty="0" smtClean="0"/>
              <a:t>node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document</a:t>
            </a:r>
            <a:r>
              <a:rPr lang="en-US" sz="2400" dirty="0"/>
              <a:t> itself is a document </a:t>
            </a:r>
            <a:r>
              <a:rPr lang="en-US" sz="2400" dirty="0" smtClean="0"/>
              <a:t>node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All HTML </a:t>
            </a:r>
            <a:r>
              <a:rPr lang="en-US" sz="2400" b="1" dirty="0"/>
              <a:t>elements</a:t>
            </a:r>
            <a:r>
              <a:rPr lang="en-US" sz="2400" dirty="0"/>
              <a:t> are element </a:t>
            </a:r>
            <a:r>
              <a:rPr lang="en-US" sz="2400" dirty="0" smtClean="0"/>
              <a:t>nodes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All HTML </a:t>
            </a:r>
            <a:r>
              <a:rPr lang="en-US" sz="2400" b="1" dirty="0"/>
              <a:t>attributes</a:t>
            </a:r>
            <a:r>
              <a:rPr lang="en-US" sz="2400" dirty="0"/>
              <a:t> are attribute nodes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/>
              <a:t>Text</a:t>
            </a:r>
            <a:r>
              <a:rPr lang="en-US" sz="2400" dirty="0"/>
              <a:t> inside HTML elements are text </a:t>
            </a:r>
            <a:r>
              <a:rPr lang="en-US" sz="2400" dirty="0" smtClean="0"/>
              <a:t>nodes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/>
              <a:t>Comments</a:t>
            </a:r>
            <a:r>
              <a:rPr lang="en-US" sz="2400" dirty="0"/>
              <a:t> are comment nodes</a:t>
            </a:r>
          </a:p>
        </p:txBody>
      </p:sp>
    </p:spTree>
    <p:extLst>
      <p:ext uri="{BB962C8B-B14F-4D97-AF65-F5344CB8AC3E}">
        <p14:creationId xmlns:p14="http://schemas.microsoft.com/office/powerpoint/2010/main" val="25038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Attributes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attributes</a:t>
            </a:r>
            <a:r>
              <a:rPr lang="en-US" sz="2400" dirty="0" smtClean="0"/>
              <a:t> is an object that stores information about</a:t>
            </a:r>
            <a:br>
              <a:rPr lang="en-US" sz="2400" dirty="0" smtClean="0"/>
            </a:br>
            <a:r>
              <a:rPr lang="en-US" sz="2400" dirty="0" smtClean="0"/>
              <a:t>the attributes of an element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hasAttribute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attr_name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Returns true/false if the element has the specified attribute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getAttribute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attr_name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Returns the specified attribute value of an element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*You may access the ID by Element.id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setAttribute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attr_name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’, ’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attr_value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Sets or changes the specified attribute, to the specified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removeAttribute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attr_name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Removes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specified attribute from an element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</a:t>
            </a:r>
            <a:r>
              <a:rPr lang="en-US" altLang="ko-KR" sz="3600" dirty="0" smtClean="0">
                <a:solidFill>
                  <a:schemeClr val="bg1"/>
                </a:solidFill>
                <a:ea typeface="Arial Unicode MS" pitchFamily="50" charset="-127"/>
              </a:rPr>
              <a:t>Specific Properties</a:t>
            </a:r>
            <a:endParaRPr lang="ko-KR" altLang="en-US" sz="36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There are specific properties for some elements like: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&lt;a&gt;</a:t>
            </a:r>
            <a:r>
              <a:rPr lang="en-US" sz="2400" dirty="0" smtClean="0"/>
              <a:t> - </a:t>
            </a:r>
            <a:r>
              <a:rPr lang="en-US" sz="2400" dirty="0" err="1" smtClean="0"/>
              <a:t>elem.href</a:t>
            </a:r>
            <a:r>
              <a:rPr lang="en-US" sz="2400" dirty="0" smtClean="0"/>
              <a:t> …</a:t>
            </a:r>
            <a:br>
              <a:rPr lang="en-US" sz="2400" dirty="0" smtClean="0"/>
            </a:br>
            <a:r>
              <a:rPr lang="en-US" sz="2400" b="1" dirty="0" smtClean="0"/>
              <a:t>&lt;form&gt; </a:t>
            </a:r>
            <a:r>
              <a:rPr lang="en-US" sz="2400" dirty="0" smtClean="0"/>
              <a:t>- </a:t>
            </a:r>
            <a:r>
              <a:rPr lang="en-US" sz="2400" dirty="0" err="1" smtClean="0"/>
              <a:t>elem.submit</a:t>
            </a:r>
            <a:r>
              <a:rPr lang="en-US" sz="2400" dirty="0" smtClean="0"/>
              <a:t>(), </a:t>
            </a:r>
            <a:r>
              <a:rPr lang="en-US" sz="2400" dirty="0" err="1" smtClean="0"/>
              <a:t>elem.reset</a:t>
            </a:r>
            <a:r>
              <a:rPr lang="en-US" sz="2400" dirty="0" smtClean="0"/>
              <a:t>() …</a:t>
            </a:r>
            <a:br>
              <a:rPr lang="en-US" sz="2400" dirty="0" smtClean="0"/>
            </a:br>
            <a:r>
              <a:rPr lang="en-US" sz="2400" b="1" dirty="0" smtClean="0"/>
              <a:t>&lt;input&gt; </a:t>
            </a:r>
            <a:r>
              <a:rPr lang="en-US" sz="2400" dirty="0" smtClean="0"/>
              <a:t>- </a:t>
            </a:r>
            <a:r>
              <a:rPr lang="en-US" sz="2400" dirty="0" err="1" smtClean="0"/>
              <a:t>elem.value</a:t>
            </a:r>
            <a:r>
              <a:rPr lang="en-US" sz="2400" dirty="0" smtClean="0"/>
              <a:t>, </a:t>
            </a:r>
            <a:r>
              <a:rPr lang="en-US" sz="2400" dirty="0" err="1" smtClean="0"/>
              <a:t>elem.checked</a:t>
            </a:r>
            <a:r>
              <a:rPr lang="en-US" sz="2400" dirty="0" smtClean="0"/>
              <a:t> …</a:t>
            </a:r>
            <a:br>
              <a:rPr lang="en-US" sz="2400" dirty="0" smtClean="0"/>
            </a:br>
            <a:r>
              <a:rPr lang="en-US" sz="2400" b="1" dirty="0" smtClean="0"/>
              <a:t>&lt;select&gt; </a:t>
            </a:r>
            <a:r>
              <a:rPr lang="en-US" sz="2400" dirty="0" smtClean="0"/>
              <a:t>- </a:t>
            </a:r>
            <a:r>
              <a:rPr lang="en-US" sz="2400" dirty="0" err="1" smtClean="0"/>
              <a:t>elem.options</a:t>
            </a:r>
            <a:r>
              <a:rPr lang="en-US" sz="2400" dirty="0" smtClean="0"/>
              <a:t> …</a:t>
            </a:r>
            <a:br>
              <a:rPr lang="en-US" sz="2400" dirty="0" smtClean="0"/>
            </a:br>
            <a:r>
              <a:rPr lang="en-US" sz="2400" b="1" dirty="0" smtClean="0"/>
              <a:t>and etc.</a:t>
            </a:r>
          </a:p>
        </p:txBody>
      </p:sp>
    </p:spTree>
    <p:extLst>
      <p:ext uri="{BB962C8B-B14F-4D97-AF65-F5344CB8AC3E}">
        <p14:creationId xmlns:p14="http://schemas.microsoft.com/office/powerpoint/2010/main" val="2073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DOM Operations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err="1" smtClean="0"/>
              <a:t>document.createElement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tagname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Creates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Element Node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with the specified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tag name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It is not in the HTML!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You have to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it somewhere.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ParentElem.</a:t>
            </a:r>
            <a:r>
              <a:rPr lang="en-US" sz="2400" b="1" dirty="0" err="1" smtClean="0"/>
              <a:t>appendChild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Appends 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last child of 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parent element.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It does not clone the element!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ParentElem.</a:t>
            </a:r>
            <a:r>
              <a:rPr lang="en-US" sz="2400" b="1" dirty="0" err="1" smtClean="0"/>
              <a:t>insertBefore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}, {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childElem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Inserts 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as a child, right before an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existing child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which you specify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It does not clone the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element!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DOM Operations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359346"/>
            <a:ext cx="9036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ParentElem.</a:t>
            </a:r>
            <a:r>
              <a:rPr lang="en-US" sz="2400" b="1" dirty="0" err="1" smtClean="0"/>
              <a:t>removeChild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emoves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specified child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from it’s parent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ParentElem.</a:t>
            </a:r>
            <a:r>
              <a:rPr lang="en-US" sz="2400" b="1" dirty="0" err="1" smtClean="0"/>
              <a:t>replaceChild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}, {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childElem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Replaces a child element with a new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Element.</a:t>
            </a:r>
            <a:r>
              <a:rPr lang="en-US" sz="2400" b="1" dirty="0" err="1" smtClean="0"/>
              <a:t>cloneNode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true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Creates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copy of a node, and returns the clone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Optional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Specifies whether all descendants of the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node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should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cloned, too.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 cloned element is not inserted into the HTML!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clonedElem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element.cloneNode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(true);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Element: DOM Operations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58" y="1124744"/>
            <a:ext cx="900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Element.insertAdjacentHTML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‘position’, ‘html’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47964"/>
            <a:ext cx="889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Parses </a:t>
            </a:r>
            <a:r>
              <a:rPr lang="en-US" sz="2000" dirty="0"/>
              <a:t>the specified text as HTML or XML and inserts the resulting nodes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into </a:t>
            </a:r>
            <a:r>
              <a:rPr lang="en-US" sz="2000" dirty="0"/>
              <a:t>the DOM tree at a specified position. It does not reparse the element it is being used on and thus it does not corrupt the existing elements inside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element</a:t>
            </a:r>
            <a:r>
              <a:rPr lang="en-US" sz="2000" dirty="0"/>
              <a:t>. This, and avoiding the extra step of serialization make it </a:t>
            </a:r>
            <a:r>
              <a:rPr lang="en-US" sz="2000" b="1" dirty="0"/>
              <a:t>much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faster than </a:t>
            </a:r>
            <a:r>
              <a:rPr lang="en-US" sz="2000" b="1" dirty="0"/>
              <a:t>direct </a:t>
            </a:r>
            <a:r>
              <a:rPr lang="en-US" sz="2000" b="1" dirty="0" err="1"/>
              <a:t>innerHTML</a:t>
            </a:r>
            <a:r>
              <a:rPr lang="en-US" sz="2000" dirty="0"/>
              <a:t> </a:t>
            </a:r>
            <a:r>
              <a:rPr lang="en-US" sz="2000" dirty="0" smtClean="0"/>
              <a:t>manipulation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601" y="3919696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‘Position’</a:t>
            </a:r>
            <a:r>
              <a:rPr lang="en-US" sz="2400" dirty="0" smtClean="0"/>
              <a:t> </a:t>
            </a:r>
            <a:r>
              <a:rPr lang="en-US" sz="2400" dirty="0"/>
              <a:t>is the position relative to the element, and must be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one </a:t>
            </a:r>
            <a:r>
              <a:rPr lang="en-US" sz="2400" dirty="0"/>
              <a:t>of the </a:t>
            </a:r>
            <a:r>
              <a:rPr lang="en-US" sz="2400" dirty="0" smtClean="0"/>
              <a:t>following </a:t>
            </a:r>
            <a:r>
              <a:rPr lang="en-US" sz="2400" dirty="0"/>
              <a:t>strings: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beforebegin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smtClean="0"/>
              <a:t> - Before </a:t>
            </a:r>
            <a:r>
              <a:rPr lang="en-US" sz="2400" dirty="0"/>
              <a:t>the element itself.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afterbegin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smtClean="0"/>
              <a:t> - Just </a:t>
            </a:r>
            <a:r>
              <a:rPr lang="en-US" sz="2400" dirty="0"/>
              <a:t>inside the element, before its first child.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beforeend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smtClean="0"/>
              <a:t> - Just </a:t>
            </a:r>
            <a:r>
              <a:rPr lang="en-US" sz="2400" dirty="0"/>
              <a:t>inside the element, after its last child.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afterend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‘</a:t>
            </a:r>
            <a:r>
              <a:rPr lang="en-US" sz="2400" dirty="0" smtClean="0"/>
              <a:t> - After </a:t>
            </a:r>
            <a:r>
              <a:rPr lang="en-US" sz="2400" dirty="0"/>
              <a:t>the element itself.</a:t>
            </a:r>
          </a:p>
        </p:txBody>
      </p:sp>
    </p:spTree>
    <p:extLst>
      <p:ext uri="{BB962C8B-B14F-4D97-AF65-F5344CB8AC3E}">
        <p14:creationId xmlns:p14="http://schemas.microsoft.com/office/powerpoint/2010/main" val="36365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1859B"/>
      </a:hlink>
      <a:folHlink>
        <a:srgbClr val="20586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10660</TotalTime>
  <Words>496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Table of Contents 1/3</vt:lpstr>
      <vt:lpstr>Window</vt:lpstr>
      <vt:lpstr>Element: DOM Nodes</vt:lpstr>
      <vt:lpstr>Element: Attributes</vt:lpstr>
      <vt:lpstr>Element: Specific Properties</vt:lpstr>
      <vt:lpstr>Element: DOM Operations</vt:lpstr>
      <vt:lpstr>Element: DOM Operations</vt:lpstr>
      <vt:lpstr>Element: DOM Operations</vt:lpstr>
      <vt:lpstr>Element: ClassList</vt:lpstr>
      <vt:lpstr>Element: ClassList</vt:lpstr>
      <vt:lpstr>Element: Style</vt:lpstr>
      <vt:lpstr>Element: Style</vt:lpstr>
      <vt:lpstr>Element: Style</vt:lpstr>
      <vt:lpstr>Element: getComputedStyle()</vt:lpstr>
      <vt:lpstr>Element: getComputedStyle()</vt:lpstr>
      <vt:lpstr>Element: Size &amp; Position</vt:lpstr>
      <vt:lpstr>Element: Size &amp; Position</vt:lpstr>
      <vt:lpstr>Element: Selectors</vt:lpstr>
      <vt:lpstr>Element: Selectors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Nikolay Monov</cp:lastModifiedBy>
  <cp:revision>711</cp:revision>
  <dcterms:created xsi:type="dcterms:W3CDTF">2014-04-01T16:35:38Z</dcterms:created>
  <dcterms:modified xsi:type="dcterms:W3CDTF">2016-10-20T08:34:24Z</dcterms:modified>
</cp:coreProperties>
</file>