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8" autoAdjust="0"/>
    <p:restoredTop sz="74257" autoAdjust="0"/>
  </p:normalViewPr>
  <p:slideViewPr>
    <p:cSldViewPr snapToGrid="0" snapToObjects="1" showGuides="1">
      <p:cViewPr varScale="1">
        <p:scale>
          <a:sx n="117" d="100"/>
          <a:sy n="117" d="100"/>
        </p:scale>
        <p:origin x="20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ul Chapla" userId="67cb84c5ed05b897" providerId="LiveId" clId="{7AE99840-F597-5E4C-A7C0-432C3368C2E6}"/>
    <pc:docChg chg="custSel modSld">
      <pc:chgData name="Amul Chapla" userId="67cb84c5ed05b897" providerId="LiveId" clId="{7AE99840-F597-5E4C-A7C0-432C3368C2E6}" dt="2024-02-03T18:21:12.778" v="37" actId="14100"/>
      <pc:docMkLst>
        <pc:docMk/>
      </pc:docMkLst>
      <pc:sldChg chg="modSp mod">
        <pc:chgData name="Amul Chapla" userId="67cb84c5ed05b897" providerId="LiveId" clId="{7AE99840-F597-5E4C-A7C0-432C3368C2E6}" dt="2024-02-03T18:21:12.778" v="37" actId="14100"/>
        <pc:sldMkLst>
          <pc:docMk/>
          <pc:sldMk cId="3237914124" sldId="256"/>
        </pc:sldMkLst>
        <pc:spChg chg="mod">
          <ac:chgData name="Amul Chapla" userId="67cb84c5ed05b897" providerId="LiveId" clId="{7AE99840-F597-5E4C-A7C0-432C3368C2E6}" dt="2024-02-03T18:21:12.778" v="37" actId="14100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Amul Chapla" userId="67cb84c5ed05b897" providerId="LiveId" clId="{7AE99840-F597-5E4C-A7C0-432C3368C2E6}" dt="2024-02-03T18:20:42.466" v="10" actId="20577"/>
          <ac:spMkLst>
            <pc:docMk/>
            <pc:sldMk cId="3237914124" sldId="256"/>
            <ac:spMk id="3" creationId="{93383873-F31C-4E31-B4BA-B40D502705C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1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ithub.com/mchapla123/IBM-Dashboard-Capstone/blob/main/Final%20Dashboard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1743155"/>
            <a:ext cx="5180160" cy="192812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 Analysis</a:t>
            </a:r>
            <a:br>
              <a:rPr lang="en-US" dirty="0">
                <a:solidFill>
                  <a:srgbClr val="0E659B"/>
                </a:solidFill>
              </a:rPr>
            </a:br>
            <a:endParaRPr lang="en-US" dirty="0">
              <a:solidFill>
                <a:srgbClr val="0E659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Mona </a:t>
            </a:r>
            <a:r>
              <a:rPr lang="en-US" dirty="0" err="1"/>
              <a:t>Chapla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1/31/2024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365125"/>
            <a:ext cx="10539984" cy="1039131"/>
          </a:xfrm>
        </p:spPr>
        <p:txBody>
          <a:bodyPr>
            <a:normAutofit/>
          </a:bodyPr>
          <a:lstStyle/>
          <a:p>
            <a:r>
              <a:rPr lang="en-US" sz="32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 database</a:t>
            </a:r>
          </a:p>
          <a:p>
            <a:r>
              <a:rPr lang="en-US" dirty="0"/>
              <a:t>MongoDB and Redis are most popular NoSQL database</a:t>
            </a:r>
          </a:p>
          <a:p>
            <a:r>
              <a:rPr lang="en-US" dirty="0"/>
              <a:t>Elasticsearch showing trend for gaining popularity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source databases like MySQL are still preferable</a:t>
            </a:r>
          </a:p>
          <a:p>
            <a:r>
              <a:rPr lang="en-US" dirty="0"/>
              <a:t>Software development and Big Data technology still require SQL</a:t>
            </a:r>
          </a:p>
          <a:p>
            <a:r>
              <a:rPr lang="en-US" dirty="0"/>
              <a:t>NoSQL databases will make an impact for non 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hlinkClick r:id="rId2"/>
              </a:rPr>
              <a:t>IBM-Dashboard-Capstone/Final Dashboard.pdf at main · mchapla123/IBM-Dashboard-Capstone · GitHub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C838B-C5D3-43A8-5B16-7B280973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1566"/>
            <a:ext cx="10515600" cy="45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5C798-DF8E-2701-4F8B-E54B337F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9829"/>
            <a:ext cx="10515600" cy="477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C7E30-EBCD-77D1-64EC-1E7BAED1B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3371"/>
            <a:ext cx="10515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usage trend now and future</a:t>
            </a:r>
          </a:p>
          <a:p>
            <a:r>
              <a:rPr lang="en-US" dirty="0"/>
              <a:t>Gender, Age and Education discrimination in IT industry</a:t>
            </a:r>
          </a:p>
          <a:p>
            <a:r>
              <a:rPr lang="en-US" dirty="0"/>
              <a:t>Technology gaps in developing countries</a:t>
            </a:r>
          </a:p>
          <a:p>
            <a:r>
              <a:rPr lang="en-US" dirty="0"/>
              <a:t>Female participation in technology field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Technology trends changes every year</a:t>
            </a:r>
          </a:p>
          <a:p>
            <a:r>
              <a:rPr lang="en-US" dirty="0"/>
              <a:t>USA is the top technology country</a:t>
            </a:r>
          </a:p>
          <a:p>
            <a:r>
              <a:rPr lang="en-US" dirty="0"/>
              <a:t>Extreme gender and age disparity</a:t>
            </a:r>
          </a:p>
          <a:p>
            <a:r>
              <a:rPr lang="en-US" dirty="0"/>
              <a:t>Docker and AWS are the most popular platform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Programmers need to be flexible to adapt latest technology trends</a:t>
            </a:r>
          </a:p>
          <a:p>
            <a:r>
              <a:rPr lang="en-US" dirty="0"/>
              <a:t>More countries should have exposure to new technology</a:t>
            </a:r>
          </a:p>
          <a:p>
            <a:r>
              <a:rPr lang="en-US" dirty="0"/>
              <a:t>In future, there will be shift to faster app deployments and could services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Company and programmers needs to adapt to latest technology trends.</a:t>
            </a:r>
          </a:p>
          <a:p>
            <a:r>
              <a:rPr lang="en-US" dirty="0"/>
              <a:t>Python becomes more popular choice among developers with rising demand in AI and ML</a:t>
            </a:r>
          </a:p>
          <a:p>
            <a:r>
              <a:rPr lang="en-US" dirty="0"/>
              <a:t>There is need for developing and other lagging countries to pick up with latest technology trend</a:t>
            </a:r>
          </a:p>
          <a:p>
            <a:r>
              <a:rPr lang="en-US" dirty="0"/>
              <a:t>Companies should work on reducing gender and age disparity in technology field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Boxplot showing age concentration at age 24-34 for respondents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5C1995-202A-EADF-E19D-F710BD31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229" y="2634039"/>
            <a:ext cx="6389914" cy="36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Bar chart presenting Job Posting data using job collected using GitHub job API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17892-75FB-8D55-DC4F-A341451F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14" y="2514599"/>
            <a:ext cx="6858000" cy="372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Bar chart displaying popular languages and their average annual salary collected through web scraping the GitHub jobs data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EDD1C-293B-2F18-E554-79C73225E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05" y="2939521"/>
            <a:ext cx="5914381" cy="314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232011" cy="4465447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Current Technology Usage Trend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Future Technology Trend</a:t>
            </a:r>
          </a:p>
          <a:p>
            <a:pPr lvl="1"/>
            <a:r>
              <a:rPr lang="en-US" sz="1800" dirty="0"/>
              <a:t>Language</a:t>
            </a:r>
          </a:p>
          <a:p>
            <a:pPr lvl="1"/>
            <a:r>
              <a:rPr lang="en-US" sz="1800" dirty="0"/>
              <a:t>Database</a:t>
            </a:r>
          </a:p>
          <a:p>
            <a:pPr lvl="1"/>
            <a:r>
              <a:rPr lang="en-US" sz="1800" dirty="0"/>
              <a:t>Platform</a:t>
            </a:r>
          </a:p>
          <a:p>
            <a:pPr lvl="1"/>
            <a:r>
              <a:rPr lang="en-US" sz="1800" dirty="0"/>
              <a:t>Web Frame</a:t>
            </a:r>
          </a:p>
          <a:p>
            <a:r>
              <a:rPr lang="en-US" sz="2200" dirty="0"/>
              <a:t>Demographic Survey</a:t>
            </a:r>
          </a:p>
          <a:p>
            <a:pPr lvl="1"/>
            <a:r>
              <a:rPr lang="en-US" sz="1800" dirty="0"/>
              <a:t>Country</a:t>
            </a:r>
          </a:p>
          <a:p>
            <a:pPr lvl="1"/>
            <a:r>
              <a:rPr lang="en-US" sz="1800" dirty="0"/>
              <a:t>Age</a:t>
            </a:r>
          </a:p>
          <a:p>
            <a:pPr lvl="1"/>
            <a:r>
              <a:rPr lang="en-US" sz="1800" dirty="0"/>
              <a:t>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24289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Analyze technology trends in software and web development among developers around the world</a:t>
            </a:r>
          </a:p>
          <a:p>
            <a:r>
              <a:rPr lang="en-US" sz="2200" dirty="0"/>
              <a:t>Purpose of the Analysis</a:t>
            </a:r>
          </a:p>
          <a:p>
            <a:pPr lvl="1"/>
            <a:r>
              <a:rPr lang="en-US" sz="1800" dirty="0"/>
              <a:t>Identify current top programming languages, databases, platforms and web frames skills in demand</a:t>
            </a:r>
          </a:p>
          <a:p>
            <a:pPr lvl="1"/>
            <a:r>
              <a:rPr lang="en-US" sz="1800" dirty="0"/>
              <a:t>Identify top programming languages, databases, platforms and web frames skills desired in future</a:t>
            </a:r>
          </a:p>
          <a:p>
            <a:pPr lvl="1"/>
            <a:r>
              <a:rPr lang="en-US" sz="1800" dirty="0"/>
              <a:t>Identify gap in the industry</a:t>
            </a:r>
          </a:p>
          <a:p>
            <a:r>
              <a:rPr lang="en-US" sz="2200" dirty="0"/>
              <a:t>Audience of this presentation</a:t>
            </a:r>
          </a:p>
          <a:p>
            <a:pPr lvl="1"/>
            <a:r>
              <a:rPr lang="en-US" sz="1800" dirty="0"/>
              <a:t>IT industry representatives</a:t>
            </a:r>
          </a:p>
          <a:p>
            <a:pPr lvl="1"/>
            <a:r>
              <a:rPr lang="en-US" sz="1800" dirty="0"/>
              <a:t>Programmers</a:t>
            </a:r>
          </a:p>
          <a:p>
            <a:pPr lvl="1"/>
            <a:r>
              <a:rPr lang="en-US" sz="1800" dirty="0"/>
              <a:t>Computer Science students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Data Collection Sources</a:t>
            </a:r>
          </a:p>
          <a:p>
            <a:pPr lvl="2"/>
            <a:r>
              <a:rPr lang="en-US" dirty="0"/>
              <a:t>Stack overflow developer 2019 survey</a:t>
            </a:r>
          </a:p>
          <a:p>
            <a:pPr lvl="2"/>
            <a:r>
              <a:rPr lang="en-US" dirty="0"/>
              <a:t>GitHub job postings</a:t>
            </a:r>
          </a:p>
          <a:p>
            <a:pPr lvl="2"/>
            <a:r>
              <a:rPr lang="en-US" dirty="0"/>
              <a:t>Programming languages survey data</a:t>
            </a:r>
          </a:p>
          <a:p>
            <a:pPr lvl="1"/>
            <a:r>
              <a:rPr lang="en-US" dirty="0"/>
              <a:t>Data Wrangling</a:t>
            </a:r>
          </a:p>
          <a:p>
            <a:pPr lvl="1"/>
            <a:r>
              <a:rPr lang="en-US" dirty="0"/>
              <a:t>Exploratory Data Analysis</a:t>
            </a:r>
          </a:p>
          <a:p>
            <a:pPr lvl="1"/>
            <a:r>
              <a:rPr lang="en-US" dirty="0"/>
              <a:t>Data Visualization</a:t>
            </a:r>
          </a:p>
          <a:p>
            <a:pPr lvl="2"/>
            <a:r>
              <a:rPr lang="en-US" dirty="0"/>
              <a:t>Python matplotlib</a:t>
            </a:r>
          </a:p>
          <a:p>
            <a:pPr lvl="2"/>
            <a:r>
              <a:rPr lang="en-US" dirty="0"/>
              <a:t>IBM Cognos Analytics</a:t>
            </a:r>
          </a:p>
          <a:p>
            <a:pPr lvl="1"/>
            <a:r>
              <a:rPr lang="en-US" dirty="0"/>
              <a:t>Presentation of Findings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dirty="0"/>
              <a:t>Findings and implications are presented in following slides for: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Programming Language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Database Trends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Demographic survey for Gender, Age, Country</a:t>
            </a:r>
          </a:p>
        </p:txBody>
      </p:sp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7B00F-C9A6-97A0-5E69-5C7AA618D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7" y="2327564"/>
            <a:ext cx="5606143" cy="36703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01F14D-ECF4-C72E-B535-5CA054027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2283404"/>
            <a:ext cx="6220690" cy="37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JavaScript is top trending language in the world</a:t>
            </a:r>
          </a:p>
          <a:p>
            <a:r>
              <a:rPr lang="en-US" dirty="0"/>
              <a:t>Python and TypeScript are becoming more popular</a:t>
            </a:r>
          </a:p>
          <a:p>
            <a:r>
              <a:rPr lang="en-US" dirty="0"/>
              <a:t>HTML/CSS and SQL has great demand in current and future trend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in high demand</a:t>
            </a:r>
          </a:p>
          <a:p>
            <a:r>
              <a:rPr lang="en-US" dirty="0"/>
              <a:t>JavaScript and TypeScript are crucial to learn for developers</a:t>
            </a:r>
          </a:p>
          <a:p>
            <a:r>
              <a:rPr lang="en-US" dirty="0"/>
              <a:t>With rising demand in AI and ML, Python had become popular choice among developers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48826-CAC4-BA2E-767B-F35A69CD4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7" y="2283536"/>
            <a:ext cx="5720542" cy="4019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2E94E4-1F43-FDE4-E491-5A421EEC7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1" y="2283536"/>
            <a:ext cx="5720542" cy="401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4649</TotalTime>
  <Words>582</Words>
  <Application>Microsoft Macintosh PowerPoint</Application>
  <PresentationFormat>Widescreen</PresentationFormat>
  <Paragraphs>136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IBM Plex Mono Text</vt:lpstr>
      <vt:lpstr>Arial</vt:lpstr>
      <vt:lpstr>Calibri</vt:lpstr>
      <vt:lpstr>Helv</vt:lpstr>
      <vt:lpstr>IBM Plex Mono SemiBold</vt:lpstr>
      <vt:lpstr>SLIDE_TEMPLATE_skill_network</vt:lpstr>
      <vt:lpstr>Technology Trend Analysis 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Amul Chapla</cp:lastModifiedBy>
  <cp:revision>21</cp:revision>
  <dcterms:created xsi:type="dcterms:W3CDTF">2020-10-28T18:29:43Z</dcterms:created>
  <dcterms:modified xsi:type="dcterms:W3CDTF">2024-02-03T18:21:20Z</dcterms:modified>
</cp:coreProperties>
</file>