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4"/>
  </p:notesMasterIdLst>
  <p:handoutMasterIdLst>
    <p:handoutMasterId r:id="rId35"/>
  </p:handoutMasterIdLst>
  <p:sldIdLst>
    <p:sldId id="449" r:id="rId6"/>
    <p:sldId id="452" r:id="rId7"/>
    <p:sldId id="353" r:id="rId8"/>
    <p:sldId id="458" r:id="rId9"/>
    <p:sldId id="462" r:id="rId10"/>
    <p:sldId id="461" r:id="rId11"/>
    <p:sldId id="341" r:id="rId12"/>
    <p:sldId id="463" r:id="rId13"/>
    <p:sldId id="464" r:id="rId14"/>
    <p:sldId id="271" r:id="rId15"/>
    <p:sldId id="465" r:id="rId16"/>
    <p:sldId id="466" r:id="rId17"/>
    <p:sldId id="467" r:id="rId18"/>
    <p:sldId id="469" r:id="rId19"/>
    <p:sldId id="473" r:id="rId20"/>
    <p:sldId id="470" r:id="rId21"/>
    <p:sldId id="474" r:id="rId22"/>
    <p:sldId id="479" r:id="rId23"/>
    <p:sldId id="480" r:id="rId24"/>
    <p:sldId id="481" r:id="rId25"/>
    <p:sldId id="472" r:id="rId26"/>
    <p:sldId id="475" r:id="rId27"/>
    <p:sldId id="482" r:id="rId28"/>
    <p:sldId id="483" r:id="rId29"/>
    <p:sldId id="484" r:id="rId30"/>
    <p:sldId id="476" r:id="rId31"/>
    <p:sldId id="478" r:id="rId32"/>
    <p:sldId id="47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538B29-2E27-4FEC-9FD4-A7E07A311F9D}">
          <p14:sldIdLst>
            <p14:sldId id="449"/>
          </p14:sldIdLst>
        </p14:section>
        <p14:section name="Untitled Section" id="{DB20CD28-4F7E-4D9E-A4F3-AAC448A16E59}">
          <p14:sldIdLst>
            <p14:sldId id="452"/>
            <p14:sldId id="353"/>
            <p14:sldId id="458"/>
            <p14:sldId id="462"/>
            <p14:sldId id="461"/>
            <p14:sldId id="341"/>
            <p14:sldId id="463"/>
            <p14:sldId id="464"/>
            <p14:sldId id="271"/>
            <p14:sldId id="465"/>
            <p14:sldId id="466"/>
            <p14:sldId id="467"/>
            <p14:sldId id="469"/>
            <p14:sldId id="473"/>
            <p14:sldId id="470"/>
            <p14:sldId id="474"/>
            <p14:sldId id="479"/>
            <p14:sldId id="480"/>
            <p14:sldId id="481"/>
            <p14:sldId id="472"/>
            <p14:sldId id="475"/>
            <p14:sldId id="482"/>
            <p14:sldId id="483"/>
            <p14:sldId id="484"/>
            <p14:sldId id="476"/>
            <p14:sldId id="478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Maksym Chapliuk" initials="MC" lastIdx="1" clrIdx="2">
    <p:extLst>
      <p:ext uri="{19B8F6BF-5375-455C-9EA6-DF929625EA0E}">
        <p15:presenceInfo xmlns:p15="http://schemas.microsoft.com/office/powerpoint/2012/main" userId="S-1-5-21-3465154619-3282790773-2173923322-39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7" autoAdjust="0"/>
    <p:restoredTop sz="71395" autoAdjust="0"/>
  </p:normalViewPr>
  <p:slideViewPr>
    <p:cSldViewPr snapToGrid="0">
      <p:cViewPr varScale="1">
        <p:scale>
          <a:sx n="82" d="100"/>
          <a:sy n="82" d="100"/>
        </p:scale>
        <p:origin x="2538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3-22T14:41:41.62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23-Mar-17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Access-Control-Allow-Credential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4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PLAIN</a:t>
            </a:r>
            <a:r>
              <a:rPr lang="en-US" baseline="0" dirty="0" smtClean="0"/>
              <a:t> REQUESTS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User change the URL, inserts script with </a:t>
            </a:r>
            <a:r>
              <a:rPr lang="en-US" baseline="0" dirty="0" err="1" smtClean="0"/>
              <a:t>src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Browser initiates the request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Server responds with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Browser handles the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AJAX</a:t>
            </a:r>
          </a:p>
          <a:p>
            <a:pPr marL="228600" indent="-228600">
              <a:buAutoNum type="arabicPeriod"/>
            </a:pPr>
            <a:r>
              <a:rPr lang="en-US" dirty="0" smtClean="0"/>
              <a:t>AJAX requests</a:t>
            </a:r>
            <a:r>
              <a:rPr lang="en-US" baseline="0" dirty="0" smtClean="0"/>
              <a:t> have JS middleware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Browser asks JS to get the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JS initiates the request (user doesn’t see it)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Server responds with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JS handles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as XHR</a:t>
            </a:r>
          </a:p>
          <a:p>
            <a:r>
              <a:rPr lang="en-US" dirty="0" smtClean="0"/>
              <a:t>JS API</a:t>
            </a:r>
          </a:p>
          <a:p>
            <a:r>
              <a:rPr lang="en-US" dirty="0" smtClean="0"/>
              <a:t>Every request</a:t>
            </a:r>
            <a:r>
              <a:rPr lang="en-US" baseline="0" dirty="0" smtClean="0"/>
              <a:t> needs its own XHR, because you can override previous one if it is not finished yet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DEMO</a:t>
            </a:r>
          </a:p>
          <a:p>
            <a:endParaRPr lang="en-US" dirty="0" smtClean="0"/>
          </a:p>
          <a:p>
            <a:r>
              <a:rPr lang="en-US" dirty="0" smtClean="0"/>
              <a:t>A simple GET request to get a list of customers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XHR – should be the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one, no parameters.</a:t>
            </a:r>
          </a:p>
          <a:p>
            <a:r>
              <a:rPr lang="en-US" baseline="0" dirty="0" smtClean="0"/>
              <a:t>Mozilla adds non-standard parameter</a:t>
            </a:r>
          </a:p>
          <a:p>
            <a:r>
              <a:rPr lang="en-US" baseline="0" dirty="0" smtClean="0"/>
              <a:t>Show example step-by-step</a:t>
            </a:r>
          </a:p>
          <a:p>
            <a:r>
              <a:rPr lang="en-US" baseline="0" dirty="0" smtClean="0"/>
              <a:t>No Sync XHR anymore. Use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DEMO</a:t>
            </a:r>
          </a:p>
          <a:p>
            <a:endParaRPr lang="en-US" dirty="0" smtClean="0"/>
          </a:p>
          <a:p>
            <a:r>
              <a:rPr lang="en-US" dirty="0" err="1" smtClean="0"/>
              <a:t>readyState</a:t>
            </a:r>
            <a:r>
              <a:rPr lang="en-US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the state 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is in. An </a:t>
            </a:r>
            <a:r>
              <a:rPr lang="en-US" dirty="0" smtClean="0"/>
              <a:t>XHR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client exists in one of the following states: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2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XHR2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part of the incremental improvements browser vendors are making to the core platform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revamped </a:t>
            </a:r>
            <a:r>
              <a:rPr lang="en-US" dirty="0" smtClean="0"/>
              <a:t>send()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has been overridden to accept any of the following types: </a:t>
            </a:r>
            <a:r>
              <a:rPr lang="en-US" dirty="0" err="1" smtClean="0"/>
              <a:t>DOMString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Document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 smtClean="0"/>
              <a:t>FormData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Blob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File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err="1" smtClean="0"/>
              <a:t>ArrayBuffer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1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onreadystatechange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a property of the </a:t>
            </a:r>
            <a:r>
              <a:rPr lang="en-US" dirty="0" err="1" smtClean="0"/>
              <a:t>XMLHttpRequest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is supported in all browsers.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handlers are called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they receive a parameter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DEMO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resource makes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cross-origin HTTP request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it requests a resource from a different domain, or port than the one which the first resource itself serves.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The Access-Control-Allow-Credentials response header indicates whether or not the response to the request can be exposed to the page. It can be exposed when the true value is returned; it can't in other cases."/>
              </a:rPr>
              <a:t>Access-Control-Allow-Credentials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header Indicates whether or not the response to the request can be exposed when the </a:t>
            </a:r>
            <a:r>
              <a:rPr lang="en-US" dirty="0" smtClean="0"/>
              <a:t>credentials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flag is true.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 Origin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XHR2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 script allow cross domain request. See JSONP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DEMO</a:t>
            </a:r>
          </a:p>
          <a:p>
            <a:endParaRPr lang="en-US" dirty="0" smtClean="0"/>
          </a:p>
          <a:p>
            <a:r>
              <a:rPr lang="en-US" dirty="0" smtClean="0"/>
              <a:t>Chaining</a:t>
            </a:r>
          </a:p>
          <a:p>
            <a:r>
              <a:rPr lang="en-US" dirty="0" smtClean="0"/>
              <a:t>More convenient in developing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0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DEMO</a:t>
            </a:r>
          </a:p>
          <a:p>
            <a:endParaRPr lang="en-US" dirty="0" smtClean="0"/>
          </a:p>
          <a:p>
            <a:r>
              <a:rPr lang="en-US" dirty="0" smtClean="0"/>
              <a:t>Not standardized yet</a:t>
            </a:r>
          </a:p>
          <a:p>
            <a:r>
              <a:rPr lang="en-US" dirty="0" smtClean="0"/>
              <a:t>Not fully implemented</a:t>
            </a:r>
            <a:r>
              <a:rPr lang="en-US" baseline="0" dirty="0" smtClean="0"/>
              <a:t> in browsers</a:t>
            </a:r>
          </a:p>
          <a:p>
            <a:r>
              <a:rPr lang="en-US" baseline="0" dirty="0" smtClean="0"/>
              <a:t>There are </a:t>
            </a:r>
            <a:r>
              <a:rPr lang="en-US" baseline="0" dirty="0" err="1" smtClean="0"/>
              <a:t>polyfills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smtClean="0"/>
              <a:t>fetch()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takes one mandatory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5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–</a:t>
            </a:r>
            <a:r>
              <a:rPr lang="en-US" baseline="0" dirty="0" smtClean="0"/>
              <a:t> asynchronous!</a:t>
            </a:r>
          </a:p>
          <a:p>
            <a:r>
              <a:rPr lang="en-US" baseline="0" dirty="0" smtClean="0"/>
              <a:t>Less server requests: no need to load styles and images every time when page updates</a:t>
            </a:r>
          </a:p>
          <a:p>
            <a:r>
              <a:rPr lang="en-US" baseline="0" dirty="0" smtClean="0"/>
              <a:t>Load delayed content depends on user’s actions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Security: CSRF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67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DEMO</a:t>
            </a:r>
          </a:p>
          <a:p>
            <a:endParaRPr lang="en-US" dirty="0" smtClean="0"/>
          </a:p>
          <a:p>
            <a:r>
              <a:rPr lang="en-US" dirty="0" smtClean="0"/>
              <a:t>Browser will process any code it</a:t>
            </a:r>
            <a:r>
              <a:rPr lang="en-US" baseline="0" dirty="0" smtClean="0"/>
              <a:t> got from server, so you should trust the server!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Requesting a file from another domain can cause problems, due to cross-domain policy.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Requesting an external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another domain does not have this problem.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JSONP uses this advantage, and request files using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 tag instead of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XMLHttpRequest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object.</a:t>
            </a:r>
          </a:p>
          <a:p>
            <a:r>
              <a:rPr lang="en-US" dirty="0" smtClean="0"/>
              <a:t>Default name is </a:t>
            </a:r>
            <a:r>
              <a:rPr lang="en-US" b="1" dirty="0" smtClean="0"/>
              <a:t>callback. </a:t>
            </a:r>
            <a:r>
              <a:rPr lang="en-US" b="0" dirty="0" smtClean="0"/>
              <a:t>You</a:t>
            </a:r>
            <a:r>
              <a:rPr lang="en-US" b="0" baseline="0" dirty="0" smtClean="0"/>
              <a:t> can use your own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XHR2 can do cross domain request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9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main methods for preventing CSRF attacks</a:t>
            </a:r>
          </a:p>
          <a:p>
            <a:r>
              <a:rPr lang="en-US" dirty="0" smtClean="0"/>
              <a:t>Clever</a:t>
            </a:r>
            <a:r>
              <a:rPr lang="en-US" baseline="0" dirty="0" smtClean="0"/>
              <a:t> attacker can forge the content of the </a:t>
            </a:r>
            <a:r>
              <a:rPr lang="en-US" baseline="0" dirty="0" err="1" smtClean="0"/>
              <a:t>Referer</a:t>
            </a:r>
            <a:r>
              <a:rPr lang="en-US" baseline="0" dirty="0" smtClean="0"/>
              <a:t> </a:t>
            </a:r>
            <a:r>
              <a:rPr lang="en-US" baseline="0" dirty="0" smtClean="0"/>
              <a:t>header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Referer</a:t>
            </a:r>
            <a:r>
              <a:rPr lang="en-US" baseline="0" dirty="0" smtClean="0"/>
              <a:t> (referrer) shows the URL from which user came to the current site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Ideally, both these methods would be combined to defend against a CSRF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its </a:t>
            </a:r>
            <a:r>
              <a:rPr lang="en-US" baseline="0" dirty="0" err="1" smtClean="0"/>
              <a:t>shorthands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$resource is over $http</a:t>
            </a:r>
          </a:p>
          <a:p>
            <a:endParaRPr lang="en-US" baseline="0" dirty="0" smtClean="0"/>
          </a:p>
          <a:p>
            <a:r>
              <a:rPr lang="en-US" baseline="0" smtClean="0"/>
              <a:t>XHR everywhere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8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7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4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Client</a:t>
            </a:r>
            <a:r>
              <a:rPr lang="en-US" baseline="0" dirty="0" smtClean="0"/>
              <a:t> sends a request to the Server (by entering a URL in the address bar, clicking on the button with the AJAX handler, submitting the form)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2. Server prepares the response (looks for the requested data in the database, looks for the index.html or a picture of a kitten), process the data and sends back to the client.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3. Client receives the response and handle it (shows to the user, process the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LINE</a:t>
            </a:r>
          </a:p>
          <a:p>
            <a:pPr marL="228600" indent="-228600">
              <a:buAutoNum type="arabicPeriod"/>
            </a:pPr>
            <a:r>
              <a:rPr lang="en-US" dirty="0" smtClean="0"/>
              <a:t>Required</a:t>
            </a:r>
            <a:r>
              <a:rPr lang="en-US" baseline="0" dirty="0" smtClean="0"/>
              <a:t> part of the HTTP response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Consists of Method, requested URI, http version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Methods list (upper- lowercase doesn’t matter, usually verbs)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 the desired action to be performed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URI – relative path to the resource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 version – one of the 0.9, 1.0, 1.1 – the last one, introduced in 1997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HEADERS</a:t>
            </a:r>
          </a:p>
          <a:p>
            <a:pPr marL="228600" indent="-228600">
              <a:buAutoNum type="arabicPeriod"/>
            </a:pPr>
            <a:r>
              <a:rPr lang="en-US" dirty="0" smtClean="0"/>
              <a:t>Headers defines operating</a:t>
            </a:r>
            <a:r>
              <a:rPr lang="en-US" baseline="0" dirty="0" smtClean="0"/>
              <a:t> parameters of the transaction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name-value pairs in clear-text string format</a:t>
            </a:r>
          </a:p>
          <a:p>
            <a:pPr marL="228600" indent="-228600">
              <a:buAutoNum type="arabicPeriod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case-insensitive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the Wikipedia link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Custom headers without X-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MESSAGE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Message body:</a:t>
            </a:r>
            <a:r>
              <a:rPr lang="en-US" baseline="0" dirty="0" smtClean="0"/>
              <a:t> any d</a:t>
            </a:r>
            <a:r>
              <a:rPr lang="en-US" dirty="0" smtClean="0"/>
              <a:t>ata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, image, plain text)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name-value pairs in clear-text string format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Show the Wikipedia link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STATUS LINE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Protocol Version, Status Code, Status Text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Also</a:t>
            </a:r>
            <a:r>
              <a:rPr lang="en-US" baseline="0" dirty="0" smtClean="0"/>
              <a:t> unofficial status codes which are not specified by any standard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IIS codes, </a:t>
            </a:r>
            <a:r>
              <a:rPr lang="en-US" baseline="0" dirty="0" err="1" smtClean="0"/>
              <a:t>nginx</a:t>
            </a:r>
            <a:r>
              <a:rPr lang="en-US" baseline="0" dirty="0" smtClean="0"/>
              <a:t> codes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response</a:t>
            </a:r>
            <a:r>
              <a:rPr lang="en-US" baseline="0" dirty="0" smtClean="0"/>
              <a:t> (plain html) – content-type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hyperlink" Target="mailto:maksym_chapliuk@epam.com?subject=Maksym%20Chapliuk" TargetMode="External"/><Relationship Id="rId4" Type="http://schemas.openxmlformats.org/officeDocument/2006/relationships/hyperlink" Target="mailto:maksym_chapliuk@epam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avascript.ru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header_fields#Request_fiel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header_fields#Request_fiel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14151"/>
          </a:xfrm>
        </p:spPr>
        <p:txBody>
          <a:bodyPr/>
          <a:lstStyle/>
          <a:p>
            <a:r>
              <a:rPr lang="en-US" sz="4100" dirty="0" smtClean="0"/>
              <a:t>BROWSER-TO-SERVER</a:t>
            </a:r>
          </a:p>
          <a:p>
            <a:r>
              <a:rPr lang="en-US" dirty="0" smtClean="0"/>
              <a:t>COMUNICATION</a:t>
            </a:r>
            <a:endParaRPr lang="en-US" sz="41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MARCH 24, 2017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6616" y="1435606"/>
            <a:ext cx="5382768" cy="4347281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Asynchronous JavaScript + XML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is a set of Web development techniques using many Web technologies on the client side to create asynchronous Web applications. With Ajax, Web applications can send data to and retrieve from a server asynchronously (in the background) without interfering with the display and behavior of the existing page</a:t>
            </a:r>
            <a:r>
              <a:rPr lang="en-US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/>
              <a:t>The term "Ajax" was publicly stated on 18 February 2005 by </a:t>
            </a:r>
            <a:r>
              <a:rPr lang="en-US" b="1" dirty="0"/>
              <a:t>Jesse James Garrett</a:t>
            </a:r>
            <a:r>
              <a:rPr lang="en-US" dirty="0"/>
              <a:t> in an article titled "</a:t>
            </a:r>
            <a:r>
              <a:rPr lang="en-US" b="1" dirty="0"/>
              <a:t>Ajax: A New Approach to Web Applications</a:t>
            </a:r>
            <a:r>
              <a:rPr lang="en-US" dirty="0"/>
              <a:t>", based on techniques used on Google pages.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84" y="1164127"/>
            <a:ext cx="304800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4" y="2734887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AJAX vs. Browser Requests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85" y="1033462"/>
            <a:ext cx="5534970" cy="543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4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673" y="1148862"/>
            <a:ext cx="8624433" cy="72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444444"/>
                </a:solidFill>
                <a:cs typeface="Trebuchet MS"/>
              </a:rPr>
              <a:t>XMLHttpRequest is an API that provides client functionality for transferring data between a client and a server. </a:t>
            </a: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06673" y="2770719"/>
            <a:ext cx="8624433" cy="1354217"/>
          </a:xfrm>
          <a:prstGeom prst="rect">
            <a:avLst/>
          </a:prstGeom>
          <a:solidFill>
            <a:srgbClr val="2B2B2B">
              <a:alpha val="92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XHR. Demo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32688"/>
            <a:ext cx="9144000" cy="55778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86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'/customers'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XHR Response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32688"/>
            <a:ext cx="9144000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onreadystatechange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readyState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process response....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79859"/>
              </p:ext>
            </p:extLst>
          </p:nvPr>
        </p:nvGraphicFramePr>
        <p:xfrm>
          <a:off x="164123" y="3483708"/>
          <a:ext cx="8827476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2172192326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214917538"/>
                    </a:ext>
                  </a:extLst>
                </a:gridCol>
                <a:gridCol w="6189784">
                  <a:extLst>
                    <a:ext uri="{9D8B030D-6E8A-4147-A177-3AD203B41FA5}">
                      <a16:colId xmlns:a16="http://schemas.microsoft.com/office/drawing/2014/main" val="9905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1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has been created. </a:t>
                      </a:r>
                      <a:r>
                        <a:rPr lang="en-US" sz="1400" dirty="0" smtClean="0"/>
                        <a:t>open()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not called yet.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open()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has been called.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9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HEADERS_RECEIVED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send()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has been called, and headers and status are available.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75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Downloading; </a:t>
                      </a:r>
                      <a:r>
                        <a:rPr lang="en-US" sz="1400" dirty="0" err="1" smtClean="0"/>
                        <a:t>responseText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holds partial data.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2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operation is complete.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0314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4123" y="2907323"/>
            <a:ext cx="1391728" cy="394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Trebuchet MS"/>
                <a:cs typeface="Trebuchet MS"/>
              </a:rPr>
              <a:t>readyState</a:t>
            </a:r>
            <a:endParaRPr lang="en-US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271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122576"/>
            <a:ext cx="8430768" cy="4572000"/>
          </a:xfrm>
        </p:spPr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 Level 2 </a:t>
            </a:r>
            <a:r>
              <a:rPr lang="en-US" dirty="0"/>
              <a:t>introduces a slew of new capabilities which put an end to crazy hacks in our web apps; things like cross-origin requests, uploading progress events, and support for uploading/downloading binary data. These allow AJAX to work in concert with many of the bleeding edge HTML5 APIs such as File System API, Web Audio API, and </a:t>
            </a:r>
            <a:r>
              <a:rPr lang="en-US" dirty="0" err="1"/>
              <a:t>WebGL</a:t>
            </a:r>
            <a:r>
              <a:rPr lang="en-US" dirty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XHR2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6616" y="2712878"/>
            <a:ext cx="8430768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(form)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(form)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Append extra data before send.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secret_token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'1234567890'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(e) { ... 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Prevent page from submitting.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XHR2. Event Handlers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69848"/>
              </p:ext>
            </p:extLst>
          </p:nvPr>
        </p:nvGraphicFramePr>
        <p:xfrm>
          <a:off x="246184" y="1055076"/>
          <a:ext cx="8663354" cy="3625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4647">
                  <a:extLst>
                    <a:ext uri="{9D8B030D-6E8A-4147-A177-3AD203B41FA5}">
                      <a16:colId xmlns:a16="http://schemas.microsoft.com/office/drawing/2014/main" val="3535021597"/>
                    </a:ext>
                  </a:extLst>
                </a:gridCol>
                <a:gridCol w="6658707">
                  <a:extLst>
                    <a:ext uri="{9D8B030D-6E8A-4147-A177-3AD203B41FA5}">
                      <a16:colId xmlns:a16="http://schemas.microsoft.com/office/drawing/2014/main" val="2301539490"/>
                    </a:ext>
                  </a:extLst>
                </a:gridCol>
              </a:tblGrid>
              <a:tr h="494044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Attribute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effectLst/>
                        </a:rPr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07497"/>
                  </a:ext>
                </a:extLst>
              </a:tr>
              <a:tr h="494044"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effectLst/>
                        </a:rPr>
                        <a:t>onabort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function object that gets invoked if the operation is canceled by the user.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87696"/>
                  </a:ext>
                </a:extLst>
              </a:tr>
              <a:tr h="494044"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effectLst/>
                        </a:rPr>
                        <a:t>onerror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A </a:t>
                      </a:r>
                      <a:r>
                        <a:rPr lang="en-US" sz="1400" dirty="0">
                          <a:effectLst/>
                        </a:rPr>
                        <a:t>JavaScript function object that gets invoked if the operation fails to complete due to an error.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2852734863"/>
                  </a:ext>
                </a:extLst>
              </a:tr>
              <a:tr h="494044"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effectLst/>
                        </a:rPr>
                        <a:t>onload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function object that gets invoked when the operation is successfully completed.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8413"/>
                  </a:ext>
                </a:extLst>
              </a:tr>
              <a:tr h="494044"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effectLst/>
                        </a:rPr>
                        <a:t>onloadend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function object that gets invoked when the operation is completed for any reason; it will always follow a an </a:t>
                      </a:r>
                      <a:r>
                        <a:rPr lang="en-US" sz="1400" dirty="0" smtClean="0"/>
                        <a:t>abort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 smtClean="0"/>
                        <a:t>error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400" dirty="0" smtClean="0"/>
                        <a:t>load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event.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151240"/>
                  </a:ext>
                </a:extLst>
              </a:tr>
              <a:tr h="494044"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effectLst/>
                        </a:rPr>
                        <a:t>onloadstart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function object that gets invoked exactly once when the operation begins.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87396"/>
                  </a:ext>
                </a:extLst>
              </a:tr>
              <a:tr h="494044">
                <a:tc>
                  <a:txBody>
                    <a:bodyPr/>
                    <a:lstStyle/>
                    <a:p>
                      <a:r>
                        <a:rPr lang="en-US" sz="1400" b="1" kern="1200" dirty="0" err="1" smtClean="0">
                          <a:effectLst/>
                        </a:rPr>
                        <a:t>onprogress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JavaScript function object that gets invoked zero or more times, after the </a:t>
                      </a:r>
                      <a:r>
                        <a:rPr lang="en-US" sz="1400" dirty="0" err="1" smtClean="0"/>
                        <a:t>loadstart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event, but before any </a:t>
                      </a:r>
                      <a:r>
                        <a:rPr lang="en-US" sz="1400" dirty="0" smtClean="0"/>
                        <a:t>abort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 smtClean="0"/>
                        <a:t>error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 </a:t>
                      </a:r>
                      <a:r>
                        <a:rPr lang="en-US" sz="1400" dirty="0" smtClean="0"/>
                        <a:t>load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events occur.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3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Browsers </a:t>
            </a:r>
            <a:r>
              <a:rPr lang="en-US" dirty="0"/>
              <a:t>restrict cross-origin HTTP requests initiated from within </a:t>
            </a:r>
            <a:r>
              <a:rPr lang="en-US" dirty="0" smtClean="0"/>
              <a:t>scripts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 and iframes allow cross domain request, but browser blocks script to read the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</a:t>
            </a:r>
            <a:r>
              <a:rPr lang="en-US" dirty="0" smtClean="0"/>
              <a:t>requests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smtClean="0"/>
              <a:t>GET, HEAD, POST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smtClean="0"/>
              <a:t>Limited number of Headers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dirty="0" smtClean="0"/>
              <a:t>Limited number of Content-Types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improve web applications</a:t>
            </a:r>
            <a:r>
              <a:rPr lang="en-US" dirty="0" smtClean="0"/>
              <a:t>, developers asked </a:t>
            </a:r>
            <a:r>
              <a:rPr lang="en-US" dirty="0"/>
              <a:t>browser vendors to allow cross-domain requests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CROSS DOMAIN REQUEST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636007"/>
            <a:ext cx="9144000" cy="13716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Access-Control-Allow-Origin: * || origin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Access-Control-Expose-Headers: list of allowed headers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Access-Control-Allow-Credentials: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XHR and PROMISES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14400"/>
            <a:ext cx="9144000" cy="56692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httpConfig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Promise((resolve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reject) =&gt;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httpConfig.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httpConfig.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httpConfig.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httpConfig.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 =&gt;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setRequestHeader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httpConfig.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 resolve(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: reject(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reject(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statusText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xhr.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httpConfig.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'/user/12'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process response*/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.catch(error =&gt;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process error 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8"/>
            <a:ext cx="8430768" cy="4572000"/>
          </a:xfrm>
        </p:spPr>
        <p:txBody>
          <a:bodyPr/>
          <a:lstStyle/>
          <a:p>
            <a:r>
              <a:rPr lang="en-US" dirty="0"/>
              <a:t>The Fetch API provides a JavaScript interface for accessing and manipulating parts of the HTTP pipeline, such as requests and responses. It also provides a global fetch() method that provides an easy, logical way to fetch resources asynchronously across the network.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310154"/>
            <a:ext cx="9144000" cy="8229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'/path/to/resource'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 =&gt;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process response */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6" y="3352456"/>
            <a:ext cx="843076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uses JavaScript Promises to handle </a:t>
            </a:r>
            <a:r>
              <a:rPr lang="en-US" sz="1400" dirty="0" smtClean="0"/>
              <a:t>results/callbacks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you </a:t>
            </a:r>
            <a:r>
              <a:rPr lang="en-US" sz="1400" dirty="0"/>
              <a:t>can use the Cache API with the request and response </a:t>
            </a:r>
            <a:r>
              <a:rPr lang="en-US" sz="1400" dirty="0" smtClean="0"/>
              <a:t>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You can perform no-</a:t>
            </a:r>
            <a:r>
              <a:rPr lang="en-US" sz="1400" dirty="0" err="1"/>
              <a:t>cors</a:t>
            </a:r>
            <a:r>
              <a:rPr lang="en-US" sz="1400" dirty="0"/>
              <a:t> requests, getting a response from a server that doesn't implement CORS. You can't access the response body directly from JavaScript, but you can use it with other APIs (e.g. the Cache API</a:t>
            </a:r>
            <a:r>
              <a:rPr lang="en-US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Streaming responses (with XHR the entire response is buffered in memory, with fetch you will be able to access the low-level stream)</a:t>
            </a:r>
          </a:p>
        </p:txBody>
      </p:sp>
    </p:spTree>
    <p:extLst>
      <p:ext uri="{BB962C8B-B14F-4D97-AF65-F5344CB8AC3E}">
        <p14:creationId xmlns:p14="http://schemas.microsoft.com/office/powerpoint/2010/main" val="11025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24, 2017</a:t>
            </a:r>
          </a:p>
          <a:p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4" name="TextBox 3"/>
          <p:cNvSpPr txBox="1"/>
          <p:nvPr/>
        </p:nvSpPr>
        <p:spPr>
          <a:xfrm>
            <a:off x="628650" y="1968020"/>
            <a:ext cx="706062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MAKSYM CHAPLIUK</a:t>
            </a:r>
          </a:p>
          <a:p>
            <a:r>
              <a:rPr lang="en-US" dirty="0" smtClean="0"/>
              <a:t>Front-End Developer</a:t>
            </a:r>
          </a:p>
          <a:p>
            <a:endParaRPr lang="en-US" dirty="0"/>
          </a:p>
          <a:p>
            <a:r>
              <a:rPr lang="en-US" dirty="0" smtClean="0"/>
              <a:t>Primary skills: JavaScript, AngularJS 1.x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maksym_chapliuk@epam.com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>
                <a:hlinkClick r:id="rId5"/>
              </a:rPr>
              <a:t>Ask 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FETCH. EXAMPLE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32688"/>
            <a:ext cx="9144000" cy="42840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fetchData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 =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'/fetch_example'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'GET'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'cors'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Headers({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'Content-Type'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'text/plain'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fetch(request).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response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 =&gt;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231" y="5322277"/>
            <a:ext cx="8862646" cy="72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Web API interfaces:</a:t>
            </a:r>
            <a:b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</a:b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new Request(); new Response(); new Headers(); Body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6333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AJAX. PROS and CONS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7908" y="1312985"/>
            <a:ext cx="1594338" cy="394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bg1"/>
                </a:solidFill>
                <a:latin typeface="Trebuchet MS"/>
                <a:cs typeface="Trebuchet MS"/>
              </a:rPr>
              <a:t>PROS</a:t>
            </a:r>
            <a:endParaRPr lang="en-US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908" y="2039815"/>
            <a:ext cx="640752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interactive and responsive </a:t>
            </a:r>
            <a:r>
              <a:rPr lang="en-US" dirty="0" smtClean="0"/>
              <a:t>UI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content to be updated is requested and </a:t>
            </a:r>
            <a:r>
              <a:rPr lang="en-US" dirty="0" smtClean="0"/>
              <a:t>transferred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Reduced connections to the web </a:t>
            </a:r>
            <a:r>
              <a:rPr lang="en-US" dirty="0" smtClean="0"/>
              <a:t>server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delayed content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5431" y="3461743"/>
            <a:ext cx="1594338" cy="394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bg1"/>
                </a:solidFill>
                <a:latin typeface="Trebuchet MS"/>
                <a:cs typeface="Trebuchet MS"/>
              </a:rPr>
              <a:t>CONS</a:t>
            </a:r>
            <a:endParaRPr lang="en-US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7026" y="4338906"/>
            <a:ext cx="239681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Depends on JS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Security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Indexing problem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784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060469"/>
            <a:ext cx="8430768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JSONP </a:t>
            </a:r>
            <a:r>
              <a:rPr lang="en-US" dirty="0"/>
              <a:t>is a method for sending JSON data without worrying about cross-domain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JSONP does not use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JSONP uses the &lt;script&gt; tag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JSONP (JSON + PADDING)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427238"/>
            <a:ext cx="91440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'SCRIPT'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'/jsonp_example?callback=parseData'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getElementsByTagName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'body'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parseData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 {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process the request</a:t>
            </a:r>
            <a:b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8"/>
            <a:ext cx="8430768" cy="4572000"/>
          </a:xfrm>
        </p:spPr>
        <p:txBody>
          <a:bodyPr/>
          <a:lstStyle/>
          <a:p>
            <a:r>
              <a:rPr lang="en-US" b="1" dirty="0"/>
              <a:t>Cross-site request forgery</a:t>
            </a:r>
            <a:r>
              <a:rPr lang="en-US" dirty="0"/>
              <a:t>, also known as one-click attack or session riding and abbreviated as CSRF (sometimes pronounced sea-surf[1]) or XSRF, is a type of malicious exploit of a website where unauthorized commands are transmitted from a user that the website trusts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CSRF/XSRF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616" y="2590800"/>
            <a:ext cx="86246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User works with his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online bank account</a:t>
            </a: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On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the forum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he clicks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a “link” from someone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Link do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some bad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operations on the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bank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site from the #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1 from user’s account</a:t>
            </a: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>
              <a:lnSpc>
                <a:spcPct val="25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192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CSRF. DEFENCE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738" y="1195754"/>
            <a:ext cx="5698996" cy="499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Verify the content of the “</a:t>
            </a:r>
            <a:r>
              <a:rPr lang="en-US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Referer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” header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Use unique </a:t>
            </a: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identifier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dirty="0"/>
              <a:t>Alternate CSRF Defense: Require User Interaction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184" y="2035984"/>
            <a:ext cx="78896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Any state changing operation requires a secure random token (e.g., CSRF token) to prevent CSRF attacks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Characteristics of a CSRF Token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Unique per user session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Large random value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Generated by a cryptographically secure random number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CSRF token is added as a hidden field for forms or within the URL if the state changing operation occurs via a 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server rejects the requested action if the CSRF token fails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6973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AJAX in (FRAMEWORKS &amp;&amp; LIBRARIES)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5755" y="1172308"/>
            <a:ext cx="7010400" cy="527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jQuery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.ajax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Angular 1.x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$http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$resource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Angular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mic Sans MS" panose="030F0702030302020204" pitchFamily="66" charset="0"/>
              </a:rPr>
              <a:t>HttpModule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React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No AJAX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mic Sans MS" panose="030F0702030302020204" pitchFamily="66" charset="0"/>
              </a:rPr>
              <a:t>VueJS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No AJAX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mic Sans MS" panose="030F0702030302020204" pitchFamily="66" charset="0"/>
              </a:rPr>
              <a:t>EmberJS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omic Sans MS" panose="030F0702030302020204" pitchFamily="66" charset="0"/>
              </a:rPr>
              <a:t>Adapter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mic Sans MS" panose="030F0702030302020204" pitchFamily="66" charset="0"/>
              </a:rPr>
              <a:t>RESTAdapter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 smtClean="0">
                <a:latin typeface="Comic Sans MS" panose="030F0702030302020204" pitchFamily="66" charset="0"/>
              </a:rPr>
              <a:t>JSONAPIAdapter</a:t>
            </a:r>
            <a:endParaRPr lang="en-US" sz="1400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Comic Sans MS" panose="030F0702030302020204" pitchFamily="66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85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David Flanagan “The </a:t>
            </a:r>
            <a:r>
              <a:rPr lang="en-US" dirty="0" err="1" smtClean="0"/>
              <a:t>Definitve</a:t>
            </a:r>
            <a:r>
              <a:rPr lang="en-US" dirty="0" smtClean="0"/>
              <a:t> Guide”</a:t>
            </a:r>
          </a:p>
          <a:p>
            <a:pPr>
              <a:lnSpc>
                <a:spcPct val="250000"/>
              </a:lnSpc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learn.javascript.ru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>
                <a:hlinkClick r:id="rId4"/>
              </a:rPr>
              <a:t>https://developer.mozilla.org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err="1" smtClean="0"/>
              <a:t>wikipedia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google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IMPROVE KNOWLEDGE ON 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38246" y="2098430"/>
            <a:ext cx="723275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600" b="1" dirty="0" smtClean="0">
                <a:solidFill>
                  <a:srgbClr val="444444"/>
                </a:solidFill>
                <a:latin typeface="Trebuchet MS"/>
                <a:cs typeface="Trebuchet MS"/>
              </a:rPr>
              <a:t>?</a:t>
            </a:r>
            <a:endParaRPr lang="en-US" sz="96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275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7792" y="2458565"/>
            <a:ext cx="4409091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THANK YOU</a:t>
            </a:r>
            <a:endParaRPr lang="en-US" sz="6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13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253793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HTTP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1885895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AJAX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7780" y="2517997"/>
            <a:ext cx="7780439" cy="408253"/>
            <a:chOff x="357780" y="2699810"/>
            <a:chExt cx="7780439" cy="408253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XMLHttpRequest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57780" y="3150099"/>
            <a:ext cx="7780439" cy="408253"/>
            <a:chOff x="357780" y="3331911"/>
            <a:chExt cx="7780439" cy="408253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Cross Domain Requests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57780" y="4414303"/>
            <a:ext cx="7780439" cy="408253"/>
            <a:chOff x="357780" y="3964014"/>
            <a:chExt cx="7780439" cy="408253"/>
          </a:xfrm>
        </p:grpSpPr>
        <p:sp>
          <p:nvSpPr>
            <p:cNvPr id="65" name="TextBox 64"/>
            <p:cNvSpPr txBox="1"/>
            <p:nvPr/>
          </p:nvSpPr>
          <p:spPr>
            <a:xfrm>
              <a:off x="823019" y="3988194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JSONP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6" name="Group 65"/>
            <p:cNvGrpSpPr>
              <a:grpSpLocks noChangeAspect="1"/>
            </p:cNvGrpSpPr>
            <p:nvPr/>
          </p:nvGrpSpPr>
          <p:grpSpPr>
            <a:xfrm>
              <a:off x="357780" y="3964014"/>
              <a:ext cx="411480" cy="408253"/>
              <a:chOff x="448467" y="4140826"/>
              <a:chExt cx="464582" cy="464582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57780" y="5046405"/>
            <a:ext cx="7780439" cy="408253"/>
            <a:chOff x="357780" y="4596118"/>
            <a:chExt cx="7780439" cy="408253"/>
          </a:xfrm>
        </p:grpSpPr>
        <p:sp>
          <p:nvSpPr>
            <p:cNvPr id="70" name="TextBox 69"/>
            <p:cNvSpPr txBox="1"/>
            <p:nvPr/>
          </p:nvSpPr>
          <p:spPr>
            <a:xfrm>
              <a:off x="823019" y="4620298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CSRF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1" name="Group 70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357780" y="3782201"/>
            <a:ext cx="7780439" cy="408253"/>
            <a:chOff x="357780" y="3331911"/>
            <a:chExt cx="7780439" cy="408253"/>
          </a:xfrm>
        </p:grpSpPr>
        <p:sp>
          <p:nvSpPr>
            <p:cNvPr id="34" name="TextBox 33"/>
            <p:cNvSpPr txBox="1"/>
            <p:nvPr/>
          </p:nvSpPr>
          <p:spPr>
            <a:xfrm>
              <a:off x="823019" y="335609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Fetch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57780" y="3331911"/>
              <a:ext cx="411480" cy="408253"/>
              <a:chOff x="448467" y="3449275"/>
              <a:chExt cx="464582" cy="46458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9648" y="349074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5	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357780" y="5678507"/>
            <a:ext cx="7780439" cy="408253"/>
            <a:chOff x="357780" y="4596118"/>
            <a:chExt cx="7780439" cy="408253"/>
          </a:xfrm>
        </p:grpSpPr>
        <p:sp>
          <p:nvSpPr>
            <p:cNvPr id="83" name="TextBox 82"/>
            <p:cNvSpPr txBox="1"/>
            <p:nvPr/>
          </p:nvSpPr>
          <p:spPr>
            <a:xfrm>
              <a:off x="823019" y="4620298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Where you can find XHR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>
              <a:off x="357780" y="4596118"/>
              <a:ext cx="411480" cy="408253"/>
              <a:chOff x="448467" y="4140826"/>
              <a:chExt cx="464582" cy="46458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99647" y="4182297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073" y="1138844"/>
            <a:ext cx="8296101" cy="95199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444444"/>
                </a:solidFill>
                <a:cs typeface="Trebuchet MS"/>
              </a:rPr>
              <a:t>Hypertext Transfer Protocol (HTTP) </a:t>
            </a:r>
            <a:r>
              <a:rPr lang="en-US" sz="1600" dirty="0">
                <a:solidFill>
                  <a:srgbClr val="444444"/>
                </a:solidFill>
                <a:cs typeface="Trebuchet MS"/>
              </a:rPr>
              <a:t>is an application-layer protocol for transmitting hypermedia documents, such as HTML. It was 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designed for communication between web browsers and web servers</a:t>
            </a:r>
            <a:endParaRPr lang="en-US" sz="1600" b="1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4073" y="2917766"/>
            <a:ext cx="2543695" cy="12385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br>
              <a:rPr lang="en-US" dirty="0" smtClean="0"/>
            </a:br>
            <a:r>
              <a:rPr lang="en-US" dirty="0" smtClean="0"/>
              <a:t>(e.g. web browser)</a:t>
            </a:r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>
            <a:off x="3244868" y="2917765"/>
            <a:ext cx="2241396" cy="484632"/>
          </a:xfrm>
          <a:prstGeom prst="strip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Request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13361" y="2917765"/>
            <a:ext cx="2543695" cy="12385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44866" y="3402397"/>
            <a:ext cx="22413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444444"/>
                </a:solidFill>
                <a:latin typeface="Trebuchet MS"/>
                <a:cs typeface="Trebuchet MS"/>
              </a:rPr>
              <a:t>HTTP</a:t>
            </a:r>
            <a:endParaRPr lang="en-US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19" name="Striped Right Arrow 18"/>
          <p:cNvSpPr/>
          <p:nvPr/>
        </p:nvSpPr>
        <p:spPr>
          <a:xfrm flipH="1">
            <a:off x="3244867" y="3744694"/>
            <a:ext cx="2241396" cy="484632"/>
          </a:xfrm>
          <a:prstGeom prst="striped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3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10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Request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03426"/>
              </p:ext>
            </p:extLst>
          </p:nvPr>
        </p:nvGraphicFramePr>
        <p:xfrm>
          <a:off x="293074" y="1397000"/>
          <a:ext cx="8557848" cy="3981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2616">
                  <a:extLst>
                    <a:ext uri="{9D8B030D-6E8A-4147-A177-3AD203B41FA5}">
                      <a16:colId xmlns:a16="http://schemas.microsoft.com/office/drawing/2014/main" val="1372142762"/>
                    </a:ext>
                  </a:extLst>
                </a:gridCol>
                <a:gridCol w="2852616">
                  <a:extLst>
                    <a:ext uri="{9D8B030D-6E8A-4147-A177-3AD203B41FA5}">
                      <a16:colId xmlns:a16="http://schemas.microsoft.com/office/drawing/2014/main" val="202991512"/>
                    </a:ext>
                  </a:extLst>
                </a:gridCol>
                <a:gridCol w="2852616">
                  <a:extLst>
                    <a:ext uri="{9D8B030D-6E8A-4147-A177-3AD203B41FA5}">
                      <a16:colId xmlns:a16="http://schemas.microsoft.com/office/drawing/2014/main" val="1820514858"/>
                    </a:ext>
                  </a:extLst>
                </a:gridCol>
              </a:tblGrid>
              <a:tr h="50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REQUEST 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 BODY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46838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r>
                        <a:rPr lang="en-US" baseline="0" dirty="0" smtClean="0"/>
                        <a:t> URI HTTP/V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44658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 /login HTTP/1.1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Content-Type:</a:t>
                      </a:r>
                      <a:r>
                        <a:rPr lang="en-US" sz="1400" baseline="0" dirty="0" smtClean="0"/>
                        <a:t> application/</a:t>
                      </a:r>
                      <a:r>
                        <a:rPr lang="en-US" sz="1400" baseline="0" dirty="0" err="1" smtClean="0"/>
                        <a:t>json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 </a:t>
                      </a:r>
                    </a:p>
                    <a:p>
                      <a:r>
                        <a:rPr lang="en-US" sz="1400" dirty="0" smtClean="0"/>
                        <a:t>   “username”: “</a:t>
                      </a:r>
                      <a:r>
                        <a:rPr lang="en-US" sz="1400" dirty="0" err="1" smtClean="0"/>
                        <a:t>myname</a:t>
                      </a:r>
                      <a:r>
                        <a:rPr lang="en-US" sz="1400" dirty="0" smtClean="0"/>
                        <a:t>”,</a:t>
                      </a:r>
                    </a:p>
                    <a:p>
                      <a:r>
                        <a:rPr lang="en-US" sz="1400" dirty="0" smtClean="0"/>
                        <a:t>    “password”:</a:t>
                      </a:r>
                      <a:r>
                        <a:rPr lang="en-US" sz="1400" baseline="0" dirty="0" smtClean="0"/>
                        <a:t> “qwerty”</a:t>
                      </a:r>
                    </a:p>
                    <a:p>
                      <a:r>
                        <a:rPr lang="en-US" sz="1400" baseline="0" dirty="0" smtClean="0"/>
                        <a:t>}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039875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44444"/>
                          </a:solidFill>
                          <a:latin typeface="+mn-lt"/>
                          <a:cs typeface="Trebuchet MS"/>
                        </a:rPr>
                        <a:t>GET, HEAD, POST, PUT, UPDATE, DELETE, OPTIONS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75832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Mandatory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26417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444444"/>
                          </a:solidFill>
                          <a:latin typeface="+mn-lt"/>
                          <a:cs typeface="Trebuchet MS"/>
                          <a:hlinkClick r:id="rId3"/>
                        </a:rPr>
                        <a:t>Wikipedia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Empty</a:t>
                      </a:r>
                      <a:r>
                        <a:rPr lang="en-US" baseline="0" dirty="0" smtClean="0"/>
                        <a:t> line before </a:t>
                      </a:r>
                      <a:r>
                        <a:rPr lang="en-US" baseline="0" dirty="0" err="1" smtClean="0"/>
                        <a:t>msg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208471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00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92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Request Structure. 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9" y="966444"/>
            <a:ext cx="8552896" cy="53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HTTP Response Structure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407530"/>
              </p:ext>
            </p:extLst>
          </p:nvPr>
        </p:nvGraphicFramePr>
        <p:xfrm>
          <a:off x="293074" y="1397000"/>
          <a:ext cx="8557848" cy="3966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52616">
                  <a:extLst>
                    <a:ext uri="{9D8B030D-6E8A-4147-A177-3AD203B41FA5}">
                      <a16:colId xmlns:a16="http://schemas.microsoft.com/office/drawing/2014/main" val="1372142762"/>
                    </a:ext>
                  </a:extLst>
                </a:gridCol>
                <a:gridCol w="2852616">
                  <a:extLst>
                    <a:ext uri="{9D8B030D-6E8A-4147-A177-3AD203B41FA5}">
                      <a16:colId xmlns:a16="http://schemas.microsoft.com/office/drawing/2014/main" val="202991512"/>
                    </a:ext>
                  </a:extLst>
                </a:gridCol>
                <a:gridCol w="2852616">
                  <a:extLst>
                    <a:ext uri="{9D8B030D-6E8A-4147-A177-3AD203B41FA5}">
                      <a16:colId xmlns:a16="http://schemas.microsoft.com/office/drawing/2014/main" val="1820514858"/>
                    </a:ext>
                  </a:extLst>
                </a:gridCol>
              </a:tblGrid>
              <a:tr h="5036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STATUS 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 BODY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46838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r>
                        <a:rPr lang="en-US" dirty="0" smtClean="0"/>
                        <a:t>HTTP/V</a:t>
                      </a:r>
                      <a:r>
                        <a:rPr lang="en-US" baseline="0" dirty="0" smtClean="0"/>
                        <a:t> STATUS Code </a:t>
                      </a:r>
                      <a:r>
                        <a:rPr lang="en-US" baseline="0" dirty="0" err="1" smtClean="0"/>
                        <a:t>Msg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44658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/1.1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HTTP/1.1 404 Not Found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Content-Type:</a:t>
                      </a:r>
                      <a:r>
                        <a:rPr lang="en-US" sz="1400" baseline="0" dirty="0" smtClean="0"/>
                        <a:t> application/</a:t>
                      </a:r>
                      <a:r>
                        <a:rPr lang="en-US" sz="1400" baseline="0" dirty="0" err="1" smtClean="0"/>
                        <a:t>json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 </a:t>
                      </a:r>
                    </a:p>
                    <a:p>
                      <a:r>
                        <a:rPr lang="en-US" sz="1400" dirty="0" smtClean="0"/>
                        <a:t>   “username”: “</a:t>
                      </a:r>
                      <a:r>
                        <a:rPr lang="en-US" sz="1400" dirty="0" err="1" smtClean="0"/>
                        <a:t>myname</a:t>
                      </a:r>
                      <a:r>
                        <a:rPr lang="en-US" sz="1400" dirty="0" smtClean="0"/>
                        <a:t>”,</a:t>
                      </a:r>
                    </a:p>
                    <a:p>
                      <a:r>
                        <a:rPr lang="en-US" sz="1400" dirty="0" smtClean="0"/>
                        <a:t>    “password”:</a:t>
                      </a:r>
                      <a:r>
                        <a:rPr lang="en-US" sz="1400" baseline="0" dirty="0" smtClean="0"/>
                        <a:t> “qwerty”</a:t>
                      </a:r>
                    </a:p>
                    <a:p>
                      <a:r>
                        <a:rPr lang="en-US" sz="1400" baseline="0" dirty="0" smtClean="0"/>
                        <a:t>}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039875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75832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Mandatory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Optional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26417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444444"/>
                          </a:solidFill>
                          <a:latin typeface="+mn-lt"/>
                          <a:cs typeface="Trebuchet MS"/>
                          <a:hlinkClick r:id="rId3"/>
                        </a:rPr>
                        <a:t>Wikipedia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Empty</a:t>
                      </a:r>
                      <a:r>
                        <a:rPr lang="en-US" baseline="0" dirty="0" smtClean="0"/>
                        <a:t> line before </a:t>
                      </a:r>
                      <a:r>
                        <a:rPr lang="en-US" baseline="0" dirty="0" err="1" smtClean="0"/>
                        <a:t>msg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208471"/>
                  </a:ext>
                </a:extLst>
              </a:tr>
              <a:tr h="50360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00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HTTP Status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1xx </a:t>
            </a:r>
            <a:r>
              <a:rPr lang="fr-FR" dirty="0" err="1"/>
              <a:t>Informational</a:t>
            </a:r>
            <a:r>
              <a:rPr lang="fr-FR" dirty="0"/>
              <a:t> </a:t>
            </a:r>
            <a:r>
              <a:rPr lang="fr-FR" dirty="0" err="1" smtClean="0"/>
              <a:t>responses</a:t>
            </a:r>
            <a:endParaRPr lang="fr-FR" dirty="0"/>
          </a:p>
          <a:p>
            <a:r>
              <a:rPr lang="fr-FR" dirty="0" smtClean="0"/>
              <a:t>2xx </a:t>
            </a:r>
            <a:r>
              <a:rPr lang="fr-FR" dirty="0" err="1"/>
              <a:t>Success</a:t>
            </a:r>
            <a:endParaRPr lang="fr-FR" dirty="0"/>
          </a:p>
          <a:p>
            <a:r>
              <a:rPr lang="fr-FR" dirty="0" smtClean="0"/>
              <a:t>3xx </a:t>
            </a:r>
            <a:r>
              <a:rPr lang="fr-FR" dirty="0"/>
              <a:t>Redirection</a:t>
            </a:r>
          </a:p>
          <a:p>
            <a:r>
              <a:rPr lang="fr-FR" dirty="0" smtClean="0"/>
              <a:t>4xx </a:t>
            </a:r>
            <a:r>
              <a:rPr lang="fr-FR" dirty="0"/>
              <a:t>Client </a:t>
            </a:r>
            <a:r>
              <a:rPr lang="fr-FR" dirty="0" err="1"/>
              <a:t>errors</a:t>
            </a:r>
            <a:endParaRPr lang="fr-FR" dirty="0"/>
          </a:p>
          <a:p>
            <a:r>
              <a:rPr lang="fr-FR" dirty="0" smtClean="0"/>
              <a:t>5xx </a:t>
            </a:r>
            <a:r>
              <a:rPr lang="fr-FR" dirty="0"/>
              <a:t>Server </a:t>
            </a:r>
            <a:r>
              <a:rPr lang="fr-FR" dirty="0" err="1"/>
              <a:t>error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1345462"/>
            <a:ext cx="1449564" cy="295466"/>
          </a:xfrm>
        </p:spPr>
        <p:txBody>
          <a:bodyPr/>
          <a:lstStyle/>
          <a:p>
            <a:r>
              <a:rPr lang="en-US" dirty="0" smtClean="0"/>
              <a:t>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HTTP Response Structure.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" y="932688"/>
            <a:ext cx="815926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21926</TotalTime>
  <Words>1612</Words>
  <Application>Microsoft Office PowerPoint</Application>
  <PresentationFormat>On-screen Show (4:3)</PresentationFormat>
  <Paragraphs>348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Arial</vt:lpstr>
      <vt:lpstr>Arial Black</vt:lpstr>
      <vt:lpstr>Calibri</vt:lpstr>
      <vt:lpstr>Comic Sans MS</vt:lpstr>
      <vt:lpstr>Courier New</vt:lpstr>
      <vt:lpstr>Lucida Grande</vt:lpstr>
      <vt:lpstr>Source Sans Pro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Maksym Chapliuk</cp:lastModifiedBy>
  <cp:revision>1082</cp:revision>
  <cp:lastPrinted>2014-07-09T13:30:36Z</cp:lastPrinted>
  <dcterms:created xsi:type="dcterms:W3CDTF">2014-07-08T13:27:24Z</dcterms:created>
  <dcterms:modified xsi:type="dcterms:W3CDTF">2017-03-23T21:19:18Z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