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9" r:id="rId11"/>
    <p:sldId id="270" r:id="rId12"/>
    <p:sldId id="263" r:id="rId13"/>
    <p:sldId id="264" r:id="rId14"/>
    <p:sldId id="265" r:id="rId15"/>
    <p:sldId id="266" r:id="rId16"/>
  </p:sldIdLst>
  <p:sldSz cx="43891200" cy="329184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6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127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254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48485b536_1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e48485b53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8485b536_0_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e48485b53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8485b536_0_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e48485b53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27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48485b536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e48485b5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49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158929" y="23042819"/>
            <a:ext cx="31780641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20"/>
              <a:buFont typeface="Arial"/>
              <a:buNone/>
              <a:defRPr sz="1152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4158922" y="3291840"/>
            <a:ext cx="31780646" cy="17475197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158926" y="25763159"/>
            <a:ext cx="31780638" cy="236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158922" y="6949440"/>
            <a:ext cx="31780646" cy="950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40"/>
              <a:buFont typeface="Arial"/>
              <a:buNone/>
              <a:defRPr sz="2304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4158922" y="17556480"/>
            <a:ext cx="31780646" cy="1133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5670766" y="6949440"/>
            <a:ext cx="28805034" cy="11152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40"/>
              <a:buFont typeface="Arial"/>
              <a:buNone/>
              <a:defRPr sz="2304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6951252" y="18101634"/>
            <a:ext cx="26213562" cy="164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 b="0" i="0" cap="small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4158922" y="20883155"/>
            <a:ext cx="31780646" cy="80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3234708" y="4662017"/>
            <a:ext cx="2887637" cy="910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559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33598513" y="12546180"/>
            <a:ext cx="2887637" cy="910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559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158919" y="14996166"/>
            <a:ext cx="31780652" cy="793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0"/>
              <a:buFont typeface="Arial"/>
              <a:buNone/>
              <a:defRPr sz="19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158922" y="22931430"/>
            <a:ext cx="31780646" cy="41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60"/>
              <a:buFont typeface="Arial"/>
              <a:buNone/>
              <a:defRPr sz="2016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2279206" y="9509760"/>
            <a:ext cx="10611480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2349480" y="12801600"/>
            <a:ext cx="10541203" cy="1722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13984819" y="9509760"/>
            <a:ext cx="10573219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13946816" y="12801600"/>
            <a:ext cx="10611221" cy="1722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25655602" y="9509760"/>
            <a:ext cx="10558358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25655602" y="12801600"/>
            <a:ext cx="10558358" cy="1722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13417603" y="10241280"/>
            <a:ext cx="0" cy="1901952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25070544" y="10241280"/>
            <a:ext cx="0" cy="19041035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60"/>
              <a:buFont typeface="Arial"/>
              <a:buNone/>
              <a:defRPr sz="2016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2349480" y="20404555"/>
            <a:ext cx="10586938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2349480" y="10607040"/>
            <a:ext cx="10586938" cy="73152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2349480" y="23170620"/>
            <a:ext cx="10586938" cy="316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14005402" y="20404555"/>
            <a:ext cx="10552637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5"/>
          </p:nvPr>
        </p:nvSpPr>
        <p:spPr>
          <a:xfrm>
            <a:off x="14005397" y="10607040"/>
            <a:ext cx="10552637" cy="73152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14000525" y="23170616"/>
            <a:ext cx="10566614" cy="316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25655602" y="20404555"/>
            <a:ext cx="10558358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8"/>
          </p:nvPr>
        </p:nvSpPr>
        <p:spPr>
          <a:xfrm>
            <a:off x="25655597" y="10607040"/>
            <a:ext cx="10558358" cy="73152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9"/>
          </p:nvPr>
        </p:nvSpPr>
        <p:spPr>
          <a:xfrm>
            <a:off x="25655158" y="23170606"/>
            <a:ext cx="10572341" cy="316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13417603" y="10241280"/>
            <a:ext cx="0" cy="1901952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25070544" y="10241280"/>
            <a:ext cx="0" cy="19041035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10011776" y="3815227"/>
            <a:ext cx="20138309" cy="3221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19075759" y="12892227"/>
            <a:ext cx="27965401" cy="631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2555108" y="3505757"/>
            <a:ext cx="26319042" cy="2673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972960" y="9854042"/>
            <a:ext cx="32215940" cy="2013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4158922" y="6949447"/>
            <a:ext cx="31780646" cy="1598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560"/>
              <a:buFont typeface="Arial"/>
              <a:buNone/>
              <a:defRPr sz="3456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4158922" y="22931423"/>
            <a:ext cx="31780646" cy="413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0"/>
              </a:spcBef>
              <a:spcAft>
                <a:spcPts val="0"/>
              </a:spcAft>
              <a:buSzPts val="768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4800"/>
              </a:spcBef>
              <a:spcAft>
                <a:spcPts val="0"/>
              </a:spcAft>
              <a:buSzPts val="6912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0"/>
              </a:spcBef>
              <a:spcAft>
                <a:spcPts val="0"/>
              </a:spcAft>
              <a:buSzPts val="6144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158929" y="13736325"/>
            <a:ext cx="31780641" cy="919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0"/>
              <a:buFont typeface="Arial"/>
              <a:buNone/>
              <a:defRPr sz="19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158922" y="22931430"/>
            <a:ext cx="31780646" cy="41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972963" y="9890767"/>
            <a:ext cx="15830943" cy="2013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1pPr>
            <a:lvl2pPr marL="914400" lvl="1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2pPr>
            <a:lvl3pPr marL="1371600" lvl="2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3pPr>
            <a:lvl4pPr marL="1828800" lvl="3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4pPr>
            <a:lvl5pPr marL="2286000" lvl="4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5pPr>
            <a:lvl6pPr marL="2743200" lvl="5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6pPr>
            <a:lvl7pPr marL="3200400" lvl="6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7pPr>
            <a:lvl8pPr marL="3657600" lvl="7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8pPr>
            <a:lvl9pPr marL="4114800" lvl="8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20361481" y="9869249"/>
            <a:ext cx="15830953" cy="2016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1pPr>
            <a:lvl2pPr marL="914400" lvl="1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2pPr>
            <a:lvl3pPr marL="1371600" lvl="2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3pPr>
            <a:lvl4pPr marL="1828800" lvl="3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4pPr>
            <a:lvl5pPr marL="2286000" lvl="4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5pPr>
            <a:lvl6pPr marL="2743200" lvl="5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6pPr>
            <a:lvl7pPr marL="3200400" lvl="6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7pPr>
            <a:lvl8pPr marL="3657600" lvl="7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8pPr>
            <a:lvl9pPr marL="4114800" lvl="8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6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972960" y="9144000"/>
            <a:ext cx="15830938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972963" y="12070080"/>
            <a:ext cx="15830943" cy="1796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1pPr>
            <a:lvl2pPr marL="914400" lvl="1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2pPr>
            <a:lvl3pPr marL="1371600" lvl="2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3pPr>
            <a:lvl4pPr marL="1828800" lvl="3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4pPr>
            <a:lvl5pPr marL="2286000" lvl="4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5pPr>
            <a:lvl6pPr marL="2743200" lvl="5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6pPr>
            <a:lvl7pPr marL="3200400" lvl="6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7pPr>
            <a:lvl8pPr marL="3657600" lvl="7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8pPr>
            <a:lvl9pPr marL="4114800" lvl="8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20361488" y="9144000"/>
            <a:ext cx="15830943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20361488" y="12070080"/>
            <a:ext cx="15830943" cy="1796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1pPr>
            <a:lvl2pPr marL="914400" lvl="1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2pPr>
            <a:lvl3pPr marL="1371600" lvl="2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3pPr>
            <a:lvl4pPr marL="1828800" lvl="3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4pPr>
            <a:lvl5pPr marL="2286000" lvl="4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5pPr>
            <a:lvl6pPr marL="2743200" lvl="5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6pPr>
            <a:lvl7pPr marL="3200400" lvl="6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7pPr>
            <a:lvl8pPr marL="3657600" lvl="7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8pPr>
            <a:lvl9pPr marL="4114800" lvl="8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158917" y="6949440"/>
            <a:ext cx="12247018" cy="694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20"/>
              <a:buFont typeface="Arial"/>
              <a:buNone/>
              <a:defRPr sz="1152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17229108" y="6949440"/>
            <a:ext cx="18710462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716280" algn="l">
              <a:spcBef>
                <a:spcPts val="4800"/>
              </a:spcBef>
              <a:spcAft>
                <a:spcPts val="0"/>
              </a:spcAft>
              <a:buSzPts val="7680"/>
              <a:buChar char="►"/>
              <a:defRPr sz="9600"/>
            </a:lvl1pPr>
            <a:lvl2pPr marL="914400" lvl="1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2pPr>
            <a:lvl3pPr marL="1371600" lvl="2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3pPr>
            <a:lvl4pPr marL="1828800" lvl="3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4pPr>
            <a:lvl5pPr marL="2286000" lvl="4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5pPr>
            <a:lvl6pPr marL="2743200" lvl="5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6pPr>
            <a:lvl7pPr marL="3200400" lvl="6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7pPr>
            <a:lvl8pPr marL="3657600" lvl="7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8pPr>
            <a:lvl9pPr marL="4114800" lvl="8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158917" y="15020552"/>
            <a:ext cx="12247018" cy="1389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4155149" y="8900122"/>
            <a:ext cx="18339234" cy="755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280"/>
              <a:buFont typeface="Arial"/>
              <a:buNone/>
              <a:defRPr sz="1728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25024884" y="5486400"/>
            <a:ext cx="11524440" cy="219456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4158917" y="17556480"/>
            <a:ext cx="18310694" cy="658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237275" y="8046720"/>
            <a:ext cx="13533121" cy="13533121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7311194" y="-2194560"/>
            <a:ext cx="7680960" cy="7680960"/>
          </a:xfrm>
          <a:prstGeom prst="ellipse">
            <a:avLst/>
          </a:prstGeom>
          <a:gradFill>
            <a:gsLst>
              <a:gs pos="0">
                <a:srgbClr val="4CB9C3">
                  <a:alpha val="13725"/>
                </a:srgbClr>
              </a:gs>
              <a:gs pos="36000">
                <a:srgbClr val="4CB9C3">
                  <a:alpha val="6666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30237275" y="29260800"/>
            <a:ext cx="4754880" cy="4754880"/>
          </a:xfrm>
          <a:prstGeom prst="ellipse">
            <a:avLst/>
          </a:prstGeom>
          <a:gradFill>
            <a:gsLst>
              <a:gs pos="0">
                <a:srgbClr val="4CB9C3">
                  <a:alpha val="8627"/>
                </a:srgbClr>
              </a:gs>
              <a:gs pos="36000">
                <a:srgbClr val="4CB9C3">
                  <a:alpha val="4705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739142" y="12801600"/>
            <a:ext cx="20116799" cy="20116799"/>
          </a:xfrm>
          <a:prstGeom prst="ellipse">
            <a:avLst/>
          </a:prstGeom>
          <a:gradFill>
            <a:gsLst>
              <a:gs pos="0">
                <a:srgbClr val="4CB9C3">
                  <a:alpha val="10980"/>
                </a:srgbClr>
              </a:gs>
              <a:gs pos="36000">
                <a:srgbClr val="4CB9C3">
                  <a:alpha val="9803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4030982" y="13898880"/>
            <a:ext cx="11338560" cy="11338560"/>
          </a:xfrm>
          <a:prstGeom prst="ellipse">
            <a:avLst/>
          </a:prstGeom>
          <a:gradFill>
            <a:gsLst>
              <a:gs pos="0">
                <a:srgbClr val="4CB9C3">
                  <a:alpha val="7843"/>
                </a:srgbClr>
              </a:gs>
              <a:gs pos="36000">
                <a:srgbClr val="4CB9C3">
                  <a:alpha val="7843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7179091" y="0"/>
            <a:ext cx="3291840" cy="52773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60"/>
              <a:buFont typeface="Arial"/>
              <a:buNone/>
              <a:defRPr sz="2016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3972960" y="9854042"/>
            <a:ext cx="32215940" cy="2013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16280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7680"/>
              <a:buFont typeface="Noto Sans Symbols"/>
              <a:buChar char="►"/>
              <a:defRPr sz="9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6751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912"/>
              <a:buFont typeface="Noto Sans Symbols"/>
              <a:buChar char="►"/>
              <a:defRPr sz="86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1874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Char char="►"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6997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gartner.com/andrew_white/2019/01/03/our-top-data-and-analytics-predicts-for-2019/" TargetMode="External"/><Relationship Id="rId5" Type="http://schemas.openxmlformats.org/officeDocument/2006/relationships/hyperlink" Target="https://www.datascience-pm.com/project-failures/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 rot="-2700000">
            <a:off x="11220689" y="16207553"/>
            <a:ext cx="10662199" cy="11168395"/>
          </a:xfrm>
          <a:prstGeom prst="roundRect">
            <a:avLst>
              <a:gd name="adj" fmla="val 11080"/>
            </a:avLst>
          </a:prstGeom>
          <a:solidFill>
            <a:srgbClr val="7030A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 rot="-2700000">
            <a:off x="35997425" y="5296583"/>
            <a:ext cx="5706158" cy="5706158"/>
          </a:xfrm>
          <a:prstGeom prst="roundRect">
            <a:avLst>
              <a:gd name="adj" fmla="val 11080"/>
            </a:avLst>
          </a:prstGeom>
          <a:solidFill>
            <a:srgbClr val="FEFEFE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 rot="-2700000">
            <a:off x="522990" y="22415793"/>
            <a:ext cx="5706158" cy="5706158"/>
          </a:xfrm>
          <a:prstGeom prst="roundRect">
            <a:avLst>
              <a:gd name="adj" fmla="val 11080"/>
            </a:avLst>
          </a:prstGeom>
          <a:solidFill>
            <a:srgbClr val="FEFEFE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1297692" y="5185834"/>
            <a:ext cx="41295816" cy="2254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34538191" y="25025666"/>
            <a:ext cx="8255729" cy="3777934"/>
          </a:xfrm>
          <a:custGeom>
            <a:avLst/>
            <a:gdLst/>
            <a:ahLst/>
            <a:cxnLst/>
            <a:rect l="l" t="t" r="r" b="b"/>
            <a:pathLst>
              <a:path w="2293258" h="1049426" extrusionOk="0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rgbClr val="FEFEFE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4110338"/>
            <a:ext cx="9861062" cy="10226315"/>
          </a:xfrm>
          <a:custGeom>
            <a:avLst/>
            <a:gdLst/>
            <a:ahLst/>
            <a:cxnLst/>
            <a:rect l="l" t="t" r="r" b="b"/>
            <a:pathLst>
              <a:path w="2739184" h="2840643" extrusionOk="0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 rot="-2700000">
            <a:off x="2580682" y="16234603"/>
            <a:ext cx="10200679" cy="11371867"/>
          </a:xfrm>
          <a:prstGeom prst="roundRect">
            <a:avLst>
              <a:gd name="adj" fmla="val 11080"/>
            </a:avLst>
          </a:prstGeom>
          <a:solidFill>
            <a:srgbClr val="00206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1297696" y="4021402"/>
            <a:ext cx="41295816" cy="5410712"/>
          </a:xfrm>
          <a:prstGeom prst="rect">
            <a:avLst/>
          </a:prstGeom>
          <a:solidFill>
            <a:srgbClr val="163C3F">
              <a:alpha val="6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8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DATA SCIENCE CAPSTONE PROJECT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 rot="-2700000">
            <a:off x="11159856" y="8345988"/>
            <a:ext cx="10200581" cy="11371974"/>
          </a:xfrm>
          <a:prstGeom prst="roundRect">
            <a:avLst>
              <a:gd name="adj" fmla="val 1108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 rot="-2700000">
            <a:off x="20413446" y="7810704"/>
            <a:ext cx="10200679" cy="11371867"/>
          </a:xfrm>
          <a:prstGeom prst="roundRect">
            <a:avLst>
              <a:gd name="adj" fmla="val 11080"/>
            </a:avLst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 rot="-2700000">
            <a:off x="21134758" y="16186770"/>
            <a:ext cx="10662199" cy="11168395"/>
          </a:xfrm>
          <a:prstGeom prst="roundRect">
            <a:avLst>
              <a:gd name="adj" fmla="val 1108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 rot="-2700000">
            <a:off x="30826834" y="16092753"/>
            <a:ext cx="10662199" cy="11168395"/>
          </a:xfrm>
          <a:prstGeom prst="roundRect">
            <a:avLst>
              <a:gd name="adj" fmla="val 11080"/>
            </a:avLst>
          </a:prstGeom>
          <a:solidFill>
            <a:srgbClr val="4CB9C3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6099273" y="16321880"/>
            <a:ext cx="1074946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Sabindra Rai, MS-HDS</a:t>
            </a:r>
            <a:endParaRPr sz="648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3377259" y="25800506"/>
            <a:ext cx="1568012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8000" b="1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by : Mark Charipar , Project Manager and Data Scientist</a:t>
            </a:r>
            <a:endParaRPr/>
          </a:p>
        </p:txBody>
      </p:sp>
      <p:pic>
        <p:nvPicPr>
          <p:cNvPr id="161" name="Google Shape;161;p19" descr="A person posing for the camera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64820" y="9452897"/>
            <a:ext cx="6676790" cy="667679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4954" y="30325375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Mark Charipar">
            <a:extLst>
              <a:ext uri="{FF2B5EF4-FFF2-40B4-BE49-F238E27FC236}">
                <a16:creationId xmlns:a16="http://schemas.microsoft.com/office/drawing/2014/main" id="{D7C9D01C-E398-477B-8BA2-440D2CCD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422" y="18952704"/>
            <a:ext cx="6676789" cy="66767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6810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18050256" cy="2248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The call center was asking for a time series forecast.</a:t>
            </a:r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Structured the data for </a:t>
            </a:r>
            <a:r>
              <a:rPr lang="en-US" i="1" dirty="0"/>
              <a:t>data windowing</a:t>
            </a:r>
            <a:endParaRPr lang="en-US" dirty="0"/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Tested the data on several models.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RRN LSTM provided the best metrics and visualization.</a:t>
            </a:r>
          </a:p>
          <a:p>
            <a:pPr marL="2560349" lvl="2" indent="-1158268">
              <a:spcBef>
                <a:spcPts val="0"/>
              </a:spcBef>
              <a:buSzPts val="7680"/>
            </a:pPr>
            <a:r>
              <a:rPr lang="en-US" dirty="0"/>
              <a:t>This ensured accuracy relative to the other tested models.</a:t>
            </a:r>
          </a:p>
          <a:p>
            <a:pPr marL="2560349" lvl="2" indent="-1158268">
              <a:spcBef>
                <a:spcPts val="0"/>
              </a:spcBef>
              <a:buSzPts val="7680"/>
            </a:pPr>
            <a:r>
              <a:rPr lang="en-US" dirty="0"/>
              <a:t>Allowed the customer to gain valued insight with the visualization from the models predictions.</a:t>
            </a:r>
          </a:p>
        </p:txBody>
      </p:sp>
    </p:spTree>
    <p:extLst>
      <p:ext uri="{BB962C8B-B14F-4D97-AF65-F5344CB8AC3E}">
        <p14:creationId xmlns:p14="http://schemas.microsoft.com/office/powerpoint/2010/main" val="39688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6810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18050256" cy="2248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739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7572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3017520" y="6080759"/>
            <a:ext cx="37856160" cy="2415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318822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Interpretation</a:t>
            </a:r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60" cy="2226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8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318822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/>
          </a:p>
        </p:txBody>
      </p:sp>
      <p:sp>
        <p:nvSpPr>
          <p:cNvPr id="9" name="Google Shape;196;p22">
            <a:extLst>
              <a:ext uri="{FF2B5EF4-FFF2-40B4-BE49-F238E27FC236}">
                <a16:creationId xmlns:a16="http://schemas.microsoft.com/office/drawing/2014/main" id="{F214C927-058A-4770-BA99-904ABBFBD3D8}"/>
              </a:ext>
            </a:extLst>
          </p:cNvPr>
          <p:cNvSpPr txBox="1">
            <a:spLocks/>
          </p:cNvSpPr>
          <p:nvPr/>
        </p:nvSpPr>
        <p:spPr>
          <a:xfrm>
            <a:off x="22786848" y="9905380"/>
            <a:ext cx="18397728" cy="1942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9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86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45949" indent="-1158269">
              <a:spcBef>
                <a:spcPts val="0"/>
              </a:spcBef>
              <a:buSzPts val="7680"/>
            </a:pPr>
            <a:r>
              <a:rPr lang="en-US"/>
              <a:t>Statistically speaking the project chances of success were low to begin with</a:t>
            </a:r>
          </a:p>
          <a:p>
            <a:pPr marL="1645949" indent="-1158269">
              <a:spcBef>
                <a:spcPts val="0"/>
              </a:spcBef>
              <a:buSzPts val="7680"/>
            </a:pPr>
            <a:r>
              <a:rPr lang="en-US"/>
              <a:t>Felt we had a responsibility to see the project through because of the data being related to people's mental health</a:t>
            </a:r>
          </a:p>
          <a:p>
            <a:pPr marL="1645949" indent="-1158269">
              <a:spcBef>
                <a:spcPts val="0"/>
              </a:spcBef>
              <a:buSzPts val="7680"/>
            </a:pPr>
            <a:r>
              <a:rPr lang="en-US"/>
              <a:t>Many different things to troubleshoot with the code and the customer</a:t>
            </a:r>
            <a:endParaRPr lang="en-US" dirty="0"/>
          </a:p>
        </p:txBody>
      </p:sp>
      <p:sp>
        <p:nvSpPr>
          <p:cNvPr id="10" name="Google Shape;196;p22">
            <a:extLst>
              <a:ext uri="{FF2B5EF4-FFF2-40B4-BE49-F238E27FC236}">
                <a16:creationId xmlns:a16="http://schemas.microsoft.com/office/drawing/2014/main" id="{CDB26013-E64D-4894-8C7E-56A872EFA8F4}"/>
              </a:ext>
            </a:extLst>
          </p:cNvPr>
          <p:cNvSpPr txBox="1">
            <a:spLocks/>
          </p:cNvSpPr>
          <p:nvPr/>
        </p:nvSpPr>
        <p:spPr>
          <a:xfrm>
            <a:off x="1536252" y="6613020"/>
            <a:ext cx="18141636" cy="2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9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86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45949" indent="-1158269">
              <a:spcBef>
                <a:spcPts val="0"/>
              </a:spcBef>
              <a:buSzPts val="7680"/>
            </a:pPr>
            <a:r>
              <a:rPr lang="en-US" dirty="0">
                <a:hlinkClick r:id="rId5"/>
              </a:rPr>
              <a:t>In an article on Feb. 13</a:t>
            </a:r>
            <a:r>
              <a:rPr lang="en-US" baseline="30000" dirty="0">
                <a:hlinkClick r:id="rId5"/>
              </a:rPr>
              <a:t>th</a:t>
            </a:r>
            <a:r>
              <a:rPr lang="en-US" dirty="0">
                <a:hlinkClick r:id="rId5"/>
              </a:rPr>
              <a:t> 2021 from </a:t>
            </a:r>
            <a:r>
              <a:rPr lang="en-US" i="1" dirty="0">
                <a:hlinkClick r:id="rId5"/>
              </a:rPr>
              <a:t>“Data Science Process Alliance”</a:t>
            </a:r>
            <a:r>
              <a:rPr lang="en-US" dirty="0">
                <a:hlinkClick r:id="rId5"/>
              </a:rPr>
              <a:t> titled </a:t>
            </a:r>
            <a:r>
              <a:rPr lang="en-US" i="1" dirty="0">
                <a:hlinkClick r:id="rId5"/>
              </a:rPr>
              <a:t>“Why Big Data Science &amp; Data Analytics Projects Fail”</a:t>
            </a:r>
            <a:endParaRPr lang="en-US" i="1" dirty="0"/>
          </a:p>
          <a:p>
            <a:pPr marL="2103149" lvl="1" indent="-1158269">
              <a:spcBef>
                <a:spcPts val="0"/>
              </a:spcBef>
              <a:buSzPts val="7680"/>
            </a:pPr>
            <a:r>
              <a:rPr lang="en-US" dirty="0"/>
              <a:t>“Through 2022, only 20% of analytic insights will deliver business outcomes” (</a:t>
            </a:r>
            <a:r>
              <a:rPr lang="en-US" b="0" i="0" u="none" strike="noStrike" dirty="0">
                <a:solidFill>
                  <a:srgbClr val="D67A7A"/>
                </a:solidFill>
                <a:effectLst/>
                <a:latin typeface="Raleway"/>
                <a:hlinkClick r:id="rId6"/>
              </a:rPr>
              <a:t>Gartner</a:t>
            </a:r>
            <a:r>
              <a:rPr lang="en-US" dirty="0"/>
              <a:t>, 2019)</a:t>
            </a:r>
          </a:p>
          <a:p>
            <a:pPr marL="2103149" lvl="1" indent="-1158269">
              <a:spcBef>
                <a:spcPts val="0"/>
              </a:spcBef>
              <a:buSzPts val="7680"/>
            </a:pPr>
            <a:r>
              <a:rPr lang="en-US" dirty="0"/>
              <a:t>Lists 8 reasons why projects fail:</a:t>
            </a:r>
          </a:p>
          <a:p>
            <a:pPr marL="2316480" lvl="1" indent="-1371600">
              <a:spcBef>
                <a:spcPts val="0"/>
              </a:spcBef>
              <a:buSzPts val="7680"/>
              <a:buFont typeface="+mj-lt"/>
              <a:buAutoNum type="arabicPeriod"/>
            </a:pPr>
            <a:r>
              <a:rPr lang="en-US" dirty="0"/>
              <a:t>Not having the Right Data</a:t>
            </a:r>
          </a:p>
          <a:p>
            <a:pPr marL="2316480" lvl="1" indent="-1371600">
              <a:spcBef>
                <a:spcPts val="0"/>
              </a:spcBef>
              <a:buSzPts val="7680"/>
              <a:buFont typeface="+mj-lt"/>
              <a:buAutoNum type="arabicPeriod"/>
            </a:pPr>
            <a:r>
              <a:rPr lang="en-US" dirty="0"/>
              <a:t>Not having the Right Talent</a:t>
            </a:r>
          </a:p>
          <a:p>
            <a:pPr marL="2316480" lvl="1" indent="-1371600">
              <a:spcBef>
                <a:spcPts val="0"/>
              </a:spcBef>
              <a:buSzPts val="7680"/>
              <a:buFont typeface="+mj-lt"/>
              <a:buAutoNum type="arabicPeriod"/>
            </a:pPr>
            <a:r>
              <a:rPr lang="en-US" dirty="0"/>
              <a:t>Solving the Wrong Problem</a:t>
            </a:r>
          </a:p>
          <a:p>
            <a:pPr marL="2316480" lvl="1" indent="-1371600">
              <a:spcBef>
                <a:spcPts val="0"/>
              </a:spcBef>
              <a:buSzPts val="7680"/>
              <a:buFont typeface="+mj-lt"/>
              <a:buAutoNum type="arabicPeriod"/>
            </a:pPr>
            <a:r>
              <a:rPr lang="en-US" dirty="0"/>
              <a:t>Not Deploying Value</a:t>
            </a:r>
          </a:p>
          <a:p>
            <a:pPr marL="2316480" lvl="1" indent="-1371600">
              <a:spcBef>
                <a:spcPts val="0"/>
              </a:spcBef>
              <a:buSzPts val="7680"/>
              <a:buFont typeface="+mj-lt"/>
              <a:buAutoNum type="arabicPeriod"/>
            </a:pPr>
            <a:r>
              <a:rPr lang="en-US" dirty="0"/>
              <a:t>Thinking Deployment is the Last Step</a:t>
            </a:r>
          </a:p>
          <a:p>
            <a:pPr marL="2316480" lvl="1" indent="-1371600">
              <a:spcBef>
                <a:spcPts val="0"/>
              </a:spcBef>
              <a:buSzPts val="7680"/>
              <a:buFont typeface="+mj-lt"/>
              <a:buAutoNum type="arabicPeriod"/>
            </a:pPr>
            <a:r>
              <a:rPr lang="en-US" dirty="0"/>
              <a:t>Applying the Wrong (or No) Process</a:t>
            </a:r>
          </a:p>
          <a:p>
            <a:pPr marL="2316480" lvl="1" indent="-1371600">
              <a:spcBef>
                <a:spcPts val="0"/>
              </a:spcBef>
              <a:buSzPts val="7680"/>
              <a:buFont typeface="+mj-lt"/>
              <a:buAutoNum type="arabicPeriod"/>
            </a:pPr>
            <a:r>
              <a:rPr lang="en-US" dirty="0"/>
              <a:t>Forgetting Ethics</a:t>
            </a:r>
          </a:p>
          <a:p>
            <a:pPr marL="2316480" lvl="1" indent="-1371600">
              <a:spcBef>
                <a:spcPts val="0"/>
              </a:spcBef>
              <a:buSzPts val="7680"/>
              <a:buFont typeface="+mj-lt"/>
              <a:buAutoNum type="arabicPeriod"/>
            </a:pPr>
            <a:r>
              <a:rPr lang="en-US" dirty="0"/>
              <a:t>Overlooking Culture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/>
          <p:nvPr/>
        </p:nvSpPr>
        <p:spPr>
          <a:xfrm>
            <a:off x="0" y="0"/>
            <a:ext cx="43891200" cy="43890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0" y="32766000"/>
            <a:ext cx="43891200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0" y="3219880"/>
            <a:ext cx="43891200" cy="1015800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318822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00" cy="22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9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3919" y="30318822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Research Question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60" cy="2226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8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6810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A5D95-D323-4365-9AF2-1265DD964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0" y="0"/>
            <a:ext cx="43891200" cy="43890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0" y="32766000"/>
            <a:ext cx="43891200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0" y="3219880"/>
            <a:ext cx="43891200" cy="1015800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6810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Introduction I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EBB1BC-54E3-4420-B270-BEEBCF84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1007" y="6940897"/>
            <a:ext cx="37132921" cy="23211933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Organization: Plan4Co</a:t>
            </a:r>
          </a:p>
          <a:p>
            <a:pPr marL="137160" indent="0">
              <a:buNone/>
            </a:pPr>
            <a:r>
              <a:rPr lang="en-US" dirty="0"/>
              <a:t>Preceptor: Mark Charipar,</a:t>
            </a:r>
          </a:p>
          <a:p>
            <a:pPr marL="137160" indent="0">
              <a:buNone/>
            </a:pPr>
            <a:r>
              <a:rPr lang="en-US" dirty="0"/>
              <a:t>							Project Manager</a:t>
            </a:r>
          </a:p>
          <a:p>
            <a:pPr marL="137160" indent="0">
              <a:buNone/>
            </a:pPr>
            <a:r>
              <a:rPr lang="en-US" dirty="0"/>
              <a:t>							Data Scientist</a:t>
            </a:r>
          </a:p>
          <a:p>
            <a:pPr marL="137160" indent="0">
              <a:buNone/>
            </a:pPr>
            <a:r>
              <a:rPr lang="en-US" dirty="0"/>
              <a:t>About the Organization’s Structure: Plan4Co is a relatively new data science startup with less than 75 contractors.  Plan4Co specializes solving data science problems and needs for small businesses for a competitive price, while offering a polished product and a </a:t>
            </a:r>
            <a:r>
              <a:rPr lang="en-US" i="1" dirty="0"/>
              <a:t>“can do attitude”.</a:t>
            </a:r>
          </a:p>
          <a:p>
            <a:pPr marL="137160" indent="0">
              <a:buNone/>
            </a:pPr>
            <a:r>
              <a:rPr lang="en-US" dirty="0"/>
              <a:t>About the Project:  The project involved a non-for-profit call center and forecasting the number of calls that are related to mental health.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8BBEA8C5-D2DD-4747-9D94-CA90E136323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3" b="2508"/>
          <a:stretch/>
        </p:blipFill>
        <p:spPr>
          <a:xfrm>
            <a:off x="19129248" y="7094217"/>
            <a:ext cx="10434807" cy="79982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0" y="0"/>
            <a:ext cx="43891200" cy="43890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0" y="32766000"/>
            <a:ext cx="43891200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0" y="3219880"/>
            <a:ext cx="43891200" cy="1015800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6810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Introduction II</a:t>
            </a:r>
            <a:endParaRPr dirty="0"/>
          </a:p>
        </p:txBody>
      </p:sp>
      <p:sp>
        <p:nvSpPr>
          <p:cNvPr id="9" name="Google Shape;185;p21">
            <a:extLst>
              <a:ext uri="{FF2B5EF4-FFF2-40B4-BE49-F238E27FC236}">
                <a16:creationId xmlns:a16="http://schemas.microsoft.com/office/drawing/2014/main" id="{73C7B125-B386-4AF7-8C81-963DD3842D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24912" y="5482486"/>
            <a:ext cx="34619184" cy="1155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Takes a call centers CRM database data (</a:t>
            </a:r>
            <a:r>
              <a:rPr lang="en-US" dirty="0" err="1"/>
              <a:t>iCarol</a:t>
            </a:r>
            <a:r>
              <a:rPr lang="en-US" dirty="0"/>
              <a:t>) from excel files and uploads them to a cloud SQL database (Snowflake).</a:t>
            </a:r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The call centers data is then transformed on the SQL database via Python and an API.</a:t>
            </a:r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Then the data is loaded to a local machine and further transformed to be input into a ML model (LSTM).</a:t>
            </a:r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The model forecasts the number of calls made to the call center that are related to mental health, as is defined by their taxonomy system.</a:t>
            </a:r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The forecasted number of calls is uploaded to the SQL database in a new table.</a:t>
            </a:r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Microsoft Power BI Pro is then connected to the SQL database using </a:t>
            </a:r>
            <a:r>
              <a:rPr lang="en-US" i="1" dirty="0"/>
              <a:t>direct query </a:t>
            </a:r>
            <a:r>
              <a:rPr lang="en-US" dirty="0"/>
              <a:t>mode and a visualization is created.</a:t>
            </a:r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An embed public URL link is then created with Microsoft Power BI Pro and the URL was shared with the call centers IT personnel.</a:t>
            </a:r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The call center then forwards monthly data from their CRM database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Upon receiving the updated data another python file is executed that updates the SQL database with the new data and predictions.</a:t>
            </a:r>
          </a:p>
          <a:p>
            <a:pPr marL="1645949" indent="-1158268">
              <a:spcBef>
                <a:spcPts val="0"/>
              </a:spcBef>
              <a:buSzPts val="7680"/>
            </a:pPr>
            <a:endParaRPr dirty="0"/>
          </a:p>
        </p:txBody>
      </p:sp>
      <p:sp>
        <p:nvSpPr>
          <p:cNvPr id="10" name="Google Shape;196;p22">
            <a:extLst>
              <a:ext uri="{FF2B5EF4-FFF2-40B4-BE49-F238E27FC236}">
                <a16:creationId xmlns:a16="http://schemas.microsoft.com/office/drawing/2014/main" id="{A8D8A01B-D352-4AE7-81C0-D4E4ED6FE75C}"/>
              </a:ext>
            </a:extLst>
          </p:cNvPr>
          <p:cNvSpPr txBox="1">
            <a:spLocks/>
          </p:cNvSpPr>
          <p:nvPr/>
        </p:nvSpPr>
        <p:spPr>
          <a:xfrm>
            <a:off x="17713131" y="17526000"/>
            <a:ext cx="21788949" cy="1217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9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86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45949" indent="-1158269">
              <a:spcBef>
                <a:spcPts val="0"/>
              </a:spcBef>
              <a:buSzPts val="7680"/>
            </a:pPr>
            <a:r>
              <a:rPr lang="en-US" dirty="0"/>
              <a:t>This was the initial sketch for the ML pipeline</a:t>
            </a:r>
          </a:p>
          <a:p>
            <a:pPr marL="1645949" indent="-1158269">
              <a:spcBef>
                <a:spcPts val="0"/>
              </a:spcBef>
              <a:buSzPts val="7680"/>
            </a:pPr>
            <a:r>
              <a:rPr lang="en-US" dirty="0"/>
              <a:t>The data turned out to be much smaller than was anticipated</a:t>
            </a:r>
          </a:p>
          <a:p>
            <a:pPr marL="2103149" lvl="1" indent="-1158269">
              <a:spcBef>
                <a:spcPts val="0"/>
              </a:spcBef>
              <a:buSzPts val="7680"/>
            </a:pPr>
            <a:r>
              <a:rPr lang="en-US" dirty="0"/>
              <a:t>Did not need to use </a:t>
            </a:r>
            <a:r>
              <a:rPr lang="en-US" dirty="0" err="1"/>
              <a:t>SaturnCloud</a:t>
            </a:r>
            <a:r>
              <a:rPr lang="en-US" dirty="0"/>
              <a:t> or Rapids &amp; </a:t>
            </a:r>
            <a:r>
              <a:rPr lang="en-US" dirty="0" err="1"/>
              <a:t>Dask</a:t>
            </a:r>
            <a:r>
              <a:rPr lang="en-US" dirty="0"/>
              <a:t> libraries</a:t>
            </a:r>
          </a:p>
          <a:p>
            <a:pPr marL="2560349" lvl="2" indent="-1158269">
              <a:spcBef>
                <a:spcPts val="0"/>
              </a:spcBef>
              <a:buSzPts val="7680"/>
            </a:pPr>
            <a:r>
              <a:rPr lang="en-US" dirty="0"/>
              <a:t>Reduced the resources needed to complete the project</a:t>
            </a:r>
          </a:p>
          <a:p>
            <a:pPr marL="1645949" indent="-1158269">
              <a:spcBef>
                <a:spcPts val="0"/>
              </a:spcBef>
              <a:buSzPts val="7680"/>
            </a:pPr>
            <a:r>
              <a:rPr lang="en-US" dirty="0"/>
              <a:t>Project done all in Python in tandem with:</a:t>
            </a:r>
          </a:p>
          <a:p>
            <a:pPr marL="2103149" lvl="1" indent="-1158269">
              <a:spcBef>
                <a:spcPts val="0"/>
              </a:spcBef>
              <a:buSzPts val="7680"/>
            </a:pPr>
            <a:r>
              <a:rPr lang="en-US" dirty="0"/>
              <a:t>Snowflake (Cloud SQL Database)</a:t>
            </a:r>
          </a:p>
          <a:p>
            <a:pPr marL="2103149" lvl="1" indent="-1158269">
              <a:spcBef>
                <a:spcPts val="0"/>
              </a:spcBef>
              <a:buSzPts val="7680"/>
            </a:pPr>
            <a:r>
              <a:rPr lang="en-US" dirty="0"/>
              <a:t>Microsoft Power BI</a:t>
            </a:r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3D73074-15BB-4AEB-85EE-49B28FD9E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20" y="17526000"/>
            <a:ext cx="13011265" cy="121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7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0" y="0"/>
            <a:ext cx="43891200" cy="43890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0" y="32766000"/>
            <a:ext cx="43891200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0" y="3219880"/>
            <a:ext cx="43891200" cy="1015800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6810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Introduction III</a:t>
            </a:r>
            <a:endParaRPr dirty="0"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00" cy="22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9" algn="ctr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r>
              <a:rPr lang="en-US" dirty="0"/>
              <a:t>Literature</a:t>
            </a:r>
          </a:p>
          <a:p>
            <a:pPr marL="1645949" lvl="0" indent="-1158269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r>
              <a:rPr lang="en-US" dirty="0"/>
              <a:t>&lt;insert something here, what you’re using from your report&gt;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6810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16477488" cy="23919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Created a python file that provided the number of unique and NULL values for each column</a:t>
            </a:r>
          </a:p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The majority of the data was unusable because there were to many NULL values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There were several columns that had the same caller information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Could use several columns that were relevant for the call centers request:</a:t>
            </a:r>
          </a:p>
          <a:p>
            <a:pPr marL="2560349" lvl="2" indent="-1158268">
              <a:spcBef>
                <a:spcPts val="0"/>
              </a:spcBef>
              <a:buSzPts val="7680"/>
            </a:pPr>
            <a:r>
              <a:rPr lang="en-US" dirty="0"/>
              <a:t>Date Of Call</a:t>
            </a:r>
          </a:p>
          <a:p>
            <a:pPr marL="2560349" lvl="2" indent="-1158268">
              <a:spcBef>
                <a:spcPts val="0"/>
              </a:spcBef>
              <a:buSzPts val="7680"/>
            </a:pPr>
            <a:r>
              <a:rPr lang="en-US" dirty="0"/>
              <a:t>Taxonomy Code</a:t>
            </a:r>
          </a:p>
          <a:p>
            <a:pPr marL="3017549" lvl="3" indent="-1158268">
              <a:spcBef>
                <a:spcPts val="0"/>
              </a:spcBef>
              <a:buSzPts val="7680"/>
            </a:pPr>
            <a:r>
              <a:rPr lang="en-US" dirty="0"/>
              <a:t>This classified the calls</a:t>
            </a:r>
          </a:p>
          <a:p>
            <a:pPr marL="3017549" lvl="3" indent="-1158268">
              <a:spcBef>
                <a:spcPts val="0"/>
              </a:spcBef>
              <a:buSzPts val="7680"/>
            </a:pPr>
            <a:r>
              <a:rPr lang="en-US" dirty="0"/>
              <a:t>Taxonomy Codes that begin with ‘R’</a:t>
            </a:r>
            <a:br>
              <a:rPr lang="en-US" dirty="0"/>
            </a:br>
            <a:r>
              <a:rPr lang="en-US" dirty="0"/>
              <a:t>correspond to “Mental Health”</a:t>
            </a:r>
          </a:p>
          <a:p>
            <a:pPr marL="3017549" lvl="3" indent="-1158268">
              <a:spcBef>
                <a:spcPts val="0"/>
              </a:spcBef>
              <a:buSzPts val="7680"/>
            </a:pPr>
            <a:r>
              <a:rPr lang="en-US" dirty="0"/>
              <a:t>Gender</a:t>
            </a:r>
          </a:p>
          <a:p>
            <a:pPr marL="3017549" lvl="3" indent="-1158268">
              <a:spcBef>
                <a:spcPts val="0"/>
              </a:spcBef>
              <a:buSzPts val="7680"/>
            </a:pPr>
            <a:r>
              <a:rPr lang="en-US" dirty="0"/>
              <a:t>Current or prior military experience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27D144-F503-4B6D-A543-423F76149C57}"/>
              </a:ext>
            </a:extLst>
          </p:cNvPr>
          <p:cNvGrpSpPr/>
          <p:nvPr/>
        </p:nvGrpSpPr>
        <p:grpSpPr>
          <a:xfrm>
            <a:off x="24710908" y="5608320"/>
            <a:ext cx="12382009" cy="25519380"/>
            <a:chOff x="24710909" y="5608320"/>
            <a:chExt cx="11259628" cy="232061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6F1866-2B7A-4B96-AE44-D8E11D4743EC}"/>
                </a:ext>
              </a:extLst>
            </p:cNvPr>
            <p:cNvGrpSpPr/>
            <p:nvPr/>
          </p:nvGrpSpPr>
          <p:grpSpPr>
            <a:xfrm>
              <a:off x="24710909" y="5608320"/>
              <a:ext cx="11259628" cy="17632652"/>
              <a:chOff x="20698111" y="6438102"/>
              <a:chExt cx="20539370" cy="32164790"/>
            </a:xfrm>
          </p:grpSpPr>
          <p:pic>
            <p:nvPicPr>
              <p:cNvPr id="3" name="Picture 2" descr="Table&#10;&#10;Description automatically generated">
                <a:extLst>
                  <a:ext uri="{FF2B5EF4-FFF2-40B4-BE49-F238E27FC236}">
                    <a16:creationId xmlns:a16="http://schemas.microsoft.com/office/drawing/2014/main" id="{2F962EF2-6962-4158-8045-7CCD9C0CE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98111" y="6438102"/>
                <a:ext cx="20539370" cy="972848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025F111-451A-42D5-B3AF-97356BE450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64290" y="16160468"/>
                <a:ext cx="6344148" cy="22442424"/>
              </a:xfrm>
              <a:prstGeom prst="rect">
                <a:avLst/>
              </a:prstGeom>
            </p:spPr>
          </p:pic>
        </p:grpSp>
        <p:pic>
          <p:nvPicPr>
            <p:cNvPr id="8" name="Picture 7" descr="Table&#10;&#10;Description automatically generated">
              <a:extLst>
                <a:ext uri="{FF2B5EF4-FFF2-40B4-BE49-F238E27FC236}">
                  <a16:creationId xmlns:a16="http://schemas.microsoft.com/office/drawing/2014/main" id="{902AC4C6-C044-477B-98BF-46E22618C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159257" y="23243208"/>
              <a:ext cx="3526760" cy="55712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6810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18050256" cy="2248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Each excel file contained a year's worth of caller's data and contained 3 sheets.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Each sheet was made into a table.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Only 2 of the sheets from each file were needed because of the columns that were selected to build the model.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The 2 tables from each year (2014-2021) were then merged into a single macro table using on the relevant columns.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The data was then cleaned by selecting only the mental health taxonomy codes and by removing null values and recategorizing some values as </a:t>
            </a:r>
            <a:r>
              <a:rPr lang="en-US" i="1" dirty="0"/>
              <a:t>‘other’.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Then a “Number of Calls” column is created and filled by using a group by method.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After the exploratory analysis was done the data was further cleaned as well.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DDF36E6-2A54-450F-AB64-5D5CBAAEE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9649" y="25904910"/>
            <a:ext cx="20827356" cy="3718562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CCA66C-C66D-4A2E-A20C-B73A43141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3426" y="6351443"/>
            <a:ext cx="13288479" cy="16191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6810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18050256" cy="2248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indent="-1158268">
              <a:spcBef>
                <a:spcPts val="0"/>
              </a:spcBef>
              <a:buSzPts val="7680"/>
            </a:pPr>
            <a:r>
              <a:rPr lang="en-US" dirty="0"/>
              <a:t>The data was further transformed using python.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There were over 202 unique Taxonomy codes starting with ‘R’.</a:t>
            </a:r>
          </a:p>
          <a:p>
            <a:pPr marL="2560349" lvl="2" indent="-1158268">
              <a:spcBef>
                <a:spcPts val="0"/>
              </a:spcBef>
              <a:buSzPts val="7680"/>
            </a:pPr>
            <a:r>
              <a:rPr lang="en-US" dirty="0"/>
              <a:t>The data was then filtered and grouped by the Taxonomy level 2 codes.</a:t>
            </a:r>
          </a:p>
          <a:p>
            <a:pPr marL="2103149" lvl="1" indent="-1158268">
              <a:spcBef>
                <a:spcPts val="0"/>
              </a:spcBef>
              <a:buSzPts val="7680"/>
            </a:pPr>
            <a:r>
              <a:rPr lang="en-US" dirty="0"/>
              <a:t>Where needed the data was then value encoded.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95A0C02-35BB-4E1E-8496-C36A18487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7040" y="7273053"/>
            <a:ext cx="14333579" cy="5678302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DD369E1D-2434-43A5-BA77-3077B3CC8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7040" y="13566578"/>
            <a:ext cx="14333579" cy="176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14827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836</Words>
  <Application>Microsoft Office PowerPoint</Application>
  <PresentationFormat>Custom</PresentationFormat>
  <Paragraphs>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Noto Sans Symbols</vt:lpstr>
      <vt:lpstr>Raleway</vt:lpstr>
      <vt:lpstr>Times New Roman</vt:lpstr>
      <vt:lpstr>Ion</vt:lpstr>
      <vt:lpstr>PowerPoint Presentation</vt:lpstr>
      <vt:lpstr>Research Question</vt:lpstr>
      <vt:lpstr>Abstract</vt:lpstr>
      <vt:lpstr>Introduction I</vt:lpstr>
      <vt:lpstr>Introduction II</vt:lpstr>
      <vt:lpstr>Introduction III</vt:lpstr>
      <vt:lpstr>Methods</vt:lpstr>
      <vt:lpstr>Methods</vt:lpstr>
      <vt:lpstr>Methods</vt:lpstr>
      <vt:lpstr>Methods</vt:lpstr>
      <vt:lpstr>Methods</vt:lpstr>
      <vt:lpstr>Results</vt:lpstr>
      <vt:lpstr>Interpretation</vt:lpstr>
      <vt:lpstr>Limitations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Charipar</cp:lastModifiedBy>
  <cp:revision>12</cp:revision>
  <dcterms:modified xsi:type="dcterms:W3CDTF">2021-08-03T19:13:43Z</dcterms:modified>
</cp:coreProperties>
</file>