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71" r:id="rId3"/>
    <p:sldId id="259" r:id="rId4"/>
    <p:sldId id="267" r:id="rId5"/>
    <p:sldId id="260" r:id="rId6"/>
    <p:sldId id="261" r:id="rId7"/>
    <p:sldId id="262" r:id="rId8"/>
    <p:sldId id="268" r:id="rId9"/>
    <p:sldId id="263" r:id="rId10"/>
    <p:sldId id="274" r:id="rId11"/>
    <p:sldId id="264" r:id="rId12"/>
    <p:sldId id="266" r:id="rId13"/>
    <p:sldId id="275" r:id="rId14"/>
  </p:sldIdLst>
  <p:sldSz cx="43891200" cy="329184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733"/>
  </p:normalViewPr>
  <p:slideViewPr>
    <p:cSldViewPr snapToGrid="0">
      <p:cViewPr varScale="1">
        <p:scale>
          <a:sx n="22" d="100"/>
          <a:sy n="22" d="100"/>
        </p:scale>
        <p:origin x="17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47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681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8485b536_1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e48485b53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982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42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8485b536_0_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e48485b5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8485b536_0_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e48485b5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27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8485b536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e48485b5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49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158929" y="23042819"/>
            <a:ext cx="31780641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20"/>
              <a:buFont typeface="Arial"/>
              <a:buNone/>
              <a:defRPr sz="1152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4158922" y="3291840"/>
            <a:ext cx="31780646" cy="17475197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8926" y="25763159"/>
            <a:ext cx="31780638" cy="236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158922" y="6949440"/>
            <a:ext cx="31780646" cy="95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40"/>
              <a:buFont typeface="Arial"/>
              <a:buNone/>
              <a:defRPr sz="230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4158922" y="17556480"/>
            <a:ext cx="31780646" cy="113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670766" y="6949440"/>
            <a:ext cx="28805034" cy="11152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40"/>
              <a:buFont typeface="Arial"/>
              <a:buNone/>
              <a:defRPr sz="230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6951252" y="18101634"/>
            <a:ext cx="26213562" cy="164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 b="0" i="0" cap="small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4158922" y="20883155"/>
            <a:ext cx="31780646" cy="80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234708" y="4662017"/>
            <a:ext cx="2887637" cy="910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559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3598513" y="12546180"/>
            <a:ext cx="2887637" cy="910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559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158919" y="14996166"/>
            <a:ext cx="31780652" cy="793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0"/>
              <a:buFont typeface="Arial"/>
              <a:buNone/>
              <a:defRPr sz="19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158922" y="22931430"/>
            <a:ext cx="31780646" cy="41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 sz="2016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279206" y="9509760"/>
            <a:ext cx="10611480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2349480" y="12801600"/>
            <a:ext cx="10541203" cy="1722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13984819" y="9509760"/>
            <a:ext cx="10573219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13946816" y="12801600"/>
            <a:ext cx="10611221" cy="1722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25655602" y="9509760"/>
            <a:ext cx="1055835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25655602" y="12801600"/>
            <a:ext cx="10558358" cy="1722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13417603" y="10241280"/>
            <a:ext cx="0" cy="1901952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25070544" y="10241280"/>
            <a:ext cx="0" cy="19041035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 sz="2016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2349480" y="20404555"/>
            <a:ext cx="1058693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2349480" y="10607040"/>
            <a:ext cx="10586938" cy="73152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2349480" y="23170620"/>
            <a:ext cx="10586938" cy="316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14005402" y="20404555"/>
            <a:ext cx="10552637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14005397" y="10607040"/>
            <a:ext cx="10552637" cy="73152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14000525" y="23170616"/>
            <a:ext cx="10566614" cy="316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25655602" y="20404555"/>
            <a:ext cx="1055835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25655597" y="10607040"/>
            <a:ext cx="10558358" cy="73152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25655158" y="23170606"/>
            <a:ext cx="10572341" cy="316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13417603" y="10241280"/>
            <a:ext cx="0" cy="1901952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25070544" y="10241280"/>
            <a:ext cx="0" cy="19041035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10011776" y="3815227"/>
            <a:ext cx="20138309" cy="3221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19075759" y="12892227"/>
            <a:ext cx="27965401" cy="631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2555108" y="3505757"/>
            <a:ext cx="26319042" cy="2673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972960" y="9854042"/>
            <a:ext cx="32215940" cy="201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4158922" y="6949447"/>
            <a:ext cx="31780646" cy="1598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560"/>
              <a:buFont typeface="Arial"/>
              <a:buNone/>
              <a:defRPr sz="3456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4158922" y="22931423"/>
            <a:ext cx="31780646" cy="413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0"/>
              </a:spcBef>
              <a:spcAft>
                <a:spcPts val="0"/>
              </a:spcAft>
              <a:buSzPts val="768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4800"/>
              </a:spcBef>
              <a:spcAft>
                <a:spcPts val="0"/>
              </a:spcAft>
              <a:buSzPts val="6912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0"/>
              </a:spcBef>
              <a:spcAft>
                <a:spcPts val="0"/>
              </a:spcAft>
              <a:buSzPts val="6144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8929" y="13736325"/>
            <a:ext cx="31780641" cy="919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0"/>
              <a:buFont typeface="Arial"/>
              <a:buNone/>
              <a:defRPr sz="19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158922" y="22931430"/>
            <a:ext cx="31780646" cy="41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972963" y="9890767"/>
            <a:ext cx="15830943" cy="2013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0361481" y="9869249"/>
            <a:ext cx="15830953" cy="2016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972960" y="9144000"/>
            <a:ext cx="1583093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972963" y="12070080"/>
            <a:ext cx="15830943" cy="1796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20361488" y="9144000"/>
            <a:ext cx="15830943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20361488" y="12070080"/>
            <a:ext cx="15830943" cy="1796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158917" y="6949440"/>
            <a:ext cx="12247018" cy="694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20"/>
              <a:buFont typeface="Arial"/>
              <a:buNone/>
              <a:defRPr sz="1152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7229108" y="6949440"/>
            <a:ext cx="18710462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716280" algn="l">
              <a:spcBef>
                <a:spcPts val="4800"/>
              </a:spcBef>
              <a:spcAft>
                <a:spcPts val="0"/>
              </a:spcAft>
              <a:buSzPts val="7680"/>
              <a:buChar char="►"/>
              <a:defRPr sz="9600"/>
            </a:lvl1pPr>
            <a:lvl2pPr marL="914400" lvl="1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2pPr>
            <a:lvl3pPr marL="1371600" lvl="2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3pPr>
            <a:lvl4pPr marL="1828800" lvl="3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4pPr>
            <a:lvl5pPr marL="2286000" lvl="4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5pPr>
            <a:lvl6pPr marL="2743200" lvl="5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6pPr>
            <a:lvl7pPr marL="3200400" lvl="6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7pPr>
            <a:lvl8pPr marL="3657600" lvl="7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8pPr>
            <a:lvl9pPr marL="4114800" lvl="8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158917" y="15020552"/>
            <a:ext cx="12247018" cy="138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155149" y="8900122"/>
            <a:ext cx="18339234" cy="75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80"/>
              <a:buFont typeface="Arial"/>
              <a:buNone/>
              <a:defRPr sz="1728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25024884" y="5486400"/>
            <a:ext cx="11524440" cy="219456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158917" y="17556480"/>
            <a:ext cx="18310694" cy="658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237275" y="8046720"/>
            <a:ext cx="13533121" cy="13533121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7311194" y="-2194560"/>
            <a:ext cx="7680960" cy="768096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0237275" y="29260800"/>
            <a:ext cx="4754880" cy="475488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739142" y="12801600"/>
            <a:ext cx="20116799" cy="20116799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4030982" y="13898880"/>
            <a:ext cx="11338560" cy="1133856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 sz="2016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972960" y="9854042"/>
            <a:ext cx="32215940" cy="201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16280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7680"/>
              <a:buFont typeface="Noto Sans Symbols"/>
              <a:buChar char="►"/>
              <a:defRPr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6751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912"/>
              <a:buFont typeface="Noto Sans Symbols"/>
              <a:buChar char="►"/>
              <a:defRPr sz="8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1874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Char char="►"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6997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3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chealthinfo.com/sites/hca/files/import/data/files/116403.pdf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ochealthiertogether.org/content/sites/ochca/Local_Reports/Orange_County_MHSA_Program_Analysis_May_2018.pdf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211oc.org/images/2020/pdfcorona/2020_Older_Adult_Mental_Health_Resource_Guide.pdf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tensorflow.org/tutorials/structured_data/time_series" TargetMode="External"/><Relationship Id="rId10" Type="http://schemas.openxmlformats.org/officeDocument/2006/relationships/hyperlink" Target="https://www.unitedwayoc.org/wp-content/uploads/2018/07/orange-county-community-indicators-report-2018.pdf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ocbc.org/wp-content/uploads/2020/09/2020-Community-Indicators-Report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jpeg"/><Relationship Id="rId5" Type="http://schemas.openxmlformats.org/officeDocument/2006/relationships/image" Target="../media/image6.png"/><Relationship Id="rId10" Type="http://schemas.openxmlformats.org/officeDocument/2006/relationships/image" Target="../media/image17.jpe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 rot="-2700000">
            <a:off x="11220689" y="16207553"/>
            <a:ext cx="10662199" cy="11168395"/>
          </a:xfrm>
          <a:prstGeom prst="roundRect">
            <a:avLst>
              <a:gd name="adj" fmla="val 11080"/>
            </a:avLst>
          </a:prstGeom>
          <a:solidFill>
            <a:srgbClr val="7030A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 rot="-2700000">
            <a:off x="35997425" y="5296583"/>
            <a:ext cx="5706158" cy="5706158"/>
          </a:xfrm>
          <a:prstGeom prst="roundRect">
            <a:avLst>
              <a:gd name="adj" fmla="val 11080"/>
            </a:avLst>
          </a:prstGeom>
          <a:solidFill>
            <a:srgbClr val="FEFEF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 rot="-2700000">
            <a:off x="522990" y="22415793"/>
            <a:ext cx="5706158" cy="5706158"/>
          </a:xfrm>
          <a:prstGeom prst="roundRect">
            <a:avLst>
              <a:gd name="adj" fmla="val 11080"/>
            </a:avLst>
          </a:prstGeom>
          <a:solidFill>
            <a:srgbClr val="FEFEFE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297692" y="5185834"/>
            <a:ext cx="41295816" cy="2254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4538191" y="25025666"/>
            <a:ext cx="8255729" cy="3777934"/>
          </a:xfrm>
          <a:custGeom>
            <a:avLst/>
            <a:gdLst/>
            <a:ahLst/>
            <a:cxnLst/>
            <a:rect l="l" t="t" r="r" b="b"/>
            <a:pathLst>
              <a:path w="2293258" h="1049426" extrusionOk="0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rgbClr val="FEFEF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4110338"/>
            <a:ext cx="9861062" cy="10226315"/>
          </a:xfrm>
          <a:custGeom>
            <a:avLst/>
            <a:gdLst/>
            <a:ahLst/>
            <a:cxnLst/>
            <a:rect l="l" t="t" r="r" b="b"/>
            <a:pathLst>
              <a:path w="2739184" h="2840643" extrusionOk="0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 rot="-2700000">
            <a:off x="2580682" y="16234603"/>
            <a:ext cx="10200679" cy="11371867"/>
          </a:xfrm>
          <a:prstGeom prst="roundRect">
            <a:avLst>
              <a:gd name="adj" fmla="val 11080"/>
            </a:avLst>
          </a:prstGeom>
          <a:solidFill>
            <a:srgbClr val="00206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005832" y="1151676"/>
            <a:ext cx="41295816" cy="4444253"/>
          </a:xfrm>
          <a:prstGeom prst="rect">
            <a:avLst/>
          </a:prstGeom>
          <a:solidFill>
            <a:srgbClr val="163C3F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8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CAPSTONE PRESENTATION</a:t>
            </a:r>
          </a:p>
          <a:p>
            <a:pPr lvl="0" algn="ctr"/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Mental Health Problems in Orange County, California</a:t>
            </a:r>
            <a:endParaRPr lang="en-US" sz="17280" i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9"/>
          <p:cNvSpPr/>
          <p:nvPr/>
        </p:nvSpPr>
        <p:spPr>
          <a:xfrm rot="-2700000">
            <a:off x="11159856" y="8345988"/>
            <a:ext cx="10200581" cy="11371974"/>
          </a:xfrm>
          <a:prstGeom prst="roundRect">
            <a:avLst>
              <a:gd name="adj" fmla="val 1108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 rot="-2700000">
            <a:off x="20413446" y="7810704"/>
            <a:ext cx="10200679" cy="11371867"/>
          </a:xfrm>
          <a:prstGeom prst="roundRect">
            <a:avLst>
              <a:gd name="adj" fmla="val 11080"/>
            </a:avLst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 rot="-2700000">
            <a:off x="21134758" y="16186770"/>
            <a:ext cx="10662199" cy="11168395"/>
          </a:xfrm>
          <a:prstGeom prst="roundRect">
            <a:avLst>
              <a:gd name="adj" fmla="val 1108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 rot="-2700000">
            <a:off x="30826834" y="16092753"/>
            <a:ext cx="10662199" cy="11168395"/>
          </a:xfrm>
          <a:prstGeom prst="roundRect">
            <a:avLst>
              <a:gd name="adj" fmla="val 11080"/>
            </a:avLst>
          </a:prstGeom>
          <a:solidFill>
            <a:srgbClr val="4CB9C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2972019" y="16362955"/>
            <a:ext cx="164906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i="1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by: </a:t>
            </a:r>
            <a:r>
              <a:rPr lang="en-US" sz="8000" b="1" i="1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Sabindra Rai, MS-HDS</a:t>
            </a:r>
            <a:endParaRPr sz="80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3377259" y="25800506"/>
            <a:ext cx="1568012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8000" b="1" i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by : Mark </a:t>
            </a:r>
            <a:r>
              <a:rPr lang="en-US" sz="8000" b="1" i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Charipar</a:t>
            </a:r>
            <a:r>
              <a:rPr lang="en-US" sz="8000" b="1" i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Project Manager and Data Scientist</a:t>
            </a:r>
            <a:endParaRPr dirty="0"/>
          </a:p>
        </p:txBody>
      </p:sp>
      <p:pic>
        <p:nvPicPr>
          <p:cNvPr id="161" name="Google Shape;161;p19" descr="A person posing for the camer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64820" y="9452897"/>
            <a:ext cx="6676790" cy="667679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4954" y="29297162"/>
            <a:ext cx="8309872" cy="3113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ark Charipar">
            <a:extLst>
              <a:ext uri="{FF2B5EF4-FFF2-40B4-BE49-F238E27FC236}">
                <a16:creationId xmlns:a16="http://schemas.microsoft.com/office/drawing/2014/main" id="{D7C9D01C-E398-477B-8BA2-440D2CCD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422" y="18952704"/>
            <a:ext cx="6676789" cy="66767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39A95CF-8FFF-6B43-9D39-3947FF32284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1941983" y="29730052"/>
            <a:ext cx="3514225" cy="2479954"/>
          </a:xfrm>
          <a:prstGeom prst="rect">
            <a:avLst/>
          </a:prstGeom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F6D7D5A5-3B9C-F949-AFAE-59924E539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055392"/>
            <a:ext cx="8309872" cy="278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81D32C37-D372-4448-AA9E-BD7A29614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73F7E50-632D-B447-A7BE-EFB1CCFBEA6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959DB6E-8AF6-FC41-A095-4C5121B3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77" y="5092685"/>
            <a:ext cx="30828623" cy="113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9DF0132-2D0F-5F4C-9F82-6486163C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27" y="17407943"/>
            <a:ext cx="30828623" cy="118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8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29761051"/>
            <a:ext cx="8309872" cy="264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5250120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Recommendation &amp; Lesson Learned</a:t>
            </a:r>
            <a:endParaRPr dirty="0"/>
          </a:p>
        </p:txBody>
      </p:sp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645949" lvl="0" indent="-1158268">
              <a:spcBef>
                <a:spcPts val="0"/>
              </a:spcBef>
              <a:buSzPts val="7680"/>
              <a:buNone/>
            </a:pPr>
            <a:r>
              <a:rPr lang="en-US" sz="12000" b="1" i="1" u="sng" dirty="0"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en-US" dirty="0"/>
          </a:p>
          <a:p>
            <a:pPr marL="1645949" lvl="0" indent="-1158268">
              <a:spcBef>
                <a:spcPts val="0"/>
              </a:spcBef>
              <a:buSzPts val="7680"/>
              <a:buNone/>
            </a:pPr>
            <a:endParaRPr lang="en-US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SzPts val="7680"/>
            </a:pPr>
            <a:r>
              <a:rPr lang="en-US" dirty="0"/>
              <a:t>Government should allocate more mental health facilities</a:t>
            </a:r>
          </a:p>
          <a:p>
            <a:pPr>
              <a:spcBef>
                <a:spcPts val="0"/>
              </a:spcBef>
              <a:buSzPts val="7680"/>
            </a:pPr>
            <a:endParaRPr lang="en-US" dirty="0"/>
          </a:p>
          <a:p>
            <a:pPr>
              <a:spcBef>
                <a:spcPts val="0"/>
              </a:spcBef>
              <a:buSzPts val="7680"/>
            </a:pPr>
            <a:r>
              <a:rPr lang="en-US" dirty="0"/>
              <a:t>Improve the standards of living</a:t>
            </a:r>
          </a:p>
          <a:p>
            <a:pPr marL="137160" indent="0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1645949" lvl="0" indent="-1158268">
              <a:spcBef>
                <a:spcPts val="0"/>
              </a:spcBef>
              <a:buSzPts val="7680"/>
              <a:buNone/>
            </a:pPr>
            <a:endParaRPr lang="en-US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45949" lvl="0" indent="-1158268">
              <a:spcBef>
                <a:spcPts val="0"/>
              </a:spcBef>
              <a:buSzPts val="7680"/>
              <a:buNone/>
            </a:pPr>
            <a:endParaRPr lang="en-US" sz="120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45949" lvl="0" indent="-1158268">
              <a:spcBef>
                <a:spcPts val="0"/>
              </a:spcBef>
              <a:buSzPts val="7680"/>
              <a:buNone/>
            </a:pPr>
            <a:r>
              <a:rPr lang="en-US" sz="12000" b="1" i="1" u="sng" dirty="0">
                <a:latin typeface="Times New Roman"/>
                <a:ea typeface="Times New Roman"/>
                <a:cs typeface="Times New Roman"/>
                <a:sym typeface="Times New Roman"/>
              </a:rPr>
              <a:t>What have I learned from this capstone experience?</a:t>
            </a:r>
          </a:p>
          <a:p>
            <a:pPr marL="1645949" lvl="0" indent="-1158268">
              <a:spcBef>
                <a:spcPts val="0"/>
              </a:spcBef>
              <a:buSzPts val="7680"/>
              <a:buNone/>
            </a:pPr>
            <a:endParaRPr lang="en-US" sz="12000" dirty="0"/>
          </a:p>
          <a:p>
            <a:pPr marL="1859281" lvl="0" indent="-1371600">
              <a:spcBef>
                <a:spcPts val="0"/>
              </a:spcBef>
              <a:buSzPts val="7680"/>
              <a:buAutoNum type="arabicPeriod"/>
            </a:pPr>
            <a:r>
              <a:rPr lang="en-US" dirty="0"/>
              <a:t>Solving real life problems</a:t>
            </a:r>
          </a:p>
          <a:p>
            <a:pPr marL="1859281" lvl="0" indent="-1371600">
              <a:spcBef>
                <a:spcPts val="0"/>
              </a:spcBef>
              <a:buSzPts val="7680"/>
              <a:buAutoNum type="arabicPeriod"/>
            </a:pPr>
            <a:endParaRPr lang="en-US" dirty="0"/>
          </a:p>
          <a:p>
            <a:pPr marL="1859281" lvl="0" indent="-1371600">
              <a:spcBef>
                <a:spcPts val="0"/>
              </a:spcBef>
              <a:buSzPts val="7680"/>
              <a:buAutoNum type="arabicPeriod"/>
            </a:pPr>
            <a:r>
              <a:rPr lang="en-US" dirty="0"/>
              <a:t>Ethical responsibility</a:t>
            </a:r>
          </a:p>
          <a:p>
            <a:pPr marL="1859281" lvl="0" indent="-1371600">
              <a:spcBef>
                <a:spcPts val="0"/>
              </a:spcBef>
              <a:buSzPts val="7680"/>
              <a:buAutoNum type="arabicPeriod"/>
            </a:pPr>
            <a:endParaRPr lang="en-US" dirty="0"/>
          </a:p>
          <a:p>
            <a:pPr marL="1859281" lvl="0" indent="-1371600">
              <a:spcBef>
                <a:spcPts val="0"/>
              </a:spcBef>
              <a:buSzPts val="7680"/>
              <a:buAutoNum type="arabicPeriod"/>
            </a:pPr>
            <a:r>
              <a:rPr lang="en-US" dirty="0"/>
              <a:t>Solving complicated problem in a easy way </a:t>
            </a:r>
            <a:endParaRPr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8E562BB-9C1F-2F45-AC15-B950BD191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46D4721-C1A4-D845-88E7-96E5F6D226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4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29297161"/>
            <a:ext cx="8309872" cy="31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00" cy="22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1158269">
              <a:spcBef>
                <a:spcPts val="0"/>
              </a:spcBef>
              <a:buSzPts val="7680"/>
            </a:pPr>
            <a:r>
              <a:rPr lang="en-US" dirty="0">
                <a:hlinkClick r:id="rId5"/>
              </a:rPr>
              <a:t>https://www.tensorflow.org/tutorials/structured_data/time_series</a:t>
            </a:r>
            <a:endParaRPr lang="en-US" dirty="0"/>
          </a:p>
          <a:p>
            <a:pPr indent="-1158269">
              <a:spcBef>
                <a:spcPts val="0"/>
              </a:spcBef>
              <a:buSzPts val="7680"/>
            </a:pPr>
            <a:r>
              <a:rPr lang="en-US" dirty="0">
                <a:hlinkClick r:id="rId6"/>
              </a:rPr>
              <a:t>https://www.211oc.org/images/2020/pdfcorona/2020_Older_Adult_Mental_Health_Resource_Guide.pdf</a:t>
            </a:r>
            <a:endParaRPr lang="en-US" dirty="0"/>
          </a:p>
          <a:p>
            <a:pPr indent="-1158269">
              <a:spcBef>
                <a:spcPts val="0"/>
              </a:spcBef>
              <a:buSzPts val="7680"/>
            </a:pPr>
            <a:r>
              <a:rPr lang="en-US" dirty="0">
                <a:hlinkClick r:id="rId7"/>
              </a:rPr>
              <a:t>http://www.ochealthiertogether.org/content/sites/ochca/Local_Reports/Orange_County_MHSA_Program_Analysis_May_2018.pdf</a:t>
            </a:r>
            <a:endParaRPr lang="en-US" dirty="0"/>
          </a:p>
          <a:p>
            <a:pPr indent="-1158269">
              <a:spcBef>
                <a:spcPts val="0"/>
              </a:spcBef>
              <a:buSzPts val="7680"/>
            </a:pPr>
            <a:r>
              <a:rPr lang="en-US" dirty="0">
                <a:hlinkClick r:id="rId8"/>
              </a:rPr>
              <a:t>https://www.ochealthinfo.com/sites/hca/files/import/data/files/116403.pdf</a:t>
            </a:r>
            <a:endParaRPr lang="en-US" dirty="0"/>
          </a:p>
          <a:p>
            <a:pPr indent="-1158269">
              <a:spcBef>
                <a:spcPts val="0"/>
              </a:spcBef>
              <a:buSzPts val="7680"/>
            </a:pPr>
            <a:r>
              <a:rPr lang="en-US" dirty="0">
                <a:hlinkClick r:id="rId9"/>
              </a:rPr>
              <a:t>https://www.ocbc.org/wp-content/uploads/2020/09/2020-Community-Indicators-Report.pdf</a:t>
            </a:r>
            <a:endParaRPr lang="en-US" dirty="0"/>
          </a:p>
          <a:p>
            <a:pPr indent="-1158269">
              <a:spcBef>
                <a:spcPts val="0"/>
              </a:spcBef>
              <a:buSzPts val="7680"/>
            </a:pPr>
            <a:r>
              <a:rPr lang="en-US" dirty="0">
                <a:hlinkClick r:id="rId10"/>
              </a:rPr>
              <a:t>https://www.unitedwayoc.org/wp-content/uploads/2018/07/orange-county-community-indicators-report-2018.pdf</a:t>
            </a:r>
            <a:endParaRPr lang="en-US" dirty="0"/>
          </a:p>
          <a:p>
            <a:pPr indent="-1158269">
              <a:spcBef>
                <a:spcPts val="0"/>
              </a:spcBef>
              <a:buSzPts val="7680"/>
            </a:pPr>
            <a:endParaRPr lang="en-US" dirty="0"/>
          </a:p>
          <a:p>
            <a:pPr marL="1645949" lvl="0" indent="-1158269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B600A80-DB94-E644-A0BE-BC778432DA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F2A50E85-F28C-6A46-8034-1182B1C7CFA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29761051"/>
            <a:ext cx="8309872" cy="264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5250120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dirty="0"/>
              <a:t>Questions/Answers</a:t>
            </a:r>
            <a:endParaRPr dirty="0"/>
          </a:p>
        </p:txBody>
      </p:sp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8" algn="ctr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1645949" lvl="0" indent="-1158268" algn="ctr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1645949" lvl="0" indent="-1158268" algn="ctr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1645949" lvl="0" indent="-1158268" algn="ctr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1645949" lvl="0" indent="-1158268" algn="ctr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1645949" lvl="0" indent="-1158268" algn="ctr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1645949" lvl="0" indent="-1158268" algn="ctr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1645949" lvl="0" indent="-1158268" algn="ctr">
              <a:spcBef>
                <a:spcPts val="0"/>
              </a:spcBef>
              <a:buSzPts val="7680"/>
              <a:buNone/>
            </a:pPr>
            <a:r>
              <a:rPr lang="en-US" dirty="0"/>
              <a:t>Questions ?</a:t>
            </a:r>
            <a:endParaRPr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8E562BB-9C1F-2F45-AC15-B950BD191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46D4721-C1A4-D845-88E7-96E5F6D226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6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20100"/>
            </a:pPr>
            <a:r>
              <a:rPr lang="en-US" sz="9600" b="1" dirty="0">
                <a:solidFill>
                  <a:schemeClr val="bg1"/>
                </a:solidFill>
              </a:rPr>
              <a:t>Project Goal</a:t>
            </a:r>
            <a:endParaRPr dirty="0"/>
          </a:p>
        </p:txBody>
      </p:sp>
      <p:pic>
        <p:nvPicPr>
          <p:cNvPr id="1026" name="Picture 2" descr="211OC Database Search - 2-1-1 Orange County">
            <a:extLst>
              <a:ext uri="{FF2B5EF4-FFF2-40B4-BE49-F238E27FC236}">
                <a16:creationId xmlns:a16="http://schemas.microsoft.com/office/drawing/2014/main" id="{2292C520-7A8C-E740-A461-9D171962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200" y="11275250"/>
            <a:ext cx="20726400" cy="1940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11 | United Way of Central Iowa">
            <a:extLst>
              <a:ext uri="{FF2B5EF4-FFF2-40B4-BE49-F238E27FC236}">
                <a16:creationId xmlns:a16="http://schemas.microsoft.com/office/drawing/2014/main" id="{882B584A-52E5-9B4C-8FE4-8115F02F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842188"/>
            <a:ext cx="19761200" cy="1555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A1E8D-B5D4-684D-A827-0A79B66F26C5}"/>
              </a:ext>
            </a:extLst>
          </p:cNvPr>
          <p:cNvSpPr txBox="1"/>
          <p:nvPr/>
        </p:nvSpPr>
        <p:spPr>
          <a:xfrm>
            <a:off x="3860800" y="5602293"/>
            <a:ext cx="33375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49" lvl="0" indent="-1158268">
              <a:buSzPts val="7680"/>
              <a:buFont typeface="Wingdings" panose="05000000000000000000" pitchFamily="2" charset="2"/>
              <a:buChar char="q"/>
            </a:pPr>
            <a:r>
              <a:rPr lang="en-US" sz="8800" b="1" dirty="0">
                <a:solidFill>
                  <a:schemeClr val="bg1"/>
                </a:solidFill>
              </a:rPr>
              <a:t>Aim to make a live forecasting dashboard related to the quantity of mental health calls made to 2-1-1 OC and to help them to make more informed and intelligent decisions.</a:t>
            </a:r>
          </a:p>
          <a:p>
            <a:pPr marL="487681" lvl="0">
              <a:buSzPts val="7680"/>
            </a:pPr>
            <a:endParaRPr lang="en-US" sz="8800" b="1" dirty="0">
              <a:solidFill>
                <a:schemeClr val="bg1"/>
              </a:solidFill>
            </a:endParaRPr>
          </a:p>
        </p:txBody>
      </p:sp>
      <p:pic>
        <p:nvPicPr>
          <p:cNvPr id="14" name="Google Shape;193;p22">
            <a:extLst>
              <a:ext uri="{FF2B5EF4-FFF2-40B4-BE49-F238E27FC236}">
                <a16:creationId xmlns:a16="http://schemas.microsoft.com/office/drawing/2014/main" id="{B8526865-6DCF-4C4C-A358-6624549564C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17520" y="29427562"/>
            <a:ext cx="8309872" cy="333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4968F0D5-305E-294E-AC55-DB1C435B1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54EBAE2-2F66-6246-A8D1-1E9EEE8073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29427562"/>
            <a:ext cx="8309872" cy="333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Introduction I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EBB1BC-54E3-4420-B270-BEEBCF84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1007" y="6940897"/>
            <a:ext cx="37132921" cy="23211933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Organization: Plan4Co</a:t>
            </a:r>
          </a:p>
          <a:p>
            <a:pPr marL="137160" indent="0">
              <a:buNone/>
            </a:pPr>
            <a:r>
              <a:rPr lang="en-US" dirty="0"/>
              <a:t>Preceptor: Mark Charipar,</a:t>
            </a:r>
          </a:p>
          <a:p>
            <a:pPr marL="137160" indent="0">
              <a:buNone/>
            </a:pPr>
            <a:r>
              <a:rPr lang="en-US" dirty="0"/>
              <a:t>							Project Manager</a:t>
            </a:r>
          </a:p>
          <a:p>
            <a:pPr marL="137160" indent="0">
              <a:buNone/>
            </a:pPr>
            <a:r>
              <a:rPr lang="en-US" dirty="0"/>
              <a:t>							Data Scientist</a:t>
            </a:r>
          </a:p>
          <a:p>
            <a:pPr marL="137160" indent="0">
              <a:buNone/>
            </a:pPr>
            <a:r>
              <a:rPr lang="en-US" dirty="0"/>
              <a:t>About the Organization’s Structure: Plan4Co is a relatively new data science startup with less than 75 contractors.  Plan4Co specializes solving data science problems and needs for small businesses for a competitive price, while offering a polished product and a </a:t>
            </a:r>
            <a:r>
              <a:rPr lang="en-US" i="1" dirty="0"/>
              <a:t>“can do attitude”.</a:t>
            </a:r>
          </a:p>
          <a:p>
            <a:pPr marL="137160" indent="0">
              <a:buNone/>
            </a:pPr>
            <a:r>
              <a:rPr lang="en-US" dirty="0"/>
              <a:t>About the Project:  The project involved a non-for-profit call center and forecasting the number of calls that are related to mental health.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8BBEA8C5-D2DD-4747-9D94-CA90E13632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9129248" y="7094217"/>
            <a:ext cx="10434807" cy="799825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9265EB0-0160-CC4A-9AC9-660355F048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BD8132C-F412-2745-9DD0-F065C7D66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29698521"/>
            <a:ext cx="8309872" cy="306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Introduction II</a:t>
            </a:r>
            <a:endParaRPr dirty="0"/>
          </a:p>
        </p:txBody>
      </p:sp>
      <p:sp>
        <p:nvSpPr>
          <p:cNvPr id="9" name="Google Shape;185;p21">
            <a:extLst>
              <a:ext uri="{FF2B5EF4-FFF2-40B4-BE49-F238E27FC236}">
                <a16:creationId xmlns:a16="http://schemas.microsoft.com/office/drawing/2014/main" id="{73C7B125-B386-4AF7-8C81-963DD3842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24912" y="5482485"/>
            <a:ext cx="21318429" cy="238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Takes a call centers CRM database data (</a:t>
            </a:r>
            <a:r>
              <a:rPr lang="en-US" dirty="0" err="1"/>
              <a:t>iCarol</a:t>
            </a:r>
            <a:r>
              <a:rPr lang="en-US" dirty="0"/>
              <a:t>) from excel files and uploads them to a cloud SQL database (Snowflake).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call centers data is then transformed on the SQL database via Python and an API.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Then the data is loaded to a local machine and further transformed to be input into a ML model (LSTM).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model forecasts the number of calls made to the call center that are related to mental health, as is defined by their taxonomy system.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forecasted number of calls is uploaded to the SQL database in a new table.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Microsoft Power BI Pro is then connected to the SQL database using </a:t>
            </a:r>
            <a:r>
              <a:rPr lang="en-US" i="1" dirty="0"/>
              <a:t>direct query </a:t>
            </a:r>
            <a:r>
              <a:rPr lang="en-US" dirty="0"/>
              <a:t>mode and a visualization is created.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An embed public URL link is then created with Microsoft Power BI Pro and the URL was shared with the call centers IT personnel.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call center then forwards monthly data from their CRM database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Upon receiving the updated data another python file is executed that updates the SQL database with the new data and predictions.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dirty="0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3D73074-15BB-4AEB-85EE-49B28FD9E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3341" y="5634828"/>
            <a:ext cx="17534966" cy="22505383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12F7A088-4092-3248-8EB5-B884BABC9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0E6D681-8CCE-6D4C-B102-459FE0204B0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7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29850920"/>
            <a:ext cx="8309872" cy="291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Introduction III</a:t>
            </a:r>
            <a:endParaRPr dirty="0"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00" cy="22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9" algn="ctr">
              <a:spcBef>
                <a:spcPts val="0"/>
              </a:spcBef>
              <a:buSzPts val="7680"/>
              <a:buNone/>
            </a:pPr>
            <a:r>
              <a:rPr lang="en-US" sz="11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en-US" sz="11000" b="1" i="1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" indent="0">
              <a:spcBef>
                <a:spcPts val="0"/>
              </a:spcBef>
              <a:buSzPts val="7680"/>
              <a:buNone/>
            </a:pPr>
            <a:endParaRPr lang="en-US" dirty="0"/>
          </a:p>
          <a:p>
            <a:pPr>
              <a:spcBef>
                <a:spcPts val="0"/>
              </a:spcBef>
              <a:buSzPts val="7680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world health Organization report in 2016 stated that about 15% of the older adult population suffers from mental issues.</a:t>
            </a:r>
          </a:p>
          <a:p>
            <a:pPr>
              <a:spcBef>
                <a:spcPts val="0"/>
              </a:spcBef>
              <a:buSzPts val="7680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buSzPts val="7680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Orange County MHSA program analysis, the current state of mental health is assessed. </a:t>
            </a:r>
          </a:p>
          <a:p>
            <a:pPr>
              <a:spcBef>
                <a:spcPts val="0"/>
              </a:spcBef>
              <a:buSzPts val="7680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buSzPts val="7680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Mental Health Resource Guide provides the relevant directories to find the required information on a mental issue.</a:t>
            </a:r>
          </a:p>
          <a:p>
            <a:pPr>
              <a:spcBef>
                <a:spcPts val="0"/>
              </a:spcBef>
              <a:buSzPts val="7680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buSzPts val="7680"/>
            </a:pPr>
            <a:endParaRPr lang="en-US" dirty="0"/>
          </a:p>
          <a:p>
            <a:pPr>
              <a:spcBef>
                <a:spcPts val="0"/>
              </a:spcBef>
              <a:buSzPts val="7680"/>
            </a:pPr>
            <a:endParaRPr lang="en-US" dirty="0"/>
          </a:p>
          <a:p>
            <a:pPr marL="137160" indent="0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D0267F6B-254E-B942-A04D-9F30623A4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E63AE1B-90E9-C24D-86FB-BB38D89AB87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055392"/>
            <a:ext cx="8309872" cy="271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dirty="0"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3017520" y="6080759"/>
            <a:ext cx="27157680" cy="2321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944881" lvl="1" indent="0">
              <a:spcBef>
                <a:spcPts val="0"/>
              </a:spcBef>
              <a:buSzPts val="7680"/>
              <a:buNone/>
            </a:pPr>
            <a:r>
              <a:rPr lang="en-US" sz="11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944881" lvl="1" indent="0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2-1-1 OC call centers datasets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endParaRPr lang="en-US" dirty="0"/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Dataset from the year 2014 to 2021 (eight years' worth data)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endParaRPr lang="en-US" dirty="0"/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Excel spreadsheets with three sheet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endParaRPr lang="en-US" dirty="0"/>
          </a:p>
          <a:p>
            <a:pPr marL="944881" lvl="1" indent="0">
              <a:spcBef>
                <a:spcPts val="0"/>
              </a:spcBef>
              <a:buSzPts val="7680"/>
              <a:buNone/>
            </a:pPr>
            <a:r>
              <a:rPr lang="en-US" sz="11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and Data Cleaning with SQL:</a:t>
            </a:r>
          </a:p>
          <a:p>
            <a:pPr marL="944881" lvl="1" indent="0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Transformed the datasets into the cloud platform Snowflake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endParaRPr lang="en-US" dirty="0"/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Generated SQL queries for data cleaning in  Snowflake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endParaRPr lang="en-US" dirty="0"/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Shared the cleaned dataset with other Plan4Co member’s Snowflake account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endParaRPr lang="en-US" dirty="0"/>
          </a:p>
          <a:p>
            <a:pPr marL="2103149" lvl="1" indent="-1158268">
              <a:spcBef>
                <a:spcPts val="0"/>
              </a:spcBef>
              <a:buSzPts val="7680"/>
            </a:pP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27D144-F503-4B6D-A543-423F76149C57}"/>
              </a:ext>
            </a:extLst>
          </p:cNvPr>
          <p:cNvGrpSpPr/>
          <p:nvPr/>
        </p:nvGrpSpPr>
        <p:grpSpPr>
          <a:xfrm>
            <a:off x="28103072" y="5646767"/>
            <a:ext cx="12382009" cy="25519380"/>
            <a:chOff x="24710909" y="5608320"/>
            <a:chExt cx="11259628" cy="232061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6F1866-2B7A-4B96-AE44-D8E11D4743EC}"/>
                </a:ext>
              </a:extLst>
            </p:cNvPr>
            <p:cNvGrpSpPr/>
            <p:nvPr/>
          </p:nvGrpSpPr>
          <p:grpSpPr>
            <a:xfrm>
              <a:off x="24710909" y="5608320"/>
              <a:ext cx="11259628" cy="17632652"/>
              <a:chOff x="20698111" y="6438102"/>
              <a:chExt cx="20539370" cy="32164790"/>
            </a:xfrm>
          </p:grpSpPr>
          <p:pic>
            <p:nvPicPr>
              <p:cNvPr id="3" name="Picture 2" descr="Table&#10;&#10;Description automatically generated">
                <a:extLst>
                  <a:ext uri="{FF2B5EF4-FFF2-40B4-BE49-F238E27FC236}">
                    <a16:creationId xmlns:a16="http://schemas.microsoft.com/office/drawing/2014/main" id="{2F962EF2-6962-4158-8045-7CCD9C0CE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98111" y="6438102"/>
                <a:ext cx="20539370" cy="972848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025F111-451A-42D5-B3AF-97356BE45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64290" y="16160468"/>
                <a:ext cx="6344148" cy="22442424"/>
              </a:xfrm>
              <a:prstGeom prst="rect">
                <a:avLst/>
              </a:prstGeom>
            </p:spPr>
          </p:pic>
        </p:grpSp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902AC4C6-C044-477B-98BF-46E22618C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59257" y="23243208"/>
              <a:ext cx="3526760" cy="5571259"/>
            </a:xfrm>
            <a:prstGeom prst="rect">
              <a:avLst/>
            </a:prstGeom>
          </p:spPr>
        </p:pic>
      </p:grp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8B77755E-6482-1048-A0C9-7175BE6F6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00417CF-3C15-A940-8D9E-5DBEE04DB39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29623472"/>
            <a:ext cx="8309872" cy="314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3017520" y="5443219"/>
            <a:ext cx="18050256" cy="2312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7681" indent="0">
              <a:spcBef>
                <a:spcPts val="0"/>
              </a:spcBef>
              <a:buSzPts val="7680"/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</a:p>
          <a:p>
            <a:pPr marL="487681" indent="0">
              <a:spcBef>
                <a:spcPts val="0"/>
              </a:spcBef>
              <a:buSzPts val="7680"/>
              <a:buNone/>
            </a:pPr>
            <a:endParaRPr lang="en-US" dirty="0"/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01CF405F-155A-6241-ACFD-175889754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3600" y="29698520"/>
            <a:ext cx="5878048" cy="224132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0D6562F-EE54-6B40-908E-0E5511DAB28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7052C5C-E4F6-6043-83A0-BC07BB0A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40" y="8276416"/>
            <a:ext cx="24255042" cy="703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23B02C5-7D80-3743-ACDD-F3432FEE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5165" y="7395642"/>
            <a:ext cx="14062364" cy="834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682942E-9444-3C44-8369-5989C4D0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599" y="18132044"/>
            <a:ext cx="11430002" cy="834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E974DE6-0128-0647-B541-E59586D8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40" y="17986168"/>
            <a:ext cx="24255041" cy="108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1F80E0D-DE5E-9848-A6ED-244B5047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41" y="15641080"/>
            <a:ext cx="24255041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29392010"/>
            <a:ext cx="8309872" cy="3373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008262" cy="2248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7681" indent="0">
              <a:spcBef>
                <a:spcPts val="0"/>
              </a:spcBef>
              <a:buSzPts val="7680"/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and forecast: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call center was asking for a time series forecast.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Created an LSTM model of deep learning techniques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Minimum validation </a:t>
            </a:r>
            <a:r>
              <a:rPr lang="en-US" b="1" dirty="0"/>
              <a:t>loss</a:t>
            </a:r>
            <a:r>
              <a:rPr lang="en-US" dirty="0"/>
              <a:t> is 0.52 and minimum validation </a:t>
            </a:r>
            <a:r>
              <a:rPr lang="en-US" b="1" dirty="0" err="1"/>
              <a:t>mae</a:t>
            </a:r>
            <a:r>
              <a:rPr lang="en-US" dirty="0"/>
              <a:t> (mean absolute errors) is 0.51.</a:t>
            </a:r>
          </a:p>
          <a:p>
            <a:pPr marL="487681" indent="0">
              <a:spcBef>
                <a:spcPts val="0"/>
              </a:spcBef>
              <a:buSzPts val="7680"/>
              <a:buNone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Allowed the customer to gain valued insight with the visualization from the model predictions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Used complex linear regression and compared numerous independent variables with dependent variables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  <a:p>
            <a:pPr marL="1645949" indent="-1158268">
              <a:spcBef>
                <a:spcPts val="0"/>
              </a:spcBef>
              <a:buSzPts val="7680"/>
            </a:pPr>
            <a:endParaRPr lang="en-US" dirty="0"/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11CDD5A7-849D-3747-AAF4-394101414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15A4C04-AF5B-FC40-A390-110CE4B5D1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055392"/>
            <a:ext cx="8309872" cy="278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3017520" y="6080759"/>
            <a:ext cx="37856160" cy="199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spcBef>
                <a:spcPts val="0"/>
              </a:spcBef>
              <a:buSzPts val="7680"/>
              <a:buNone/>
            </a:pPr>
            <a:endParaRPr lang="en-US" dirty="0"/>
          </a:p>
          <a:p>
            <a:pPr>
              <a:spcBef>
                <a:spcPts val="0"/>
              </a:spcBef>
              <a:buSzPts val="7680"/>
            </a:pPr>
            <a:r>
              <a:rPr lang="en-US" dirty="0"/>
              <a:t>Next thirty days, total mental health calls will increase by just over one percent (1.38%).</a:t>
            </a:r>
          </a:p>
          <a:p>
            <a:pPr>
              <a:spcBef>
                <a:spcPts val="0"/>
              </a:spcBef>
              <a:buSzPts val="7680"/>
            </a:pPr>
            <a:endParaRPr lang="en-US" dirty="0"/>
          </a:p>
          <a:p>
            <a:pPr>
              <a:spcBef>
                <a:spcPts val="0"/>
              </a:spcBef>
              <a:buSzPts val="7680"/>
            </a:pPr>
            <a:r>
              <a:rPr lang="en-US" dirty="0"/>
              <a:t>Calls spiked during the Covid-19 Pandemic period.</a:t>
            </a:r>
          </a:p>
          <a:p>
            <a:pPr>
              <a:spcBef>
                <a:spcPts val="0"/>
              </a:spcBef>
              <a:buSzPts val="7680"/>
            </a:pPr>
            <a:endParaRPr lang="en-US" dirty="0"/>
          </a:p>
          <a:p>
            <a:pPr>
              <a:spcBef>
                <a:spcPts val="0"/>
              </a:spcBef>
              <a:buSzPts val="7680"/>
            </a:pPr>
            <a:r>
              <a:rPr lang="en-US" dirty="0"/>
              <a:t>Fewer number of calls were referred to related services.</a:t>
            </a:r>
          </a:p>
          <a:p>
            <a:pPr>
              <a:spcBef>
                <a:spcPts val="0"/>
              </a:spcBef>
              <a:buSzPts val="7680"/>
            </a:pPr>
            <a:endParaRPr lang="en-US" dirty="0"/>
          </a:p>
          <a:p>
            <a:pPr>
              <a:spcBef>
                <a:spcPts val="0"/>
              </a:spcBef>
              <a:buSzPts val="7680"/>
            </a:pPr>
            <a:r>
              <a:rPr lang="en-US" dirty="0"/>
              <a:t>Highest number of calls were received from females.</a:t>
            </a:r>
          </a:p>
          <a:p>
            <a:pPr>
              <a:spcBef>
                <a:spcPts val="0"/>
              </a:spcBef>
              <a:buSzPts val="7680"/>
            </a:pPr>
            <a:endParaRPr lang="en-US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81D32C37-D372-4448-AA9E-BD7A29614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3600" y="29297161"/>
            <a:ext cx="5878048" cy="26426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73F7E50-632D-B447-A7BE-EFB1CCFBEA6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2273905" y="30055392"/>
            <a:ext cx="3514225" cy="2479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770</Words>
  <Application>Microsoft Macintosh PowerPoint</Application>
  <PresentationFormat>Custom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 Symbols</vt:lpstr>
      <vt:lpstr>Times New Roman</vt:lpstr>
      <vt:lpstr>Wingdings</vt:lpstr>
      <vt:lpstr>Ion</vt:lpstr>
      <vt:lpstr>PowerPoint Presentation</vt:lpstr>
      <vt:lpstr>Project Goal</vt:lpstr>
      <vt:lpstr>Introduction I</vt:lpstr>
      <vt:lpstr>Introduction II</vt:lpstr>
      <vt:lpstr>Introduction III</vt:lpstr>
      <vt:lpstr>Methods</vt:lpstr>
      <vt:lpstr>Methods</vt:lpstr>
      <vt:lpstr>Methods</vt:lpstr>
      <vt:lpstr>Results</vt:lpstr>
      <vt:lpstr>Dashboard</vt:lpstr>
      <vt:lpstr>Recommendation &amp; Lesson Learned</vt:lpstr>
      <vt:lpstr>Reference</vt:lpstr>
      <vt:lpstr>Questions/Answers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Sabindra Rai</cp:lastModifiedBy>
  <cp:revision>15</cp:revision>
  <dcterms:modified xsi:type="dcterms:W3CDTF">2021-08-17T14:34:46Z</dcterms:modified>
</cp:coreProperties>
</file>