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67" r:id="rId3"/>
    <p:sldId id="258" r:id="rId4"/>
    <p:sldId id="270" r:id="rId5"/>
    <p:sldId id="282" r:id="rId6"/>
    <p:sldId id="260" r:id="rId7"/>
    <p:sldId id="272" r:id="rId8"/>
    <p:sldId id="269" r:id="rId9"/>
    <p:sldId id="283" r:id="rId10"/>
    <p:sldId id="275" r:id="rId11"/>
    <p:sldId id="276" r:id="rId12"/>
    <p:sldId id="277" r:id="rId13"/>
    <p:sldId id="285" r:id="rId14"/>
    <p:sldId id="278" r:id="rId15"/>
    <p:sldId id="284" r:id="rId16"/>
    <p:sldId id="286" r:id="rId17"/>
    <p:sldId id="288" r:id="rId18"/>
    <p:sldId id="287" r:id="rId19"/>
    <p:sldId id="281" r:id="rId20"/>
    <p:sldId id="263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8" r:id="rId29"/>
    <p:sldId id="299" r:id="rId30"/>
    <p:sldId id="300" r:id="rId31"/>
    <p:sldId id="301" r:id="rId32"/>
    <p:sldId id="302" r:id="rId33"/>
    <p:sldId id="264" r:id="rId34"/>
    <p:sldId id="26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5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05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1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20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6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6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8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8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8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2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3750" l="6667" r="89048">
                        <a14:foregroundMark x1="20000" y1="79167" x2="64762" y2="14583"/>
                        <a14:foregroundMark x1="64762" y1="14583" x2="44286" y2="3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7140" y="1600009"/>
            <a:ext cx="1765954" cy="2018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0117" y="147773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BREAST CANCER PREDICTION ANALYSIS</a:t>
            </a:r>
          </a:p>
        </p:txBody>
      </p:sp>
      <p:sp>
        <p:nvSpPr>
          <p:cNvPr id="4" name="AutoShape 2" descr="Breast Cancer Prognostic Biomarkers: Transcriptome &amp; Proteome Analysis"/>
          <p:cNvSpPr>
            <a:spLocks noChangeAspect="1" noChangeArrowheads="1"/>
          </p:cNvSpPr>
          <p:nvPr/>
        </p:nvSpPr>
        <p:spPr bwMode="auto">
          <a:xfrm>
            <a:off x="2284413" y="2760102"/>
            <a:ext cx="2301034" cy="23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96698" y="3725957"/>
            <a:ext cx="57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Breast Cancer Wisconsin (Diagnostic)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40199" y="5061144"/>
            <a:ext cx="186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Moulika chatu</a:t>
            </a:r>
          </a:p>
        </p:txBody>
      </p:sp>
    </p:spTree>
    <p:extLst>
      <p:ext uri="{BB962C8B-B14F-4D97-AF65-F5344CB8AC3E}">
        <p14:creationId xmlns:p14="http://schemas.microsoft.com/office/powerpoint/2010/main" val="339890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36D15-EC3C-44F1-BC16-190B6D7F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41" y="198144"/>
            <a:ext cx="5582764" cy="125989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DATA VISUALIZATION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342C-0E81-4331-AFD2-C0FD7480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Density Plots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EACB6-CF9F-4221-B160-0ABC8E3B8494}"/>
              </a:ext>
            </a:extLst>
          </p:cNvPr>
          <p:cNvSpPr/>
          <p:nvPr/>
        </p:nvSpPr>
        <p:spPr>
          <a:xfrm>
            <a:off x="484950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8C2F1-4B42-4923-8022-5F94FE02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373" y="977952"/>
            <a:ext cx="8514310" cy="5589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38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36D15-EC3C-44F1-BC16-190B6D7F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90140"/>
            <a:ext cx="5582764" cy="12598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VISUALIZATION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342C-0E81-4331-AFD2-C0FD7480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66" y="1458038"/>
            <a:ext cx="3650278" cy="375925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Box Plots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57DE1-A024-46AB-A6E6-9F9D614D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661" y="790966"/>
            <a:ext cx="8724900" cy="602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EEACB6-CF9F-4221-B160-0ABC8E3B8494}"/>
              </a:ext>
            </a:extLst>
          </p:cNvPr>
          <p:cNvSpPr/>
          <p:nvPr/>
        </p:nvSpPr>
        <p:spPr>
          <a:xfrm>
            <a:off x="484950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3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36D15-EC3C-44F1-BC16-190B6D7F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VISUALIZATION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342C-0E81-4331-AFD2-C0FD7480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Pair wise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7629F-9EA6-405B-ADF4-735FF163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89" y="640080"/>
            <a:ext cx="6865495" cy="6011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EACB6-CF9F-4221-B160-0ABC8E3B8494}"/>
              </a:ext>
            </a:extLst>
          </p:cNvPr>
          <p:cNvSpPr/>
          <p:nvPr/>
        </p:nvSpPr>
        <p:spPr>
          <a:xfrm>
            <a:off x="484950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0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290B-103C-4F76-B3B5-34E92C1C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0157" y="669081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DATA ENCODING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6F8A88-2E36-4C85-9695-29E7D702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79" y="1673813"/>
            <a:ext cx="8148900" cy="1280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6A316-7C41-439F-AB79-B509F453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33" y="3083235"/>
            <a:ext cx="11344386" cy="30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36D15-EC3C-44F1-BC16-190B6D7F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41" y="198144"/>
            <a:ext cx="5582764" cy="12598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Finding Co-relation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342C-0E81-4331-AFD2-C0FD7480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66" y="1458038"/>
            <a:ext cx="3650278" cy="375925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using Heat map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EACB6-CF9F-4221-B160-0ABC8E3B8494}"/>
              </a:ext>
            </a:extLst>
          </p:cNvPr>
          <p:cNvSpPr/>
          <p:nvPr/>
        </p:nvSpPr>
        <p:spPr>
          <a:xfrm>
            <a:off x="484950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3D838-6A8E-48E5-80EA-708ED3E2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981" y="828091"/>
            <a:ext cx="5791200" cy="60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49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F60F72-CB24-438D-B8A7-C709B357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13" y="220468"/>
            <a:ext cx="6680773" cy="6637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13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290B-103C-4F76-B3B5-34E92C1C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0157" y="669081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Finding Co-relation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BC55AE-96DD-40DA-A695-C220E4A30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508" y="1561342"/>
            <a:ext cx="4826918" cy="4763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B1C520-1118-4570-8E27-03ED114D74FD}"/>
              </a:ext>
            </a:extLst>
          </p:cNvPr>
          <p:cNvSpPr/>
          <p:nvPr/>
        </p:nvSpPr>
        <p:spPr>
          <a:xfrm>
            <a:off x="1097134" y="1719138"/>
            <a:ext cx="2561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b="1" dirty="0">
                <a:solidFill>
                  <a:schemeClr val="accent1"/>
                </a:solidFill>
              </a:rPr>
              <a:t>2. using </a:t>
            </a:r>
            <a:r>
              <a:rPr lang="en-US" sz="2800" b="1" dirty="0" err="1">
                <a:solidFill>
                  <a:schemeClr val="accent1"/>
                </a:solidFill>
              </a:rPr>
              <a:t>corr</a:t>
            </a:r>
            <a:r>
              <a:rPr lang="en-US" sz="2800" b="1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7791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C7B5-CF64-4F00-8C83-A0904677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405" y="533498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Why finding correlation is important?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3E6D1-26D3-485C-BE0E-4738AC13A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93" y="1964961"/>
            <a:ext cx="11080533" cy="3971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19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290B-103C-4F76-B3B5-34E92C1C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0157" y="669081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Feature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5A61E-9B81-4ECA-97EB-87EEC53E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17" y="1740109"/>
            <a:ext cx="7199365" cy="4076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96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3196-ACAE-43AA-891C-73F2AAE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MODELLING &amp; PREDICTION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83AB-93F4-449F-8847-3CE691A1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14" y="2216424"/>
            <a:ext cx="8915400" cy="3777622"/>
          </a:xfrm>
        </p:spPr>
        <p:txBody>
          <a:bodyPr>
            <a:normAutofit/>
          </a:bodyPr>
          <a:lstStyle/>
          <a:p>
            <a:r>
              <a:rPr lang="en-US" b="1" dirty="0"/>
              <a:t>Import</a:t>
            </a:r>
            <a:r>
              <a:rPr lang="en-US" dirty="0"/>
              <a:t> Packages and functions</a:t>
            </a:r>
          </a:p>
          <a:p>
            <a:r>
              <a:rPr lang="en-US" b="1" dirty="0">
                <a:solidFill>
                  <a:srgbClr val="222222"/>
                </a:solidFill>
              </a:rPr>
              <a:t>Get</a:t>
            </a:r>
            <a:r>
              <a:rPr lang="en-US" dirty="0">
                <a:solidFill>
                  <a:srgbClr val="222222"/>
                </a:solidFill>
              </a:rPr>
              <a:t> data to work with and, if appropriate, transform it</a:t>
            </a:r>
          </a:p>
          <a:p>
            <a:r>
              <a:rPr lang="en-US" b="1" dirty="0">
                <a:solidFill>
                  <a:srgbClr val="222222"/>
                </a:solidFill>
              </a:rPr>
              <a:t>Create</a:t>
            </a:r>
            <a:r>
              <a:rPr lang="en-US" dirty="0">
                <a:solidFill>
                  <a:srgbClr val="222222"/>
                </a:solidFill>
              </a:rPr>
              <a:t> a classification model and train it with existing data</a:t>
            </a:r>
          </a:p>
          <a:p>
            <a:r>
              <a:rPr lang="en-US" b="1" dirty="0">
                <a:solidFill>
                  <a:srgbClr val="222222"/>
                </a:solidFill>
              </a:rPr>
              <a:t>Evaluate</a:t>
            </a:r>
            <a:r>
              <a:rPr lang="en-US" dirty="0">
                <a:solidFill>
                  <a:srgbClr val="222222"/>
                </a:solidFill>
              </a:rPr>
              <a:t> your model to see if its performance is satisfactory</a:t>
            </a:r>
          </a:p>
          <a:p>
            <a:r>
              <a:rPr lang="en-US" b="1" dirty="0">
                <a:solidFill>
                  <a:srgbClr val="222222"/>
                </a:solidFill>
              </a:rPr>
              <a:t>Apply</a:t>
            </a:r>
            <a:r>
              <a:rPr lang="en-US" dirty="0">
                <a:solidFill>
                  <a:srgbClr val="222222"/>
                </a:solidFill>
              </a:rPr>
              <a:t> your model to make predictions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A69B2-5E6D-43E4-8FEE-73AD0F11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5" y="1322446"/>
            <a:ext cx="42767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bjectives - Ab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929" y="1264555"/>
            <a:ext cx="3435071" cy="248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042" y="624110"/>
            <a:ext cx="8911687" cy="1280890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OBJECTIVE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52" y="1434115"/>
            <a:ext cx="8915400" cy="3777622"/>
          </a:xfrm>
        </p:spPr>
        <p:txBody>
          <a:bodyPr/>
          <a:lstStyle/>
          <a:p>
            <a:r>
              <a:rPr lang="en-US" dirty="0"/>
              <a:t>This analysis aims to observe which features are most helpful in predicting malignant or benign cancer and to see general trends. </a:t>
            </a:r>
          </a:p>
          <a:p>
            <a:r>
              <a:rPr lang="en-US" dirty="0"/>
              <a:t>The goal is to classify whether the breast cancer is benign or malignant.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205B8D-7701-4162-8B92-689C27C9DBB8}"/>
              </a:ext>
            </a:extLst>
          </p:cNvPr>
          <p:cNvSpPr txBox="1">
            <a:spLocks/>
          </p:cNvSpPr>
          <p:nvPr/>
        </p:nvSpPr>
        <p:spPr>
          <a:xfrm>
            <a:off x="1910652" y="337307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Identifying the problem and Data Sources</a:t>
            </a:r>
          </a:p>
          <a:p>
            <a:r>
              <a:rPr lang="en-US"/>
              <a:t>Exploratory Data Analysis</a:t>
            </a:r>
          </a:p>
          <a:p>
            <a:r>
              <a:rPr lang="en-US"/>
              <a:t>Pre-Processing the Data</a:t>
            </a:r>
          </a:p>
          <a:p>
            <a:r>
              <a:rPr lang="en-US"/>
              <a:t>Build model to predict whether breast cell tissue is malignant or Benign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BC49C5-9FC5-4297-9F36-5A72E617D28E}"/>
              </a:ext>
            </a:extLst>
          </p:cNvPr>
          <p:cNvSpPr txBox="1">
            <a:spLocks/>
          </p:cNvSpPr>
          <p:nvPr/>
        </p:nvSpPr>
        <p:spPr>
          <a:xfrm>
            <a:off x="2055042" y="262053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4EF17-331F-45A4-8CA4-60C6FCB8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44" y="5515034"/>
            <a:ext cx="10383063" cy="101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50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3635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84738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Modelling methodology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2827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Gothic" panose="020B0502020202020204" pitchFamily="34" charset="0"/>
              </a:rPr>
              <a:t>Logistic Regression (LR)</a:t>
            </a:r>
          </a:p>
          <a:p>
            <a:r>
              <a:rPr lang="en-US" dirty="0">
                <a:latin typeface="Century Gothic" panose="020B0502020202020204" pitchFamily="34" charset="0"/>
              </a:rPr>
              <a:t>Linear Discriminant Analysis (LDA)</a:t>
            </a:r>
          </a:p>
          <a:p>
            <a:r>
              <a:rPr lang="en-US" dirty="0">
                <a:latin typeface="Century Gothic" panose="020B0502020202020204" pitchFamily="34" charset="0"/>
              </a:rPr>
              <a:t>K-Nearest Neighbors (KNN).</a:t>
            </a:r>
          </a:p>
          <a:p>
            <a:r>
              <a:rPr lang="en-US" dirty="0">
                <a:latin typeface="Century Gothic" panose="020B0502020202020204" pitchFamily="34" charset="0"/>
              </a:rPr>
              <a:t>Classification and Regression Trees (CART).</a:t>
            </a:r>
          </a:p>
          <a:p>
            <a:r>
              <a:rPr lang="en-US" dirty="0">
                <a:latin typeface="Century Gothic" panose="020B0502020202020204" pitchFamily="34" charset="0"/>
              </a:rPr>
              <a:t>Gaussian Naive Bayes (NB).</a:t>
            </a:r>
          </a:p>
          <a:p>
            <a:r>
              <a:rPr lang="en-US" dirty="0">
                <a:latin typeface="Century Gothic" panose="020B0502020202020204" pitchFamily="34" charset="0"/>
              </a:rPr>
              <a:t>Support Vector Machines (SVM).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5469-D030-4D24-A9A0-346CB9DC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Logistic Regression (LR)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9844D-A8EC-47E7-ABC7-FA68C10E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72" y="1416015"/>
            <a:ext cx="5282627" cy="5169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61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5469-D030-4D24-A9A0-346CB9DC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ROC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5CEBC-7EAC-491A-B6C5-584F7AFA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762" y="1476609"/>
            <a:ext cx="5110475" cy="45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5469-D030-4D24-A9A0-346CB9DC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Linear Discriminant Analysis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68513-B317-42FF-8787-7B6F257F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1905000"/>
            <a:ext cx="6623208" cy="3918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95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5469-D030-4D24-A9A0-346CB9DC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Decision Tree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164E9-3A08-4360-962A-BB5684DD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92" y="1627993"/>
            <a:ext cx="6301416" cy="4308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33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5469-D030-4D24-A9A0-346CB9DC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84267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Decision Tree Plot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893D7-5A6B-4810-A852-C515DC9D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79" y="1024712"/>
            <a:ext cx="8696325" cy="576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67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5469-D030-4D24-A9A0-346CB9DC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Random Forest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92FA1-5B1E-4D9D-9F7F-F92F4B24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12458"/>
            <a:ext cx="6149551" cy="4368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94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5469-D030-4D24-A9A0-346CB9DC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407" y="596477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 </a:t>
            </a:r>
            <a:r>
              <a:rPr lang="en-US" b="1" dirty="0" err="1">
                <a:solidFill>
                  <a:schemeClr val="accent1"/>
                </a:solidFill>
              </a:rPr>
              <a:t>Importances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504AC-9719-4E4D-BFB9-7D182B1C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31" y="1450692"/>
            <a:ext cx="9633289" cy="5407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1D6B4-36FB-44EF-8B18-92614F60C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50" y="2848131"/>
            <a:ext cx="5339164" cy="40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73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5469-D030-4D24-A9A0-346CB9DC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694D5-7936-4564-9638-271F65E3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15" y="1555855"/>
            <a:ext cx="6212174" cy="4348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938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7181-AE28-43C4-AD23-75648510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Gaussian Naive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ED28D-890F-4E5F-9A98-4B2B251F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24" y="1506121"/>
            <a:ext cx="6777241" cy="4459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173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DATASET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87" y="1669143"/>
            <a:ext cx="5122652" cy="3759253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1200" dirty="0"/>
              <a:t>Radius, measured from center to point of perimeter (mean, standard error, worst[highest mean])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Texture, measured by pixels making up the segmented area, is represented by grey-scale values (0 for black and 255 for white).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Perimeter, which is the size of the core </a:t>
            </a:r>
            <a:r>
              <a:rPr lang="en-US" sz="1200" dirty="0" err="1"/>
              <a:t>tumour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/>
              <a:t>Area, area of the </a:t>
            </a:r>
            <a:r>
              <a:rPr lang="en-US" sz="1200" dirty="0" err="1"/>
              <a:t>tumour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/>
              <a:t>Smoothness, measured by variation in radius length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Compactness, measured by the mean of [(square of perimeter)/area -1]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Concavity, whether it concave upwards or concave downwards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Concave point (number of concave portions)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Symmetry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Fractal dimension, which measures the complexity comparing how a detail in a pattern changes with the scale in which it is measured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FDEC2-E982-4426-A321-5F5DA093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76" y="1669142"/>
            <a:ext cx="6410334" cy="3933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6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7181-AE28-43C4-AD23-75648510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26" y="444228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Support Vector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431D2-EA88-4B78-8584-4B216378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26" y="1503466"/>
            <a:ext cx="6742490" cy="4627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048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1474-AEB7-4955-958D-3F56FC7F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	Algorithm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396C7-6ABE-4AE3-ACFC-EA3E8AA0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10" y="1905000"/>
            <a:ext cx="3680631" cy="2529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52A5D-3A90-4EA6-95F9-24860D546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22" y="1264555"/>
            <a:ext cx="6010171" cy="55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15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EA0AB-751E-4AA0-9768-EEEECCDD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425" y="218692"/>
            <a:ext cx="5237870" cy="6420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054BC-5C73-44D9-AB1C-813BBE123A8E}"/>
              </a:ext>
            </a:extLst>
          </p:cNvPr>
          <p:cNvSpPr txBox="1"/>
          <p:nvPr/>
        </p:nvSpPr>
        <p:spPr>
          <a:xfrm>
            <a:off x="1869305" y="5396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513680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854" y="637557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854" y="1918447"/>
            <a:ext cx="8915400" cy="3777622"/>
          </a:xfrm>
        </p:spPr>
        <p:txBody>
          <a:bodyPr/>
          <a:lstStyle/>
          <a:p>
            <a:pPr>
              <a:buFont typeface="+mj-lt"/>
              <a:buAutoNum type="alphaLcPeriod"/>
            </a:pPr>
            <a:endParaRPr lang="en-US" dirty="0"/>
          </a:p>
          <a:p>
            <a:r>
              <a:rPr lang="en-US" dirty="0"/>
              <a:t>At the end of the project I had identified </a:t>
            </a:r>
          </a:p>
          <a:p>
            <a:pPr>
              <a:buFont typeface="+mj-lt"/>
              <a:buAutoNum type="alphaLcPeriod"/>
            </a:pPr>
            <a:r>
              <a:rPr lang="en-US" dirty="0"/>
              <a:t> What are the features that malignant tumors tend to have</a:t>
            </a:r>
          </a:p>
          <a:p>
            <a:pPr>
              <a:buFont typeface="+mj-lt"/>
              <a:buAutoNum type="alphaLcPeriod"/>
            </a:pPr>
            <a:r>
              <a:rPr lang="en-US" dirty="0"/>
              <a:t> Important underlying attributes thereby helping in predicting the stage of breast cancer depending on the values of these attributes</a:t>
            </a:r>
          </a:p>
          <a:p>
            <a:pPr>
              <a:buFont typeface="+mj-lt"/>
              <a:buAutoNum type="alphaLcPeriod"/>
            </a:pPr>
            <a:r>
              <a:rPr lang="en-US" dirty="0"/>
              <a:t>Predicted the tumors using six ML models and obtained 96% classifier accuracy for LDA</a:t>
            </a:r>
          </a:p>
        </p:txBody>
      </p:sp>
    </p:spTree>
    <p:extLst>
      <p:ext uri="{BB962C8B-B14F-4D97-AF65-F5344CB8AC3E}">
        <p14:creationId xmlns:p14="http://schemas.microsoft.com/office/powerpoint/2010/main" val="4227570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6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261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CLEANING </a:t>
            </a:r>
          </a:p>
        </p:txBody>
      </p:sp>
      <p:sp>
        <p:nvSpPr>
          <p:cNvPr id="5" name="AutoShape 2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9696A6-EE39-41AA-B78B-C94F980F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494" y="1539875"/>
            <a:ext cx="5878274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FBD2A1-F704-4F8F-B150-B7D6E02F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97" y="415564"/>
            <a:ext cx="3643906" cy="6026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20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FB7091-914F-44F7-A116-99FEAE253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" r="7798" b="2"/>
          <a:stretch/>
        </p:blipFill>
        <p:spPr>
          <a:xfrm>
            <a:off x="5211579" y="0"/>
            <a:ext cx="6096002" cy="6878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utoShape 2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7C898E-E23E-4ED9-8793-B4DF5914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08" y="546377"/>
            <a:ext cx="3350675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92723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36069"/>
            <a:ext cx="5835121" cy="3785860"/>
          </a:xfrm>
        </p:spPr>
        <p:txBody>
          <a:bodyPr>
            <a:normAutofit/>
          </a:bodyPr>
          <a:lstStyle/>
          <a:p>
            <a:r>
              <a:rPr lang="en-US" dirty="0"/>
              <a:t>Find the target variable and get the distribution(Finding the frequency of diagnosis)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50620-EC9F-47EE-82C0-60D53AD40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5" r="31038"/>
          <a:stretch/>
        </p:blipFill>
        <p:spPr>
          <a:xfrm>
            <a:off x="3156192" y="2448029"/>
            <a:ext cx="5271854" cy="3785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78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US" dirty="0"/>
              <a:t>What should be the average perimeter(size of the </a:t>
            </a:r>
            <a:r>
              <a:rPr lang="en-US" dirty="0" err="1"/>
              <a:t>tumour</a:t>
            </a:r>
            <a:r>
              <a:rPr lang="en-US" dirty="0"/>
              <a:t> cell) such that it is malignant?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9A3D0-CBB4-4634-8E1F-C112CDB31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29" r="38952"/>
          <a:stretch/>
        </p:blipFill>
        <p:spPr>
          <a:xfrm>
            <a:off x="2133045" y="3429000"/>
            <a:ext cx="9371567" cy="1617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0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382" y="5225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900" y="1669142"/>
            <a:ext cx="5835121" cy="4656439"/>
          </a:xfrm>
        </p:spPr>
        <p:txBody>
          <a:bodyPr>
            <a:normAutofit/>
          </a:bodyPr>
          <a:lstStyle/>
          <a:p>
            <a:r>
              <a:rPr lang="en-US" dirty="0"/>
              <a:t>At what range of radius there are more   benign </a:t>
            </a:r>
            <a:r>
              <a:rPr lang="en-US" dirty="0" err="1"/>
              <a:t>tumours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o data analysis, statistical analysis, built models in excel by Stat_excel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D2AFB-E9EF-4287-B3B2-A7025B19D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86" r="52527"/>
          <a:stretch/>
        </p:blipFill>
        <p:spPr>
          <a:xfrm>
            <a:off x="1694397" y="2692152"/>
            <a:ext cx="3755473" cy="2980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9F64E-F3F0-4BBD-B1F4-81AC6F2D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30" y="1387511"/>
            <a:ext cx="5162550" cy="521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24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36D15-EC3C-44F1-BC16-190B6D7F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390" y="213359"/>
            <a:ext cx="5582764" cy="125989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DATA VISUALIZATION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EACB6-CF9F-4221-B160-0ABC8E3B8494}"/>
              </a:ext>
            </a:extLst>
          </p:cNvPr>
          <p:cNvSpPr/>
          <p:nvPr/>
        </p:nvSpPr>
        <p:spPr>
          <a:xfrm>
            <a:off x="484950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64BAE-DB7F-409D-929D-FB64C437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"/>
          <a:stretch/>
        </p:blipFill>
        <p:spPr>
          <a:xfrm>
            <a:off x="634947" y="889999"/>
            <a:ext cx="3528402" cy="2104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0ACAF-7051-43C7-BA33-9B8FF264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0" y="862813"/>
            <a:ext cx="3496183" cy="2028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C43804-9BE6-45B6-80DA-6D28C91F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013" y="860707"/>
            <a:ext cx="3576561" cy="2073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C085AF-15D3-44AE-A4F4-C3E8B0B04C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18"/>
          <a:stretch/>
        </p:blipFill>
        <p:spPr>
          <a:xfrm>
            <a:off x="4205285" y="2938973"/>
            <a:ext cx="3781429" cy="2001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8586CD-C6F9-4E3D-B69A-F75470FBD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554" y="2910942"/>
            <a:ext cx="3387020" cy="203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6D0F8-B1E1-410E-9A88-DB4BFF5C8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55" y="2956356"/>
            <a:ext cx="3528402" cy="203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8291C7-346B-4B53-8531-9FF169C92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16" y="4960979"/>
            <a:ext cx="3595336" cy="1956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3FAF8B-606E-41C4-8982-0D60A8DC9B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4253" y="4970250"/>
            <a:ext cx="3769598" cy="19601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AC4057-EF82-4878-B97D-139FCD1953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8973" y="4918183"/>
            <a:ext cx="3546602" cy="18829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E9B05E-C75D-4088-8345-278A2FEDC5FA}"/>
              </a:ext>
            </a:extLst>
          </p:cNvPr>
          <p:cNvSpPr/>
          <p:nvPr/>
        </p:nvSpPr>
        <p:spPr>
          <a:xfrm>
            <a:off x="634947" y="889999"/>
            <a:ext cx="10690627" cy="5992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19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473</Words>
  <Application>Microsoft Office PowerPoint</Application>
  <PresentationFormat>Widescreen</PresentationFormat>
  <Paragraphs>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source sans pro</vt:lpstr>
      <vt:lpstr>Wingdings 3</vt:lpstr>
      <vt:lpstr>Wisp</vt:lpstr>
      <vt:lpstr>BREAST CANCER PREDICTION ANALYSIS</vt:lpstr>
      <vt:lpstr>OBJECTIVE</vt:lpstr>
      <vt:lpstr>DATASET DESCRIPTION</vt:lpstr>
      <vt:lpstr>DATA CLEANING </vt:lpstr>
      <vt:lpstr>DATA CLEANING</vt:lpstr>
      <vt:lpstr>STATISTICAL ANALYSIS</vt:lpstr>
      <vt:lpstr>STATISTICAL ANALYSIS</vt:lpstr>
      <vt:lpstr>STATISTICAL ANALYSIS</vt:lpstr>
      <vt:lpstr>DATA VISUALIZATION</vt:lpstr>
      <vt:lpstr>DATA VISUALIZATION</vt:lpstr>
      <vt:lpstr>DATA VISUALIZATION</vt:lpstr>
      <vt:lpstr>DATA VISUALIZATION</vt:lpstr>
      <vt:lpstr>DATA ENCODING </vt:lpstr>
      <vt:lpstr>Finding Co-relation </vt:lpstr>
      <vt:lpstr>PowerPoint Presentation</vt:lpstr>
      <vt:lpstr>Finding Co-relation </vt:lpstr>
      <vt:lpstr>Why finding correlation is important?</vt:lpstr>
      <vt:lpstr>Feature scaling</vt:lpstr>
      <vt:lpstr>MODELLING &amp; PREDICTION </vt:lpstr>
      <vt:lpstr>PowerPoint Presentation</vt:lpstr>
      <vt:lpstr>Logistic Regression (LR)</vt:lpstr>
      <vt:lpstr>ROC curve</vt:lpstr>
      <vt:lpstr>Linear Discriminant Analysis</vt:lpstr>
      <vt:lpstr>Decision Tree</vt:lpstr>
      <vt:lpstr>Decision Tree Plot</vt:lpstr>
      <vt:lpstr>Random Forest Model</vt:lpstr>
      <vt:lpstr>Feature Importances</vt:lpstr>
      <vt:lpstr>KNN</vt:lpstr>
      <vt:lpstr>Gaussian Naive Bayes</vt:lpstr>
      <vt:lpstr>Support Vector Machine</vt:lpstr>
      <vt:lpstr> Algorithm Comparison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ANALYSIS</dc:title>
  <dc:creator>Moulika Chatu</dc:creator>
  <cp:lastModifiedBy>Moulika Chatu</cp:lastModifiedBy>
  <cp:revision>15</cp:revision>
  <dcterms:created xsi:type="dcterms:W3CDTF">2020-12-02T04:34:13Z</dcterms:created>
  <dcterms:modified xsi:type="dcterms:W3CDTF">2020-12-03T01:16:07Z</dcterms:modified>
</cp:coreProperties>
</file>