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4"/>
  </p:sldMasterIdLst>
  <p:notesMasterIdLst>
    <p:notesMasterId r:id="rId56"/>
  </p:notesMasterIdLst>
  <p:handoutMasterIdLst>
    <p:handoutMasterId r:id="rId57"/>
  </p:handoutMasterIdLst>
  <p:sldIdLst>
    <p:sldId id="256" r:id="rId5"/>
    <p:sldId id="542" r:id="rId6"/>
    <p:sldId id="528" r:id="rId7"/>
    <p:sldId id="519" r:id="rId8"/>
    <p:sldId id="534" r:id="rId9"/>
    <p:sldId id="517" r:id="rId10"/>
    <p:sldId id="535" r:id="rId11"/>
    <p:sldId id="536" r:id="rId12"/>
    <p:sldId id="525" r:id="rId13"/>
    <p:sldId id="532" r:id="rId14"/>
    <p:sldId id="533" r:id="rId15"/>
    <p:sldId id="537" r:id="rId16"/>
    <p:sldId id="417" r:id="rId17"/>
    <p:sldId id="421" r:id="rId18"/>
    <p:sldId id="518" r:id="rId19"/>
    <p:sldId id="406" r:id="rId20"/>
    <p:sldId id="489" r:id="rId21"/>
    <p:sldId id="396" r:id="rId22"/>
    <p:sldId id="490" r:id="rId23"/>
    <p:sldId id="491" r:id="rId24"/>
    <p:sldId id="492" r:id="rId25"/>
    <p:sldId id="522" r:id="rId26"/>
    <p:sldId id="521" r:id="rId27"/>
    <p:sldId id="524" r:id="rId28"/>
    <p:sldId id="523" r:id="rId29"/>
    <p:sldId id="498" r:id="rId30"/>
    <p:sldId id="499" r:id="rId31"/>
    <p:sldId id="500" r:id="rId32"/>
    <p:sldId id="531" r:id="rId33"/>
    <p:sldId id="494" r:id="rId34"/>
    <p:sldId id="508" r:id="rId35"/>
    <p:sldId id="496" r:id="rId36"/>
    <p:sldId id="530" r:id="rId37"/>
    <p:sldId id="538" r:id="rId38"/>
    <p:sldId id="520" r:id="rId39"/>
    <p:sldId id="497" r:id="rId40"/>
    <p:sldId id="511" r:id="rId41"/>
    <p:sldId id="510" r:id="rId42"/>
    <p:sldId id="512" r:id="rId43"/>
    <p:sldId id="539" r:id="rId44"/>
    <p:sldId id="540" r:id="rId45"/>
    <p:sldId id="513" r:id="rId46"/>
    <p:sldId id="514" r:id="rId47"/>
    <p:sldId id="515" r:id="rId48"/>
    <p:sldId id="415" r:id="rId49"/>
    <p:sldId id="501" r:id="rId50"/>
    <p:sldId id="502" r:id="rId51"/>
    <p:sldId id="504" r:id="rId52"/>
    <p:sldId id="507" r:id="rId53"/>
    <p:sldId id="541" r:id="rId54"/>
    <p:sldId id="465" r:id="rId55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D601A"/>
    <a:srgbClr val="7FF759"/>
    <a:srgbClr val="F1E3E1"/>
    <a:srgbClr val="D6EAF1"/>
    <a:srgbClr val="C6D8F1"/>
    <a:srgbClr val="F1EED5"/>
    <a:srgbClr val="FC02FF"/>
    <a:srgbClr val="EEBDBF"/>
    <a:srgbClr val="FC00A6"/>
    <a:srgbClr val="FEBA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67C2A7-B793-4FE0-AA52-CB757E354B95}" v="2" dt="2020-12-04T18:43:14.4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5" autoAdjust="0"/>
    <p:restoredTop sz="90893" autoAdjust="0"/>
  </p:normalViewPr>
  <p:slideViewPr>
    <p:cSldViewPr>
      <p:cViewPr varScale="1">
        <p:scale>
          <a:sx n="127" d="100"/>
          <a:sy n="127" d="100"/>
        </p:scale>
        <p:origin x="96" y="19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2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E15699E0-69D1-FE49-8487-F0C10DE5977A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1606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11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911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11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33F8BA59-34E9-B546-9FFB-FC4342B0B0A2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52817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9B5D92-046B-234D-8DFF-69BD93A24C28}" type="slidenum">
              <a:rPr lang="fa-IR"/>
              <a:pPr>
                <a:defRPr/>
              </a:pPr>
              <a:t>7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E58931-3032-0E4C-80A3-D99AD9EDEB43}" type="slidenum">
              <a:rPr lang="fa-IR"/>
              <a:pPr>
                <a:defRPr/>
              </a:pPr>
              <a:t>8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EB7953-EEEA-9843-9274-0A3555A60C2C}" type="slidenum">
              <a:rPr lang="fa-IR"/>
              <a:pPr>
                <a:defRPr/>
              </a:pPr>
              <a:t>10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EB7953-EEEA-9843-9274-0A3555A60C2C}" type="slidenum">
              <a:rPr lang="fa-IR"/>
              <a:pPr>
                <a:defRPr/>
              </a:pPr>
              <a:t>11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53DB61-0DE6-5446-8830-D8ED9F03C491}" type="slidenum">
              <a:rPr lang="hu-HU"/>
              <a:pPr>
                <a:defRPr/>
              </a:pPr>
              <a:t>19</a:t>
            </a:fld>
            <a:endParaRPr lang="hu-HU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TODO: ellenőrizni hogy helyes-e a felosztás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73A9B5-3668-8146-B1C9-E776C30B20AC}" type="slidenum">
              <a:rPr lang="fa-IR"/>
              <a:pPr/>
              <a:t>33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ahoma" charset="0"/>
                <a:ea typeface="Microsoft YaHei" charset="0"/>
                <a:cs typeface="Microsoft YaHei" charset="0"/>
              </a:defRPr>
            </a:lvl1pPr>
            <a:lvl2pPr algn="ctr"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ahoma" charset="0"/>
                <a:ea typeface="Microsoft YaHei" charset="0"/>
                <a:cs typeface="Microsoft YaHei" charset="0"/>
              </a:defRPr>
            </a:lvl2pPr>
            <a:lvl3pPr algn="ctr"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ahoma" charset="0"/>
                <a:ea typeface="Microsoft YaHei" charset="0"/>
                <a:cs typeface="Microsoft YaHei" charset="0"/>
              </a:defRPr>
            </a:lvl3pPr>
            <a:lvl4pPr algn="ctr"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ahoma" charset="0"/>
                <a:ea typeface="Microsoft YaHei" charset="0"/>
                <a:cs typeface="Microsoft YaHei" charset="0"/>
              </a:defRPr>
            </a:lvl4pPr>
            <a:lvl5pPr algn="ctr"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ahoma" charset="0"/>
                <a:ea typeface="Microsoft YaHei" charset="0"/>
                <a:cs typeface="Microsoft YaHei" charset="0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ahoma" charset="0"/>
                <a:ea typeface="Microsoft YaHei" charset="0"/>
                <a:cs typeface="Microsoft YaHei" charset="0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ahoma" charset="0"/>
                <a:ea typeface="Microsoft YaHei" charset="0"/>
                <a:cs typeface="Microsoft YaHei" charset="0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ahoma" charset="0"/>
                <a:ea typeface="Microsoft YaHei" charset="0"/>
                <a:cs typeface="Microsoft YaHei" charset="0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bg1"/>
                </a:solidFill>
                <a:latin typeface="Tahoma" charset="0"/>
                <a:ea typeface="Microsoft YaHei" charset="0"/>
                <a:cs typeface="Microsoft YaHei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7CEB3055-F8A1-3A4D-A70D-B602F90EB667}" type="slidenum">
              <a:rPr lang="en-US" sz="1200">
                <a:solidFill>
                  <a:srgbClr val="000000"/>
                </a:solidFill>
                <a:latin typeface="Times New Roman" charset="0"/>
              </a:rPr>
              <a:pPr algn="r">
                <a:buClrTx/>
                <a:buFontTx/>
                <a:buNone/>
                <a:defRPr/>
              </a:pPr>
              <a:t>45</a:t>
            </a:fld>
            <a:endParaRPr lang="en-US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04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solidFill>
            <a:srgbClr val="FFFFFF"/>
          </a:solidFill>
          <a:ln/>
        </p:spPr>
      </p:sp>
      <p:sp>
        <p:nvSpPr>
          <p:cNvPr id="604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228600"/>
            <a:ext cx="11909425" cy="35433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44083 w 64000"/>
                <a:gd name="T28" fmla="*/ -29639 h 64000"/>
                <a:gd name="T29" fmla="*/ 44083 w 64000"/>
                <a:gd name="T30" fmla="*/ 29639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994 w 64000"/>
                <a:gd name="T28" fmla="*/ -25761 h 64000"/>
                <a:gd name="T29" fmla="*/ 50994 w 64000"/>
                <a:gd name="T30" fmla="*/ 25761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75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739380"/>
            <a:ext cx="7239000" cy="1083469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pt-PT" noProof="0"/>
              <a:t>Click to edit Master title style</a:t>
            </a:r>
          </a:p>
        </p:txBody>
      </p:sp>
      <p:sp>
        <p:nvSpPr>
          <p:cNvPr id="10752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2570560"/>
            <a:ext cx="7239000" cy="131445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pt-PT" noProof="0"/>
              <a:t>Click to edit Master subtitle style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Jan 2003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PICmicro Microcontroladores - José Carlos Fonseca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4A3AF-6E84-D54E-9094-6314A618FF35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534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Jan 2003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PICmicro Microcontroladores - José Carlos Fonseca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A8D76-2B1E-8646-A136-4495891CF82F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074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226220"/>
            <a:ext cx="1827212" cy="42302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226220"/>
            <a:ext cx="5334000" cy="42302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Jan 2003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PICmicro Microcontroladores - José Carlos Fonseca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345DE1-712B-474C-A381-E011B82C1AF4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6103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226219"/>
            <a:ext cx="7313612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370410"/>
            <a:ext cx="3579812" cy="3086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370410"/>
            <a:ext cx="3581400" cy="3086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Jan 2003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PICmicro Microcontroladores - José Carlos Fonseca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C6914-F028-034A-BE93-20687A2C3D59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6000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226219"/>
            <a:ext cx="7313612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370410"/>
            <a:ext cx="3579812" cy="3086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02225" y="1370410"/>
            <a:ext cx="3581400" cy="148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02225" y="2970610"/>
            <a:ext cx="3581400" cy="148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Jan 2003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PICmicro Microcontroladores - José Carlos Fonseca</a:t>
            </a: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4498B-8A12-2145-A2FF-E6D5300BF0F9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6920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226219"/>
            <a:ext cx="7313612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370013" y="1370410"/>
            <a:ext cx="7313612" cy="30861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Jan 2003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PICmicro Microcontroladores - José Carlos Fonseca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2ADC6-9FC6-954A-B972-81817BC2735D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7399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226219"/>
            <a:ext cx="7313612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70013" y="1370410"/>
            <a:ext cx="3579812" cy="148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02225" y="1370410"/>
            <a:ext cx="3581400" cy="148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1370013" y="2970610"/>
            <a:ext cx="7313612" cy="148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Jan 2003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PICmicro Microcontroladores - José Carlos Fonseca</a:t>
            </a: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0E13B-94C5-FD40-BD8A-AD98D0C27AAC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5748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226219"/>
            <a:ext cx="7313612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370410"/>
            <a:ext cx="7313612" cy="148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013" y="2970610"/>
            <a:ext cx="7313612" cy="148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Jan 2003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PICmicro Microcontroladores - José Carlos Fonseca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90E13-C1FB-374B-B911-3274D9C2FD20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333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Jan 2003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PICmicro Microcontroladores - José Carlos Fonseca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B4730-F00B-DE4D-8921-E1D4D79FF94E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5002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Jan 2003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PICmicro Microcontroladores - José Carlos Fonseca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E1B46-376A-B644-B9E3-DB14C306FFBB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547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370410"/>
            <a:ext cx="3579812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370410"/>
            <a:ext cx="35814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Jan 2003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PICmicro Microcontroladores - José Carlos Fonseca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3354B-F0FC-3048-A116-82BD53284F77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214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Jan 2003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PICmicro Microcontroladores - José Carlos Fonseca</a:t>
            </a: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26A6A-892A-0040-97C9-DCD218B10E07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063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Jan 2003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PICmicro Microcontroladores - José Carlos Fonseca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AF4A3-0DC3-5D42-966C-AED675E354C7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891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Jan 2003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PICmicro Microcontroladores - José Carlos Fonseca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9DF2D-756A-CA40-9836-5FD23C956199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347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Jan 2003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PICmicro Microcontroladores - José Carlos Fonseca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2EA37-C289-204D-AF0D-14CA12E48378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660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Jan 2003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PICmicro Microcontroladores - José Carlos Fonseca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493B6-AFE6-614B-95AE-4BBA1116EE0D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193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3238500" y="0"/>
            <a:ext cx="11925300" cy="2857500"/>
            <a:chOff x="-2040" y="0"/>
            <a:chExt cx="7512" cy="240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296 w 64000"/>
                <a:gd name="T28" fmla="*/ -26244 h 64000"/>
                <a:gd name="T29" fmla="*/ 50296 w 64000"/>
                <a:gd name="T30" fmla="*/ 26244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077 w 64000"/>
                <a:gd name="T28" fmla="*/ -26412 h 64000"/>
                <a:gd name="T29" fmla="*/ 50077 w 64000"/>
                <a:gd name="T30" fmla="*/ 26412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01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</p:grpSp>
      <p:sp>
        <p:nvSpPr>
          <p:cNvPr id="10650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226219"/>
            <a:ext cx="7313612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Click to edit Master title style</a:t>
            </a:r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370410"/>
            <a:ext cx="7313612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</a:p>
        </p:txBody>
      </p:sp>
      <p:sp>
        <p:nvSpPr>
          <p:cNvPr id="1065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3" y="4686300"/>
            <a:ext cx="10906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Arial" charset="0"/>
              </a:defRPr>
            </a:lvl1pPr>
          </a:lstStyle>
          <a:p>
            <a:pPr>
              <a:defRPr/>
            </a:pPr>
            <a:r>
              <a:rPr lang="pt-PT"/>
              <a:t>Jan 2003</a:t>
            </a:r>
          </a:p>
        </p:txBody>
      </p:sp>
      <p:sp>
        <p:nvSpPr>
          <p:cNvPr id="1065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19250" y="4686300"/>
            <a:ext cx="59055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cs typeface="Arial" charset="0"/>
              </a:defRPr>
            </a:lvl1pPr>
          </a:lstStyle>
          <a:p>
            <a:pPr>
              <a:defRPr/>
            </a:pPr>
            <a:r>
              <a:rPr lang="pt-PT"/>
              <a:t>PICmicro Microcontroladores - José Carlos Fonseca</a:t>
            </a:r>
          </a:p>
        </p:txBody>
      </p:sp>
      <p:sp>
        <p:nvSpPr>
          <p:cNvPr id="1065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6188" y="4686300"/>
            <a:ext cx="10906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8FE79822-F727-074E-9B56-D8B400B79D0C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2" r:id="rId14"/>
    <p:sldLayoutId id="2147483863" r:id="rId15"/>
    <p:sldLayoutId id="2147483864" r:id="rId1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5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0"/>
        <a:buChar char="¡"/>
        <a:defRPr sz="22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19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charset="0"/>
        <a:buChar char="¡"/>
        <a:defRPr sz="19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charset="0"/>
        <a:buChar char="¡"/>
        <a:defRPr sz="19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charset="0"/>
        <a:buChar char="¡"/>
        <a:defRPr sz="19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charset="0"/>
        <a:buChar char="¡"/>
        <a:defRPr sz="19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charset="0"/>
        <a:buChar char="¡"/>
        <a:defRPr sz="19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7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29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13032"/>
            <a:ext cx="7239000" cy="1083469"/>
          </a:xfrm>
        </p:spPr>
        <p:txBody>
          <a:bodyPr/>
          <a:lstStyle/>
          <a:p>
            <a:pPr eaLnBrk="1" hangingPunct="1">
              <a:defRPr/>
            </a:pPr>
            <a:r>
              <a:rPr lang="pt-PT" sz="3200" dirty="0">
                <a:solidFill>
                  <a:srgbClr val="000090"/>
                </a:solidFill>
              </a:rPr>
              <a:t>Microcontrolador </a:t>
            </a:r>
            <a:r>
              <a:rPr lang="pt-BR" sz="3200" dirty="0">
                <a:solidFill>
                  <a:srgbClr val="000090"/>
                </a:solidFill>
              </a:rPr>
              <a:t>AVR ATMEGA 328</a:t>
            </a:r>
            <a:endParaRPr lang="pt-PT" sz="3200" dirty="0">
              <a:solidFill>
                <a:srgbClr val="00009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528" y="699542"/>
            <a:ext cx="5184576" cy="1314450"/>
          </a:xfrm>
        </p:spPr>
        <p:txBody>
          <a:bodyPr/>
          <a:lstStyle/>
          <a:p>
            <a:pPr eaLnBrk="1" hangingPunct="1">
              <a:defRPr/>
            </a:pPr>
            <a:endParaRPr lang="pt-PT" dirty="0"/>
          </a:p>
          <a:p>
            <a:pPr eaLnBrk="1" hangingPunct="1">
              <a:defRPr/>
            </a:pPr>
            <a:r>
              <a:rPr lang="pt-PT" sz="2800" dirty="0"/>
              <a:t>Arquitetura interna e primeiras instruções </a:t>
            </a:r>
            <a:r>
              <a:rPr lang="pt-PT" sz="2800" dirty="0" err="1"/>
              <a:t>assembly</a:t>
            </a:r>
            <a:r>
              <a:rPr lang="pt-PT" sz="2800" dirty="0"/>
              <a:t> </a:t>
            </a:r>
          </a:p>
        </p:txBody>
      </p:sp>
      <p:pic>
        <p:nvPicPr>
          <p:cNvPr id="5" name="Picture 4" descr="a000066_featured_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859782"/>
            <a:ext cx="2808312" cy="1782198"/>
          </a:xfrm>
          <a:prstGeom prst="rect">
            <a:avLst/>
          </a:prstGeom>
        </p:spPr>
      </p:pic>
      <p:sp>
        <p:nvSpPr>
          <p:cNvPr id="20483" name="TextBox 2"/>
          <p:cNvSpPr txBox="1">
            <a:spLocks noChangeArrowheads="1"/>
          </p:cNvSpPr>
          <p:nvPr/>
        </p:nvSpPr>
        <p:spPr bwMode="auto">
          <a:xfrm>
            <a:off x="2411760" y="4515966"/>
            <a:ext cx="25251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Prof. Marcos Chaves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aptura de Tela 2020-04-22 às 20.31.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771550"/>
            <a:ext cx="6732240" cy="1115962"/>
          </a:xfrm>
          <a:prstGeom prst="rect">
            <a:avLst/>
          </a:prstGeom>
        </p:spPr>
      </p:pic>
      <p:sp>
        <p:nvSpPr>
          <p:cNvPr id="14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-236562"/>
            <a:ext cx="7128792" cy="792088"/>
          </a:xfrm>
        </p:spPr>
        <p:txBody>
          <a:bodyPr/>
          <a:lstStyle/>
          <a:p>
            <a:pPr>
              <a:defRPr/>
            </a:pPr>
            <a:r>
              <a:rPr lang="pt-BR" sz="2700" dirty="0"/>
              <a:t>Registrador de Status (SREG)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3528" y="1851670"/>
            <a:ext cx="446449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 – Global Interrupt Enable</a:t>
            </a:r>
          </a:p>
          <a:p>
            <a:r>
              <a:rPr lang="en-US" dirty="0" err="1"/>
              <a:t>Chave</a:t>
            </a:r>
            <a:r>
              <a:rPr lang="en-US" dirty="0"/>
              <a:t> </a:t>
            </a:r>
            <a:r>
              <a:rPr lang="en-US" dirty="0" err="1"/>
              <a:t>Geral</a:t>
            </a:r>
            <a:r>
              <a:rPr lang="en-US" dirty="0"/>
              <a:t>, </a:t>
            </a:r>
            <a:r>
              <a:rPr lang="en-US" dirty="0" err="1"/>
              <a:t>habilita</a:t>
            </a:r>
            <a:r>
              <a:rPr lang="en-US" dirty="0"/>
              <a:t> as </a:t>
            </a:r>
            <a:r>
              <a:rPr lang="en-US" dirty="0" err="1"/>
              <a:t>interrupções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51520" y="2787774"/>
            <a:ext cx="5040560" cy="646331"/>
          </a:xfrm>
          <a:prstGeom prst="rect">
            <a:avLst/>
          </a:prstGeom>
          <a:solidFill>
            <a:srgbClr val="E8F1F1"/>
          </a:solidFill>
          <a:ln>
            <a:solidFill>
              <a:srgbClr val="33CCCC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T – Bit Copy Storage</a:t>
            </a:r>
          </a:p>
          <a:p>
            <a:r>
              <a:rPr lang="en-US" dirty="0"/>
              <a:t>Bit de </a:t>
            </a:r>
            <a:r>
              <a:rPr lang="en-US" dirty="0" err="1"/>
              <a:t>cópia</a:t>
            </a:r>
            <a:r>
              <a:rPr lang="en-US" dirty="0"/>
              <a:t> </a:t>
            </a:r>
            <a:r>
              <a:rPr lang="en-US" dirty="0" err="1"/>
              <a:t>temporária</a:t>
            </a:r>
            <a:r>
              <a:rPr lang="en-US" dirty="0"/>
              <a:t> de um </a:t>
            </a:r>
            <a:r>
              <a:rPr lang="en-US" dirty="0" err="1"/>
              <a:t>registrador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51520" y="3651870"/>
            <a:ext cx="4572000" cy="646331"/>
          </a:xfrm>
          <a:prstGeom prst="rect">
            <a:avLst/>
          </a:prstGeom>
          <a:solidFill>
            <a:srgbClr val="E8F1F1"/>
          </a:solidFill>
          <a:ln>
            <a:solidFill>
              <a:srgbClr val="33CCCC"/>
            </a:solidFill>
          </a:ln>
        </p:spPr>
        <p:txBody>
          <a:bodyPr>
            <a:spAutoFit/>
          </a:bodyPr>
          <a:lstStyle/>
          <a:p>
            <a:r>
              <a:rPr lang="en-US" dirty="0"/>
              <a:t>H – Half Carry Flag</a:t>
            </a:r>
          </a:p>
          <a:p>
            <a:r>
              <a:rPr lang="en-US" dirty="0"/>
              <a:t>Carry de um nibble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3528" y="4515966"/>
            <a:ext cx="1556836" cy="369332"/>
          </a:xfrm>
          <a:prstGeom prst="rect">
            <a:avLst/>
          </a:prstGeom>
          <a:solidFill>
            <a:srgbClr val="E8F1F1"/>
          </a:solidFill>
          <a:ln>
            <a:solidFill>
              <a:srgbClr val="33CCCC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S – Sign Bit</a:t>
            </a:r>
          </a:p>
        </p:txBody>
      </p:sp>
    </p:spTree>
    <p:extLst>
      <p:ext uri="{BB962C8B-B14F-4D97-AF65-F5344CB8AC3E}">
        <p14:creationId xmlns:p14="http://schemas.microsoft.com/office/powerpoint/2010/main" val="147628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aptura de Tela 2020-04-22 às 20.31.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771550"/>
            <a:ext cx="6732240" cy="1115962"/>
          </a:xfrm>
          <a:prstGeom prst="rect">
            <a:avLst/>
          </a:prstGeom>
        </p:spPr>
      </p:pic>
      <p:sp>
        <p:nvSpPr>
          <p:cNvPr id="14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-236562"/>
            <a:ext cx="7128792" cy="792088"/>
          </a:xfrm>
        </p:spPr>
        <p:txBody>
          <a:bodyPr/>
          <a:lstStyle/>
          <a:p>
            <a:pPr>
              <a:defRPr/>
            </a:pPr>
            <a:r>
              <a:rPr lang="pt-BR" sz="2700" dirty="0"/>
              <a:t>Registrador de Status (SREG)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1520" y="2643758"/>
            <a:ext cx="5184576" cy="923330"/>
          </a:xfrm>
          <a:prstGeom prst="rect">
            <a:avLst/>
          </a:prstGeom>
          <a:solidFill>
            <a:srgbClr val="F1EED5"/>
          </a:solidFill>
          <a:ln>
            <a:solidFill>
              <a:srgbClr val="33CCCC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N – Negative Flag</a:t>
            </a:r>
          </a:p>
          <a:p>
            <a:r>
              <a:rPr lang="en-US" dirty="0" err="1"/>
              <a:t>Indica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operação</a:t>
            </a:r>
            <a:r>
              <a:rPr lang="en-US" dirty="0"/>
              <a:t> </a:t>
            </a:r>
            <a:r>
              <a:rPr lang="en-US" dirty="0" err="1"/>
              <a:t>aritmética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</a:t>
            </a:r>
            <a:r>
              <a:rPr lang="en-US" dirty="0" err="1"/>
              <a:t>resulta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valor </a:t>
            </a:r>
            <a:r>
              <a:rPr lang="en-US" dirty="0" err="1"/>
              <a:t>negativo</a:t>
            </a:r>
            <a:r>
              <a:rPr lang="en-US" dirty="0"/>
              <a:t>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1520" y="3651870"/>
            <a:ext cx="5472608" cy="646331"/>
          </a:xfrm>
          <a:prstGeom prst="rect">
            <a:avLst/>
          </a:prstGeom>
          <a:solidFill>
            <a:srgbClr val="D6EAF1"/>
          </a:solidFill>
          <a:ln>
            <a:solidFill>
              <a:srgbClr val="33CCCC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Z – Zero Flag</a:t>
            </a:r>
          </a:p>
          <a:p>
            <a:r>
              <a:rPr lang="en-US" dirty="0" err="1"/>
              <a:t>indica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operação</a:t>
            </a:r>
            <a:r>
              <a:rPr lang="en-US" dirty="0"/>
              <a:t> </a:t>
            </a:r>
            <a:r>
              <a:rPr lang="en-US" dirty="0" err="1"/>
              <a:t>resulta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zero.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1520" y="4371950"/>
            <a:ext cx="4572000" cy="646331"/>
          </a:xfrm>
          <a:prstGeom prst="rect">
            <a:avLst/>
          </a:prstGeom>
          <a:solidFill>
            <a:srgbClr val="F1E3E1"/>
          </a:solidFill>
          <a:ln>
            <a:solidFill>
              <a:srgbClr val="33CCCC"/>
            </a:solidFill>
          </a:ln>
        </p:spPr>
        <p:txBody>
          <a:bodyPr>
            <a:spAutoFit/>
          </a:bodyPr>
          <a:lstStyle/>
          <a:p>
            <a:r>
              <a:rPr lang="en-US" dirty="0"/>
              <a:t>C – Carry Flag</a:t>
            </a:r>
          </a:p>
          <a:p>
            <a:r>
              <a:rPr lang="en-US" dirty="0" err="1"/>
              <a:t>houve</a:t>
            </a:r>
            <a:r>
              <a:rPr lang="en-US" dirty="0"/>
              <a:t> um </a:t>
            </a:r>
            <a:r>
              <a:rPr lang="en-US" dirty="0" err="1"/>
              <a:t>estouro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51520" y="1851670"/>
            <a:ext cx="4572000" cy="646331"/>
          </a:xfrm>
          <a:prstGeom prst="rect">
            <a:avLst/>
          </a:prstGeom>
          <a:solidFill>
            <a:srgbClr val="E8F1F1"/>
          </a:solidFill>
        </p:spPr>
        <p:txBody>
          <a:bodyPr>
            <a:spAutoFit/>
          </a:bodyPr>
          <a:lstStyle/>
          <a:p>
            <a:r>
              <a:rPr lang="en-US" dirty="0"/>
              <a:t>V – Two’s Complement Overflow Flag</a:t>
            </a:r>
          </a:p>
          <a:p>
            <a:r>
              <a:rPr lang="en-US" dirty="0" err="1"/>
              <a:t>estouro</a:t>
            </a:r>
            <a:r>
              <a:rPr lang="en-US" dirty="0"/>
              <a:t> do </a:t>
            </a:r>
            <a:r>
              <a:rPr lang="en-US" dirty="0" err="1"/>
              <a:t>complemento</a:t>
            </a:r>
            <a:r>
              <a:rPr lang="en-US" dirty="0"/>
              <a:t> de </a:t>
            </a:r>
            <a:r>
              <a:rPr lang="en-US" dirty="0" err="1"/>
              <a:t>dois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4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339502"/>
            <a:ext cx="7239000" cy="1083469"/>
          </a:xfrm>
        </p:spPr>
        <p:txBody>
          <a:bodyPr/>
          <a:lstStyle/>
          <a:p>
            <a:pPr eaLnBrk="1" hangingPunct="1">
              <a:defRPr/>
            </a:pPr>
            <a:r>
              <a:rPr lang="pt-PT" sz="3200" dirty="0">
                <a:solidFill>
                  <a:srgbClr val="000090"/>
                </a:solidFill>
              </a:rPr>
              <a:t>Microcontrolador </a:t>
            </a:r>
            <a:r>
              <a:rPr lang="pt-BR" sz="3200" dirty="0">
                <a:solidFill>
                  <a:srgbClr val="000090"/>
                </a:solidFill>
              </a:rPr>
              <a:t>AVR ATMEGA 328</a:t>
            </a:r>
            <a:endParaRPr lang="pt-PT" sz="3200" dirty="0">
              <a:solidFill>
                <a:srgbClr val="00009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520" y="1635646"/>
            <a:ext cx="5184576" cy="1314450"/>
          </a:xfrm>
        </p:spPr>
        <p:txBody>
          <a:bodyPr/>
          <a:lstStyle/>
          <a:p>
            <a:pPr eaLnBrk="1" hangingPunct="1">
              <a:defRPr/>
            </a:pPr>
            <a:endParaRPr lang="pt-PT" dirty="0"/>
          </a:p>
          <a:p>
            <a:pPr eaLnBrk="1" hangingPunct="1">
              <a:defRPr/>
            </a:pPr>
            <a:r>
              <a:rPr lang="pt-PT" sz="2800" dirty="0"/>
              <a:t>Linguagem </a:t>
            </a:r>
            <a:r>
              <a:rPr lang="pt-PT" sz="2800" dirty="0" err="1"/>
              <a:t>Assembly</a:t>
            </a:r>
            <a:endParaRPr lang="pt-PT" sz="2800" dirty="0"/>
          </a:p>
          <a:p>
            <a:pPr eaLnBrk="1" hangingPunct="1">
              <a:defRPr/>
            </a:pPr>
            <a:r>
              <a:rPr lang="pt-PT" sz="2800" dirty="0"/>
              <a:t>Primeiras Instruções</a:t>
            </a:r>
          </a:p>
        </p:txBody>
      </p:sp>
      <p:sp>
        <p:nvSpPr>
          <p:cNvPr id="20483" name="TextBox 2"/>
          <p:cNvSpPr txBox="1">
            <a:spLocks noChangeArrowheads="1"/>
          </p:cNvSpPr>
          <p:nvPr/>
        </p:nvSpPr>
        <p:spPr bwMode="auto">
          <a:xfrm>
            <a:off x="2411760" y="4371950"/>
            <a:ext cx="25251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Prof. Marcos Chaves</a:t>
            </a:r>
          </a:p>
        </p:txBody>
      </p:sp>
    </p:spTree>
    <p:extLst>
      <p:ext uri="{BB962C8B-B14F-4D97-AF65-F5344CB8AC3E}">
        <p14:creationId xmlns:p14="http://schemas.microsoft.com/office/powerpoint/2010/main" val="4237323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11510"/>
            <a:ext cx="5613276" cy="30861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pt-BR" sz="3200" dirty="0"/>
              <a:t>A </a:t>
            </a:r>
            <a:r>
              <a:rPr lang="pt-BR" sz="3200" dirty="0">
                <a:solidFill>
                  <a:srgbClr val="0000FF"/>
                </a:solidFill>
              </a:rPr>
              <a:t>linguagem Assembly </a:t>
            </a:r>
            <a:r>
              <a:rPr lang="pt-BR" sz="3200" dirty="0"/>
              <a:t>é atrelada à arquitetura de uma certa CPU, ou seja, ela depende completamente do hardware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26740" y="-92546"/>
            <a:ext cx="7313612" cy="857250"/>
          </a:xfrm>
        </p:spPr>
        <p:txBody>
          <a:bodyPr/>
          <a:lstStyle/>
          <a:p>
            <a:pPr>
              <a:defRPr/>
            </a:pPr>
            <a:r>
              <a:rPr lang="pt-BR" dirty="0"/>
              <a:t>Assembly </a:t>
            </a:r>
            <a:r>
              <a:rPr lang="pt-BR" dirty="0" err="1"/>
              <a:t>x</a:t>
            </a:r>
            <a:r>
              <a:rPr lang="pt-BR" dirty="0"/>
              <a:t> Assembler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843558"/>
            <a:ext cx="8496944" cy="30861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2200" dirty="0"/>
              <a:t>A linguagem Assembly é um código de baixo nível, composta por </a:t>
            </a:r>
            <a:r>
              <a:rPr lang="pt-BR" sz="2200" dirty="0" err="1"/>
              <a:t>opcodes</a:t>
            </a:r>
            <a:r>
              <a:rPr lang="pt-BR" sz="2200" dirty="0"/>
              <a:t> e operandos</a:t>
            </a:r>
          </a:p>
          <a:p>
            <a:pPr>
              <a:lnSpc>
                <a:spcPct val="90000"/>
              </a:lnSpc>
              <a:defRPr/>
            </a:pPr>
            <a:r>
              <a:rPr lang="pt-BR" sz="2200" dirty="0"/>
              <a:t>Assembler é o software que traduz o código Assembly para a linguagem de máquina (0 e 1)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51520" y="2499742"/>
            <a:ext cx="4422594" cy="1727031"/>
            <a:chOff x="0" y="3075806"/>
            <a:chExt cx="4422594" cy="1727031"/>
          </a:xfrm>
        </p:grpSpPr>
        <p:sp>
          <p:nvSpPr>
            <p:cNvPr id="2" name="TextBox 1"/>
            <p:cNvSpPr txBox="1"/>
            <p:nvPr/>
          </p:nvSpPr>
          <p:spPr>
            <a:xfrm>
              <a:off x="1691680" y="3075806"/>
              <a:ext cx="2327530" cy="1200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MOV R16,R17   </a:t>
              </a:r>
            </a:p>
            <a:p>
              <a:endParaRPr lang="en-US" sz="2400" dirty="0">
                <a:sym typeface="Wingdings"/>
              </a:endParaRPr>
            </a:p>
            <a:p>
              <a:endParaRPr lang="en-US" sz="2400" dirty="0">
                <a:sym typeface="Wingdings"/>
              </a:endParaRPr>
            </a:p>
          </p:txBody>
        </p:sp>
        <p:sp>
          <p:nvSpPr>
            <p:cNvPr id="3" name="Left Arrow 2"/>
            <p:cNvSpPr/>
            <p:nvPr/>
          </p:nvSpPr>
          <p:spPr>
            <a:xfrm rot="16200000">
              <a:off x="2483768" y="3795886"/>
              <a:ext cx="720080" cy="288032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368152" y="4371950"/>
              <a:ext cx="305444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sym typeface="Wingdings"/>
                </a:rPr>
                <a:t>0100110001111100</a:t>
              </a:r>
              <a:endParaRPr lang="en-US" sz="2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7504" y="3219822"/>
              <a:ext cx="15601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Código</a:t>
              </a:r>
              <a:r>
                <a:rPr lang="en-US" sz="1200" dirty="0"/>
                <a:t> assembly: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4299942"/>
              <a:ext cx="1619672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300" dirty="0" err="1"/>
                <a:t>Linguagem</a:t>
              </a:r>
              <a:r>
                <a:rPr lang="en-US" sz="1300" dirty="0"/>
                <a:t> de </a:t>
              </a:r>
              <a:r>
                <a:rPr lang="en-US" sz="1300" dirty="0" err="1"/>
                <a:t>máquina</a:t>
              </a:r>
              <a:r>
                <a:rPr lang="en-US" sz="1300" dirty="0"/>
                <a:t>: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96144" y="3723878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Assembler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-164554"/>
            <a:ext cx="7313612" cy="857250"/>
          </a:xfrm>
        </p:spPr>
        <p:txBody>
          <a:bodyPr/>
          <a:lstStyle/>
          <a:p>
            <a:pPr>
              <a:defRPr/>
            </a:pPr>
            <a:r>
              <a:rPr lang="pt-BR" sz="2800" dirty="0"/>
              <a:t>Exemplo programa </a:t>
            </a:r>
            <a:r>
              <a:rPr lang="pt-BR" sz="2800" dirty="0" err="1"/>
              <a:t>assembly</a:t>
            </a:r>
            <a:r>
              <a:rPr lang="pt-BR" sz="2800" dirty="0"/>
              <a:t> AVR</a:t>
            </a:r>
          </a:p>
        </p:txBody>
      </p:sp>
      <p:sp>
        <p:nvSpPr>
          <p:cNvPr id="2" name="Rectangle 1"/>
          <p:cNvSpPr/>
          <p:nvPr/>
        </p:nvSpPr>
        <p:spPr>
          <a:xfrm>
            <a:off x="611560" y="682592"/>
            <a:ext cx="6966520" cy="4262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//----------------------------------------------------------------------- //</a:t>
            </a:r>
          </a:p>
          <a:p>
            <a:r>
              <a:rPr lang="en-US" sz="1400" dirty="0">
                <a:solidFill>
                  <a:srgbClr val="0000FF"/>
                </a:solidFill>
              </a:rPr>
              <a:t>// EXEMPLO 					  //	</a:t>
            </a:r>
          </a:p>
          <a:p>
            <a:r>
              <a:rPr lang="en-US" sz="1400" dirty="0">
                <a:solidFill>
                  <a:srgbClr val="0000FF"/>
                </a:solidFill>
              </a:rPr>
              <a:t>;------------------------------------------------------------------------ //</a:t>
            </a:r>
          </a:p>
          <a:p>
            <a:r>
              <a:rPr lang="en-US" sz="1400" dirty="0"/>
              <a:t>.ORG 0x000	 </a:t>
            </a:r>
            <a:r>
              <a:rPr lang="en-US" sz="1400" dirty="0">
                <a:solidFill>
                  <a:srgbClr val="0000FF"/>
                </a:solidFill>
              </a:rPr>
              <a:t>; </a:t>
            </a:r>
            <a:r>
              <a:rPr lang="en-US" sz="1400" dirty="0" err="1">
                <a:solidFill>
                  <a:srgbClr val="0000FF"/>
                </a:solidFill>
              </a:rPr>
              <a:t>endereço</a:t>
            </a:r>
            <a:r>
              <a:rPr lang="en-US" sz="1400" dirty="0">
                <a:solidFill>
                  <a:srgbClr val="0000FF"/>
                </a:solidFill>
              </a:rPr>
              <a:t> de </a:t>
            </a:r>
            <a:r>
              <a:rPr lang="en-US" sz="1400" dirty="0" err="1">
                <a:solidFill>
                  <a:srgbClr val="0000FF"/>
                </a:solidFill>
              </a:rPr>
              <a:t>inicio</a:t>
            </a:r>
            <a:r>
              <a:rPr lang="en-US" sz="1400" dirty="0">
                <a:solidFill>
                  <a:srgbClr val="0000FF"/>
                </a:solidFill>
              </a:rPr>
              <a:t> de </a:t>
            </a:r>
            <a:r>
              <a:rPr lang="en-US" sz="1400" dirty="0" err="1">
                <a:solidFill>
                  <a:srgbClr val="0000FF"/>
                </a:solidFill>
              </a:rPr>
              <a:t>gravacao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memoria</a:t>
            </a:r>
            <a:r>
              <a:rPr lang="en-US" sz="1400" dirty="0">
                <a:solidFill>
                  <a:srgbClr val="0000FF"/>
                </a:solidFill>
              </a:rPr>
              <a:t> Flash </a:t>
            </a:r>
          </a:p>
          <a:p>
            <a:endParaRPr lang="en-US" sz="1400" dirty="0"/>
          </a:p>
          <a:p>
            <a:r>
              <a:rPr lang="en-US" sz="1400" dirty="0"/>
              <a:t>INICIO:</a:t>
            </a:r>
          </a:p>
          <a:p>
            <a:r>
              <a:rPr lang="en-US" sz="1400" dirty="0"/>
              <a:t>     LDI R19, 0b11111111	  </a:t>
            </a:r>
            <a:r>
              <a:rPr lang="en-US" sz="1400" dirty="0">
                <a:solidFill>
                  <a:srgbClr val="0000FF"/>
                </a:solidFill>
              </a:rPr>
              <a:t>; </a:t>
            </a:r>
            <a:r>
              <a:rPr lang="en-US" sz="1400" dirty="0" err="1">
                <a:solidFill>
                  <a:srgbClr val="0000FF"/>
                </a:solidFill>
              </a:rPr>
              <a:t>carrega</a:t>
            </a:r>
            <a:r>
              <a:rPr lang="en-US" sz="1400" dirty="0">
                <a:solidFill>
                  <a:srgbClr val="0000FF"/>
                </a:solidFill>
              </a:rPr>
              <a:t> R19 </a:t>
            </a:r>
          </a:p>
          <a:p>
            <a:r>
              <a:rPr lang="en-US" sz="1400" dirty="0"/>
              <a:t>     OUT DDRB,R19	  </a:t>
            </a:r>
            <a:r>
              <a:rPr lang="en-US" sz="1400" dirty="0">
                <a:solidFill>
                  <a:srgbClr val="0000FF"/>
                </a:solidFill>
              </a:rPr>
              <a:t>; </a:t>
            </a:r>
            <a:r>
              <a:rPr lang="en-US" sz="1400" dirty="0" err="1">
                <a:solidFill>
                  <a:srgbClr val="0000FF"/>
                </a:solidFill>
              </a:rPr>
              <a:t>configura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todos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os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pinos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saida</a:t>
            </a:r>
            <a:endParaRPr lang="en-US" sz="1400" dirty="0">
              <a:solidFill>
                <a:srgbClr val="0000FF"/>
              </a:solidFill>
            </a:endParaRPr>
          </a:p>
          <a:p>
            <a:r>
              <a:rPr lang="en-US" sz="1400" dirty="0"/>
              <a:t>     LDI R19, 0b00000000  </a:t>
            </a:r>
          </a:p>
          <a:p>
            <a:r>
              <a:rPr lang="en-US" sz="1400" dirty="0"/>
              <a:t>     OUT PORTB, R19          </a:t>
            </a:r>
            <a:r>
              <a:rPr lang="en-US" sz="1400" dirty="0">
                <a:solidFill>
                  <a:srgbClr val="0000FF"/>
                </a:solidFill>
              </a:rPr>
              <a:t>; </a:t>
            </a:r>
            <a:r>
              <a:rPr lang="en-US" sz="1400" dirty="0" err="1">
                <a:solidFill>
                  <a:srgbClr val="0000FF"/>
                </a:solidFill>
              </a:rPr>
              <a:t>coloca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em</a:t>
            </a:r>
            <a:r>
              <a:rPr lang="en-US" sz="1400" dirty="0">
                <a:solidFill>
                  <a:srgbClr val="0000FF"/>
                </a:solidFill>
              </a:rPr>
              <a:t> zero </a:t>
            </a:r>
            <a:r>
              <a:rPr lang="en-US" sz="1400" dirty="0" err="1">
                <a:solidFill>
                  <a:srgbClr val="0000FF"/>
                </a:solidFill>
              </a:rPr>
              <a:t>todos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pinos</a:t>
            </a:r>
            <a:endParaRPr lang="en-US" sz="1400" dirty="0">
              <a:solidFill>
                <a:srgbClr val="0000FF"/>
              </a:solidFill>
            </a:endParaRPr>
          </a:p>
          <a:p>
            <a:endParaRPr lang="en-US" sz="1400" dirty="0"/>
          </a:p>
          <a:p>
            <a:r>
              <a:rPr lang="en-US" sz="1400" dirty="0"/>
              <a:t>_PRINCIPAL:      </a:t>
            </a:r>
          </a:p>
          <a:p>
            <a:r>
              <a:rPr lang="en-US" sz="1400" dirty="0"/>
              <a:t>     SBI PORTB,5		</a:t>
            </a:r>
          </a:p>
          <a:p>
            <a:r>
              <a:rPr lang="en-US" sz="1400" dirty="0"/>
              <a:t>     CALL ATRASO</a:t>
            </a:r>
          </a:p>
          <a:p>
            <a:r>
              <a:rPr lang="en-US" sz="1400" dirty="0"/>
              <a:t>     CBI PORTB,5		</a:t>
            </a:r>
          </a:p>
          <a:p>
            <a:r>
              <a:rPr lang="en-US" sz="1400" dirty="0"/>
              <a:t>      CALL ATRASO</a:t>
            </a:r>
          </a:p>
          <a:p>
            <a:r>
              <a:rPr lang="en-US" sz="1400" dirty="0"/>
              <a:t>     RJMP _PRINCIPAL</a:t>
            </a:r>
          </a:p>
          <a:p>
            <a:endParaRPr lang="mr-IN" sz="1100" dirty="0"/>
          </a:p>
          <a:p>
            <a:endParaRPr lang="en-US" sz="1100" dirty="0"/>
          </a:p>
          <a:p>
            <a:endParaRPr 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7164288" y="339502"/>
            <a:ext cx="2232248" cy="2554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200" dirty="0">
                <a:solidFill>
                  <a:srgbClr val="0000FF"/>
                </a:solidFill>
              </a:rPr>
              <a:t>; rotina de delay. </a:t>
            </a:r>
          </a:p>
          <a:p>
            <a:r>
              <a:rPr lang="mr-IN" sz="1300" dirty="0"/>
              <a:t>ATRASO:	</a:t>
            </a:r>
          </a:p>
          <a:p>
            <a:r>
              <a:rPr lang="mr-IN" sz="1300" dirty="0"/>
              <a:t>      LDI R19,80	</a:t>
            </a:r>
          </a:p>
          <a:p>
            <a:r>
              <a:rPr lang="mr-IN" sz="1300" dirty="0"/>
              <a:t>volta:	</a:t>
            </a:r>
          </a:p>
          <a:p>
            <a:r>
              <a:rPr lang="mr-IN" sz="1300" dirty="0"/>
              <a:t>      DEC  R17	</a:t>
            </a:r>
          </a:p>
          <a:p>
            <a:r>
              <a:rPr lang="mr-IN" sz="1300" dirty="0"/>
              <a:t>      BRNE volta</a:t>
            </a:r>
          </a:p>
          <a:p>
            <a:r>
              <a:rPr lang="mr-IN" sz="1300" dirty="0"/>
              <a:t>      DEC  R18	</a:t>
            </a:r>
          </a:p>
          <a:p>
            <a:r>
              <a:rPr lang="mr-IN" sz="1300" dirty="0"/>
              <a:t>      BRNE volta</a:t>
            </a:r>
          </a:p>
          <a:p>
            <a:r>
              <a:rPr lang="mr-IN" sz="1300" dirty="0"/>
              <a:t>      DEC  R19</a:t>
            </a:r>
          </a:p>
          <a:p>
            <a:r>
              <a:rPr lang="mr-IN" sz="1300" dirty="0"/>
              <a:t>      BRNE volta</a:t>
            </a:r>
          </a:p>
          <a:p>
            <a:r>
              <a:rPr lang="mr-IN" sz="1300" dirty="0"/>
              <a:t>      RET</a:t>
            </a:r>
            <a:endParaRPr lang="en-US" sz="1300" dirty="0"/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436096" y="1707654"/>
            <a:ext cx="2108995" cy="513348"/>
            <a:chOff x="5436096" y="1707654"/>
            <a:chExt cx="2108995" cy="513348"/>
          </a:xfrm>
        </p:grpSpPr>
        <p:cxnSp>
          <p:nvCxnSpPr>
            <p:cNvPr id="8" name="Straight Arrow Connector 7"/>
            <p:cNvCxnSpPr>
              <a:stCxn id="9" idx="1"/>
            </p:cNvCxnSpPr>
            <p:nvPr/>
          </p:nvCxnSpPr>
          <p:spPr>
            <a:xfrm flipH="1" flipV="1">
              <a:off x="5436096" y="1707654"/>
              <a:ext cx="504056" cy="32868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0152" y="1851670"/>
              <a:ext cx="1604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</a:rPr>
                <a:t>comentários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475656" y="1923678"/>
            <a:ext cx="2558172" cy="1449452"/>
            <a:chOff x="1475656" y="1923678"/>
            <a:chExt cx="2558172" cy="1449452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1907704" y="3219822"/>
              <a:ext cx="1008112" cy="0"/>
            </a:xfrm>
            <a:prstGeom prst="straightConnector1">
              <a:avLst/>
            </a:prstGeom>
            <a:ln>
              <a:solidFill>
                <a:srgbClr val="FC00A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987824" y="3003798"/>
              <a:ext cx="1046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A3BB4"/>
                  </a:solidFill>
                </a:rPr>
                <a:t>Rótulos</a:t>
              </a:r>
              <a:endParaRPr lang="en-US" dirty="0">
                <a:solidFill>
                  <a:srgbClr val="CA3BB4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1475656" y="1923678"/>
              <a:ext cx="1008112" cy="0"/>
            </a:xfrm>
            <a:prstGeom prst="straightConnector1">
              <a:avLst/>
            </a:prstGeom>
            <a:ln>
              <a:solidFill>
                <a:srgbClr val="FC00A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801" name="Group 33800"/>
          <p:cNvGrpSpPr/>
          <p:nvPr/>
        </p:nvGrpSpPr>
        <p:grpSpPr>
          <a:xfrm>
            <a:off x="395536" y="3291830"/>
            <a:ext cx="2592288" cy="1368152"/>
            <a:chOff x="395536" y="3291830"/>
            <a:chExt cx="2592288" cy="1368152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2699792" y="4227934"/>
              <a:ext cx="288032" cy="0"/>
            </a:xfrm>
            <a:prstGeom prst="line">
              <a:avLst/>
            </a:prstGeom>
            <a:ln>
              <a:solidFill>
                <a:srgbClr val="FC00A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987824" y="4227934"/>
              <a:ext cx="0" cy="432048"/>
            </a:xfrm>
            <a:prstGeom prst="line">
              <a:avLst/>
            </a:prstGeom>
            <a:ln>
              <a:solidFill>
                <a:srgbClr val="FC00A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95536" y="4659982"/>
              <a:ext cx="2592288" cy="0"/>
            </a:xfrm>
            <a:prstGeom prst="line">
              <a:avLst/>
            </a:prstGeom>
            <a:ln>
              <a:solidFill>
                <a:srgbClr val="FC00A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395536" y="3291830"/>
              <a:ext cx="0" cy="1368152"/>
            </a:xfrm>
            <a:prstGeom prst="line">
              <a:avLst/>
            </a:prstGeom>
            <a:ln>
              <a:solidFill>
                <a:srgbClr val="FC00A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00" name="Straight Arrow Connector 33799"/>
            <p:cNvCxnSpPr/>
            <p:nvPr/>
          </p:nvCxnSpPr>
          <p:spPr>
            <a:xfrm>
              <a:off x="395536" y="3291830"/>
              <a:ext cx="288032" cy="0"/>
            </a:xfrm>
            <a:prstGeom prst="straightConnector1">
              <a:avLst/>
            </a:prstGeom>
            <a:ln>
              <a:solidFill>
                <a:srgbClr val="FC00A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/>
          <p:cNvCxnSpPr/>
          <p:nvPr/>
        </p:nvCxnSpPr>
        <p:spPr>
          <a:xfrm>
            <a:off x="683568" y="627534"/>
            <a:ext cx="0" cy="4515966"/>
          </a:xfrm>
          <a:prstGeom prst="line">
            <a:avLst/>
          </a:prstGeom>
          <a:ln w="3175" cmpd="sng">
            <a:solidFill>
              <a:srgbClr val="D9D9D9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6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6"/>
          <p:cNvSpPr>
            <a:spLocks noChangeArrowheads="1"/>
          </p:cNvSpPr>
          <p:nvPr/>
        </p:nvSpPr>
        <p:spPr bwMode="auto">
          <a:xfrm>
            <a:off x="395536" y="843558"/>
            <a:ext cx="8424936" cy="129984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BR" sz="2200" dirty="0">
                <a:latin typeface="Arial"/>
                <a:cs typeface="Arial"/>
              </a:rPr>
              <a:t>Nomeação (apelido) da linha do programa ou de uma seção para onde o </a:t>
            </a:r>
            <a:r>
              <a:rPr lang="pt-BR" sz="2200" dirty="0" err="1">
                <a:latin typeface="Arial"/>
                <a:cs typeface="Arial"/>
              </a:rPr>
              <a:t>microcontrolador</a:t>
            </a:r>
            <a:r>
              <a:rPr lang="pt-BR" sz="2200" dirty="0">
                <a:latin typeface="Arial"/>
                <a:cs typeface="Arial"/>
              </a:rPr>
              <a:t> deve saltar ou, ainda, simplesmente o início do conjunto de linhas de um programa. 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33794" name="Rectangle 7"/>
          <p:cNvSpPr>
            <a:spLocks noChangeArrowheads="1"/>
          </p:cNvSpPr>
          <p:nvPr/>
        </p:nvSpPr>
        <p:spPr bwMode="auto">
          <a:xfrm>
            <a:off x="395536" y="2283718"/>
            <a:ext cx="4824536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3600" baseline="30000" dirty="0">
                <a:solidFill>
                  <a:srgbClr val="FF0000"/>
                </a:solidFill>
              </a:rPr>
              <a:t>O</a:t>
            </a:r>
            <a:r>
              <a:rPr lang="pt-BR" sz="3600" dirty="0">
                <a:solidFill>
                  <a:srgbClr val="FF0000"/>
                </a:solidFill>
              </a:rPr>
              <a:t> </a:t>
            </a:r>
            <a:r>
              <a:rPr lang="pt-BR" sz="2800" baseline="30000" dirty="0">
                <a:solidFill>
                  <a:srgbClr val="FF0000"/>
                </a:solidFill>
              </a:rPr>
              <a:t>comprimento de uma </a:t>
            </a:r>
            <a:r>
              <a:rPr lang="pt-BR" sz="2800" baseline="30000" dirty="0" err="1">
                <a:solidFill>
                  <a:srgbClr val="FF0000"/>
                </a:solidFill>
              </a:rPr>
              <a:t>label</a:t>
            </a:r>
            <a:r>
              <a:rPr lang="pt-BR" sz="2800" baseline="30000" dirty="0">
                <a:solidFill>
                  <a:srgbClr val="FF0000"/>
                </a:solidFill>
              </a:rPr>
              <a:t> pode ir até 32 caracteres. É também importante que a </a:t>
            </a:r>
            <a:r>
              <a:rPr lang="pt-BR" sz="2800" baseline="30000" dirty="0" err="1">
                <a:solidFill>
                  <a:srgbClr val="FF0000"/>
                </a:solidFill>
              </a:rPr>
              <a:t>Label</a:t>
            </a:r>
            <a:r>
              <a:rPr lang="pt-BR" sz="2800" baseline="30000" dirty="0">
                <a:solidFill>
                  <a:srgbClr val="FF0000"/>
                </a:solidFill>
              </a:rPr>
              <a:t> comece na primeira coluna.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-164554"/>
            <a:ext cx="7313612" cy="857250"/>
          </a:xfrm>
        </p:spPr>
        <p:txBody>
          <a:bodyPr/>
          <a:lstStyle/>
          <a:p>
            <a:pPr>
              <a:defRPr/>
            </a:pPr>
            <a:r>
              <a:rPr lang="pt-BR" sz="2800" dirty="0"/>
              <a:t>Rótulo   -   </a:t>
            </a:r>
            <a:r>
              <a:rPr lang="pt-BR" sz="2800" dirty="0" err="1"/>
              <a:t>Label</a:t>
            </a:r>
            <a:r>
              <a:rPr lang="pt-BR" sz="2800" dirty="0"/>
              <a:t> -  Etiqueta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536" y="3723878"/>
            <a:ext cx="1192191" cy="1259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366FF"/>
                </a:solidFill>
              </a:rPr>
              <a:t>; </a:t>
            </a:r>
            <a:r>
              <a:rPr lang="en-US" sz="1400" dirty="0" err="1">
                <a:solidFill>
                  <a:srgbClr val="3366FF"/>
                </a:solidFill>
              </a:rPr>
              <a:t>Exemplos</a:t>
            </a:r>
            <a:endParaRPr lang="en-US" sz="1400" dirty="0">
              <a:solidFill>
                <a:srgbClr val="3366FF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dirty="0"/>
              <a:t>_</a:t>
            </a:r>
            <a:r>
              <a:rPr lang="en-US" sz="1400" dirty="0" err="1"/>
              <a:t>Inicio</a:t>
            </a:r>
            <a:r>
              <a:rPr lang="en-US" sz="1400" dirty="0"/>
              <a:t>: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INICIO: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INICIO2: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67544" y="3795886"/>
            <a:ext cx="0" cy="1800200"/>
          </a:xfrm>
          <a:prstGeom prst="line">
            <a:avLst/>
          </a:prstGeom>
          <a:ln w="3175" cmpd="sng">
            <a:solidFill>
              <a:srgbClr val="D9D9D9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11" name="Rectangle 35"/>
          <p:cNvSpPr>
            <a:spLocks noChangeArrowheads="1"/>
          </p:cNvSpPr>
          <p:nvPr/>
        </p:nvSpPr>
        <p:spPr bwMode="auto">
          <a:xfrm>
            <a:off x="1331640" y="1491630"/>
            <a:ext cx="7344816" cy="702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hu-HU" sz="3200" dirty="0">
                <a:latin typeface="Courier" charset="0"/>
              </a:rPr>
              <a:t>ldi R16, 0b10100101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3" y="-128588"/>
            <a:ext cx="7313613" cy="857250"/>
          </a:xfrm>
        </p:spPr>
        <p:txBody>
          <a:bodyPr/>
          <a:lstStyle/>
          <a:p>
            <a:pPr>
              <a:defRPr/>
            </a:pPr>
            <a:r>
              <a:rPr lang="hu-HU" sz="3200" dirty="0"/>
              <a:t>AVR assembly - Instruções</a:t>
            </a:r>
          </a:p>
        </p:txBody>
      </p:sp>
      <p:sp>
        <p:nvSpPr>
          <p:cNvPr id="50180" name="Line 4"/>
          <p:cNvSpPr>
            <a:spLocks noChangeShapeType="1"/>
          </p:cNvSpPr>
          <p:nvPr/>
        </p:nvSpPr>
        <p:spPr bwMode="auto">
          <a:xfrm flipH="1" flipV="1">
            <a:off x="1763688" y="1131589"/>
            <a:ext cx="144017" cy="5220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899592" y="771550"/>
            <a:ext cx="26867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</a:rPr>
              <a:t>O</a:t>
            </a:r>
            <a:r>
              <a:rPr lang="hu-HU" dirty="0">
                <a:latin typeface="Arial" charset="0"/>
              </a:rPr>
              <a:t>pcode ou mnemônicos</a:t>
            </a:r>
          </a:p>
        </p:txBody>
      </p:sp>
      <p:sp>
        <p:nvSpPr>
          <p:cNvPr id="50182" name="Line 6"/>
          <p:cNvSpPr>
            <a:spLocks noChangeShapeType="1"/>
          </p:cNvSpPr>
          <p:nvPr/>
        </p:nvSpPr>
        <p:spPr bwMode="auto">
          <a:xfrm>
            <a:off x="3707904" y="1491630"/>
            <a:ext cx="22322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 flipV="1">
            <a:off x="4427984" y="1203598"/>
            <a:ext cx="358651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4572001" y="844154"/>
            <a:ext cx="25200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</a:rPr>
              <a:t>A</a:t>
            </a:r>
            <a:r>
              <a:rPr lang="hu-HU" dirty="0">
                <a:latin typeface="Arial" charset="0"/>
              </a:rPr>
              <a:t>rgumento (operando)</a:t>
            </a:r>
          </a:p>
        </p:txBody>
      </p:sp>
      <p:graphicFrame>
        <p:nvGraphicFramePr>
          <p:cNvPr id="40969" name="Object 2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62287692"/>
              </p:ext>
            </p:extLst>
          </p:nvPr>
        </p:nvGraphicFramePr>
        <p:xfrm>
          <a:off x="467544" y="2715766"/>
          <a:ext cx="8177399" cy="971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Image" r:id="rId3" imgW="13282540" imgH="2107937" progId="Photoshop.Image.9">
                  <p:embed/>
                </p:oleObj>
              </mc:Choice>
              <mc:Fallback>
                <p:oleObj name="Image" r:id="rId3" imgW="13282540" imgH="2107937" progId="Photoshop.Image.9">
                  <p:embed/>
                  <p:pic>
                    <p:nvPicPr>
                      <p:cNvPr id="40969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715766"/>
                        <a:ext cx="8177399" cy="9715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13" name="Rectangle 37"/>
          <p:cNvSpPr>
            <a:spLocks noChangeArrowheads="1"/>
          </p:cNvSpPr>
          <p:nvPr/>
        </p:nvSpPr>
        <p:spPr bwMode="auto">
          <a:xfrm>
            <a:off x="7020272" y="2067694"/>
            <a:ext cx="1008063" cy="91797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0214" name="Text Box 38"/>
          <p:cNvSpPr txBox="1">
            <a:spLocks noChangeArrowheads="1"/>
          </p:cNvSpPr>
          <p:nvPr/>
        </p:nvSpPr>
        <p:spPr bwMode="auto">
          <a:xfrm>
            <a:off x="7092280" y="2139702"/>
            <a:ext cx="8388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hu-HU" b="1" dirty="0">
                <a:latin typeface="Arial" charset="0"/>
              </a:rPr>
              <a:t>SREG</a:t>
            </a:r>
          </a:p>
        </p:txBody>
      </p:sp>
      <p:sp>
        <p:nvSpPr>
          <p:cNvPr id="50216" name="Line 40"/>
          <p:cNvSpPr>
            <a:spLocks noChangeShapeType="1"/>
          </p:cNvSpPr>
          <p:nvPr/>
        </p:nvSpPr>
        <p:spPr bwMode="auto">
          <a:xfrm>
            <a:off x="5076825" y="2139555"/>
            <a:ext cx="0" cy="216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0217" name="Line 41"/>
          <p:cNvSpPr>
            <a:spLocks noChangeShapeType="1"/>
          </p:cNvSpPr>
          <p:nvPr/>
        </p:nvSpPr>
        <p:spPr bwMode="auto">
          <a:xfrm flipH="1" flipV="1">
            <a:off x="2699795" y="2355728"/>
            <a:ext cx="2377033" cy="5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0218" name="Line 42"/>
          <p:cNvSpPr>
            <a:spLocks noChangeShapeType="1"/>
          </p:cNvSpPr>
          <p:nvPr/>
        </p:nvSpPr>
        <p:spPr bwMode="auto">
          <a:xfrm flipV="1">
            <a:off x="2699793" y="2085696"/>
            <a:ext cx="0" cy="2700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195264"/>
            <a:ext cx="8064500" cy="889397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0" dirty="0" err="1">
                <a:solidFill>
                  <a:srgbClr val="FF0000"/>
                </a:solidFill>
              </a:rPr>
              <a:t>Bibliotecas</a:t>
            </a:r>
            <a:r>
              <a:rPr lang="en-US" sz="3200" b="0" dirty="0">
                <a:solidFill>
                  <a:srgbClr val="FF0000"/>
                </a:solidFill>
              </a:rPr>
              <a:t>, </a:t>
            </a:r>
            <a:r>
              <a:rPr lang="en-US" sz="3200" b="0" dirty="0" err="1">
                <a:solidFill>
                  <a:srgbClr val="FF0000"/>
                </a:solidFill>
              </a:rPr>
              <a:t>variáveis</a:t>
            </a:r>
            <a:r>
              <a:rPr lang="en-US" sz="3200" b="0" dirty="0">
                <a:solidFill>
                  <a:srgbClr val="FF0000"/>
                </a:solidFill>
              </a:rPr>
              <a:t> e </a:t>
            </a:r>
            <a:r>
              <a:rPr lang="en-US" sz="3200" b="0" dirty="0" err="1">
                <a:solidFill>
                  <a:srgbClr val="FF0000"/>
                </a:solidFill>
              </a:rPr>
              <a:t>Constantes</a:t>
            </a:r>
            <a:endParaRPr lang="en-US" sz="3200" b="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1129263"/>
            <a:ext cx="6480175" cy="38164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FF"/>
                </a:solidFill>
                <a:cs typeface="Arial" charset="0"/>
              </a:rPr>
              <a:t>; </a:t>
            </a:r>
            <a:r>
              <a:rPr lang="en-US" sz="1600" dirty="0" err="1">
                <a:solidFill>
                  <a:srgbClr val="0000FF"/>
                </a:solidFill>
                <a:cs typeface="Arial" charset="0"/>
              </a:rPr>
              <a:t>Comentários</a:t>
            </a:r>
            <a:r>
              <a:rPr lang="en-US" sz="1600" dirty="0">
                <a:solidFill>
                  <a:srgbClr val="0000FF"/>
                </a:solidFill>
                <a:cs typeface="Arial" charset="0"/>
              </a:rPr>
              <a:t> </a:t>
            </a:r>
          </a:p>
          <a:p>
            <a:pPr>
              <a:defRPr/>
            </a:pPr>
            <a:endParaRPr lang="en-US" sz="1600" dirty="0">
              <a:cs typeface="Arial" charset="0"/>
            </a:endParaRPr>
          </a:p>
          <a:p>
            <a:pPr>
              <a:defRPr/>
            </a:pPr>
            <a:r>
              <a:rPr lang="en-US" sz="1600" dirty="0">
                <a:solidFill>
                  <a:srgbClr val="0000FF"/>
                </a:solidFill>
                <a:cs typeface="Arial" charset="0"/>
              </a:rPr>
              <a:t>; </a:t>
            </a:r>
            <a:r>
              <a:rPr lang="en-US" sz="1600" dirty="0" err="1">
                <a:solidFill>
                  <a:srgbClr val="0000FF"/>
                </a:solidFill>
                <a:cs typeface="Arial" charset="0"/>
              </a:rPr>
              <a:t>Arquivos</a:t>
            </a:r>
            <a:r>
              <a:rPr lang="en-US" sz="1600" dirty="0">
                <a:solidFill>
                  <a:srgbClr val="0000FF"/>
                </a:solidFill>
                <a:cs typeface="Arial" charset="0"/>
              </a:rPr>
              <a:t> de </a:t>
            </a:r>
            <a:r>
              <a:rPr lang="en-US" sz="1600" dirty="0" err="1">
                <a:solidFill>
                  <a:srgbClr val="0000FF"/>
                </a:solidFill>
                <a:cs typeface="Arial" charset="0"/>
              </a:rPr>
              <a:t>definição</a:t>
            </a:r>
            <a:endParaRPr lang="en-US" sz="1600" dirty="0">
              <a:solidFill>
                <a:srgbClr val="0000FF"/>
              </a:solidFill>
              <a:cs typeface="Arial" charset="0"/>
            </a:endParaRPr>
          </a:p>
          <a:p>
            <a:pPr>
              <a:defRPr/>
            </a:pPr>
            <a:r>
              <a:rPr lang="en-US" sz="1600" dirty="0">
                <a:cs typeface="Arial" charset="0"/>
              </a:rPr>
              <a:t>#include &lt;</a:t>
            </a:r>
            <a:r>
              <a:rPr lang="en-US" sz="1600" dirty="0" err="1">
                <a:cs typeface="Arial" charset="0"/>
              </a:rPr>
              <a:t>nomedoarquivo.inc</a:t>
            </a:r>
            <a:r>
              <a:rPr lang="en-US" sz="1600" dirty="0">
                <a:cs typeface="Arial" charset="0"/>
              </a:rPr>
              <a:t>&gt;</a:t>
            </a:r>
          </a:p>
          <a:p>
            <a:pPr>
              <a:defRPr/>
            </a:pPr>
            <a:r>
              <a:rPr lang="en-US" sz="1600" dirty="0">
                <a:cs typeface="Arial" charset="0"/>
              </a:rPr>
              <a:t>#include ”C:\MICRO1\</a:t>
            </a:r>
            <a:r>
              <a:rPr lang="en-US" sz="1600" dirty="0" err="1">
                <a:cs typeface="Arial" charset="0"/>
              </a:rPr>
              <a:t>arquivo.inc</a:t>
            </a:r>
            <a:r>
              <a:rPr lang="en-US" sz="1600" dirty="0">
                <a:cs typeface="Arial" charset="0"/>
              </a:rPr>
              <a:t>”</a:t>
            </a:r>
            <a:br>
              <a:rPr lang="en-US" sz="1600" dirty="0">
                <a:cs typeface="Arial" charset="0"/>
              </a:rPr>
            </a:br>
            <a:endParaRPr lang="en-US" sz="1600" dirty="0">
              <a:cs typeface="Arial" charset="0"/>
            </a:endParaRPr>
          </a:p>
          <a:p>
            <a:pPr>
              <a:defRPr/>
            </a:pPr>
            <a:r>
              <a:rPr lang="en-US" sz="1600" dirty="0">
                <a:solidFill>
                  <a:srgbClr val="0000FF"/>
                </a:solidFill>
                <a:cs typeface="Arial" charset="0"/>
              </a:rPr>
              <a:t>; </a:t>
            </a:r>
            <a:r>
              <a:rPr lang="en-US" sz="1600" dirty="0" err="1">
                <a:solidFill>
                  <a:srgbClr val="0000FF"/>
                </a:solidFill>
                <a:cs typeface="Arial" charset="0"/>
              </a:rPr>
              <a:t>Variaveis</a:t>
            </a:r>
            <a:r>
              <a:rPr lang="en-US" sz="1600" dirty="0">
                <a:solidFill>
                  <a:srgbClr val="0000FF"/>
                </a:solidFill>
                <a:cs typeface="Arial" charset="0"/>
              </a:rPr>
              <a:t>                   </a:t>
            </a:r>
          </a:p>
          <a:p>
            <a:pPr>
              <a:defRPr/>
            </a:pPr>
            <a:r>
              <a:rPr lang="en-US" sz="1600" dirty="0">
                <a:cs typeface="Arial" charset="0"/>
              </a:rPr>
              <a:t>.def tempo = R16 </a:t>
            </a:r>
            <a:r>
              <a:rPr lang="en-US" sz="1600" dirty="0">
                <a:solidFill>
                  <a:srgbClr val="3366FF"/>
                </a:solidFill>
                <a:cs typeface="Arial" charset="0"/>
              </a:rPr>
              <a:t>; </a:t>
            </a:r>
            <a:r>
              <a:rPr lang="en-US" sz="1600" dirty="0" err="1">
                <a:solidFill>
                  <a:srgbClr val="3366FF"/>
                </a:solidFill>
                <a:cs typeface="Arial" charset="0"/>
              </a:rPr>
              <a:t>registrador</a:t>
            </a:r>
            <a:r>
              <a:rPr lang="en-US" sz="1600" dirty="0">
                <a:solidFill>
                  <a:srgbClr val="3366FF"/>
                </a:solidFill>
                <a:cs typeface="Arial" charset="0"/>
              </a:rPr>
              <a:t> GPR</a:t>
            </a:r>
          </a:p>
          <a:p>
            <a:pPr>
              <a:defRPr/>
            </a:pPr>
            <a:r>
              <a:rPr lang="en-US" sz="1600" dirty="0">
                <a:cs typeface="Arial" charset="0"/>
              </a:rPr>
              <a:t>.</a:t>
            </a:r>
            <a:r>
              <a:rPr lang="en-US" sz="1600" dirty="0" err="1">
                <a:cs typeface="Arial" charset="0"/>
              </a:rPr>
              <a:t>def</a:t>
            </a:r>
            <a:r>
              <a:rPr lang="en-US" sz="1600" dirty="0">
                <a:cs typeface="Arial" charset="0"/>
              </a:rPr>
              <a:t> </a:t>
            </a:r>
            <a:r>
              <a:rPr lang="en-US" sz="1600" dirty="0" err="1">
                <a:cs typeface="Arial" charset="0"/>
              </a:rPr>
              <a:t>temperatura</a:t>
            </a:r>
            <a:r>
              <a:rPr lang="en-US" sz="1600" dirty="0">
                <a:cs typeface="Arial" charset="0"/>
              </a:rPr>
              <a:t> = 0x100 </a:t>
            </a:r>
            <a:r>
              <a:rPr lang="en-US" sz="1600" dirty="0">
                <a:solidFill>
                  <a:srgbClr val="3366FF"/>
                </a:solidFill>
                <a:cs typeface="Arial" charset="0"/>
              </a:rPr>
              <a:t>; </a:t>
            </a:r>
            <a:r>
              <a:rPr lang="en-US" sz="1600" dirty="0" err="1">
                <a:solidFill>
                  <a:srgbClr val="3366FF"/>
                </a:solidFill>
                <a:cs typeface="Arial" charset="0"/>
              </a:rPr>
              <a:t>memória</a:t>
            </a:r>
            <a:r>
              <a:rPr lang="en-US" sz="1600" dirty="0">
                <a:solidFill>
                  <a:srgbClr val="3366FF"/>
                </a:solidFill>
                <a:cs typeface="Arial" charset="0"/>
              </a:rPr>
              <a:t> </a:t>
            </a:r>
            <a:r>
              <a:rPr lang="en-US" sz="1600" dirty="0" err="1">
                <a:solidFill>
                  <a:srgbClr val="3366FF"/>
                </a:solidFill>
                <a:cs typeface="Arial" charset="0"/>
              </a:rPr>
              <a:t>livre</a:t>
            </a:r>
            <a:r>
              <a:rPr lang="en-US" sz="1600" dirty="0">
                <a:solidFill>
                  <a:srgbClr val="3366FF"/>
                </a:solidFill>
                <a:cs typeface="Arial" charset="0"/>
              </a:rPr>
              <a:t> </a:t>
            </a:r>
            <a:r>
              <a:rPr lang="en-US" sz="1600" dirty="0" err="1">
                <a:solidFill>
                  <a:srgbClr val="3366FF"/>
                </a:solidFill>
                <a:cs typeface="Arial" charset="0"/>
              </a:rPr>
              <a:t>sram</a:t>
            </a:r>
            <a:endParaRPr lang="en-US" sz="1600" dirty="0">
              <a:cs typeface="Arial" charset="0"/>
            </a:endParaRPr>
          </a:p>
          <a:p>
            <a:pPr>
              <a:defRPr/>
            </a:pPr>
            <a:endParaRPr lang="en-US" sz="1600" dirty="0">
              <a:cs typeface="Arial" charset="0"/>
            </a:endParaRPr>
          </a:p>
          <a:p>
            <a:pPr>
              <a:defRPr/>
            </a:pPr>
            <a:r>
              <a:rPr lang="x-none" sz="1600" dirty="0">
                <a:solidFill>
                  <a:srgbClr val="0000FF"/>
                </a:solidFill>
                <a:cs typeface="Arial" charset="0"/>
              </a:rPr>
              <a:t>; Constantes</a:t>
            </a:r>
            <a:endParaRPr lang="en-US" sz="1600" dirty="0">
              <a:solidFill>
                <a:srgbClr val="0000FF"/>
              </a:solidFill>
              <a:cs typeface="Arial" charset="0"/>
            </a:endParaRPr>
          </a:p>
          <a:p>
            <a:pPr>
              <a:defRPr/>
            </a:pPr>
            <a:r>
              <a:rPr lang="en-US" sz="1600" dirty="0">
                <a:cs typeface="Arial" charset="0"/>
              </a:rPr>
              <a:t>.</a:t>
            </a:r>
            <a:r>
              <a:rPr lang="en-US" sz="1600" dirty="0" err="1">
                <a:cs typeface="Arial" charset="0"/>
              </a:rPr>
              <a:t>equ</a:t>
            </a:r>
            <a:r>
              <a:rPr lang="en-US" sz="1600" dirty="0">
                <a:cs typeface="Arial" charset="0"/>
              </a:rPr>
              <a:t>       VALOR_HEXA         = 0x0003 </a:t>
            </a:r>
          </a:p>
          <a:p>
            <a:pPr>
              <a:defRPr/>
            </a:pPr>
            <a:r>
              <a:rPr lang="en-US" sz="1600" dirty="0">
                <a:cs typeface="Arial" charset="0"/>
              </a:rPr>
              <a:t>.</a:t>
            </a:r>
            <a:r>
              <a:rPr lang="en-US" sz="1600" dirty="0" err="1">
                <a:cs typeface="Arial" charset="0"/>
              </a:rPr>
              <a:t>equ</a:t>
            </a:r>
            <a:r>
              <a:rPr lang="en-US" sz="1600" dirty="0">
                <a:cs typeface="Arial" charset="0"/>
              </a:rPr>
              <a:t>       VALOR_BINARIO    = 0b00000001</a:t>
            </a:r>
          </a:p>
          <a:p>
            <a:pPr>
              <a:defRPr/>
            </a:pPr>
            <a:r>
              <a:rPr lang="en-US" sz="1600" dirty="0">
                <a:cs typeface="Arial" charset="0"/>
              </a:rPr>
              <a:t>.</a:t>
            </a:r>
            <a:r>
              <a:rPr lang="en-US" sz="1600" dirty="0" err="1">
                <a:cs typeface="Arial" charset="0"/>
              </a:rPr>
              <a:t>equ</a:t>
            </a:r>
            <a:r>
              <a:rPr lang="en-US" sz="1600" dirty="0">
                <a:cs typeface="Arial" charset="0"/>
              </a:rPr>
              <a:t>      VALOR_DECIMAL    = 123</a:t>
            </a:r>
          </a:p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48064" y="1491630"/>
            <a:ext cx="3529219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Variáveis</a:t>
            </a:r>
            <a:r>
              <a:rPr lang="en-US" dirty="0"/>
              <a:t>: </a:t>
            </a:r>
            <a:r>
              <a:rPr lang="en-US" dirty="0" err="1"/>
              <a:t>espaço</a:t>
            </a:r>
            <a:r>
              <a:rPr lang="en-US" dirty="0"/>
              <a:t> </a:t>
            </a:r>
            <a:r>
              <a:rPr lang="en-US" dirty="0" err="1"/>
              <a:t>guardar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utilizados</a:t>
            </a:r>
            <a:r>
              <a:rPr lang="en-US" dirty="0"/>
              <a:t> no</a:t>
            </a:r>
          </a:p>
          <a:p>
            <a:pPr algn="ctr"/>
            <a:r>
              <a:rPr lang="en-US" dirty="0" err="1"/>
              <a:t>programa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74340"/>
            <a:ext cx="7313612" cy="857250"/>
          </a:xfrm>
        </p:spPr>
        <p:txBody>
          <a:bodyPr/>
          <a:lstStyle/>
          <a:p>
            <a:pPr>
              <a:defRPr/>
            </a:pPr>
            <a:r>
              <a:rPr lang="hu-HU" sz="3200" dirty="0"/>
              <a:t>Tipos de instruções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275606"/>
            <a:ext cx="7313612" cy="3086100"/>
          </a:xfrm>
        </p:spPr>
        <p:txBody>
          <a:bodyPr/>
          <a:lstStyle/>
          <a:p>
            <a:pPr>
              <a:defRPr/>
            </a:pPr>
            <a:r>
              <a:rPr lang="hu-HU" sz="3200" dirty="0"/>
              <a:t>Desvios e chamadas</a:t>
            </a:r>
          </a:p>
          <a:p>
            <a:pPr>
              <a:defRPr/>
            </a:pPr>
            <a:r>
              <a:rPr lang="en-US" sz="3200" dirty="0"/>
              <a:t>M</a:t>
            </a:r>
            <a:r>
              <a:rPr lang="hu-HU" sz="3200" dirty="0"/>
              <a:t>ovimentação de dados</a:t>
            </a:r>
          </a:p>
          <a:p>
            <a:pPr>
              <a:defRPr/>
            </a:pPr>
            <a:r>
              <a:rPr lang="hu-HU" sz="3200" dirty="0"/>
              <a:t>Lógica e aritmética</a:t>
            </a:r>
          </a:p>
          <a:p>
            <a:pPr>
              <a:defRPr/>
            </a:pPr>
            <a:r>
              <a:rPr lang="en-US" sz="3200" dirty="0"/>
              <a:t>M</a:t>
            </a:r>
            <a:r>
              <a:rPr lang="hu-HU" sz="3200" dirty="0"/>
              <a:t>anipulação de bits</a:t>
            </a:r>
          </a:p>
          <a:p>
            <a:pPr>
              <a:defRPr/>
            </a:pPr>
            <a:r>
              <a:rPr lang="hu-HU" sz="3200" dirty="0"/>
              <a:t>Test</a:t>
            </a:r>
            <a:r>
              <a:rPr lang="pt-BR" sz="3200" dirty="0"/>
              <a:t>es</a:t>
            </a:r>
            <a:endParaRPr lang="hu-HU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-541735"/>
            <a:ext cx="7239000" cy="1083469"/>
          </a:xfrm>
        </p:spPr>
        <p:txBody>
          <a:bodyPr/>
          <a:lstStyle/>
          <a:p>
            <a:pPr eaLnBrk="1" hangingPunct="1">
              <a:defRPr/>
            </a:pPr>
            <a:r>
              <a:rPr lang="pt-PT" sz="3200" dirty="0">
                <a:solidFill>
                  <a:srgbClr val="000090"/>
                </a:solidFill>
              </a:rPr>
              <a:t>Microcontrolador </a:t>
            </a:r>
            <a:r>
              <a:rPr lang="pt-BR" sz="3200" dirty="0">
                <a:solidFill>
                  <a:srgbClr val="000090"/>
                </a:solidFill>
              </a:rPr>
              <a:t>AVR ATMEGA 328</a:t>
            </a:r>
            <a:endParaRPr lang="pt-PT" sz="3200" dirty="0">
              <a:solidFill>
                <a:srgbClr val="00009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275606"/>
            <a:ext cx="8600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Microprocessador</a:t>
            </a:r>
            <a:r>
              <a:rPr lang="en-US" dirty="0"/>
              <a:t> </a:t>
            </a:r>
            <a:r>
              <a:rPr lang="en-US" dirty="0" err="1"/>
              <a:t>aberto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zeptobars.com</a:t>
            </a:r>
            <a:r>
              <a:rPr lang="en-US" dirty="0"/>
              <a:t>/en/read/how-to-open-microchip-</a:t>
            </a:r>
            <a:r>
              <a:rPr lang="en-US" dirty="0" err="1"/>
              <a:t>asic</a:t>
            </a:r>
            <a:r>
              <a:rPr lang="en-US" dirty="0"/>
              <a:t>-what-inside</a:t>
            </a:r>
          </a:p>
        </p:txBody>
      </p:sp>
    </p:spTree>
    <p:extLst>
      <p:ext uri="{BB962C8B-B14F-4D97-AF65-F5344CB8AC3E}">
        <p14:creationId xmlns:p14="http://schemas.microsoft.com/office/powerpoint/2010/main" val="1310418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7313612" cy="857250"/>
          </a:xfrm>
        </p:spPr>
        <p:txBody>
          <a:bodyPr/>
          <a:lstStyle/>
          <a:p>
            <a:pPr>
              <a:defRPr/>
            </a:pPr>
            <a:r>
              <a:rPr lang="hu-HU" sz="3200" dirty="0"/>
              <a:t>AVR assembly – Instruções</a:t>
            </a:r>
          </a:p>
        </p:txBody>
      </p:sp>
      <p:graphicFrame>
        <p:nvGraphicFramePr>
          <p:cNvPr id="61741" name="Group 30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0424437"/>
              </p:ext>
            </p:extLst>
          </p:nvPr>
        </p:nvGraphicFramePr>
        <p:xfrm>
          <a:off x="683571" y="1329612"/>
          <a:ext cx="1584325" cy="2674512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a+b</a:t>
                      </a:r>
                    </a:p>
                  </a:txBody>
                  <a:tcPr marT="34284" marB="342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ADD</a:t>
                      </a:r>
                    </a:p>
                  </a:txBody>
                  <a:tcPr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a-b</a:t>
                      </a:r>
                    </a:p>
                  </a:txBody>
                  <a:tcPr marT="34284" marB="342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SUB</a:t>
                      </a:r>
                    </a:p>
                  </a:txBody>
                  <a:tcPr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a&amp;b</a:t>
                      </a:r>
                    </a:p>
                  </a:txBody>
                  <a:tcPr marT="34284" marB="342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AND</a:t>
                      </a:r>
                    </a:p>
                  </a:txBody>
                  <a:tcPr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a|b</a:t>
                      </a:r>
                    </a:p>
                  </a:txBody>
                  <a:tcPr marT="34284" marB="342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OR</a:t>
                      </a:r>
                    </a:p>
                  </a:txBody>
                  <a:tcPr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a++</a:t>
                      </a:r>
                    </a:p>
                  </a:txBody>
                  <a:tcPr marT="34284" marB="342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INC</a:t>
                      </a:r>
                    </a:p>
                  </a:txBody>
                  <a:tcPr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a--</a:t>
                      </a:r>
                    </a:p>
                  </a:txBody>
                  <a:tcPr marT="34284" marB="342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DEC</a:t>
                      </a:r>
                    </a:p>
                  </a:txBody>
                  <a:tcPr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-a</a:t>
                      </a:r>
                    </a:p>
                  </a:txBody>
                  <a:tcPr marT="34284" marB="342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NEG</a:t>
                      </a:r>
                    </a:p>
                  </a:txBody>
                  <a:tcPr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a=0</a:t>
                      </a:r>
                    </a:p>
                  </a:txBody>
                  <a:tcPr marT="34284" marB="342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CLR</a:t>
                      </a:r>
                    </a:p>
                  </a:txBody>
                  <a:tcPr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…</a:t>
                      </a:r>
                    </a:p>
                  </a:txBody>
                  <a:tcPr marT="34284" marB="342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…</a:t>
                      </a:r>
                    </a:p>
                  </a:txBody>
                  <a:tcPr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1505" name="Text Box 65"/>
          <p:cNvSpPr txBox="1">
            <a:spLocks noChangeArrowheads="1"/>
          </p:cNvSpPr>
          <p:nvPr/>
        </p:nvSpPr>
        <p:spPr bwMode="auto">
          <a:xfrm>
            <a:off x="395539" y="897564"/>
            <a:ext cx="23185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hu-HU" b="1" dirty="0">
                <a:latin typeface="Arial" charset="0"/>
              </a:rPr>
              <a:t>Lógica e Aritmérica</a:t>
            </a:r>
          </a:p>
        </p:txBody>
      </p:sp>
      <p:graphicFrame>
        <p:nvGraphicFramePr>
          <p:cNvPr id="61742" name="Group 3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095575"/>
              </p:ext>
            </p:extLst>
          </p:nvPr>
        </p:nvGraphicFramePr>
        <p:xfrm>
          <a:off x="2987827" y="1275606"/>
          <a:ext cx="2449513" cy="3498030"/>
        </p:xfrm>
        <a:graphic>
          <a:graphicData uri="http://schemas.openxmlformats.org/drawingml/2006/table">
            <a:tbl>
              <a:tblPr/>
              <a:tblGrid>
                <a:gridCol w="151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reg1=reg2</a:t>
                      </a:r>
                    </a:p>
                  </a:txBody>
                  <a:tcPr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MOV</a:t>
                      </a:r>
                    </a:p>
                  </a:txBody>
                  <a:tcPr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reg=17</a:t>
                      </a:r>
                    </a:p>
                  </a:txBody>
                  <a:tcPr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LDI</a:t>
                      </a:r>
                    </a:p>
                  </a:txBody>
                  <a:tcPr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reg=mem</a:t>
                      </a:r>
                    </a:p>
                  </a:txBody>
                  <a:tcPr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LDS</a:t>
                      </a:r>
                    </a:p>
                  </a:txBody>
                  <a:tcPr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reg=*mem</a:t>
                      </a:r>
                    </a:p>
                  </a:txBody>
                  <a:tcPr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LD</a:t>
                      </a:r>
                    </a:p>
                  </a:txBody>
                  <a:tcPr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mem=reg</a:t>
                      </a:r>
                    </a:p>
                  </a:txBody>
                  <a:tcPr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STS</a:t>
                      </a:r>
                    </a:p>
                  </a:txBody>
                  <a:tcPr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*mem=reg</a:t>
                      </a:r>
                    </a:p>
                  </a:txBody>
                  <a:tcPr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</a:t>
                      </a:r>
                    </a:p>
                  </a:txBody>
                  <a:tcPr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</a:t>
                      </a:r>
                      <a:r>
                        <a:rPr kumimoji="0" lang="hu-HU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eriférico I/O</a:t>
                      </a:r>
                    </a:p>
                  </a:txBody>
                  <a:tcPr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</a:t>
                      </a:r>
                    </a:p>
                  </a:txBody>
                  <a:tcPr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</a:t>
                      </a:r>
                      <a:r>
                        <a:rPr kumimoji="0" lang="hu-HU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eriférico I/O</a:t>
                      </a:r>
                    </a:p>
                  </a:txBody>
                  <a:tcPr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OUT</a:t>
                      </a:r>
                    </a:p>
                  </a:txBody>
                  <a:tcPr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</a:t>
                      </a:r>
                      <a:r>
                        <a:rPr kumimoji="0" lang="hu-HU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alva em pilha</a:t>
                      </a:r>
                    </a:p>
                  </a:txBody>
                  <a:tcPr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PUSH</a:t>
                      </a:r>
                    </a:p>
                  </a:txBody>
                  <a:tcPr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x-none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recupera</a:t>
                      </a:r>
                      <a:r>
                        <a:rPr kumimoji="0" lang="hu-HU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em pilha</a:t>
                      </a:r>
                    </a:p>
                  </a:txBody>
                  <a:tcPr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POP</a:t>
                      </a:r>
                    </a:p>
                  </a:txBody>
                  <a:tcPr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…</a:t>
                      </a:r>
                    </a:p>
                  </a:txBody>
                  <a:tcPr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…</a:t>
                      </a:r>
                    </a:p>
                  </a:txBody>
                  <a:tcPr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1538" name="Text Box 98"/>
          <p:cNvSpPr txBox="1">
            <a:spLocks noChangeArrowheads="1"/>
          </p:cNvSpPr>
          <p:nvPr/>
        </p:nvSpPr>
        <p:spPr bwMode="auto">
          <a:xfrm>
            <a:off x="3730349" y="897564"/>
            <a:ext cx="7747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hu-HU" b="1">
                <a:latin typeface="Arial" charset="0"/>
              </a:rPr>
              <a:t>Move</a:t>
            </a:r>
          </a:p>
        </p:txBody>
      </p:sp>
      <p:sp>
        <p:nvSpPr>
          <p:cNvPr id="61583" name="Text Box 143"/>
          <p:cNvSpPr txBox="1">
            <a:spLocks noChangeArrowheads="1"/>
          </p:cNvSpPr>
          <p:nvPr/>
        </p:nvSpPr>
        <p:spPr bwMode="auto">
          <a:xfrm>
            <a:off x="6156176" y="267494"/>
            <a:ext cx="25922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>
                <a:latin typeface="Arial" charset="0"/>
              </a:rPr>
              <a:t>O</a:t>
            </a:r>
            <a:r>
              <a:rPr lang="hu-HU" b="1" dirty="0">
                <a:latin typeface="Arial" charset="0"/>
              </a:rPr>
              <a:t>peradores de Bit</a:t>
            </a:r>
          </a:p>
        </p:txBody>
      </p:sp>
      <p:graphicFrame>
        <p:nvGraphicFramePr>
          <p:cNvPr id="61749" name="Group 3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68686"/>
              </p:ext>
            </p:extLst>
          </p:nvPr>
        </p:nvGraphicFramePr>
        <p:xfrm>
          <a:off x="6164069" y="605606"/>
          <a:ext cx="2952328" cy="2974256"/>
        </p:xfrm>
        <a:graphic>
          <a:graphicData uri="http://schemas.openxmlformats.org/drawingml/2006/table">
            <a:tbl>
              <a:tblPr/>
              <a:tblGrid>
                <a:gridCol w="1546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6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6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a&lt;&lt;1 rotaciona</a:t>
                      </a:r>
                    </a:p>
                  </a:txBody>
                  <a:tcPr marT="34287" marB="342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LSL</a:t>
                      </a:r>
                    </a:p>
                  </a:txBody>
                  <a:tcPr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a&gt;&gt;1 rotaciona</a:t>
                      </a:r>
                    </a:p>
                  </a:txBody>
                  <a:tcPr marT="34287" marB="342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LSR, </a:t>
                      </a:r>
                    </a:p>
                  </a:txBody>
                  <a:tcPr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00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Ø</a:t>
                      </a:r>
                      <a:r>
                        <a:rPr kumimoji="0" lang="hu-H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</a:t>
                      </a:r>
                      <a:r>
                        <a:rPr kumimoji="0" lang="hu-H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(not avail. In C)</a:t>
                      </a:r>
                    </a:p>
                  </a:txBody>
                  <a:tcPr marT="34287" marB="342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ROL,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ROR</a:t>
                      </a:r>
                    </a:p>
                  </a:txBody>
                  <a:tcPr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4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Altera bits STATUS</a:t>
                      </a:r>
                    </a:p>
                  </a:txBody>
                  <a:tcPr marT="34287" marB="342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SEI, CLI, CLZ...</a:t>
                      </a:r>
                    </a:p>
                  </a:txBody>
                  <a:tcPr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4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Não faz nada</a:t>
                      </a:r>
                    </a:p>
                  </a:txBody>
                  <a:tcPr marT="34287" marB="342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NOP</a:t>
                      </a:r>
                    </a:p>
                  </a:txBody>
                  <a:tcPr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…</a:t>
                      </a:r>
                    </a:p>
                  </a:txBody>
                  <a:tcPr marT="34287" marB="342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…</a:t>
                      </a:r>
                    </a:p>
                  </a:txBody>
                  <a:tcPr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24" y="-92546"/>
            <a:ext cx="7313612" cy="857250"/>
          </a:xfrm>
        </p:spPr>
        <p:txBody>
          <a:bodyPr/>
          <a:lstStyle/>
          <a:p>
            <a:pPr>
              <a:defRPr/>
            </a:pPr>
            <a:r>
              <a:rPr lang="hu-HU" sz="3200" dirty="0"/>
              <a:t>Desvios e chamadas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957" y="843558"/>
            <a:ext cx="7345363" cy="3750469"/>
          </a:xfrm>
        </p:spPr>
        <p:txBody>
          <a:bodyPr/>
          <a:lstStyle/>
          <a:p>
            <a:pPr>
              <a:defRPr/>
            </a:pPr>
            <a:r>
              <a:rPr lang="hu-HU" sz="1800" dirty="0"/>
              <a:t>RJMP: Pula para linha do programa incondicionalmente</a:t>
            </a:r>
          </a:p>
          <a:p>
            <a:pPr>
              <a:buFontTx/>
              <a:buNone/>
              <a:defRPr/>
            </a:pPr>
            <a:r>
              <a:rPr lang="hu-HU" sz="1400" dirty="0"/>
              <a:t>	assembly</a:t>
            </a:r>
            <a:br>
              <a:rPr lang="hu-HU" sz="1400" dirty="0"/>
            </a:br>
            <a:endParaRPr lang="hu-HU" sz="1400" dirty="0"/>
          </a:p>
          <a:p>
            <a:pPr>
              <a:defRPr/>
            </a:pPr>
            <a:endParaRPr lang="hu-HU" sz="1800" dirty="0"/>
          </a:p>
          <a:p>
            <a:pPr>
              <a:defRPr/>
            </a:pPr>
            <a:endParaRPr lang="hu-HU" sz="1800" dirty="0"/>
          </a:p>
          <a:p>
            <a:pPr>
              <a:defRPr/>
            </a:pPr>
            <a:endParaRPr lang="hu-HU" sz="1800" dirty="0"/>
          </a:p>
          <a:p>
            <a:pPr>
              <a:defRPr/>
            </a:pPr>
            <a:r>
              <a:rPr lang="hu-HU" sz="1800" dirty="0"/>
              <a:t>CALL, RET: Chama Rotina e retorna</a:t>
            </a:r>
          </a:p>
          <a:p>
            <a:pPr marL="0" indent="0">
              <a:buNone/>
              <a:defRPr/>
            </a:pPr>
            <a:endParaRPr lang="hu-HU" sz="1800" dirty="0"/>
          </a:p>
        </p:txBody>
      </p:sp>
      <p:graphicFrame>
        <p:nvGraphicFramePr>
          <p:cNvPr id="67629" name="Group 45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957451115"/>
              </p:ext>
            </p:extLst>
          </p:nvPr>
        </p:nvGraphicFramePr>
        <p:xfrm>
          <a:off x="430485" y="1563638"/>
          <a:ext cx="3528392" cy="897624"/>
        </p:xfrm>
        <a:graphic>
          <a:graphicData uri="http://schemas.openxmlformats.org/drawingml/2006/table">
            <a:tbl>
              <a:tblPr/>
              <a:tblGrid>
                <a:gridCol w="3528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6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M_LOOP: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   …instruções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   rjmp M_LOOP</a:t>
                      </a:r>
                    </a:p>
                  </a:txBody>
                  <a:tcPr marT="34284" marB="342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660" name="Group 76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4237463077"/>
              </p:ext>
            </p:extLst>
          </p:nvPr>
        </p:nvGraphicFramePr>
        <p:xfrm>
          <a:off x="358477" y="3147814"/>
          <a:ext cx="3744416" cy="1728192"/>
        </p:xfrm>
        <a:graphic>
          <a:graphicData uri="http://schemas.openxmlformats.org/drawingml/2006/table">
            <a:tbl>
              <a:tblPr/>
              <a:tblGrid>
                <a:gridCol w="3744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28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M_LOOP: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   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   CALL FV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   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FV:…instrucões…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   RET</a:t>
                      </a:r>
                    </a:p>
                  </a:txBody>
                  <a:tcPr marT="34296" marB="342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661" name="Line 77"/>
          <p:cNvSpPr>
            <a:spLocks noChangeShapeType="1"/>
          </p:cNvSpPr>
          <p:nvPr/>
        </p:nvSpPr>
        <p:spPr bwMode="auto">
          <a:xfrm flipV="1">
            <a:off x="1654622" y="3867894"/>
            <a:ext cx="1008111" cy="0"/>
          </a:xfrm>
          <a:prstGeom prst="line">
            <a:avLst/>
          </a:prstGeom>
          <a:noFill/>
          <a:ln w="1905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7662" name="Line 78"/>
          <p:cNvSpPr>
            <a:spLocks noChangeShapeType="1"/>
          </p:cNvSpPr>
          <p:nvPr/>
        </p:nvSpPr>
        <p:spPr bwMode="auto">
          <a:xfrm flipH="1">
            <a:off x="2662733" y="3867894"/>
            <a:ext cx="0" cy="576064"/>
          </a:xfrm>
          <a:prstGeom prst="line">
            <a:avLst/>
          </a:prstGeom>
          <a:noFill/>
          <a:ln w="1905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7664" name="Line 80"/>
          <p:cNvSpPr>
            <a:spLocks noChangeShapeType="1"/>
          </p:cNvSpPr>
          <p:nvPr/>
        </p:nvSpPr>
        <p:spPr bwMode="auto">
          <a:xfrm flipH="1">
            <a:off x="2302693" y="4443958"/>
            <a:ext cx="360362" cy="0"/>
          </a:xfrm>
          <a:prstGeom prst="line">
            <a:avLst/>
          </a:prstGeom>
          <a:noFill/>
          <a:ln w="19050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7665" name="Line 81"/>
          <p:cNvSpPr>
            <a:spLocks noChangeShapeType="1"/>
          </p:cNvSpPr>
          <p:nvPr/>
        </p:nvSpPr>
        <p:spPr bwMode="auto">
          <a:xfrm>
            <a:off x="1150565" y="4731990"/>
            <a:ext cx="1657350" cy="0"/>
          </a:xfrm>
          <a:prstGeom prst="line">
            <a:avLst/>
          </a:prstGeom>
          <a:noFill/>
          <a:ln w="19050" cmpd="sng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7666" name="Line 82"/>
          <p:cNvSpPr>
            <a:spLocks noChangeShapeType="1"/>
          </p:cNvSpPr>
          <p:nvPr/>
        </p:nvSpPr>
        <p:spPr bwMode="auto">
          <a:xfrm flipV="1">
            <a:off x="2806749" y="4155926"/>
            <a:ext cx="1" cy="576064"/>
          </a:xfrm>
          <a:prstGeom prst="line">
            <a:avLst/>
          </a:prstGeom>
          <a:noFill/>
          <a:ln w="19050" cmpd="sng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7667" name="Line 83"/>
          <p:cNvSpPr>
            <a:spLocks noChangeShapeType="1"/>
          </p:cNvSpPr>
          <p:nvPr/>
        </p:nvSpPr>
        <p:spPr bwMode="auto">
          <a:xfrm flipH="1" flipV="1">
            <a:off x="1582613" y="4155924"/>
            <a:ext cx="1224136" cy="1"/>
          </a:xfrm>
          <a:prstGeom prst="line">
            <a:avLst/>
          </a:prstGeom>
          <a:noFill/>
          <a:ln w="19050" cmpd="sng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Line 81"/>
          <p:cNvSpPr>
            <a:spLocks noChangeShapeType="1"/>
          </p:cNvSpPr>
          <p:nvPr/>
        </p:nvSpPr>
        <p:spPr bwMode="auto">
          <a:xfrm flipV="1">
            <a:off x="2230685" y="2355726"/>
            <a:ext cx="432048" cy="2"/>
          </a:xfrm>
          <a:prstGeom prst="line">
            <a:avLst/>
          </a:prstGeom>
          <a:noFill/>
          <a:ln w="1905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Line 82"/>
          <p:cNvSpPr>
            <a:spLocks noChangeShapeType="1"/>
          </p:cNvSpPr>
          <p:nvPr/>
        </p:nvSpPr>
        <p:spPr bwMode="auto">
          <a:xfrm flipV="1">
            <a:off x="2662733" y="1779662"/>
            <a:ext cx="1" cy="576064"/>
          </a:xfrm>
          <a:prstGeom prst="line">
            <a:avLst/>
          </a:prstGeom>
          <a:noFill/>
          <a:ln w="1905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Line 83"/>
          <p:cNvSpPr>
            <a:spLocks noChangeShapeType="1"/>
          </p:cNvSpPr>
          <p:nvPr/>
        </p:nvSpPr>
        <p:spPr bwMode="auto">
          <a:xfrm flipH="1" flipV="1">
            <a:off x="1438597" y="1779659"/>
            <a:ext cx="1224136" cy="2"/>
          </a:xfrm>
          <a:prstGeom prst="line">
            <a:avLst/>
          </a:prstGeom>
          <a:noFill/>
          <a:ln w="19050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454821" y="1203598"/>
            <a:ext cx="23958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RJMP - Relative Jump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0"/>
            <a:ext cx="7313612" cy="857250"/>
          </a:xfrm>
        </p:spPr>
        <p:txBody>
          <a:bodyPr/>
          <a:lstStyle/>
          <a:p>
            <a:pPr>
              <a:defRPr/>
            </a:pPr>
            <a:r>
              <a:rPr lang="hu-HU" sz="3200" dirty="0"/>
              <a:t>Movimentação de Valores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43748" y="2067694"/>
            <a:ext cx="10132908" cy="965721"/>
            <a:chOff x="271740" y="3982293"/>
            <a:chExt cx="10132908" cy="965721"/>
          </a:xfrm>
        </p:grpSpPr>
        <p:sp>
          <p:nvSpPr>
            <p:cNvPr id="7" name="TextBox 6"/>
            <p:cNvSpPr txBox="1"/>
            <p:nvPr/>
          </p:nvSpPr>
          <p:spPr>
            <a:xfrm>
              <a:off x="3491880" y="4517127"/>
              <a:ext cx="69127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R7=R16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71740" y="3982293"/>
              <a:ext cx="674853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/>
                <a:buChar char="•"/>
                <a:defRPr/>
              </a:pPr>
              <a:r>
                <a:rPr lang="hu-HU" sz="2000" dirty="0"/>
                <a:t>MOV  - Copia o valor entre registros R</a:t>
              </a:r>
              <a:r>
                <a:rPr lang="pt-BR" sz="2000" dirty="0"/>
                <a:t>0</a:t>
              </a:r>
              <a:r>
                <a:rPr lang="hu-HU" sz="2000" dirty="0"/>
                <a:t>...31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7764" y="4486349"/>
              <a:ext cx="2448272" cy="461665"/>
            </a:xfrm>
            <a:prstGeom prst="rect">
              <a:avLst/>
            </a:prstGeom>
            <a:noFill/>
            <a:ln w="12700" cmpd="sng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MOV R7, R16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008044" y="4702373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323528" y="843558"/>
            <a:ext cx="10153128" cy="965721"/>
            <a:chOff x="323528" y="843558"/>
            <a:chExt cx="10153128" cy="965721"/>
          </a:xfrm>
        </p:grpSpPr>
        <p:sp>
          <p:nvSpPr>
            <p:cNvPr id="5" name="Rectangle 4"/>
            <p:cNvSpPr/>
            <p:nvPr/>
          </p:nvSpPr>
          <p:spPr>
            <a:xfrm>
              <a:off x="323528" y="843558"/>
              <a:ext cx="826380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buFont typeface="Arial"/>
                <a:buChar char="•"/>
                <a:defRPr/>
              </a:pPr>
              <a:r>
                <a:rPr lang="hu-HU" sz="2000" dirty="0"/>
                <a:t>LDI  - Carrega valores imediatos nos registradores R16...31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9552" y="1347614"/>
              <a:ext cx="2448272" cy="461665"/>
            </a:xfrm>
            <a:prstGeom prst="rect">
              <a:avLst/>
            </a:prstGeom>
            <a:noFill/>
            <a:ln w="12700" cmpd="sng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LDI R16, 10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059832" y="1563638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563888" y="1347614"/>
              <a:ext cx="69127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R16=10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11560" y="3363838"/>
            <a:ext cx="2745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LDI - Load Immediate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560" y="3867894"/>
            <a:ext cx="3816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MOV - Move Between Registers</a:t>
            </a:r>
          </a:p>
        </p:txBody>
      </p:sp>
    </p:spTree>
    <p:extLst>
      <p:ext uri="{BB962C8B-B14F-4D97-AF65-F5344CB8AC3E}">
        <p14:creationId xmlns:p14="http://schemas.microsoft.com/office/powerpoint/2010/main" val="120240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0"/>
            <a:ext cx="7313612" cy="857250"/>
          </a:xfrm>
        </p:spPr>
        <p:txBody>
          <a:bodyPr/>
          <a:lstStyle/>
          <a:p>
            <a:pPr>
              <a:defRPr/>
            </a:pPr>
            <a:r>
              <a:rPr lang="hu-HU" sz="3200" dirty="0"/>
              <a:t>Lógica e aritmética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528" y="987574"/>
            <a:ext cx="415251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hu-HU" sz="2200" dirty="0"/>
              <a:t>ADD, SUB, MUL, AND, etc...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1635646"/>
            <a:ext cx="2448272" cy="461665"/>
          </a:xfrm>
          <a:prstGeom prst="rect">
            <a:avLst/>
          </a:prstGeom>
          <a:noFill/>
          <a:ln w="12700" cmpd="sng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ADD R16, R17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75856" y="1514277"/>
            <a:ext cx="4104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Soma </a:t>
            </a:r>
            <a:r>
              <a:rPr lang="en-US" sz="2200" dirty="0" err="1"/>
              <a:t>dois</a:t>
            </a:r>
            <a:r>
              <a:rPr lang="en-US" sz="2200" dirty="0"/>
              <a:t> </a:t>
            </a:r>
            <a:r>
              <a:rPr lang="en-US" sz="2200" dirty="0" err="1"/>
              <a:t>registradores</a:t>
            </a:r>
            <a:r>
              <a:rPr lang="en-US" sz="2200" dirty="0"/>
              <a:t>      R16=R16+R17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71800" y="185167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1520" y="2355726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Exemplo</a:t>
            </a:r>
            <a:r>
              <a:rPr lang="en-US" dirty="0"/>
              <a:t>, um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calcula</a:t>
            </a:r>
            <a:r>
              <a:rPr lang="en-US" dirty="0"/>
              <a:t> a soma 19 + 95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5536" y="3075806"/>
            <a:ext cx="2448272" cy="1200328"/>
          </a:xfrm>
          <a:prstGeom prst="rect">
            <a:avLst/>
          </a:prstGeom>
          <a:noFill/>
          <a:ln w="12700" cmpd="sng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LDI R16, 19</a:t>
            </a:r>
          </a:p>
          <a:p>
            <a:r>
              <a:rPr lang="en-US" sz="2400" dirty="0"/>
              <a:t>LDI R17, 95</a:t>
            </a:r>
          </a:p>
          <a:p>
            <a:r>
              <a:rPr lang="en-US" sz="2400" dirty="0"/>
              <a:t>ADD R16, R17 </a:t>
            </a:r>
          </a:p>
        </p:txBody>
      </p:sp>
    </p:spTree>
    <p:extLst>
      <p:ext uri="{BB962C8B-B14F-4D97-AF65-F5344CB8AC3E}">
        <p14:creationId xmlns:p14="http://schemas.microsoft.com/office/powerpoint/2010/main" val="348767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619672" y="1353418"/>
            <a:ext cx="799655" cy="540060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35693" y="1083388"/>
            <a:ext cx="33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6A6A6"/>
                </a:solidFill>
              </a:rPr>
              <a:t>7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11758" y="1353418"/>
            <a:ext cx="799655" cy="540060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03848" y="1353418"/>
            <a:ext cx="799655" cy="540060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995936" y="1353418"/>
            <a:ext cx="799655" cy="540060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dirty="0">
              <a:solidFill>
                <a:srgbClr val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27781" y="1083388"/>
            <a:ext cx="33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6A6A6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491877" y="1083388"/>
            <a:ext cx="33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6A6A6"/>
                </a:solidFill>
              </a:rPr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11957" y="1083388"/>
            <a:ext cx="33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6A6A6"/>
                </a:solidFill>
              </a:rPr>
              <a:t>4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788024" y="1353418"/>
            <a:ext cx="799655" cy="540060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04045" y="1083388"/>
            <a:ext cx="33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6A6A6"/>
                </a:solidFill>
              </a:rPr>
              <a:t>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580112" y="1353418"/>
            <a:ext cx="799655" cy="540060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372200" y="1353418"/>
            <a:ext cx="799655" cy="540060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164288" y="1353418"/>
            <a:ext cx="799655" cy="540060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dirty="0">
              <a:solidFill>
                <a:srgbClr val="0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96133" y="1083388"/>
            <a:ext cx="33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6A6A6"/>
                </a:solidFill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60229" y="1083388"/>
            <a:ext cx="33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6A6A6"/>
                </a:solidFill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380309" y="1083388"/>
            <a:ext cx="33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6A6A6"/>
                </a:solidFill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7544" y="1461432"/>
            <a:ext cx="10040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PINB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403648" y="2571750"/>
            <a:ext cx="216535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SBI PINB, 3</a:t>
            </a: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3707904" y="2787774"/>
            <a:ext cx="1363041" cy="301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5076053" y="1947484"/>
            <a:ext cx="3" cy="8402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0"/>
            <a:ext cx="7313612" cy="857250"/>
          </a:xfrm>
        </p:spPr>
        <p:txBody>
          <a:bodyPr/>
          <a:lstStyle/>
          <a:p>
            <a:pPr>
              <a:defRPr/>
            </a:pPr>
            <a:r>
              <a:rPr lang="hu-HU" sz="3200" dirty="0"/>
              <a:t>Manipulação de bits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528" y="2139702"/>
            <a:ext cx="597666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SBI</a:t>
            </a:r>
            <a:r>
              <a:rPr lang="en-US" sz="2000" dirty="0"/>
              <a:t> - Seta “1”, no bit </a:t>
            </a:r>
            <a:r>
              <a:rPr lang="en-US" sz="2000" dirty="0" err="1"/>
              <a:t>especificado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1403648" y="3651870"/>
            <a:ext cx="21702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CBI PINB, 3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23528" y="3219822"/>
            <a:ext cx="597666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CBI</a:t>
            </a:r>
            <a:r>
              <a:rPr lang="en-US" sz="2000" dirty="0"/>
              <a:t> - </a:t>
            </a:r>
            <a:r>
              <a:rPr lang="en-US" sz="2000" dirty="0" err="1"/>
              <a:t>Limpa</a:t>
            </a:r>
            <a:r>
              <a:rPr lang="en-US" sz="2000" dirty="0"/>
              <a:t> “0”, no bit </a:t>
            </a:r>
            <a:r>
              <a:rPr lang="en-US" sz="2000" dirty="0" err="1"/>
              <a:t>especificado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4371950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registradores</a:t>
            </a:r>
            <a:r>
              <a:rPr lang="en-US" dirty="0"/>
              <a:t> I/O (</a:t>
            </a:r>
            <a:r>
              <a:rPr lang="en-US" dirty="0" err="1"/>
              <a:t>PORTx</a:t>
            </a:r>
            <a:r>
              <a:rPr lang="en-US" dirty="0"/>
              <a:t>, </a:t>
            </a:r>
            <a:r>
              <a:rPr lang="en-US" dirty="0" err="1"/>
              <a:t>PINx</a:t>
            </a:r>
            <a:r>
              <a:rPr lang="en-US" dirty="0"/>
              <a:t>, </a:t>
            </a:r>
            <a:r>
              <a:rPr lang="en-US" dirty="0" err="1"/>
              <a:t>DDRx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64088" y="267494"/>
            <a:ext cx="2411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SBI </a:t>
            </a:r>
            <a:r>
              <a:rPr lang="mr-IN" dirty="0">
                <a:solidFill>
                  <a:srgbClr val="FF0000"/>
                </a:solidFill>
              </a:rPr>
              <a:t>–</a:t>
            </a:r>
            <a:r>
              <a:rPr lang="en-US" dirty="0">
                <a:solidFill>
                  <a:srgbClr val="FF0000"/>
                </a:solidFill>
              </a:rPr>
              <a:t> Set Bit in I/O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64088" y="699542"/>
            <a:ext cx="2628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CBI </a:t>
            </a:r>
            <a:r>
              <a:rPr lang="mr-IN" dirty="0">
                <a:solidFill>
                  <a:srgbClr val="FF0000"/>
                </a:solidFill>
              </a:rPr>
              <a:t>–</a:t>
            </a:r>
            <a:r>
              <a:rPr lang="en-US" dirty="0">
                <a:solidFill>
                  <a:srgbClr val="FF0000"/>
                </a:solidFill>
              </a:rPr>
              <a:t> Clear Bit in I/O</a:t>
            </a:r>
          </a:p>
        </p:txBody>
      </p:sp>
    </p:spTree>
    <p:extLst>
      <p:ext uri="{BB962C8B-B14F-4D97-AF65-F5344CB8AC3E}">
        <p14:creationId xmlns:p14="http://schemas.microsoft.com/office/powerpoint/2010/main" val="417671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30" grpId="0"/>
      <p:bldP spid="30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0"/>
            <a:ext cx="7313612" cy="857250"/>
          </a:xfrm>
        </p:spPr>
        <p:txBody>
          <a:bodyPr/>
          <a:lstStyle/>
          <a:p>
            <a:pPr>
              <a:defRPr/>
            </a:pPr>
            <a:r>
              <a:rPr lang="hu-HU" sz="3200" dirty="0"/>
              <a:t>Movimentação de Valores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51520" y="2283718"/>
            <a:ext cx="7173759" cy="1880920"/>
            <a:chOff x="251520" y="2283718"/>
            <a:chExt cx="7173759" cy="1880920"/>
          </a:xfrm>
        </p:grpSpPr>
        <p:sp>
          <p:nvSpPr>
            <p:cNvPr id="11" name="Rectangle 10"/>
            <p:cNvSpPr/>
            <p:nvPr/>
          </p:nvSpPr>
          <p:spPr>
            <a:xfrm>
              <a:off x="251520" y="2283718"/>
              <a:ext cx="717375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buFont typeface="Arial"/>
                <a:buChar char="•"/>
                <a:defRPr/>
              </a:pPr>
              <a:r>
                <a:rPr lang="hu-HU" sz="2000" dirty="0"/>
                <a:t>LDS  - Copia o valor da memória para o registrador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7544" y="2859782"/>
              <a:ext cx="2736304" cy="461665"/>
            </a:xfrm>
            <a:prstGeom prst="rect">
              <a:avLst/>
            </a:prstGeom>
            <a:noFill/>
            <a:ln w="12700" cmpd="sng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LDS R17, 0x100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1520" y="3579862"/>
              <a:ext cx="4896544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R17 = valor </a:t>
              </a:r>
              <a:r>
                <a:rPr lang="en-US" sz="1600" dirty="0" err="1"/>
                <a:t>armazenado</a:t>
              </a:r>
              <a:r>
                <a:rPr lang="en-US" sz="1600" dirty="0"/>
                <a:t> no </a:t>
              </a:r>
              <a:r>
                <a:rPr lang="en-US" sz="1600" dirty="0" err="1"/>
                <a:t>endereço</a:t>
              </a:r>
              <a:r>
                <a:rPr lang="en-US" sz="1600" dirty="0"/>
                <a:t> da </a:t>
              </a:r>
              <a:r>
                <a:rPr lang="en-US" sz="1600" dirty="0" err="1"/>
                <a:t>memória</a:t>
              </a:r>
              <a:r>
                <a:rPr lang="en-US" sz="1600" dirty="0"/>
                <a:t> SRAM $0x100</a:t>
              </a:r>
            </a:p>
          </p:txBody>
        </p:sp>
        <p:cxnSp>
          <p:nvCxnSpPr>
            <p:cNvPr id="14" name="Straight Arrow Connector 13"/>
            <p:cNvCxnSpPr>
              <a:stCxn id="12" idx="2"/>
            </p:cNvCxnSpPr>
            <p:nvPr/>
          </p:nvCxnSpPr>
          <p:spPr>
            <a:xfrm>
              <a:off x="1835696" y="3321447"/>
              <a:ext cx="0" cy="2584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251520" y="957957"/>
            <a:ext cx="6981398" cy="965721"/>
            <a:chOff x="251520" y="2995086"/>
            <a:chExt cx="6981398" cy="965721"/>
          </a:xfrm>
        </p:grpSpPr>
        <p:sp>
          <p:nvSpPr>
            <p:cNvPr id="18" name="Rectangle 17"/>
            <p:cNvSpPr/>
            <p:nvPr/>
          </p:nvSpPr>
          <p:spPr>
            <a:xfrm>
              <a:off x="251520" y="2995086"/>
              <a:ext cx="698139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buFont typeface="Arial"/>
                <a:buChar char="•"/>
                <a:defRPr/>
              </a:pPr>
              <a:r>
                <a:rPr lang="hu-HU" sz="2000" dirty="0"/>
                <a:t>STS  -  Copia o valor do registrador para memória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7544" y="3499142"/>
              <a:ext cx="2736304" cy="461665"/>
            </a:xfrm>
            <a:prstGeom prst="rect">
              <a:avLst/>
            </a:prstGeom>
            <a:noFill/>
            <a:ln w="12700" cmpd="sng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STS 0x100, R17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707904" y="1555507"/>
            <a:ext cx="489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R17 = valor </a:t>
            </a:r>
            <a:r>
              <a:rPr lang="en-US" sz="1600" dirty="0" err="1"/>
              <a:t>armazenado</a:t>
            </a:r>
            <a:r>
              <a:rPr lang="en-US" sz="1600" dirty="0"/>
              <a:t> no </a:t>
            </a:r>
            <a:r>
              <a:rPr lang="en-US" sz="1600" dirty="0" err="1"/>
              <a:t>endereço</a:t>
            </a:r>
            <a:r>
              <a:rPr lang="en-US" sz="1600" dirty="0"/>
              <a:t> $0x100</a:t>
            </a:r>
          </a:p>
        </p:txBody>
      </p:sp>
      <p:cxnSp>
        <p:nvCxnSpPr>
          <p:cNvPr id="22" name="Straight Arrow Connector 21"/>
          <p:cNvCxnSpPr>
            <a:stCxn id="19" idx="3"/>
            <a:endCxn id="24" idx="1"/>
          </p:cNvCxnSpPr>
          <p:nvPr/>
        </p:nvCxnSpPr>
        <p:spPr>
          <a:xfrm>
            <a:off x="3203848" y="1692846"/>
            <a:ext cx="504056" cy="31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23528" y="4227934"/>
            <a:ext cx="3367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STS </a:t>
            </a:r>
            <a:r>
              <a:rPr lang="mr-IN" dirty="0">
                <a:solidFill>
                  <a:srgbClr val="FF0000"/>
                </a:solidFill>
              </a:rPr>
              <a:t>–</a:t>
            </a:r>
            <a:r>
              <a:rPr lang="en-US" dirty="0">
                <a:solidFill>
                  <a:srgbClr val="FF0000"/>
                </a:solidFill>
              </a:rPr>
              <a:t> Store Direct to SRAM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528" y="4587974"/>
            <a:ext cx="3300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LDS - Load Direct to SRAM</a:t>
            </a:r>
          </a:p>
        </p:txBody>
      </p:sp>
    </p:spTree>
    <p:extLst>
      <p:ext uri="{BB962C8B-B14F-4D97-AF65-F5344CB8AC3E}">
        <p14:creationId xmlns:p14="http://schemas.microsoft.com/office/powerpoint/2010/main" val="122642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475659" y="1185596"/>
            <a:ext cx="799655" cy="540060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91680" y="915566"/>
            <a:ext cx="33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6A6A6"/>
                </a:solidFill>
              </a:rPr>
              <a:t>7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267745" y="1185596"/>
            <a:ext cx="799655" cy="540060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059835" y="1185596"/>
            <a:ext cx="799655" cy="540060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51923" y="1185596"/>
            <a:ext cx="799655" cy="540060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dirty="0">
              <a:solidFill>
                <a:srgbClr val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83768" y="915566"/>
            <a:ext cx="33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6A6A6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47864" y="915566"/>
            <a:ext cx="33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6A6A6"/>
                </a:solidFill>
              </a:rPr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67944" y="915566"/>
            <a:ext cx="33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6A6A6"/>
                </a:solidFill>
              </a:rPr>
              <a:t>4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644011" y="1185596"/>
            <a:ext cx="799655" cy="540060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860032" y="915566"/>
            <a:ext cx="33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6A6A6"/>
                </a:solidFill>
              </a:rPr>
              <a:t>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436099" y="1185596"/>
            <a:ext cx="799655" cy="540060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228187" y="1185596"/>
            <a:ext cx="799655" cy="540060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020275" y="1185596"/>
            <a:ext cx="799655" cy="540060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dirty="0">
              <a:solidFill>
                <a:srgbClr val="0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52120" y="915566"/>
            <a:ext cx="33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6A6A6"/>
                </a:solidFill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516216" y="915566"/>
            <a:ext cx="33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6A6A6"/>
                </a:solidFill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236296" y="915566"/>
            <a:ext cx="33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6A6A6"/>
                </a:solidFill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531" y="1293610"/>
            <a:ext cx="10040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PINB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691682" y="2157706"/>
            <a:ext cx="23981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SBIC PINB, 3</a:t>
            </a:r>
          </a:p>
        </p:txBody>
      </p:sp>
      <p:cxnSp>
        <p:nvCxnSpPr>
          <p:cNvPr id="54" name="Straight Connector 53"/>
          <p:cNvCxnSpPr>
            <a:stCxn id="53" idx="3"/>
          </p:cNvCxnSpPr>
          <p:nvPr/>
        </p:nvCxnSpPr>
        <p:spPr>
          <a:xfrm flipV="1">
            <a:off x="4089845" y="2319724"/>
            <a:ext cx="842198" cy="842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932040" y="1779662"/>
            <a:ext cx="0" cy="5400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91683" y="2535748"/>
            <a:ext cx="253426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RJMP Passo_1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730978" y="2913790"/>
            <a:ext cx="253426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RJMP Passo_2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187624" y="2319722"/>
            <a:ext cx="3600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187624" y="2319722"/>
            <a:ext cx="0" cy="432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87624" y="275177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95536" y="2319722"/>
            <a:ext cx="3600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95536" y="2319722"/>
            <a:ext cx="0" cy="7560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95536" y="3075806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15616" y="2373730"/>
            <a:ext cx="5949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=1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7547" y="2427736"/>
            <a:ext cx="5949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=0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1520" y="3405071"/>
            <a:ext cx="6264696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SBIC  P, b </a:t>
            </a:r>
            <a:r>
              <a:rPr lang="en-US" sz="1900" dirty="0"/>
              <a:t>Pula se o bit do </a:t>
            </a:r>
            <a:r>
              <a:rPr lang="en-US" sz="1900" dirty="0" err="1"/>
              <a:t>registrador</a:t>
            </a:r>
            <a:r>
              <a:rPr lang="en-US" sz="1900" dirty="0"/>
              <a:t> de I/O </a:t>
            </a:r>
            <a:r>
              <a:rPr lang="en-US" sz="1900" dirty="0" err="1"/>
              <a:t>estiver</a:t>
            </a:r>
            <a:r>
              <a:rPr lang="en-US" sz="1900" dirty="0"/>
              <a:t> </a:t>
            </a:r>
            <a:r>
              <a:rPr lang="en-US" sz="1900" dirty="0" err="1"/>
              <a:t>limpo</a:t>
            </a:r>
            <a:r>
              <a:rPr lang="en-US" sz="1900" dirty="0"/>
              <a:t> (0)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3528" y="4209933"/>
            <a:ext cx="568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Consulta</a:t>
            </a:r>
            <a:r>
              <a:rPr lang="en-US" dirty="0"/>
              <a:t> o </a:t>
            </a:r>
            <a:r>
              <a:rPr lang="en-US" dirty="0" err="1"/>
              <a:t>estado</a:t>
            </a:r>
            <a:r>
              <a:rPr lang="en-US" dirty="0"/>
              <a:t> de um bit de um </a:t>
            </a:r>
            <a:r>
              <a:rPr lang="en-US" dirty="0" err="1"/>
              <a:t>registrador</a:t>
            </a:r>
            <a:r>
              <a:rPr lang="en-US" dirty="0"/>
              <a:t> de I/O (</a:t>
            </a:r>
            <a:r>
              <a:rPr lang="en-US" dirty="0" err="1"/>
              <a:t>DDRx</a:t>
            </a:r>
            <a:r>
              <a:rPr lang="en-US" dirty="0"/>
              <a:t>, </a:t>
            </a:r>
            <a:r>
              <a:rPr lang="en-US" dirty="0" err="1"/>
              <a:t>PORTx</a:t>
            </a:r>
            <a:r>
              <a:rPr lang="en-US" dirty="0"/>
              <a:t> e </a:t>
            </a:r>
            <a:r>
              <a:rPr lang="en-US" dirty="0" err="1"/>
              <a:t>PINx</a:t>
            </a:r>
            <a:r>
              <a:rPr lang="en-US" dirty="0"/>
              <a:t>). Pula a </a:t>
            </a:r>
            <a:r>
              <a:rPr lang="en-US" dirty="0" err="1"/>
              <a:t>próxima</a:t>
            </a:r>
            <a:r>
              <a:rPr lang="en-US" dirty="0"/>
              <a:t> </a:t>
            </a:r>
            <a:r>
              <a:rPr lang="en-US" dirty="0" err="1"/>
              <a:t>linha</a:t>
            </a:r>
            <a:r>
              <a:rPr lang="en-US" dirty="0"/>
              <a:t> se 0.</a:t>
            </a:r>
          </a:p>
        </p:txBody>
      </p: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-92546"/>
            <a:ext cx="7313612" cy="857250"/>
          </a:xfrm>
        </p:spPr>
        <p:txBody>
          <a:bodyPr/>
          <a:lstStyle/>
          <a:p>
            <a:pPr>
              <a:defRPr/>
            </a:pPr>
            <a:r>
              <a:rPr lang="hu-HU" sz="3200" dirty="0"/>
              <a:t>Teste de Bits</a:t>
            </a:r>
          </a:p>
        </p:txBody>
      </p:sp>
      <p:sp>
        <p:nvSpPr>
          <p:cNvPr id="3" name="Rectangle 2"/>
          <p:cNvSpPr/>
          <p:nvPr/>
        </p:nvSpPr>
        <p:spPr>
          <a:xfrm>
            <a:off x="3707904" y="339502"/>
            <a:ext cx="489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SBIC - Skip if Bit in I/O Register Cleared</a:t>
            </a:r>
          </a:p>
        </p:txBody>
      </p:sp>
    </p:spTree>
    <p:extLst>
      <p:ext uri="{BB962C8B-B14F-4D97-AF65-F5344CB8AC3E}">
        <p14:creationId xmlns:p14="http://schemas.microsoft.com/office/powerpoint/2010/main" val="1895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547667" y="897564"/>
            <a:ext cx="799655" cy="594066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63688" y="640688"/>
            <a:ext cx="33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339753" y="897564"/>
            <a:ext cx="799655" cy="594066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31843" y="897564"/>
            <a:ext cx="799655" cy="594066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923931" y="897564"/>
            <a:ext cx="799655" cy="594066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dirty="0">
              <a:solidFill>
                <a:srgbClr val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55776" y="640688"/>
            <a:ext cx="33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419872" y="640688"/>
            <a:ext cx="33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39952" y="640688"/>
            <a:ext cx="33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716019" y="897564"/>
            <a:ext cx="799655" cy="594066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00" dirty="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32040" y="640688"/>
            <a:ext cx="33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508107" y="897564"/>
            <a:ext cx="799655" cy="594066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300195" y="897564"/>
            <a:ext cx="799655" cy="594066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092283" y="897564"/>
            <a:ext cx="799655" cy="594066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dirty="0">
              <a:solidFill>
                <a:srgbClr val="0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24128" y="640688"/>
            <a:ext cx="33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588224" y="640688"/>
            <a:ext cx="33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308304" y="640688"/>
            <a:ext cx="33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539" y="1014114"/>
            <a:ext cx="10040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PINB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63688" y="1878210"/>
            <a:ext cx="23932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SBIS PINB, 3</a:t>
            </a:r>
          </a:p>
        </p:txBody>
      </p:sp>
      <p:cxnSp>
        <p:nvCxnSpPr>
          <p:cNvPr id="54" name="Straight Connector 53"/>
          <p:cNvCxnSpPr>
            <a:stCxn id="53" idx="3"/>
          </p:cNvCxnSpPr>
          <p:nvPr/>
        </p:nvCxnSpPr>
        <p:spPr>
          <a:xfrm flipV="1">
            <a:off x="4156966" y="2057562"/>
            <a:ext cx="847082" cy="668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5004048" y="1491630"/>
            <a:ext cx="0" cy="594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763691" y="2256252"/>
            <a:ext cx="253426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RJMP Passo_1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802986" y="2634294"/>
            <a:ext cx="253426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RJMP Passo_2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259632" y="2058693"/>
            <a:ext cx="3600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259632" y="2037092"/>
            <a:ext cx="0" cy="4752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259632" y="2490741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67544" y="2058693"/>
            <a:ext cx="3600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67544" y="2020891"/>
            <a:ext cx="0" cy="8316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67544" y="2814777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87624" y="2098851"/>
            <a:ext cx="5949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=0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39555" y="2152857"/>
            <a:ext cx="5949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=1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1520" y="3219822"/>
            <a:ext cx="56166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/>
              <a:t>SBIS  P, b </a:t>
            </a:r>
            <a:r>
              <a:rPr lang="en-US" sz="1900" dirty="0"/>
              <a:t>Pula se o bit do </a:t>
            </a:r>
            <a:r>
              <a:rPr lang="en-US" sz="1900" dirty="0" err="1"/>
              <a:t>registrador</a:t>
            </a:r>
            <a:r>
              <a:rPr lang="en-US" sz="1900" dirty="0"/>
              <a:t> de I/O </a:t>
            </a:r>
            <a:r>
              <a:rPr lang="en-US" sz="1900" dirty="0" err="1"/>
              <a:t>estiver</a:t>
            </a:r>
            <a:r>
              <a:rPr lang="en-US" sz="1900" dirty="0"/>
              <a:t> </a:t>
            </a:r>
            <a:r>
              <a:rPr lang="en-US" sz="1900" dirty="0" err="1"/>
              <a:t>ativo</a:t>
            </a:r>
            <a:r>
              <a:rPr lang="en-US" sz="1900" dirty="0"/>
              <a:t> (1)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3528" y="3975907"/>
            <a:ext cx="576064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err="1"/>
              <a:t>Consulta</a:t>
            </a:r>
            <a:r>
              <a:rPr lang="en-US" sz="1900" dirty="0"/>
              <a:t> o </a:t>
            </a:r>
            <a:r>
              <a:rPr lang="en-US" sz="1900" dirty="0" err="1"/>
              <a:t>estado</a:t>
            </a:r>
            <a:r>
              <a:rPr lang="en-US" sz="1900" dirty="0"/>
              <a:t> de um bit de um </a:t>
            </a:r>
            <a:r>
              <a:rPr lang="en-US" sz="1900" dirty="0" err="1"/>
              <a:t>registrador</a:t>
            </a:r>
            <a:r>
              <a:rPr lang="en-US" sz="1900" dirty="0"/>
              <a:t> de I/O (</a:t>
            </a:r>
            <a:r>
              <a:rPr lang="en-US" sz="1900" dirty="0" err="1"/>
              <a:t>DDRx</a:t>
            </a:r>
            <a:r>
              <a:rPr lang="en-US" sz="1900" dirty="0"/>
              <a:t>, </a:t>
            </a:r>
            <a:r>
              <a:rPr lang="en-US" sz="1900" dirty="0" err="1"/>
              <a:t>PORTx</a:t>
            </a:r>
            <a:r>
              <a:rPr lang="en-US" sz="1900" dirty="0"/>
              <a:t> e </a:t>
            </a:r>
            <a:r>
              <a:rPr lang="en-US" sz="1900" dirty="0" err="1"/>
              <a:t>PINx</a:t>
            </a:r>
            <a:r>
              <a:rPr lang="en-US" sz="1900" dirty="0"/>
              <a:t>). Pula a </a:t>
            </a:r>
            <a:r>
              <a:rPr lang="en-US" sz="1900" dirty="0" err="1"/>
              <a:t>próxima</a:t>
            </a:r>
            <a:r>
              <a:rPr lang="en-US" sz="1900" dirty="0"/>
              <a:t> </a:t>
            </a:r>
            <a:r>
              <a:rPr lang="en-US" sz="1900" dirty="0" err="1"/>
              <a:t>linha</a:t>
            </a:r>
            <a:r>
              <a:rPr lang="en-US" sz="1900" dirty="0"/>
              <a:t> se 1.</a:t>
            </a:r>
          </a:p>
        </p:txBody>
      </p: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-92546"/>
            <a:ext cx="7313612" cy="857250"/>
          </a:xfrm>
        </p:spPr>
        <p:txBody>
          <a:bodyPr/>
          <a:lstStyle/>
          <a:p>
            <a:pPr>
              <a:defRPr/>
            </a:pPr>
            <a:r>
              <a:rPr lang="hu-HU" sz="3200" dirty="0"/>
              <a:t>Teste de Bits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707904" y="339502"/>
            <a:ext cx="4660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SBIS - Skip if Bit in I/O Register is Set</a:t>
            </a:r>
          </a:p>
        </p:txBody>
      </p:sp>
    </p:spTree>
    <p:extLst>
      <p:ext uri="{BB962C8B-B14F-4D97-AF65-F5344CB8AC3E}">
        <p14:creationId xmlns:p14="http://schemas.microsoft.com/office/powerpoint/2010/main" val="284349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1"/>
          <p:cNvSpPr>
            <a:spLocks noChangeArrowheads="1"/>
          </p:cNvSpPr>
          <p:nvPr/>
        </p:nvSpPr>
        <p:spPr bwMode="auto">
          <a:xfrm>
            <a:off x="467544" y="267494"/>
            <a:ext cx="418027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sz="3000" dirty="0">
                <a:solidFill>
                  <a:srgbClr val="008000"/>
                </a:solidFill>
              </a:rPr>
              <a:t>Comparando Valores</a:t>
            </a:r>
            <a:endParaRPr lang="en-US" sz="3000" dirty="0">
              <a:solidFill>
                <a:srgbClr val="008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15619" y="1005578"/>
            <a:ext cx="3961579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      LDI R17,200</a:t>
            </a:r>
          </a:p>
          <a:p>
            <a:r>
              <a:rPr lang="en-US" sz="2600" dirty="0" err="1"/>
              <a:t>Decrementa</a:t>
            </a:r>
            <a:r>
              <a:rPr lang="en-US" sz="2600" dirty="0"/>
              <a:t>:</a:t>
            </a:r>
          </a:p>
          <a:p>
            <a:r>
              <a:rPr lang="en-US" sz="2600" dirty="0"/>
              <a:t>      DEC R17</a:t>
            </a:r>
          </a:p>
          <a:p>
            <a:r>
              <a:rPr lang="en-US" sz="2600" dirty="0"/>
              <a:t>      BRNE </a:t>
            </a:r>
            <a:r>
              <a:rPr lang="en-US" sz="2600" dirty="0" err="1"/>
              <a:t>Decrementa</a:t>
            </a:r>
            <a:endParaRPr lang="en-US"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435846"/>
            <a:ext cx="489654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/>
              <a:t>BRNE : </a:t>
            </a:r>
            <a:r>
              <a:rPr lang="en-US" sz="1900" dirty="0" err="1"/>
              <a:t>Verifica</a:t>
            </a:r>
            <a:r>
              <a:rPr lang="en-US" sz="1900" dirty="0"/>
              <a:t> se a </a:t>
            </a:r>
            <a:r>
              <a:rPr lang="en-US" sz="1900" dirty="0" err="1"/>
              <a:t>última</a:t>
            </a:r>
            <a:r>
              <a:rPr lang="en-US" sz="1900" dirty="0"/>
              <a:t> </a:t>
            </a:r>
            <a:r>
              <a:rPr lang="en-US" sz="1900" dirty="0" err="1"/>
              <a:t>operação</a:t>
            </a:r>
            <a:r>
              <a:rPr lang="en-US" sz="1900" dirty="0"/>
              <a:t> </a:t>
            </a:r>
            <a:r>
              <a:rPr lang="en-US" sz="1900" dirty="0" err="1"/>
              <a:t>resultou</a:t>
            </a:r>
            <a:r>
              <a:rPr lang="en-US" sz="1900" dirty="0"/>
              <a:t> </a:t>
            </a:r>
            <a:r>
              <a:rPr lang="en-US" sz="1900" dirty="0" err="1"/>
              <a:t>em</a:t>
            </a:r>
            <a:r>
              <a:rPr lang="en-US" sz="1900" dirty="0"/>
              <a:t> valor zero no </a:t>
            </a:r>
            <a:r>
              <a:rPr lang="en-US" sz="1900" dirty="0" err="1"/>
              <a:t>registrador</a:t>
            </a:r>
            <a:r>
              <a:rPr lang="en-US" sz="1900" dirty="0"/>
              <a:t>. Se </a:t>
            </a:r>
            <a:r>
              <a:rPr lang="en-US" sz="1900" dirty="0" err="1"/>
              <a:t>não</a:t>
            </a:r>
            <a:r>
              <a:rPr lang="en-US" sz="1900" dirty="0"/>
              <a:t> </a:t>
            </a:r>
            <a:r>
              <a:rPr lang="en-US" sz="1900" dirty="0" err="1"/>
              <a:t>ocorreu</a:t>
            </a:r>
            <a:r>
              <a:rPr lang="en-US" sz="1900" dirty="0"/>
              <a:t> pula </a:t>
            </a:r>
            <a:r>
              <a:rPr lang="en-US" sz="1900" dirty="0" err="1"/>
              <a:t>para</a:t>
            </a:r>
            <a:r>
              <a:rPr lang="en-US" sz="1900" dirty="0"/>
              <a:t> o label </a:t>
            </a:r>
            <a:r>
              <a:rPr lang="en-US" sz="1900" dirty="0" err="1"/>
              <a:t>indicado</a:t>
            </a:r>
            <a:r>
              <a:rPr lang="en-US" sz="1900" dirty="0"/>
              <a:t>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915816" y="2715766"/>
            <a:ext cx="18722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771800" y="2715766"/>
            <a:ext cx="144016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83568" y="2931790"/>
            <a:ext cx="20882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83568" y="1491630"/>
            <a:ext cx="0" cy="1440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83568" y="149163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419872" y="1563638"/>
            <a:ext cx="1584176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04048" y="1329612"/>
            <a:ext cx="79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3568" y="2931790"/>
            <a:ext cx="135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zerou</a:t>
            </a:r>
            <a:r>
              <a:rPr lang="en-US" dirty="0"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251520" y="4659982"/>
            <a:ext cx="3322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BRNE - Branch if Not Equal</a:t>
            </a:r>
          </a:p>
        </p:txBody>
      </p:sp>
    </p:spTree>
    <p:extLst>
      <p:ext uri="{BB962C8B-B14F-4D97-AF65-F5344CB8AC3E}">
        <p14:creationId xmlns:p14="http://schemas.microsoft.com/office/powerpoint/2010/main" val="245592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1"/>
          <p:cNvSpPr>
            <a:spLocks noChangeArrowheads="1"/>
          </p:cNvSpPr>
          <p:nvPr/>
        </p:nvSpPr>
        <p:spPr bwMode="auto">
          <a:xfrm>
            <a:off x="467544" y="267494"/>
            <a:ext cx="418027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sz="3000" dirty="0">
                <a:solidFill>
                  <a:srgbClr val="008000"/>
                </a:solidFill>
              </a:rPr>
              <a:t>Comparando Valores</a:t>
            </a:r>
            <a:endParaRPr lang="en-US" sz="3000" dirty="0">
              <a:solidFill>
                <a:srgbClr val="008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15619" y="1005578"/>
            <a:ext cx="390638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      LDI R17,200</a:t>
            </a:r>
          </a:p>
          <a:p>
            <a:r>
              <a:rPr lang="en-US" sz="2600" dirty="0" err="1"/>
              <a:t>Decrementa</a:t>
            </a:r>
            <a:r>
              <a:rPr lang="en-US" sz="2600" dirty="0"/>
              <a:t>:</a:t>
            </a:r>
          </a:p>
          <a:p>
            <a:r>
              <a:rPr lang="en-US" sz="2600" dirty="0"/>
              <a:t>      DEC R17</a:t>
            </a:r>
          </a:p>
          <a:p>
            <a:r>
              <a:rPr lang="en-US" sz="2600" dirty="0"/>
              <a:t>      BREQ Soma</a:t>
            </a:r>
          </a:p>
          <a:p>
            <a:r>
              <a:rPr lang="en-US" sz="2600" dirty="0"/>
              <a:t>      RJMP </a:t>
            </a:r>
            <a:r>
              <a:rPr lang="en-US" sz="2600" dirty="0" err="1"/>
              <a:t>Decrementa</a:t>
            </a:r>
            <a:endParaRPr lang="en-US" sz="2600" dirty="0"/>
          </a:p>
          <a:p>
            <a:r>
              <a:rPr lang="en-US" sz="2600" dirty="0"/>
              <a:t>Soma: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3546470"/>
            <a:ext cx="489654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/>
              <a:t>BREQ : </a:t>
            </a:r>
            <a:r>
              <a:rPr lang="en-US" sz="1900" dirty="0" err="1"/>
              <a:t>Verifica</a:t>
            </a:r>
            <a:r>
              <a:rPr lang="en-US" sz="1900" dirty="0"/>
              <a:t> se a </a:t>
            </a:r>
            <a:r>
              <a:rPr lang="en-US" sz="1900" dirty="0" err="1"/>
              <a:t>última</a:t>
            </a:r>
            <a:r>
              <a:rPr lang="en-US" sz="1900" dirty="0"/>
              <a:t> </a:t>
            </a:r>
            <a:r>
              <a:rPr lang="en-US" sz="1900" dirty="0" err="1"/>
              <a:t>operação</a:t>
            </a:r>
            <a:r>
              <a:rPr lang="en-US" sz="1900" dirty="0"/>
              <a:t> </a:t>
            </a:r>
            <a:r>
              <a:rPr lang="en-US" sz="1900" dirty="0" err="1"/>
              <a:t>resultou</a:t>
            </a:r>
            <a:r>
              <a:rPr lang="en-US" sz="1900" dirty="0"/>
              <a:t> </a:t>
            </a:r>
            <a:r>
              <a:rPr lang="en-US" sz="1900" dirty="0" err="1"/>
              <a:t>em</a:t>
            </a:r>
            <a:r>
              <a:rPr lang="en-US" sz="1900" dirty="0"/>
              <a:t> valor zero no </a:t>
            </a:r>
            <a:r>
              <a:rPr lang="en-US" sz="1900" dirty="0" err="1"/>
              <a:t>registrador</a:t>
            </a:r>
            <a:r>
              <a:rPr lang="en-US" sz="1900" dirty="0"/>
              <a:t>. Se </a:t>
            </a:r>
            <a:r>
              <a:rPr lang="en-US" sz="1900" dirty="0" err="1"/>
              <a:t>ocorreu</a:t>
            </a:r>
            <a:r>
              <a:rPr lang="en-US" sz="1900" dirty="0"/>
              <a:t> pula </a:t>
            </a:r>
            <a:r>
              <a:rPr lang="en-US" sz="1900" dirty="0" err="1"/>
              <a:t>para</a:t>
            </a:r>
            <a:r>
              <a:rPr lang="en-US" sz="1900" dirty="0"/>
              <a:t> o label </a:t>
            </a:r>
            <a:r>
              <a:rPr lang="en-US" sz="1900" dirty="0" err="1"/>
              <a:t>indicado</a:t>
            </a:r>
            <a:r>
              <a:rPr lang="en-US" sz="1900" dirty="0"/>
              <a:t>.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995936" y="2499742"/>
            <a:ext cx="12961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292080" y="2499742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411760" y="3219822"/>
            <a:ext cx="28803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419872" y="1563638"/>
            <a:ext cx="1584176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04048" y="1329612"/>
            <a:ext cx="79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</a:t>
            </a:r>
          </a:p>
        </p:txBody>
      </p:sp>
      <p:sp>
        <p:nvSpPr>
          <p:cNvPr id="2" name="Rectangle 1"/>
          <p:cNvSpPr/>
          <p:nvPr/>
        </p:nvSpPr>
        <p:spPr>
          <a:xfrm>
            <a:off x="467544" y="4587974"/>
            <a:ext cx="2846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BREQ - Branch if Equal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55976" y="2139702"/>
            <a:ext cx="82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zerou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558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5DBCFEE-10BE-0A4D-B7CA-DC99D9973C0D}" type="slidenum">
              <a:rPr lang="fa-IR" sz="1400">
                <a:solidFill>
                  <a:schemeClr val="bg1"/>
                </a:solidFill>
              </a:rPr>
              <a:pPr/>
              <a:t>3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246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539552" y="411510"/>
            <a:ext cx="8424862" cy="432197"/>
          </a:xfrm>
          <a:noFill/>
        </p:spPr>
        <p:txBody>
          <a:bodyPr/>
          <a:lstStyle/>
          <a:p>
            <a:pPr eaLnBrk="1" hangingPunct="1"/>
            <a:r>
              <a:rPr lang="en-US" dirty="0" err="1">
                <a:latin typeface="Arial" charset="0"/>
                <a:cs typeface="Arial" charset="0"/>
              </a:rPr>
              <a:t>Microprocessadores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247" name="Rectangle 46"/>
          <p:cNvSpPr>
            <a:spLocks noChangeArrowheads="1"/>
          </p:cNvSpPr>
          <p:nvPr/>
        </p:nvSpPr>
        <p:spPr bwMode="auto">
          <a:xfrm>
            <a:off x="467544" y="2283718"/>
            <a:ext cx="8424862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dirty="0" err="1"/>
              <a:t>Microcontroladores</a:t>
            </a:r>
            <a:endParaRPr lang="en-US" sz="2800" dirty="0"/>
          </a:p>
        </p:txBody>
      </p:sp>
      <p:graphicFrame>
        <p:nvGraphicFramePr>
          <p:cNvPr id="10286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57773"/>
              </p:ext>
            </p:extLst>
          </p:nvPr>
        </p:nvGraphicFramePr>
        <p:xfrm>
          <a:off x="539552" y="3075806"/>
          <a:ext cx="4316555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3" imgW="4087985" imgH="1999938" progId="Visio.Drawing.11">
                  <p:embed/>
                </p:oleObj>
              </mc:Choice>
              <mc:Fallback>
                <p:oleObj name="Visio" r:id="rId3" imgW="4087985" imgH="1999938" progId="Visio.Drawing.11">
                  <p:embed/>
                  <p:pic>
                    <p:nvPicPr>
                      <p:cNvPr id="10286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075806"/>
                        <a:ext cx="4316555" cy="15841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7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443843"/>
              </p:ext>
            </p:extLst>
          </p:nvPr>
        </p:nvGraphicFramePr>
        <p:xfrm>
          <a:off x="539552" y="1059582"/>
          <a:ext cx="4512596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5" imgW="3887149" imgH="1343459" progId="Visio.Drawing.11">
                  <p:embed/>
                </p:oleObj>
              </mc:Choice>
              <mc:Fallback>
                <p:oleObj name="Visio" r:id="rId5" imgW="3887149" imgH="1343459" progId="Visio.Drawing.11">
                  <p:embed/>
                  <p:pic>
                    <p:nvPicPr>
                      <p:cNvPr id="10287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059582"/>
                        <a:ext cx="4512596" cy="1152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a000066_featured_5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67494"/>
            <a:ext cx="2808312" cy="178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0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Picture 8" descr="Captura de Tela 2017-08-18 às 19.08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24" y="1689650"/>
            <a:ext cx="8661179" cy="44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6" name="Picture 9" descr="Captura de Tela 2017-08-18 às 19.08.3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24" y="2175705"/>
            <a:ext cx="8734683" cy="229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7" name="Picture 14" descr="Captura de Tela 2017-08-18 às 19.08.5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24" y="2445735"/>
            <a:ext cx="8722432" cy="229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8" name="Picture 15" descr="Captura de Tela 2017-08-18 às 19.09.0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23" y="3672245"/>
            <a:ext cx="8633616" cy="23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16" descr="Captura de Tela 2017-08-18 às 19.09.1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5" y="3942276"/>
            <a:ext cx="8648929" cy="229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0" name="Picture 17" descr="Captura de Tela 2017-08-18 às 19.09.23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23" y="4212307"/>
            <a:ext cx="8716307" cy="431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6" name="Picture 23" descr="Captura de Tela 2017-08-18 às 19.17.32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08" y="2769772"/>
            <a:ext cx="8716307" cy="427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Captura de Tela 2019-03-14 às 06.38.48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16" y="771550"/>
            <a:ext cx="8647277" cy="88350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7824" y="393506"/>
            <a:ext cx="3146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hu-HU" dirty="0"/>
              <a:t>Lógica e aritmética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9370" y="3348209"/>
            <a:ext cx="34245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hu-HU" dirty="0"/>
              <a:t>Desvios e chamadas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2" descr="Captura de Tela 2017-08-18 às 19.16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68" y="4479963"/>
            <a:ext cx="8509804" cy="415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aptura de Tela 2019-03-14 às 06.37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22" y="3723880"/>
            <a:ext cx="8611467" cy="689438"/>
          </a:xfrm>
          <a:prstGeom prst="rect">
            <a:avLst/>
          </a:prstGeom>
        </p:spPr>
      </p:pic>
      <p:pic>
        <p:nvPicPr>
          <p:cNvPr id="11" name="Picture 21" descr="Captura de Tela 2017-08-18 às 19.10.1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11" y="2643759"/>
            <a:ext cx="8509804" cy="42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8" descr="Captura de Tela 2017-08-18 às 19.09.4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24" y="527397"/>
            <a:ext cx="8509804" cy="233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9" descr="Captura de Tela 2017-08-18 às 19.09.5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24" y="797427"/>
            <a:ext cx="8509804" cy="233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0" descr="Captura de Tela 2017-08-18 às 19.10.07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24" y="1121465"/>
            <a:ext cx="8509804" cy="410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Captura de Tela 2019-03-14 às 06.45.09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27" y="1499506"/>
            <a:ext cx="8611467" cy="234149"/>
          </a:xfrm>
          <a:prstGeom prst="rect">
            <a:avLst/>
          </a:prstGeom>
        </p:spPr>
      </p:pic>
      <p:pic>
        <p:nvPicPr>
          <p:cNvPr id="16" name="Picture 15" descr="Captura de Tela 2019-03-14 às 06.46.04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79662"/>
            <a:ext cx="8611467" cy="24740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90183" y="213488"/>
            <a:ext cx="35057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M</a:t>
            </a:r>
            <a:r>
              <a:rPr lang="hu-HU" dirty="0"/>
              <a:t>ovimentação de dados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6167" y="2373728"/>
            <a:ext cx="3721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M</a:t>
            </a:r>
            <a:r>
              <a:rPr lang="hu-HU" dirty="0"/>
              <a:t>anipulação de bits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8176" y="3399842"/>
            <a:ext cx="2353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hu-HU" dirty="0"/>
              <a:t>Teste de  bit</a:t>
            </a:r>
          </a:p>
        </p:txBody>
      </p:sp>
    </p:spTree>
    <p:extLst>
      <p:ext uri="{BB962C8B-B14F-4D97-AF65-F5344CB8AC3E}">
        <p14:creationId xmlns:p14="http://schemas.microsoft.com/office/powerpoint/2010/main" val="25541524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4910" y="267494"/>
            <a:ext cx="8223514" cy="4540182"/>
            <a:chOff x="-36512" y="399761"/>
            <a:chExt cx="8223514" cy="6053575"/>
          </a:xfrm>
        </p:grpSpPr>
        <p:sp>
          <p:nvSpPr>
            <p:cNvPr id="11" name="Rectangle 10"/>
            <p:cNvSpPr/>
            <p:nvPr/>
          </p:nvSpPr>
          <p:spPr>
            <a:xfrm>
              <a:off x="892025" y="908720"/>
              <a:ext cx="2520280" cy="72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R0 | R15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92025" y="1628800"/>
              <a:ext cx="2520280" cy="72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R16 | R31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9937" y="1412776"/>
              <a:ext cx="67197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GPR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92025" y="2348880"/>
              <a:ext cx="2520280" cy="1368152"/>
            </a:xfrm>
            <a:prstGeom prst="rect">
              <a:avLst/>
            </a:prstGeom>
            <a:solidFill>
              <a:srgbClr val="FCFF9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0000"/>
                  </a:solidFill>
                </a:rPr>
                <a:t>PINB   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DDRB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PORTB</a:t>
              </a:r>
            </a:p>
            <a:p>
              <a:pPr algn="ctr"/>
              <a:r>
                <a:rPr lang="mr-IN" dirty="0">
                  <a:solidFill>
                    <a:srgbClr val="000000"/>
                  </a:solidFill>
                </a:rPr>
                <a:t>….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92025" y="3717032"/>
              <a:ext cx="2520280" cy="1368152"/>
            </a:xfrm>
            <a:prstGeom prst="rect">
              <a:avLst/>
            </a:prstGeom>
            <a:solidFill>
              <a:srgbClr val="FD9C98">
                <a:alpha val="74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0000"/>
                  </a:solidFill>
                </a:rPr>
                <a:t>FSR</a:t>
              </a:r>
            </a:p>
            <a:p>
              <a:pPr algn="ctr"/>
              <a:r>
                <a:rPr lang="mr-IN" dirty="0">
                  <a:solidFill>
                    <a:srgbClr val="000000"/>
                  </a:solidFill>
                </a:rPr>
                <a:t>….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92025" y="5085184"/>
              <a:ext cx="2520280" cy="1368152"/>
            </a:xfrm>
            <a:prstGeom prst="rect">
              <a:avLst/>
            </a:prstGeom>
            <a:pattFill prst="ltHorz">
              <a:fgClr>
                <a:srgbClr val="FD9C98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x-none" dirty="0">
                  <a:solidFill>
                    <a:srgbClr val="000000"/>
                  </a:solidFill>
                </a:rPr>
                <a:t>SRAM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929" y="3933056"/>
              <a:ext cx="64633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FSR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9937" y="2708920"/>
              <a:ext cx="56833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I/O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36512" y="4965171"/>
              <a:ext cx="90827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0x100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47270" y="1700808"/>
              <a:ext cx="150079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LDI R16,10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79912" y="2468893"/>
              <a:ext cx="2151363" cy="1231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  PORTC,R16</a:t>
              </a:r>
            </a:p>
            <a:p>
              <a:endParaRPr lang="en-US" dirty="0"/>
            </a:p>
            <a:p>
              <a:r>
                <a:rPr lang="en-US" dirty="0"/>
                <a:t>IN   R16, PORTC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56521" y="1316765"/>
              <a:ext cx="202379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MOV R15, R16</a:t>
              </a:r>
            </a:p>
          </p:txBody>
        </p:sp>
        <p:sp>
          <p:nvSpPr>
            <p:cNvPr id="23" name="Right Brace 22"/>
            <p:cNvSpPr/>
            <p:nvPr/>
          </p:nvSpPr>
          <p:spPr>
            <a:xfrm>
              <a:off x="5076056" y="908720"/>
              <a:ext cx="288032" cy="122413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Brace 23"/>
            <p:cNvSpPr/>
            <p:nvPr/>
          </p:nvSpPr>
          <p:spPr>
            <a:xfrm>
              <a:off x="3484313" y="2564904"/>
              <a:ext cx="288032" cy="1008112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07904" y="4389107"/>
              <a:ext cx="2146178" cy="1969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STS  0x100, R15</a:t>
              </a:r>
            </a:p>
            <a:p>
              <a:endParaRPr lang="en-US" dirty="0"/>
            </a:p>
            <a:p>
              <a:r>
                <a:rPr lang="en-US" dirty="0"/>
                <a:t>LDS  R16,0x100</a:t>
              </a:r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39" name="Right Brace 38"/>
            <p:cNvSpPr/>
            <p:nvPr/>
          </p:nvSpPr>
          <p:spPr>
            <a:xfrm>
              <a:off x="3563888" y="3789040"/>
              <a:ext cx="144016" cy="2592288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ight Brace 39"/>
            <p:cNvSpPr/>
            <p:nvPr/>
          </p:nvSpPr>
          <p:spPr>
            <a:xfrm>
              <a:off x="3491880" y="1628800"/>
              <a:ext cx="144016" cy="648072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1"/>
            <p:cNvSpPr>
              <a:spLocks noChangeArrowheads="1"/>
            </p:cNvSpPr>
            <p:nvPr/>
          </p:nvSpPr>
          <p:spPr bwMode="auto">
            <a:xfrm>
              <a:off x="251520" y="399761"/>
              <a:ext cx="7935482" cy="724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pt-BR" sz="4400" baseline="30000" dirty="0"/>
                <a:t>MOVIMENTAÇÃO DE REGISTROS(BYTES)</a:t>
              </a:r>
              <a:endParaRPr lang="en-US" sz="4400" dirty="0"/>
            </a:p>
          </p:txBody>
        </p:sp>
      </p:grpSp>
      <p:sp>
        <p:nvSpPr>
          <p:cNvPr id="41" name="U-Turn Arrow 40"/>
          <p:cNvSpPr/>
          <p:nvPr/>
        </p:nvSpPr>
        <p:spPr>
          <a:xfrm flipH="1">
            <a:off x="4932040" y="3075806"/>
            <a:ext cx="648072" cy="216024"/>
          </a:xfrm>
          <a:prstGeom prst="uturnArrow">
            <a:avLst/>
          </a:prstGeom>
          <a:ln>
            <a:solidFill>
              <a:srgbClr val="FC00A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U-Turn Arrow 43"/>
          <p:cNvSpPr/>
          <p:nvPr/>
        </p:nvSpPr>
        <p:spPr>
          <a:xfrm flipH="1">
            <a:off x="6444208" y="771550"/>
            <a:ext cx="648072" cy="216024"/>
          </a:xfrm>
          <a:prstGeom prst="uturnArrow">
            <a:avLst/>
          </a:prstGeom>
          <a:ln>
            <a:solidFill>
              <a:srgbClr val="FC00A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U-Turn Arrow 25"/>
          <p:cNvSpPr/>
          <p:nvPr/>
        </p:nvSpPr>
        <p:spPr>
          <a:xfrm flipH="1">
            <a:off x="5076056" y="1707654"/>
            <a:ext cx="648072" cy="216024"/>
          </a:xfrm>
          <a:prstGeom prst="uturnArrow">
            <a:avLst/>
          </a:prstGeom>
          <a:ln>
            <a:solidFill>
              <a:srgbClr val="FC00A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U-Turn Arrow 26"/>
          <p:cNvSpPr/>
          <p:nvPr/>
        </p:nvSpPr>
        <p:spPr>
          <a:xfrm flipH="1">
            <a:off x="4932040" y="2211710"/>
            <a:ext cx="648072" cy="216024"/>
          </a:xfrm>
          <a:prstGeom prst="uturnArrow">
            <a:avLst/>
          </a:prstGeom>
          <a:ln>
            <a:solidFill>
              <a:srgbClr val="FC00A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U-Turn Arrow 27"/>
          <p:cNvSpPr/>
          <p:nvPr/>
        </p:nvSpPr>
        <p:spPr>
          <a:xfrm flipH="1">
            <a:off x="5004048" y="3651870"/>
            <a:ext cx="648072" cy="216024"/>
          </a:xfrm>
          <a:prstGeom prst="uturnArrow">
            <a:avLst/>
          </a:prstGeom>
          <a:ln>
            <a:solidFill>
              <a:srgbClr val="FC00A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5400000">
            <a:off x="395536" y="4155926"/>
            <a:ext cx="432048" cy="288032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476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3478"/>
            <a:ext cx="4680520" cy="857250"/>
          </a:xfrm>
        </p:spPr>
        <p:txBody>
          <a:bodyPr/>
          <a:lstStyle/>
          <a:p>
            <a:r>
              <a:rPr lang="en-US" sz="2600" dirty="0" err="1"/>
              <a:t>Ciclo</a:t>
            </a:r>
            <a:r>
              <a:rPr lang="en-US" sz="2600" dirty="0"/>
              <a:t> de </a:t>
            </a:r>
            <a:r>
              <a:rPr lang="en-US" sz="2600" dirty="0" err="1"/>
              <a:t>máquina</a:t>
            </a:r>
            <a:r>
              <a:rPr lang="en-US" sz="2600" dirty="0"/>
              <a:t> </a:t>
            </a:r>
            <a:r>
              <a:rPr lang="en-US" sz="2200" dirty="0"/>
              <a:t>(clock cycle)</a:t>
            </a:r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731547"/>
              </p:ext>
            </p:extLst>
          </p:nvPr>
        </p:nvGraphicFramePr>
        <p:xfrm>
          <a:off x="4847044" y="267494"/>
          <a:ext cx="4174594" cy="2232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Visio" r:id="rId4" imgW="4860341" imgH="3085795" progId="Visio.Drawing.11">
                  <p:embed/>
                </p:oleObj>
              </mc:Choice>
              <mc:Fallback>
                <p:oleObj name="Visio" r:id="rId4" imgW="4860341" imgH="3085795" progId="Visio.Drawing.11">
                  <p:embed/>
                  <p:pic>
                    <p:nvPicPr>
                      <p:cNvPr id="512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7044" y="267494"/>
                        <a:ext cx="4174594" cy="22322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216024" y="2211710"/>
            <a:ext cx="971600" cy="390525"/>
            <a:chOff x="203200" y="1743075"/>
            <a:chExt cx="1308100" cy="390525"/>
          </a:xfrm>
        </p:grpSpPr>
        <p:sp>
          <p:nvSpPr>
            <p:cNvPr id="51209" name="Line 9"/>
            <p:cNvSpPr>
              <a:spLocks noChangeShapeType="1"/>
            </p:cNvSpPr>
            <p:nvPr/>
          </p:nvSpPr>
          <p:spPr bwMode="auto">
            <a:xfrm>
              <a:off x="530225" y="1743075"/>
              <a:ext cx="0" cy="65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0" name="Line 10"/>
            <p:cNvSpPr>
              <a:spLocks noChangeShapeType="1"/>
            </p:cNvSpPr>
            <p:nvPr/>
          </p:nvSpPr>
          <p:spPr bwMode="auto">
            <a:xfrm>
              <a:off x="465138" y="1743075"/>
              <a:ext cx="0" cy="65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1230" name="Group 30"/>
            <p:cNvGrpSpPr>
              <a:grpSpLocks/>
            </p:cNvGrpSpPr>
            <p:nvPr/>
          </p:nvGrpSpPr>
          <p:grpSpPr bwMode="auto">
            <a:xfrm>
              <a:off x="792164" y="1775223"/>
              <a:ext cx="539475" cy="163115"/>
              <a:chOff x="499" y="1491"/>
              <a:chExt cx="453" cy="137"/>
            </a:xfrm>
          </p:grpSpPr>
          <p:sp>
            <p:nvSpPr>
              <p:cNvPr id="51212" name="Line 12"/>
              <p:cNvSpPr>
                <a:spLocks noChangeShapeType="1"/>
              </p:cNvSpPr>
              <p:nvPr/>
            </p:nvSpPr>
            <p:spPr bwMode="auto">
              <a:xfrm flipH="1">
                <a:off x="499" y="1491"/>
                <a:ext cx="4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13" name="Line 13"/>
              <p:cNvSpPr>
                <a:spLocks noChangeShapeType="1"/>
              </p:cNvSpPr>
              <p:nvPr/>
            </p:nvSpPr>
            <p:spPr bwMode="auto">
              <a:xfrm flipH="1">
                <a:off x="499" y="1628"/>
                <a:ext cx="4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214" name="Line 14"/>
            <p:cNvSpPr>
              <a:spLocks noChangeShapeType="1"/>
            </p:cNvSpPr>
            <p:nvPr/>
          </p:nvSpPr>
          <p:spPr bwMode="auto">
            <a:xfrm>
              <a:off x="792163" y="1775222"/>
              <a:ext cx="0" cy="321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5" name="Line 15"/>
            <p:cNvSpPr>
              <a:spLocks noChangeShapeType="1"/>
            </p:cNvSpPr>
            <p:nvPr/>
          </p:nvSpPr>
          <p:spPr bwMode="auto">
            <a:xfrm>
              <a:off x="792163" y="1905000"/>
              <a:ext cx="0" cy="33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6" name="Rectangle 16"/>
            <p:cNvSpPr>
              <a:spLocks noChangeArrowheads="1"/>
            </p:cNvSpPr>
            <p:nvPr/>
          </p:nvSpPr>
          <p:spPr bwMode="auto">
            <a:xfrm>
              <a:off x="727075" y="1840707"/>
              <a:ext cx="130175" cy="32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 flipH="1">
              <a:off x="727075" y="1905000"/>
              <a:ext cx="1301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8" name="Line 18"/>
            <p:cNvSpPr>
              <a:spLocks noChangeShapeType="1"/>
            </p:cNvSpPr>
            <p:nvPr/>
          </p:nvSpPr>
          <p:spPr bwMode="auto">
            <a:xfrm flipH="1">
              <a:off x="727075" y="1807369"/>
              <a:ext cx="1301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>
              <a:off x="1511300" y="1775222"/>
              <a:ext cx="0" cy="321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0" name="Line 20"/>
            <p:cNvSpPr>
              <a:spLocks noChangeShapeType="1"/>
            </p:cNvSpPr>
            <p:nvPr/>
          </p:nvSpPr>
          <p:spPr bwMode="auto">
            <a:xfrm flipH="1">
              <a:off x="530225" y="1775222"/>
              <a:ext cx="26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1" name="Line 21"/>
            <p:cNvSpPr>
              <a:spLocks noChangeShapeType="1"/>
            </p:cNvSpPr>
            <p:nvPr/>
          </p:nvSpPr>
          <p:spPr bwMode="auto">
            <a:xfrm flipH="1">
              <a:off x="530225" y="1938337"/>
              <a:ext cx="26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2" name="Line 22"/>
            <p:cNvSpPr>
              <a:spLocks noChangeShapeType="1"/>
            </p:cNvSpPr>
            <p:nvPr/>
          </p:nvSpPr>
          <p:spPr bwMode="auto">
            <a:xfrm>
              <a:off x="530225" y="1905000"/>
              <a:ext cx="0" cy="65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3" name="Line 23"/>
            <p:cNvSpPr>
              <a:spLocks noChangeShapeType="1"/>
            </p:cNvSpPr>
            <p:nvPr/>
          </p:nvSpPr>
          <p:spPr bwMode="auto">
            <a:xfrm>
              <a:off x="465138" y="1905000"/>
              <a:ext cx="0" cy="65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4" name="Line 24"/>
            <p:cNvSpPr>
              <a:spLocks noChangeShapeType="1"/>
            </p:cNvSpPr>
            <p:nvPr/>
          </p:nvSpPr>
          <p:spPr bwMode="auto">
            <a:xfrm>
              <a:off x="268288" y="1775223"/>
              <a:ext cx="0" cy="163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5" name="Line 25"/>
            <p:cNvSpPr>
              <a:spLocks noChangeShapeType="1"/>
            </p:cNvSpPr>
            <p:nvPr/>
          </p:nvSpPr>
          <p:spPr bwMode="auto">
            <a:xfrm>
              <a:off x="268288" y="1775222"/>
              <a:ext cx="1968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6" name="Line 26"/>
            <p:cNvSpPr>
              <a:spLocks noChangeShapeType="1"/>
            </p:cNvSpPr>
            <p:nvPr/>
          </p:nvSpPr>
          <p:spPr bwMode="auto">
            <a:xfrm flipH="1">
              <a:off x="268288" y="1938337"/>
              <a:ext cx="1968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51227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5112049"/>
                </p:ext>
              </p:extLst>
            </p:nvPr>
          </p:nvGraphicFramePr>
          <p:xfrm>
            <a:off x="203200" y="1938337"/>
            <a:ext cx="215900" cy="195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9" name="Visio" r:id="rId6" imgW="260299" imgH="488899" progId="Visio.Drawing.11">
                    <p:embed/>
                  </p:oleObj>
                </mc:Choice>
                <mc:Fallback>
                  <p:oleObj name="Visio" r:id="rId6" imgW="260299" imgH="488899" progId="Visio.Drawing.11">
                    <p:embed/>
                    <p:pic>
                      <p:nvPicPr>
                        <p:cNvPr id="51227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200" y="1938337"/>
                          <a:ext cx="215900" cy="195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28" name="Object 2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0479549"/>
              </p:ext>
            </p:extLst>
          </p:nvPr>
        </p:nvGraphicFramePr>
        <p:xfrm>
          <a:off x="899592" y="1131590"/>
          <a:ext cx="4392488" cy="1813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Visio" r:id="rId8" imgW="6374114" imgH="3508867" progId="Visio.Drawing.11">
                  <p:embed/>
                </p:oleObj>
              </mc:Choice>
              <mc:Fallback>
                <p:oleObj name="Visio" r:id="rId8" imgW="6374114" imgH="3508867" progId="Visio.Drawing.11">
                  <p:embed/>
                  <p:pic>
                    <p:nvPicPr>
                      <p:cNvPr id="5122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131590"/>
                        <a:ext cx="4392488" cy="18136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54" name="Group 54"/>
          <p:cNvGrpSpPr>
            <a:grpSpLocks/>
          </p:cNvGrpSpPr>
          <p:nvPr/>
        </p:nvGrpSpPr>
        <p:grpSpPr bwMode="auto">
          <a:xfrm>
            <a:off x="190500" y="3080147"/>
            <a:ext cx="2573338" cy="726281"/>
            <a:chOff x="66" y="2587"/>
            <a:chExt cx="1621" cy="610"/>
          </a:xfrm>
        </p:grpSpPr>
        <p:sp>
          <p:nvSpPr>
            <p:cNvPr id="51233" name="Text Box 33"/>
            <p:cNvSpPr txBox="1">
              <a:spLocks noChangeArrowheads="1"/>
            </p:cNvSpPr>
            <p:nvPr/>
          </p:nvSpPr>
          <p:spPr bwMode="auto">
            <a:xfrm>
              <a:off x="66" y="2661"/>
              <a:ext cx="47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T</a:t>
              </a:r>
            </a:p>
          </p:txBody>
        </p:sp>
        <p:sp>
          <p:nvSpPr>
            <p:cNvPr id="51234" name="Text Box 34"/>
            <p:cNvSpPr txBox="1">
              <a:spLocks noChangeArrowheads="1"/>
            </p:cNvSpPr>
            <p:nvPr/>
          </p:nvSpPr>
          <p:spPr bwMode="auto">
            <a:xfrm>
              <a:off x="147" y="2758"/>
              <a:ext cx="945" cy="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err="1"/>
                <a:t>ciclo</a:t>
              </a:r>
              <a:r>
                <a:rPr lang="en-US" sz="1400" dirty="0"/>
                <a:t> de </a:t>
              </a:r>
              <a:r>
                <a:rPr lang="en-US" sz="1400" dirty="0" err="1"/>
                <a:t>máquina</a:t>
              </a:r>
              <a:endParaRPr lang="en-US" sz="1400" dirty="0"/>
            </a:p>
          </p:txBody>
        </p:sp>
        <p:sp>
          <p:nvSpPr>
            <p:cNvPr id="51235" name="Text Box 35"/>
            <p:cNvSpPr txBox="1">
              <a:spLocks noChangeArrowheads="1"/>
            </p:cNvSpPr>
            <p:nvPr/>
          </p:nvSpPr>
          <p:spPr bwMode="auto">
            <a:xfrm>
              <a:off x="934" y="2669"/>
              <a:ext cx="26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=</a:t>
              </a:r>
            </a:p>
          </p:txBody>
        </p:sp>
        <p:sp>
          <p:nvSpPr>
            <p:cNvPr id="51236" name="Line 36"/>
            <p:cNvSpPr>
              <a:spLocks noChangeShapeType="1"/>
            </p:cNvSpPr>
            <p:nvPr/>
          </p:nvSpPr>
          <p:spPr bwMode="auto">
            <a:xfrm>
              <a:off x="1159" y="288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7" name="Text Box 37"/>
            <p:cNvSpPr txBox="1">
              <a:spLocks noChangeArrowheads="1"/>
            </p:cNvSpPr>
            <p:nvPr/>
          </p:nvSpPr>
          <p:spPr bwMode="auto">
            <a:xfrm>
              <a:off x="1297" y="2587"/>
              <a:ext cx="26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51244" name="Text Box 44"/>
            <p:cNvSpPr txBox="1">
              <a:spLocks noChangeArrowheads="1"/>
            </p:cNvSpPr>
            <p:nvPr/>
          </p:nvSpPr>
          <p:spPr bwMode="auto">
            <a:xfrm>
              <a:off x="1168" y="2809"/>
              <a:ext cx="47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  <p:sp>
          <p:nvSpPr>
            <p:cNvPr id="51245" name="Text Box 45"/>
            <p:cNvSpPr txBox="1">
              <a:spLocks noChangeArrowheads="1"/>
            </p:cNvSpPr>
            <p:nvPr/>
          </p:nvSpPr>
          <p:spPr bwMode="auto">
            <a:xfrm>
              <a:off x="1249" y="2906"/>
              <a:ext cx="435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XTAL</a:t>
              </a:r>
            </a:p>
          </p:txBody>
        </p:sp>
      </p:grpSp>
      <p:grpSp>
        <p:nvGrpSpPr>
          <p:cNvPr id="51255" name="Group 55"/>
          <p:cNvGrpSpPr>
            <a:grpSpLocks/>
          </p:cNvGrpSpPr>
          <p:nvPr/>
        </p:nvGrpSpPr>
        <p:grpSpPr bwMode="auto">
          <a:xfrm>
            <a:off x="192088" y="3868341"/>
            <a:ext cx="3930649" cy="757237"/>
            <a:chOff x="121" y="3249"/>
            <a:chExt cx="2476" cy="636"/>
          </a:xfrm>
        </p:grpSpPr>
        <p:sp>
          <p:nvSpPr>
            <p:cNvPr id="51246" name="Text Box 46"/>
            <p:cNvSpPr txBox="1">
              <a:spLocks noChangeArrowheads="1"/>
            </p:cNvSpPr>
            <p:nvPr/>
          </p:nvSpPr>
          <p:spPr bwMode="auto">
            <a:xfrm>
              <a:off x="121" y="3349"/>
              <a:ext cx="47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T</a:t>
              </a:r>
            </a:p>
          </p:txBody>
        </p:sp>
        <p:sp>
          <p:nvSpPr>
            <p:cNvPr id="51247" name="Text Box 47"/>
            <p:cNvSpPr txBox="1">
              <a:spLocks noChangeArrowheads="1"/>
            </p:cNvSpPr>
            <p:nvPr/>
          </p:nvSpPr>
          <p:spPr bwMode="auto">
            <a:xfrm>
              <a:off x="202" y="3446"/>
              <a:ext cx="945" cy="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err="1"/>
                <a:t>ciclo</a:t>
              </a:r>
              <a:r>
                <a:rPr lang="en-US" sz="1400" dirty="0"/>
                <a:t> de </a:t>
              </a:r>
              <a:r>
                <a:rPr lang="en-US" sz="1400" dirty="0" err="1"/>
                <a:t>máquina</a:t>
              </a:r>
              <a:endParaRPr lang="en-US" sz="1400" dirty="0"/>
            </a:p>
          </p:txBody>
        </p:sp>
        <p:sp>
          <p:nvSpPr>
            <p:cNvPr id="51248" name="Text Box 48"/>
            <p:cNvSpPr txBox="1">
              <a:spLocks noChangeArrowheads="1"/>
            </p:cNvSpPr>
            <p:nvPr/>
          </p:nvSpPr>
          <p:spPr bwMode="auto">
            <a:xfrm>
              <a:off x="748" y="3370"/>
              <a:ext cx="26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=</a:t>
              </a:r>
            </a:p>
          </p:txBody>
        </p:sp>
        <p:sp>
          <p:nvSpPr>
            <p:cNvPr id="51249" name="Line 49"/>
            <p:cNvSpPr>
              <a:spLocks noChangeShapeType="1"/>
            </p:cNvSpPr>
            <p:nvPr/>
          </p:nvSpPr>
          <p:spPr bwMode="auto">
            <a:xfrm>
              <a:off x="1020" y="355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0" name="Text Box 50"/>
            <p:cNvSpPr txBox="1">
              <a:spLocks noChangeArrowheads="1"/>
            </p:cNvSpPr>
            <p:nvPr/>
          </p:nvSpPr>
          <p:spPr bwMode="auto">
            <a:xfrm>
              <a:off x="1202" y="3249"/>
              <a:ext cx="26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51251" name="Text Box 51"/>
            <p:cNvSpPr txBox="1">
              <a:spLocks noChangeArrowheads="1"/>
            </p:cNvSpPr>
            <p:nvPr/>
          </p:nvSpPr>
          <p:spPr bwMode="auto">
            <a:xfrm>
              <a:off x="975" y="3551"/>
              <a:ext cx="69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16MHz</a:t>
              </a:r>
            </a:p>
          </p:txBody>
        </p:sp>
        <p:sp>
          <p:nvSpPr>
            <p:cNvPr id="51253" name="Text Box 53"/>
            <p:cNvSpPr txBox="1">
              <a:spLocks noChangeArrowheads="1"/>
            </p:cNvSpPr>
            <p:nvPr/>
          </p:nvSpPr>
          <p:spPr bwMode="auto">
            <a:xfrm>
              <a:off x="1655" y="3370"/>
              <a:ext cx="942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= 62.5 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22717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339502"/>
            <a:ext cx="7239000" cy="1083469"/>
          </a:xfrm>
        </p:spPr>
        <p:txBody>
          <a:bodyPr/>
          <a:lstStyle/>
          <a:p>
            <a:pPr eaLnBrk="1" hangingPunct="1">
              <a:defRPr/>
            </a:pPr>
            <a:r>
              <a:rPr lang="pt-PT" sz="3200" dirty="0">
                <a:solidFill>
                  <a:srgbClr val="000090"/>
                </a:solidFill>
              </a:rPr>
              <a:t>Microcontrolador </a:t>
            </a:r>
            <a:r>
              <a:rPr lang="pt-BR" sz="3200" dirty="0">
                <a:solidFill>
                  <a:srgbClr val="000090"/>
                </a:solidFill>
              </a:rPr>
              <a:t>AVR ATMEGA 328</a:t>
            </a:r>
            <a:endParaRPr lang="pt-PT" sz="3200" dirty="0">
              <a:solidFill>
                <a:srgbClr val="00009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520" y="1635646"/>
            <a:ext cx="5184576" cy="1314450"/>
          </a:xfrm>
        </p:spPr>
        <p:txBody>
          <a:bodyPr/>
          <a:lstStyle/>
          <a:p>
            <a:pPr eaLnBrk="1" hangingPunct="1">
              <a:defRPr/>
            </a:pPr>
            <a:endParaRPr lang="pt-PT" dirty="0"/>
          </a:p>
          <a:p>
            <a:pPr eaLnBrk="1" hangingPunct="1">
              <a:defRPr/>
            </a:pPr>
            <a:r>
              <a:rPr lang="pt-PT" sz="2800" dirty="0" err="1"/>
              <a:t>Registradores</a:t>
            </a:r>
            <a:r>
              <a:rPr lang="pt-PT" sz="2800" dirty="0"/>
              <a:t> I/O</a:t>
            </a:r>
          </a:p>
          <a:p>
            <a:pPr eaLnBrk="1" hangingPunct="1">
              <a:defRPr/>
            </a:pPr>
            <a:r>
              <a:rPr lang="pt-PT" sz="2800" dirty="0"/>
              <a:t>Primeiros programas </a:t>
            </a:r>
          </a:p>
          <a:p>
            <a:pPr eaLnBrk="1" hangingPunct="1">
              <a:defRPr/>
            </a:pPr>
            <a:r>
              <a:rPr lang="pt-PT" sz="2800" dirty="0" err="1"/>
              <a:t>Assembly</a:t>
            </a:r>
            <a:endParaRPr lang="pt-PT" sz="2800" dirty="0"/>
          </a:p>
        </p:txBody>
      </p:sp>
      <p:sp>
        <p:nvSpPr>
          <p:cNvPr id="20483" name="TextBox 2"/>
          <p:cNvSpPr txBox="1">
            <a:spLocks noChangeArrowheads="1"/>
          </p:cNvSpPr>
          <p:nvPr/>
        </p:nvSpPr>
        <p:spPr bwMode="auto">
          <a:xfrm>
            <a:off x="2411760" y="4371950"/>
            <a:ext cx="25251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Prof. Marcos Chaves</a:t>
            </a:r>
          </a:p>
        </p:txBody>
      </p:sp>
    </p:spTree>
    <p:extLst>
      <p:ext uri="{BB962C8B-B14F-4D97-AF65-F5344CB8AC3E}">
        <p14:creationId xmlns:p14="http://schemas.microsoft.com/office/powerpoint/2010/main" val="42373236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crocontrolador-atmega328-atmega328p-pu-arduino-atmel-D_NQ_NP_656904-MLB25923426607_082017-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39502"/>
            <a:ext cx="3545479" cy="15688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0152" y="1923678"/>
            <a:ext cx="228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AVR </a:t>
            </a:r>
            <a:r>
              <a:rPr lang="en-US" dirty="0" err="1"/>
              <a:t>Atmega</a:t>
            </a:r>
            <a:r>
              <a:rPr lang="en-US" dirty="0"/>
              <a:t> 328P</a:t>
            </a:r>
          </a:p>
        </p:txBody>
      </p:sp>
      <p:pic>
        <p:nvPicPr>
          <p:cNvPr id="5" name="Picture 4" descr="Captura de Tela 2020-04-22 às 23.38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84" y="411510"/>
            <a:ext cx="5241813" cy="367240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83568" y="1131590"/>
            <a:ext cx="1368152" cy="3393668"/>
            <a:chOff x="683568" y="1131590"/>
            <a:chExt cx="1368152" cy="3393668"/>
          </a:xfrm>
        </p:grpSpPr>
        <p:sp>
          <p:nvSpPr>
            <p:cNvPr id="6" name="Rectangle 5"/>
            <p:cNvSpPr/>
            <p:nvPr/>
          </p:nvSpPr>
          <p:spPr>
            <a:xfrm>
              <a:off x="1691680" y="1131590"/>
              <a:ext cx="360040" cy="1008112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691680" y="2931790"/>
              <a:ext cx="360040" cy="648072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3568" y="4155926"/>
              <a:ext cx="1156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rgbClr val="FF0000"/>
                  </a:solidFill>
                </a:rPr>
                <a:t>Porta</a:t>
              </a:r>
              <a:r>
                <a:rPr lang="en-US" b="1" dirty="0">
                  <a:solidFill>
                    <a:srgbClr val="FF0000"/>
                  </a:solidFill>
                </a:rPr>
                <a:t> 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231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127" descr="microcontrolador-atmega328-atmega328p-pu-arduino-atmel-D_NQ_NP_656904-MLB25923426607_082017-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" y="1203598"/>
            <a:ext cx="2115489" cy="93610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547668" y="465516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19675" y="123478"/>
            <a:ext cx="33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1666" y="519524"/>
            <a:ext cx="1155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PORTD</a:t>
            </a:r>
          </a:p>
        </p:txBody>
      </p:sp>
      <p:cxnSp>
        <p:nvCxnSpPr>
          <p:cNvPr id="5" name="Straight Connector 4"/>
          <p:cNvCxnSpPr>
            <a:stCxn id="57" idx="2"/>
          </p:cNvCxnSpPr>
          <p:nvPr/>
        </p:nvCxnSpPr>
        <p:spPr>
          <a:xfrm>
            <a:off x="4788024" y="951570"/>
            <a:ext cx="0" cy="270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788024" y="1221600"/>
            <a:ext cx="27363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79715" y="465516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51722" y="123478"/>
            <a:ext cx="33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411763" y="465516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83770" y="123478"/>
            <a:ext cx="33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843811" y="465516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15818" y="123478"/>
            <a:ext cx="33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275859" y="465516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47863" y="123478"/>
            <a:ext cx="33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707907" y="465516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779912" y="123478"/>
            <a:ext cx="33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139955" y="465516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211962" y="123478"/>
            <a:ext cx="33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572003" y="465516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644010" y="123478"/>
            <a:ext cx="33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596336" y="141480"/>
            <a:ext cx="0" cy="4860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00392" y="1059582"/>
            <a:ext cx="64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PD0</a:t>
            </a:r>
          </a:p>
        </p:txBody>
      </p:sp>
      <p:cxnSp>
        <p:nvCxnSpPr>
          <p:cNvPr id="59" name="Straight Connector 58"/>
          <p:cNvCxnSpPr>
            <a:stCxn id="51" idx="2"/>
          </p:cNvCxnSpPr>
          <p:nvPr/>
        </p:nvCxnSpPr>
        <p:spPr>
          <a:xfrm>
            <a:off x="4355976" y="951570"/>
            <a:ext cx="0" cy="7020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4355976" y="1646680"/>
            <a:ext cx="3167952" cy="69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099992" y="1484661"/>
            <a:ext cx="64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PD1</a:t>
            </a:r>
          </a:p>
        </p:txBody>
      </p:sp>
      <p:cxnSp>
        <p:nvCxnSpPr>
          <p:cNvPr id="64" name="Straight Connector 63"/>
          <p:cNvCxnSpPr>
            <a:stCxn id="40" idx="2"/>
          </p:cNvCxnSpPr>
          <p:nvPr/>
        </p:nvCxnSpPr>
        <p:spPr>
          <a:xfrm>
            <a:off x="3923928" y="951570"/>
            <a:ext cx="0" cy="11341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3923928" y="2078728"/>
            <a:ext cx="3600000" cy="69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099992" y="1916709"/>
            <a:ext cx="64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PD2</a:t>
            </a:r>
          </a:p>
        </p:txBody>
      </p:sp>
      <p:cxnSp>
        <p:nvCxnSpPr>
          <p:cNvPr id="69" name="Straight Connector 68"/>
          <p:cNvCxnSpPr>
            <a:stCxn id="38" idx="2"/>
          </p:cNvCxnSpPr>
          <p:nvPr/>
        </p:nvCxnSpPr>
        <p:spPr>
          <a:xfrm>
            <a:off x="3491880" y="951570"/>
            <a:ext cx="0" cy="15121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3491880" y="2456770"/>
            <a:ext cx="4032448" cy="69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100392" y="2294751"/>
            <a:ext cx="64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PD3</a:t>
            </a:r>
          </a:p>
        </p:txBody>
      </p:sp>
      <p:cxnSp>
        <p:nvCxnSpPr>
          <p:cNvPr id="74" name="Straight Connector 73"/>
          <p:cNvCxnSpPr>
            <a:stCxn id="34" idx="2"/>
          </p:cNvCxnSpPr>
          <p:nvPr/>
        </p:nvCxnSpPr>
        <p:spPr>
          <a:xfrm>
            <a:off x="3059832" y="951570"/>
            <a:ext cx="0" cy="18902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3059832" y="2841780"/>
            <a:ext cx="44644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100392" y="2679762"/>
            <a:ext cx="64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PD4</a:t>
            </a:r>
          </a:p>
        </p:txBody>
      </p:sp>
      <p:cxnSp>
        <p:nvCxnSpPr>
          <p:cNvPr id="79" name="Straight Connector 78"/>
          <p:cNvCxnSpPr>
            <a:stCxn id="31" idx="2"/>
          </p:cNvCxnSpPr>
          <p:nvPr/>
        </p:nvCxnSpPr>
        <p:spPr>
          <a:xfrm>
            <a:off x="2627784" y="951570"/>
            <a:ext cx="0" cy="22682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2627784" y="3212854"/>
            <a:ext cx="4896544" cy="69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100392" y="3050835"/>
            <a:ext cx="64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PD5</a:t>
            </a:r>
          </a:p>
        </p:txBody>
      </p:sp>
      <p:cxnSp>
        <p:nvCxnSpPr>
          <p:cNvPr id="84" name="Straight Connector 83"/>
          <p:cNvCxnSpPr>
            <a:stCxn id="28" idx="2"/>
          </p:cNvCxnSpPr>
          <p:nvPr/>
        </p:nvCxnSpPr>
        <p:spPr>
          <a:xfrm>
            <a:off x="2195736" y="951570"/>
            <a:ext cx="0" cy="2646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2195736" y="3590896"/>
            <a:ext cx="5328592" cy="69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8100392" y="3428877"/>
            <a:ext cx="64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PD6</a:t>
            </a:r>
          </a:p>
        </p:txBody>
      </p:sp>
      <p:cxnSp>
        <p:nvCxnSpPr>
          <p:cNvPr id="110" name="Straight Connector 109"/>
          <p:cNvCxnSpPr>
            <a:stCxn id="11" idx="2"/>
          </p:cNvCxnSpPr>
          <p:nvPr/>
        </p:nvCxnSpPr>
        <p:spPr>
          <a:xfrm flipH="1">
            <a:off x="1763691" y="951570"/>
            <a:ext cx="1" cy="3024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1763688" y="3975906"/>
            <a:ext cx="57606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8100392" y="3813888"/>
            <a:ext cx="64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PD7</a:t>
            </a:r>
          </a:p>
        </p:txBody>
      </p:sp>
      <p:grpSp>
        <p:nvGrpSpPr>
          <p:cNvPr id="126" name="Group 125"/>
          <p:cNvGrpSpPr/>
          <p:nvPr/>
        </p:nvGrpSpPr>
        <p:grpSpPr>
          <a:xfrm>
            <a:off x="7595936" y="1059582"/>
            <a:ext cx="432448" cy="3888432"/>
            <a:chOff x="7595936" y="1412776"/>
            <a:chExt cx="432448" cy="5184576"/>
          </a:xfrm>
        </p:grpSpPr>
        <p:sp>
          <p:nvSpPr>
            <p:cNvPr id="9" name="Rectangle 8"/>
            <p:cNvSpPr/>
            <p:nvPr/>
          </p:nvSpPr>
          <p:spPr>
            <a:xfrm>
              <a:off x="7596336" y="1412776"/>
              <a:ext cx="432048" cy="36004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68344" y="1412776"/>
              <a:ext cx="315110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3366FF"/>
                  </a:solidFill>
                </a:rPr>
                <a:t>0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595936" y="1979548"/>
              <a:ext cx="432048" cy="36004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667944" y="1979548"/>
              <a:ext cx="315110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3366FF"/>
                  </a:solidFill>
                </a:rPr>
                <a:t>1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595936" y="2555612"/>
              <a:ext cx="432048" cy="36004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667944" y="2555612"/>
              <a:ext cx="315110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3366FF"/>
                  </a:solidFill>
                </a:rPr>
                <a:t>2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596336" y="3059668"/>
              <a:ext cx="432048" cy="36004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668344" y="3059668"/>
              <a:ext cx="315110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3366FF"/>
                  </a:solidFill>
                </a:rPr>
                <a:t>3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596336" y="3573016"/>
              <a:ext cx="432048" cy="36004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668344" y="3573016"/>
              <a:ext cx="315110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3366FF"/>
                  </a:solidFill>
                </a:rPr>
                <a:t>4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596336" y="4067780"/>
              <a:ext cx="432048" cy="36004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668344" y="4067780"/>
              <a:ext cx="315110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3366FF"/>
                  </a:solidFill>
                </a:rPr>
                <a:t>5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596336" y="4571836"/>
              <a:ext cx="432048" cy="36004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668344" y="4571836"/>
              <a:ext cx="315110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3366FF"/>
                  </a:solidFill>
                </a:rPr>
                <a:t>6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596336" y="5085184"/>
              <a:ext cx="432048" cy="36004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668344" y="5085184"/>
              <a:ext cx="315110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3366FF"/>
                  </a:solidFill>
                </a:rPr>
                <a:t>7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7596336" y="5661248"/>
              <a:ext cx="432048" cy="36004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596336" y="6237312"/>
              <a:ext cx="432048" cy="36004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7884371" y="357504"/>
            <a:ext cx="1005189" cy="594066"/>
            <a:chOff x="7884368" y="476672"/>
            <a:chExt cx="1005189" cy="792088"/>
          </a:xfrm>
        </p:grpSpPr>
        <p:sp>
          <p:nvSpPr>
            <p:cNvPr id="123" name="TextBox 122"/>
            <p:cNvSpPr txBox="1"/>
            <p:nvPr/>
          </p:nvSpPr>
          <p:spPr>
            <a:xfrm>
              <a:off x="7956376" y="476672"/>
              <a:ext cx="93318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PINOS</a:t>
              </a:r>
            </a:p>
          </p:txBody>
        </p:sp>
        <p:cxnSp>
          <p:nvCxnSpPr>
            <p:cNvPr id="125" name="Straight Arrow Connector 124"/>
            <p:cNvCxnSpPr/>
            <p:nvPr/>
          </p:nvCxnSpPr>
          <p:spPr>
            <a:xfrm flipH="1">
              <a:off x="7884368" y="836712"/>
              <a:ext cx="144016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/>
          <p:cNvGrpSpPr/>
          <p:nvPr/>
        </p:nvGrpSpPr>
        <p:grpSpPr>
          <a:xfrm>
            <a:off x="4975426" y="141480"/>
            <a:ext cx="1207738" cy="369332"/>
            <a:chOff x="4975424" y="188640"/>
            <a:chExt cx="1207738" cy="492443"/>
          </a:xfrm>
        </p:grpSpPr>
        <p:sp>
          <p:nvSpPr>
            <p:cNvPr id="130" name="TextBox 129"/>
            <p:cNvSpPr txBox="1"/>
            <p:nvPr/>
          </p:nvSpPr>
          <p:spPr>
            <a:xfrm>
              <a:off x="5580112" y="188640"/>
              <a:ext cx="60305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bits</a:t>
              </a:r>
            </a:p>
          </p:txBody>
        </p:sp>
        <p:cxnSp>
          <p:nvCxnSpPr>
            <p:cNvPr id="132" name="Straight Arrow Connector 131"/>
            <p:cNvCxnSpPr>
              <a:stCxn id="130" idx="1"/>
              <a:endCxn id="58" idx="3"/>
            </p:cNvCxnSpPr>
            <p:nvPr/>
          </p:nvCxnSpPr>
          <p:spPr>
            <a:xfrm flipH="1" flipV="1">
              <a:off x="4975424" y="410859"/>
              <a:ext cx="604688" cy="240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>
            <a:off x="5148067" y="573528"/>
            <a:ext cx="2275949" cy="369332"/>
            <a:chOff x="5148064" y="764704"/>
            <a:chExt cx="2275949" cy="492443"/>
          </a:xfrm>
        </p:grpSpPr>
        <p:sp>
          <p:nvSpPr>
            <p:cNvPr id="129" name="TextBox 128"/>
            <p:cNvSpPr txBox="1"/>
            <p:nvPr/>
          </p:nvSpPr>
          <p:spPr>
            <a:xfrm>
              <a:off x="5508104" y="764704"/>
              <a:ext cx="191590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REGISTRADOR</a:t>
              </a:r>
            </a:p>
          </p:txBody>
        </p:sp>
        <p:cxnSp>
          <p:nvCxnSpPr>
            <p:cNvPr id="134" name="Straight Arrow Connector 133"/>
            <p:cNvCxnSpPr>
              <a:stCxn id="129" idx="1"/>
            </p:cNvCxnSpPr>
            <p:nvPr/>
          </p:nvCxnSpPr>
          <p:spPr>
            <a:xfrm flipH="1" flipV="1">
              <a:off x="5148064" y="980727"/>
              <a:ext cx="360040" cy="301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71340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547668" y="465516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19675" y="186194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1666" y="519524"/>
            <a:ext cx="1155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PORTD</a:t>
            </a:r>
          </a:p>
        </p:txBody>
      </p:sp>
      <p:cxnSp>
        <p:nvCxnSpPr>
          <p:cNvPr id="5" name="Straight Connector 4"/>
          <p:cNvCxnSpPr>
            <a:stCxn id="57" idx="2"/>
          </p:cNvCxnSpPr>
          <p:nvPr/>
        </p:nvCxnSpPr>
        <p:spPr>
          <a:xfrm>
            <a:off x="4788024" y="951570"/>
            <a:ext cx="0" cy="270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788024" y="1221600"/>
            <a:ext cx="27363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79715" y="465516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51722" y="186194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411763" y="465516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83770" y="186194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843811" y="465516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15818" y="186194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275859" y="465516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47863" y="186194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3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707907" y="465516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779912" y="186194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139955" y="465516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211962" y="186194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572003" y="465516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644010" y="186194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0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596336" y="141480"/>
            <a:ext cx="0" cy="4860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1" idx="2"/>
          </p:cNvCxnSpPr>
          <p:nvPr/>
        </p:nvCxnSpPr>
        <p:spPr>
          <a:xfrm>
            <a:off x="4355976" y="951570"/>
            <a:ext cx="0" cy="7020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4355976" y="1646680"/>
            <a:ext cx="3167952" cy="69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0" idx="2"/>
          </p:cNvCxnSpPr>
          <p:nvPr/>
        </p:nvCxnSpPr>
        <p:spPr>
          <a:xfrm>
            <a:off x="3923928" y="951570"/>
            <a:ext cx="0" cy="11341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3923928" y="2078728"/>
            <a:ext cx="3600000" cy="69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38" idx="2"/>
          </p:cNvCxnSpPr>
          <p:nvPr/>
        </p:nvCxnSpPr>
        <p:spPr>
          <a:xfrm>
            <a:off x="3491880" y="951570"/>
            <a:ext cx="0" cy="15121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3491880" y="2456770"/>
            <a:ext cx="4032448" cy="69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4" idx="2"/>
          </p:cNvCxnSpPr>
          <p:nvPr/>
        </p:nvCxnSpPr>
        <p:spPr>
          <a:xfrm>
            <a:off x="3059832" y="951570"/>
            <a:ext cx="0" cy="18902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3059832" y="2841780"/>
            <a:ext cx="44644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31" idx="2"/>
          </p:cNvCxnSpPr>
          <p:nvPr/>
        </p:nvCxnSpPr>
        <p:spPr>
          <a:xfrm>
            <a:off x="2627784" y="951570"/>
            <a:ext cx="0" cy="22682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2627784" y="3212854"/>
            <a:ext cx="4896544" cy="69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28" idx="2"/>
          </p:cNvCxnSpPr>
          <p:nvPr/>
        </p:nvCxnSpPr>
        <p:spPr>
          <a:xfrm>
            <a:off x="2195736" y="951570"/>
            <a:ext cx="0" cy="2646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2195736" y="3590896"/>
            <a:ext cx="5328592" cy="69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1" idx="2"/>
          </p:cNvCxnSpPr>
          <p:nvPr/>
        </p:nvCxnSpPr>
        <p:spPr>
          <a:xfrm flipH="1">
            <a:off x="1763691" y="951570"/>
            <a:ext cx="1" cy="3024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1763688" y="3975906"/>
            <a:ext cx="57606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7595936" y="1059582"/>
            <a:ext cx="432448" cy="3888432"/>
            <a:chOff x="7595936" y="1412776"/>
            <a:chExt cx="432448" cy="5184576"/>
          </a:xfrm>
        </p:grpSpPr>
        <p:sp>
          <p:nvSpPr>
            <p:cNvPr id="9" name="Rectangle 8"/>
            <p:cNvSpPr/>
            <p:nvPr/>
          </p:nvSpPr>
          <p:spPr>
            <a:xfrm>
              <a:off x="7596336" y="1412776"/>
              <a:ext cx="432048" cy="36004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68344" y="1412776"/>
              <a:ext cx="184666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600" dirty="0">
                <a:solidFill>
                  <a:srgbClr val="3366FF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595936" y="1979548"/>
              <a:ext cx="432048" cy="36004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595936" y="2555612"/>
              <a:ext cx="432048" cy="36004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667944" y="2555612"/>
              <a:ext cx="184666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600" dirty="0">
                <a:solidFill>
                  <a:srgbClr val="3366FF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596336" y="3059668"/>
              <a:ext cx="432048" cy="36004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596336" y="3573016"/>
              <a:ext cx="432048" cy="36004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668344" y="3573016"/>
              <a:ext cx="184666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600" dirty="0">
                <a:solidFill>
                  <a:srgbClr val="3366FF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596336" y="4067780"/>
              <a:ext cx="432048" cy="36004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668344" y="4067780"/>
              <a:ext cx="184666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600" dirty="0">
                <a:solidFill>
                  <a:srgbClr val="3366FF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596336" y="4571836"/>
              <a:ext cx="432048" cy="36004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668344" y="4571836"/>
              <a:ext cx="184666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600" dirty="0">
                <a:solidFill>
                  <a:srgbClr val="3366FF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596336" y="5085184"/>
              <a:ext cx="432048" cy="36004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668344" y="5085184"/>
              <a:ext cx="184666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600" dirty="0">
                <a:solidFill>
                  <a:srgbClr val="3366FF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7596336" y="5661248"/>
              <a:ext cx="432048" cy="36004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596336" y="6237312"/>
              <a:ext cx="432048" cy="36004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19416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547668" y="465516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9675" y="216972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1666" y="519524"/>
            <a:ext cx="1155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PORTD</a:t>
            </a:r>
          </a:p>
        </p:txBody>
      </p:sp>
      <p:cxnSp>
        <p:nvCxnSpPr>
          <p:cNvPr id="5" name="Straight Connector 4"/>
          <p:cNvCxnSpPr>
            <a:stCxn id="57" idx="2"/>
          </p:cNvCxnSpPr>
          <p:nvPr/>
        </p:nvCxnSpPr>
        <p:spPr>
          <a:xfrm>
            <a:off x="4788024" y="951570"/>
            <a:ext cx="0" cy="270030"/>
          </a:xfrm>
          <a:prstGeom prst="line">
            <a:avLst/>
          </a:prstGeom>
          <a:ln w="381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788024" y="1221600"/>
            <a:ext cx="2736304" cy="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79715" y="465516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51722" y="216972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411763" y="465516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83770" y="216972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843811" y="465516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15818" y="216972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275859" y="465516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3366FF"/>
                </a:solidFill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347863" y="216972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3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707907" y="465516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3366FF"/>
                </a:solidFill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779912" y="216972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139955" y="465516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3366FF"/>
                </a:solidFill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11962" y="216972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572003" y="465516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3366FF"/>
                </a:solidFill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644010" y="216972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0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596336" y="141480"/>
            <a:ext cx="0" cy="4860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1" idx="2"/>
          </p:cNvCxnSpPr>
          <p:nvPr/>
        </p:nvCxnSpPr>
        <p:spPr>
          <a:xfrm>
            <a:off x="4355976" y="951570"/>
            <a:ext cx="0" cy="702078"/>
          </a:xfrm>
          <a:prstGeom prst="line">
            <a:avLst/>
          </a:prstGeom>
          <a:ln w="381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4355976" y="1646680"/>
            <a:ext cx="3167952" cy="6969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0" idx="2"/>
          </p:cNvCxnSpPr>
          <p:nvPr/>
        </p:nvCxnSpPr>
        <p:spPr>
          <a:xfrm>
            <a:off x="3923928" y="951570"/>
            <a:ext cx="0" cy="1134126"/>
          </a:xfrm>
          <a:prstGeom prst="line">
            <a:avLst/>
          </a:prstGeom>
          <a:ln w="381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3923928" y="2078728"/>
            <a:ext cx="3600000" cy="6969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38" idx="2"/>
          </p:cNvCxnSpPr>
          <p:nvPr/>
        </p:nvCxnSpPr>
        <p:spPr>
          <a:xfrm>
            <a:off x="3491880" y="951570"/>
            <a:ext cx="0" cy="1512168"/>
          </a:xfrm>
          <a:prstGeom prst="line">
            <a:avLst/>
          </a:prstGeom>
          <a:ln w="3810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3491880" y="2456770"/>
            <a:ext cx="4032448" cy="6969"/>
          </a:xfrm>
          <a:prstGeom prst="straightConnector1">
            <a:avLst/>
          </a:prstGeom>
          <a:ln w="38100" cmpd="sng"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4" idx="2"/>
          </p:cNvCxnSpPr>
          <p:nvPr/>
        </p:nvCxnSpPr>
        <p:spPr>
          <a:xfrm>
            <a:off x="3059832" y="951570"/>
            <a:ext cx="0" cy="189021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3059832" y="2841780"/>
            <a:ext cx="4464496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31" idx="2"/>
          </p:cNvCxnSpPr>
          <p:nvPr/>
        </p:nvCxnSpPr>
        <p:spPr>
          <a:xfrm>
            <a:off x="2627784" y="951570"/>
            <a:ext cx="0" cy="2268252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2627784" y="3212854"/>
            <a:ext cx="4896544" cy="696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28" idx="2"/>
          </p:cNvCxnSpPr>
          <p:nvPr/>
        </p:nvCxnSpPr>
        <p:spPr>
          <a:xfrm>
            <a:off x="2195736" y="951570"/>
            <a:ext cx="0" cy="2646294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2195736" y="3590896"/>
            <a:ext cx="5328592" cy="696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1" idx="2"/>
          </p:cNvCxnSpPr>
          <p:nvPr/>
        </p:nvCxnSpPr>
        <p:spPr>
          <a:xfrm flipH="1">
            <a:off x="1763691" y="951570"/>
            <a:ext cx="1" cy="3024336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1763688" y="3975906"/>
            <a:ext cx="5760640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596336" y="1059582"/>
            <a:ext cx="432048" cy="270030"/>
          </a:xfrm>
          <a:prstGeom prst="rect">
            <a:avLst/>
          </a:prstGeom>
          <a:solidFill>
            <a:srgbClr val="3366FF"/>
          </a:solidFill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595936" y="1484661"/>
            <a:ext cx="432048" cy="270030"/>
          </a:xfrm>
          <a:prstGeom prst="rect">
            <a:avLst/>
          </a:prstGeom>
          <a:solidFill>
            <a:srgbClr val="3366FF"/>
          </a:solidFill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595936" y="1916709"/>
            <a:ext cx="432048" cy="270030"/>
          </a:xfrm>
          <a:prstGeom prst="rect">
            <a:avLst/>
          </a:prstGeom>
          <a:solidFill>
            <a:srgbClr val="3366FF"/>
          </a:solidFill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596336" y="2294751"/>
            <a:ext cx="432048" cy="270030"/>
          </a:xfrm>
          <a:prstGeom prst="rect">
            <a:avLst/>
          </a:prstGeom>
          <a:solidFill>
            <a:srgbClr val="3366FF"/>
          </a:solidFill>
          <a:ln w="127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66FF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596336" y="2679762"/>
            <a:ext cx="432048" cy="270030"/>
          </a:xfrm>
          <a:prstGeom prst="rect">
            <a:avLst/>
          </a:prstGeom>
          <a:solidFill>
            <a:srgbClr val="FF00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7596336" y="3050835"/>
            <a:ext cx="432048" cy="270030"/>
          </a:xfrm>
          <a:prstGeom prst="rect">
            <a:avLst/>
          </a:prstGeom>
          <a:solidFill>
            <a:srgbClr val="FF00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7596336" y="3428877"/>
            <a:ext cx="432048" cy="270030"/>
          </a:xfrm>
          <a:prstGeom prst="rect">
            <a:avLst/>
          </a:prstGeom>
          <a:solidFill>
            <a:srgbClr val="FF00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7596336" y="3813888"/>
            <a:ext cx="432048" cy="270030"/>
          </a:xfrm>
          <a:prstGeom prst="rect">
            <a:avLst/>
          </a:prstGeom>
          <a:solidFill>
            <a:srgbClr val="FF00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7596336" y="4245936"/>
            <a:ext cx="432048" cy="27003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7596336" y="4677984"/>
            <a:ext cx="432048" cy="27003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132190" y="105958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66FF"/>
                </a:solidFill>
              </a:rPr>
              <a:t>5 V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100395" y="149163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66FF"/>
                </a:solidFill>
              </a:rPr>
              <a:t>5 V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100395" y="192367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66FF"/>
                </a:solidFill>
              </a:rPr>
              <a:t>5 V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132190" y="229475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66FF"/>
                </a:solidFill>
              </a:rPr>
              <a:t>5 V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132190" y="267976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 V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132190" y="299682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 V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132190" y="338184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 V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132190" y="381388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 V</a:t>
            </a:r>
          </a:p>
        </p:txBody>
      </p:sp>
    </p:spTree>
    <p:extLst>
      <p:ext uri="{BB962C8B-B14F-4D97-AF65-F5344CB8AC3E}">
        <p14:creationId xmlns:p14="http://schemas.microsoft.com/office/powerpoint/2010/main" val="42125039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547668" y="465516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19675" y="19548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528" y="483518"/>
            <a:ext cx="1155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PORTD</a:t>
            </a:r>
          </a:p>
        </p:txBody>
      </p:sp>
      <p:cxnSp>
        <p:nvCxnSpPr>
          <p:cNvPr id="5" name="Straight Connector 4"/>
          <p:cNvCxnSpPr>
            <a:stCxn id="38" idx="2"/>
          </p:cNvCxnSpPr>
          <p:nvPr/>
        </p:nvCxnSpPr>
        <p:spPr>
          <a:xfrm>
            <a:off x="3491880" y="951570"/>
            <a:ext cx="0" cy="324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79715" y="465516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51722" y="19548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411763" y="465516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83770" y="19548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843811" y="465516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15818" y="19548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275859" y="465516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347863" y="19548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3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707907" y="465516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779912" y="19548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139955" y="465516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211962" y="19548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572003" y="465516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644010" y="19548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0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596336" y="141480"/>
            <a:ext cx="0" cy="4860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596336" y="1059582"/>
            <a:ext cx="432048" cy="27003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68344" y="1059582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>
              <a:solidFill>
                <a:srgbClr val="3366FF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595936" y="1484661"/>
            <a:ext cx="432048" cy="27003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667944" y="1484661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>
              <a:solidFill>
                <a:srgbClr val="3366FF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595936" y="1916709"/>
            <a:ext cx="432048" cy="27003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667944" y="1916709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>
              <a:solidFill>
                <a:srgbClr val="3366FF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596336" y="2294751"/>
            <a:ext cx="432048" cy="270030"/>
          </a:xfrm>
          <a:prstGeom prst="rect">
            <a:avLst/>
          </a:prstGeom>
          <a:solidFill>
            <a:srgbClr val="FF00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7668344" y="2294751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>
              <a:solidFill>
                <a:srgbClr val="3366FF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596336" y="2679762"/>
            <a:ext cx="432048" cy="27003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7596336" y="3050835"/>
            <a:ext cx="432048" cy="27003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7668344" y="3050835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>
              <a:solidFill>
                <a:srgbClr val="3366FF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596336" y="3428877"/>
            <a:ext cx="432048" cy="27003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668344" y="3428877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>
              <a:solidFill>
                <a:srgbClr val="3366FF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596336" y="3813888"/>
            <a:ext cx="432048" cy="27003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7596336" y="4245936"/>
            <a:ext cx="432048" cy="27003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7596336" y="4677984"/>
            <a:ext cx="432048" cy="27003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543682" y="2139702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615689" y="1869674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7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45692" y="2068855"/>
            <a:ext cx="9019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PIND</a:t>
            </a:r>
          </a:p>
        </p:txBody>
      </p:sp>
      <p:cxnSp>
        <p:nvCxnSpPr>
          <p:cNvPr id="92" name="Straight Connector 91"/>
          <p:cNvCxnSpPr>
            <a:stCxn id="99" idx="2"/>
          </p:cNvCxnSpPr>
          <p:nvPr/>
        </p:nvCxnSpPr>
        <p:spPr>
          <a:xfrm>
            <a:off x="3487894" y="2625756"/>
            <a:ext cx="3986" cy="3780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975729" y="2139702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047736" y="1869674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6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407777" y="2139702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479783" y="1869674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5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839825" y="2139702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911832" y="1869674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4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271873" y="2139702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343880" y="1869674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3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703921" y="2139702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775928" y="1869674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2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135969" y="2139702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207976" y="1869674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1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568017" y="2139702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640024" y="1869674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1547668" y="3543858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619675" y="3273830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7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39552" y="3435846"/>
            <a:ext cx="10329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DDRD</a:t>
            </a:r>
          </a:p>
        </p:txBody>
      </p:sp>
      <p:cxnSp>
        <p:nvCxnSpPr>
          <p:cNvPr id="115" name="Straight Connector 114"/>
          <p:cNvCxnSpPr/>
          <p:nvPr/>
        </p:nvCxnSpPr>
        <p:spPr>
          <a:xfrm>
            <a:off x="3491880" y="4029912"/>
            <a:ext cx="0" cy="270030"/>
          </a:xfrm>
          <a:prstGeom prst="line">
            <a:avLst/>
          </a:prstGeom>
          <a:ln w="57150" cmpd="sng">
            <a:solidFill>
              <a:srgbClr val="FD8F1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1979715" y="3543858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051722" y="3273830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6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2411763" y="3543858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483770" y="3273830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5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2843811" y="3543858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915818" y="3273830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4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3275859" y="3543858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FD8F10"/>
                </a:solidFill>
              </a:rPr>
              <a:t>1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347863" y="3273830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3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707907" y="3543858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779912" y="3273830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2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4139955" y="3543858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211962" y="3273830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1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4572003" y="3543858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644010" y="3273830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0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3491880" y="1275606"/>
            <a:ext cx="1800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Isosceles Triangle 18"/>
          <p:cNvSpPr/>
          <p:nvPr/>
        </p:nvSpPr>
        <p:spPr>
          <a:xfrm rot="5400000">
            <a:off x="4716016" y="987574"/>
            <a:ext cx="432048" cy="5760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19" idx="0"/>
          </p:cNvCxnSpPr>
          <p:nvPr/>
        </p:nvCxnSpPr>
        <p:spPr>
          <a:xfrm>
            <a:off x="5220072" y="1275606"/>
            <a:ext cx="6480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20272" y="1275606"/>
            <a:ext cx="0" cy="3240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20272" y="1923678"/>
            <a:ext cx="0" cy="4860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71" idx="1"/>
          </p:cNvCxnSpPr>
          <p:nvPr/>
        </p:nvCxnSpPr>
        <p:spPr>
          <a:xfrm flipH="1" flipV="1">
            <a:off x="6444208" y="2409732"/>
            <a:ext cx="1152128" cy="200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6012160" y="897564"/>
            <a:ext cx="432048" cy="378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5508104" y="1275606"/>
            <a:ext cx="0" cy="7560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6444208" y="1275606"/>
            <a:ext cx="5760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 flipV="1">
            <a:off x="6012160" y="2031690"/>
            <a:ext cx="432048" cy="3780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5508104" y="2031690"/>
            <a:ext cx="5040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3491880" y="3003798"/>
            <a:ext cx="20162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V="1">
            <a:off x="5508104" y="2409732"/>
            <a:ext cx="0" cy="5940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5508104" y="2409732"/>
            <a:ext cx="5040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Isosceles Triangle 165"/>
          <p:cNvSpPr/>
          <p:nvPr/>
        </p:nvSpPr>
        <p:spPr>
          <a:xfrm rot="5400000" flipV="1">
            <a:off x="4499992" y="2715766"/>
            <a:ext cx="432048" cy="576064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4" name="Straight Connector 173"/>
          <p:cNvCxnSpPr/>
          <p:nvPr/>
        </p:nvCxnSpPr>
        <p:spPr>
          <a:xfrm>
            <a:off x="6300192" y="2571750"/>
            <a:ext cx="0" cy="1728192"/>
          </a:xfrm>
          <a:prstGeom prst="line">
            <a:avLst/>
          </a:prstGeom>
          <a:ln w="38100" cmpd="sng">
            <a:solidFill>
              <a:srgbClr val="FD8F1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3491880" y="4299942"/>
            <a:ext cx="2808312" cy="0"/>
          </a:xfrm>
          <a:prstGeom prst="line">
            <a:avLst/>
          </a:prstGeom>
          <a:ln w="57150" cmpd="sng">
            <a:solidFill>
              <a:srgbClr val="FD8F1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V="1">
            <a:off x="6300192" y="1113588"/>
            <a:ext cx="0" cy="1458162"/>
          </a:xfrm>
          <a:prstGeom prst="line">
            <a:avLst/>
          </a:prstGeom>
          <a:ln w="57150" cmpd="sng">
            <a:solidFill>
              <a:srgbClr val="FD8F1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4427987" y="4515966"/>
            <a:ext cx="275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1=</a:t>
            </a:r>
            <a:r>
              <a:rPr lang="en-US" dirty="0" err="1"/>
              <a:t>saída</a:t>
            </a:r>
            <a:r>
              <a:rPr lang="en-US" dirty="0"/>
              <a:t>     0=</a:t>
            </a:r>
            <a:r>
              <a:rPr lang="en-US" dirty="0" err="1"/>
              <a:t>entrada</a:t>
            </a:r>
            <a:endParaRPr lang="en-US" dirty="0"/>
          </a:p>
        </p:txBody>
      </p:sp>
      <p:cxnSp>
        <p:nvCxnSpPr>
          <p:cNvPr id="190" name="Straight Arrow Connector 189"/>
          <p:cNvCxnSpPr>
            <a:stCxn id="188" idx="1"/>
          </p:cNvCxnSpPr>
          <p:nvPr/>
        </p:nvCxnSpPr>
        <p:spPr>
          <a:xfrm flipH="1" flipV="1">
            <a:off x="3563889" y="4371950"/>
            <a:ext cx="864098" cy="3286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8132190" y="229475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 V</a:t>
            </a:r>
          </a:p>
        </p:txBody>
      </p:sp>
      <p:cxnSp>
        <p:nvCxnSpPr>
          <p:cNvPr id="199" name="Straight Connector 198"/>
          <p:cNvCxnSpPr/>
          <p:nvPr/>
        </p:nvCxnSpPr>
        <p:spPr>
          <a:xfrm>
            <a:off x="7020272" y="1599642"/>
            <a:ext cx="144016" cy="540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6876256" y="1653648"/>
            <a:ext cx="288032" cy="540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6876256" y="1707654"/>
            <a:ext cx="288032" cy="540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H="1">
            <a:off x="6876256" y="1761660"/>
            <a:ext cx="288032" cy="540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6876256" y="1815666"/>
            <a:ext cx="288032" cy="540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H="1">
            <a:off x="7020272" y="1869672"/>
            <a:ext cx="144016" cy="540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7092280" y="159964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6588226" y="915566"/>
            <a:ext cx="99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pull-up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5741880" y="1167594"/>
            <a:ext cx="270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o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5868147" y="1923678"/>
            <a:ext cx="270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o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5868147" y="2301720"/>
            <a:ext cx="270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8172400" y="1761660"/>
            <a:ext cx="82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Saída</a:t>
            </a:r>
            <a:endParaRPr lang="en-US" dirty="0"/>
          </a:p>
        </p:txBody>
      </p:sp>
      <p:sp>
        <p:nvSpPr>
          <p:cNvPr id="221" name="Right Arrow 220"/>
          <p:cNvSpPr/>
          <p:nvPr/>
        </p:nvSpPr>
        <p:spPr>
          <a:xfrm>
            <a:off x="8244408" y="2031690"/>
            <a:ext cx="792088" cy="2160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4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ptura de Tela 2020-04-10 às 09.34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70"/>
            <a:ext cx="4878426" cy="3207993"/>
          </a:xfrm>
          <a:prstGeom prst="rect">
            <a:avLst/>
          </a:prstGeom>
        </p:spPr>
      </p:pic>
      <p:sp>
        <p:nvSpPr>
          <p:cNvPr id="4" name="Trapezoid 3"/>
          <p:cNvSpPr/>
          <p:nvPr/>
        </p:nvSpPr>
        <p:spPr>
          <a:xfrm flipV="1">
            <a:off x="2627784" y="3651870"/>
            <a:ext cx="1944216" cy="792088"/>
          </a:xfrm>
          <a:prstGeom prst="trapezoid">
            <a:avLst>
              <a:gd name="adj" fmla="val 77258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Isosceles Triangle 4"/>
          <p:cNvSpPr/>
          <p:nvPr/>
        </p:nvSpPr>
        <p:spPr>
          <a:xfrm flipV="1">
            <a:off x="3419872" y="3651870"/>
            <a:ext cx="432048" cy="216024"/>
          </a:xfrm>
          <a:prstGeom prst="triangl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275856" y="3939902"/>
            <a:ext cx="63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ULA</a:t>
            </a:r>
          </a:p>
        </p:txBody>
      </p:sp>
      <p:sp>
        <p:nvSpPr>
          <p:cNvPr id="26" name="TextBox 25"/>
          <p:cNvSpPr txBox="1"/>
          <p:nvPr/>
        </p:nvSpPr>
        <p:spPr>
          <a:xfrm flipH="1">
            <a:off x="539552" y="3723878"/>
            <a:ext cx="1368152" cy="1200328"/>
          </a:xfrm>
          <a:prstGeom prst="rect">
            <a:avLst/>
          </a:prstGeom>
          <a:solidFill>
            <a:srgbClr val="FEBA43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A=10</a:t>
            </a:r>
          </a:p>
          <a:p>
            <a:r>
              <a:rPr lang="en-US" sz="2400" dirty="0"/>
              <a:t>B=20</a:t>
            </a:r>
          </a:p>
          <a:p>
            <a:r>
              <a:rPr lang="en-US" sz="2400" dirty="0"/>
              <a:t>A=A+B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267494"/>
            <a:ext cx="2212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    101111100001010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0229" y="483518"/>
            <a:ext cx="2533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0x01</a:t>
            </a:r>
            <a:r>
              <a:rPr lang="en-US" sz="1400" dirty="0"/>
              <a:t>    101111100010100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1434" y="699542"/>
            <a:ext cx="2533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0x02</a:t>
            </a:r>
            <a:r>
              <a:rPr lang="en-US" sz="1400" dirty="0"/>
              <a:t>    101000100000001</a:t>
            </a:r>
          </a:p>
        </p:txBody>
      </p:sp>
      <p:grpSp>
        <p:nvGrpSpPr>
          <p:cNvPr id="286" name="Group 285"/>
          <p:cNvGrpSpPr/>
          <p:nvPr/>
        </p:nvGrpSpPr>
        <p:grpSpPr>
          <a:xfrm>
            <a:off x="4788024" y="483518"/>
            <a:ext cx="3600400" cy="1397769"/>
            <a:chOff x="4788024" y="483518"/>
            <a:chExt cx="3600400" cy="1397769"/>
          </a:xfrm>
        </p:grpSpPr>
        <p:grpSp>
          <p:nvGrpSpPr>
            <p:cNvPr id="283" name="Group 282"/>
            <p:cNvGrpSpPr/>
            <p:nvPr/>
          </p:nvGrpSpPr>
          <p:grpSpPr>
            <a:xfrm>
              <a:off x="6444208" y="483518"/>
              <a:ext cx="1944216" cy="648072"/>
              <a:chOff x="6444208" y="483518"/>
              <a:chExt cx="1944216" cy="648072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6948264" y="555526"/>
                <a:ext cx="1440160" cy="432048"/>
              </a:xfrm>
              <a:prstGeom prst="roundRect">
                <a:avLst/>
              </a:prstGeom>
              <a:solidFill>
                <a:srgbClr val="7FF759"/>
              </a:solidFill>
              <a:ln>
                <a:solidFill>
                  <a:srgbClr val="7FF759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900" dirty="0">
                    <a:solidFill>
                      <a:schemeClr val="tx1"/>
                    </a:solidFill>
                  </a:rPr>
                  <a:t>Dados</a:t>
                </a:r>
              </a:p>
            </p:txBody>
          </p:sp>
          <p:sp>
            <p:nvSpPr>
              <p:cNvPr id="193547" name="Right Brace 193546"/>
              <p:cNvSpPr/>
              <p:nvPr/>
            </p:nvSpPr>
            <p:spPr>
              <a:xfrm>
                <a:off x="6444208" y="483518"/>
                <a:ext cx="288032" cy="648072"/>
              </a:xfrm>
              <a:prstGeom prst="rightBrace">
                <a:avLst/>
              </a:prstGeom>
              <a:ln>
                <a:solidFill>
                  <a:srgbClr val="7FF75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548" name="TextBox 193547"/>
            <p:cNvSpPr txBox="1"/>
            <p:nvPr/>
          </p:nvSpPr>
          <p:spPr>
            <a:xfrm flipH="1">
              <a:off x="4788024" y="1419622"/>
              <a:ext cx="2304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dirty="0" err="1"/>
                <a:t>Memória</a:t>
              </a:r>
              <a:r>
                <a:rPr lang="en-US" sz="2300" dirty="0"/>
                <a:t> RAM</a:t>
              </a:r>
            </a:p>
          </p:txBody>
        </p:sp>
        <p:sp>
          <p:nvSpPr>
            <p:cNvPr id="193550" name="Bent Arrow 193549"/>
            <p:cNvSpPr/>
            <p:nvPr/>
          </p:nvSpPr>
          <p:spPr>
            <a:xfrm rot="10800000">
              <a:off x="7164288" y="987574"/>
              <a:ext cx="792088" cy="864096"/>
            </a:xfrm>
            <a:prstGeom prst="bentArrow">
              <a:avLst>
                <a:gd name="adj1" fmla="val 14451"/>
                <a:gd name="adj2" fmla="val 23945"/>
                <a:gd name="adj3" fmla="val 25000"/>
                <a:gd name="adj4" fmla="val 44805"/>
              </a:avLst>
            </a:prstGeom>
            <a:solidFill>
              <a:srgbClr val="7FF759"/>
            </a:solidFill>
            <a:ln>
              <a:solidFill>
                <a:srgbClr val="7FF7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4644008" y="339502"/>
            <a:ext cx="1652558" cy="369332"/>
            <a:chOff x="4644008" y="339502"/>
            <a:chExt cx="1652558" cy="369332"/>
          </a:xfrm>
        </p:grpSpPr>
        <p:sp>
          <p:nvSpPr>
            <p:cNvPr id="193538" name="TextBox 193537"/>
            <p:cNvSpPr txBox="1"/>
            <p:nvPr/>
          </p:nvSpPr>
          <p:spPr>
            <a:xfrm>
              <a:off x="4932040" y="339502"/>
              <a:ext cx="1364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R16       A </a:t>
              </a:r>
            </a:p>
          </p:txBody>
        </p:sp>
        <p:cxnSp>
          <p:nvCxnSpPr>
            <p:cNvPr id="193542" name="Straight Arrow Connector 193541"/>
            <p:cNvCxnSpPr/>
            <p:nvPr/>
          </p:nvCxnSpPr>
          <p:spPr>
            <a:xfrm flipH="1">
              <a:off x="5508104" y="555526"/>
              <a:ext cx="360040" cy="0"/>
            </a:xfrm>
            <a:prstGeom prst="straightConnector1">
              <a:avLst/>
            </a:prstGeom>
            <a:ln>
              <a:solidFill>
                <a:srgbClr val="7FF759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553" name="Straight Arrow Connector 193552"/>
            <p:cNvCxnSpPr>
              <a:stCxn id="193538" idx="1"/>
            </p:cNvCxnSpPr>
            <p:nvPr/>
          </p:nvCxnSpPr>
          <p:spPr>
            <a:xfrm flipH="1" flipV="1">
              <a:off x="4644008" y="339502"/>
              <a:ext cx="288032" cy="184666"/>
            </a:xfrm>
            <a:prstGeom prst="straightConnector1">
              <a:avLst/>
            </a:prstGeom>
            <a:ln w="9525" cmpd="sng">
              <a:solidFill>
                <a:srgbClr val="7FF759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4644008" y="483518"/>
            <a:ext cx="1653009" cy="657364"/>
            <a:chOff x="4644008" y="483518"/>
            <a:chExt cx="1653009" cy="657364"/>
          </a:xfrm>
        </p:grpSpPr>
        <p:sp>
          <p:nvSpPr>
            <p:cNvPr id="102" name="TextBox 101"/>
            <p:cNvSpPr txBox="1"/>
            <p:nvPr/>
          </p:nvSpPr>
          <p:spPr>
            <a:xfrm>
              <a:off x="4932040" y="771550"/>
              <a:ext cx="1364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R17       B  </a:t>
              </a:r>
            </a:p>
          </p:txBody>
        </p:sp>
        <p:cxnSp>
          <p:nvCxnSpPr>
            <p:cNvPr id="193545" name="Straight Arrow Connector 193544"/>
            <p:cNvCxnSpPr/>
            <p:nvPr/>
          </p:nvCxnSpPr>
          <p:spPr>
            <a:xfrm flipH="1">
              <a:off x="5508104" y="987574"/>
              <a:ext cx="432048" cy="0"/>
            </a:xfrm>
            <a:prstGeom prst="straightConnector1">
              <a:avLst/>
            </a:prstGeom>
            <a:ln>
              <a:solidFill>
                <a:srgbClr val="7FF759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H="1" flipV="1">
              <a:off x="4644008" y="483518"/>
              <a:ext cx="360040" cy="360040"/>
            </a:xfrm>
            <a:prstGeom prst="straightConnector1">
              <a:avLst/>
            </a:prstGeom>
            <a:ln w="9525" cmpd="sng">
              <a:solidFill>
                <a:srgbClr val="7FF759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3561" name="Elbow Connector 193560"/>
          <p:cNvCxnSpPr>
            <a:endCxn id="29" idx="3"/>
          </p:cNvCxnSpPr>
          <p:nvPr/>
        </p:nvCxnSpPr>
        <p:spPr>
          <a:xfrm rot="5400000" flipH="1" flipV="1">
            <a:off x="462526" y="1794554"/>
            <a:ext cx="3446511" cy="700171"/>
          </a:xfrm>
          <a:prstGeom prst="bentConnector4">
            <a:avLst>
              <a:gd name="adj1" fmla="val 11"/>
              <a:gd name="adj2" fmla="val 131198"/>
            </a:avLst>
          </a:prstGeom>
          <a:ln>
            <a:solidFill>
              <a:srgbClr val="FD601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endCxn id="100" idx="3"/>
          </p:cNvCxnSpPr>
          <p:nvPr/>
        </p:nvCxnSpPr>
        <p:spPr>
          <a:xfrm rot="5400000" flipH="1" flipV="1">
            <a:off x="297122" y="2392006"/>
            <a:ext cx="3796679" cy="719530"/>
          </a:xfrm>
          <a:prstGeom prst="bentConnector4">
            <a:avLst>
              <a:gd name="adj1" fmla="val -998"/>
              <a:gd name="adj2" fmla="val 144479"/>
            </a:avLst>
          </a:prstGeom>
          <a:ln>
            <a:solidFill>
              <a:srgbClr val="FD601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Elbow Connector 269"/>
          <p:cNvCxnSpPr>
            <a:endCxn id="99" idx="3"/>
          </p:cNvCxnSpPr>
          <p:nvPr/>
        </p:nvCxnSpPr>
        <p:spPr>
          <a:xfrm rot="5400000" flipH="1" flipV="1">
            <a:off x="291583" y="2037505"/>
            <a:ext cx="3662535" cy="862341"/>
          </a:xfrm>
          <a:prstGeom prst="bentConnector4">
            <a:avLst>
              <a:gd name="adj1" fmla="val -369"/>
              <a:gd name="adj2" fmla="val 126509"/>
            </a:avLst>
          </a:prstGeom>
          <a:ln>
            <a:solidFill>
              <a:srgbClr val="FD601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4139952" y="3880668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U</a:t>
            </a:r>
            <a:r>
              <a:rPr lang="en-US" dirty="0" err="1"/>
              <a:t>nidade</a:t>
            </a:r>
            <a:r>
              <a:rPr lang="en-US" dirty="0"/>
              <a:t> </a:t>
            </a:r>
            <a:r>
              <a:rPr lang="en-US" b="1" dirty="0" err="1"/>
              <a:t>L</a:t>
            </a:r>
            <a:r>
              <a:rPr lang="en-US" dirty="0" err="1"/>
              <a:t>ógica</a:t>
            </a:r>
            <a:r>
              <a:rPr lang="en-US" dirty="0"/>
              <a:t> e </a:t>
            </a:r>
            <a:r>
              <a:rPr lang="en-US" b="1" dirty="0" err="1"/>
              <a:t>A</a:t>
            </a:r>
            <a:r>
              <a:rPr lang="en-US" dirty="0" err="1"/>
              <a:t>ritmética</a:t>
            </a:r>
            <a:endParaRPr lang="en-US" dirty="0"/>
          </a:p>
        </p:txBody>
      </p:sp>
      <p:grpSp>
        <p:nvGrpSpPr>
          <p:cNvPr id="284" name="Group 283"/>
          <p:cNvGrpSpPr/>
          <p:nvPr/>
        </p:nvGrpSpPr>
        <p:grpSpPr>
          <a:xfrm>
            <a:off x="2915816" y="3291830"/>
            <a:ext cx="1494590" cy="1541785"/>
            <a:chOff x="2915816" y="3291830"/>
            <a:chExt cx="1494590" cy="1541785"/>
          </a:xfrm>
        </p:grpSpPr>
        <p:sp>
          <p:nvSpPr>
            <p:cNvPr id="277" name="TextBox 276"/>
            <p:cNvSpPr txBox="1"/>
            <p:nvPr/>
          </p:nvSpPr>
          <p:spPr>
            <a:xfrm>
              <a:off x="2915816" y="3291830"/>
              <a:ext cx="342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067944" y="3291830"/>
              <a:ext cx="342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3419872" y="4371950"/>
              <a:ext cx="4365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+</a:t>
              </a:r>
            </a:p>
          </p:txBody>
        </p:sp>
      </p:grpSp>
      <p:grpSp>
        <p:nvGrpSpPr>
          <p:cNvPr id="285" name="Group 284"/>
          <p:cNvGrpSpPr/>
          <p:nvPr/>
        </p:nvGrpSpPr>
        <p:grpSpPr>
          <a:xfrm>
            <a:off x="251520" y="1131590"/>
            <a:ext cx="2304256" cy="2448272"/>
            <a:chOff x="251520" y="1131590"/>
            <a:chExt cx="2304256" cy="2448272"/>
          </a:xfrm>
        </p:grpSpPr>
        <p:sp>
          <p:nvSpPr>
            <p:cNvPr id="150" name="TextBox 149"/>
            <p:cNvSpPr txBox="1"/>
            <p:nvPr/>
          </p:nvSpPr>
          <p:spPr>
            <a:xfrm flipH="1">
              <a:off x="683568" y="1131590"/>
              <a:ext cx="1872208" cy="83099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dirty="0" err="1"/>
                <a:t>Memória</a:t>
              </a:r>
              <a:r>
                <a:rPr lang="en-US" sz="2300" dirty="0"/>
                <a:t> </a:t>
              </a:r>
            </a:p>
            <a:p>
              <a:pPr algn="ctr"/>
              <a:r>
                <a:rPr lang="en-US" sz="2300" dirty="0"/>
                <a:t>FLASH</a:t>
              </a:r>
            </a:p>
          </p:txBody>
        </p:sp>
        <p:sp>
          <p:nvSpPr>
            <p:cNvPr id="153" name="Bent Arrow 152"/>
            <p:cNvSpPr/>
            <p:nvPr/>
          </p:nvSpPr>
          <p:spPr>
            <a:xfrm rot="16200000" flipV="1">
              <a:off x="1295636" y="2391730"/>
              <a:ext cx="1512168" cy="720080"/>
            </a:xfrm>
            <a:prstGeom prst="bentArrow">
              <a:avLst>
                <a:gd name="adj1" fmla="val 14451"/>
                <a:gd name="adj2" fmla="val 23945"/>
                <a:gd name="adj3" fmla="val 37541"/>
                <a:gd name="adj4" fmla="val 44805"/>
              </a:avLst>
            </a:prstGeom>
            <a:solidFill>
              <a:srgbClr val="FEBA43"/>
            </a:solidFill>
            <a:ln>
              <a:solidFill>
                <a:srgbClr val="FEBA4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3546" name="Rounded Rectangle 193545"/>
            <p:cNvSpPr/>
            <p:nvPr/>
          </p:nvSpPr>
          <p:spPr>
            <a:xfrm>
              <a:off x="251520" y="3147814"/>
              <a:ext cx="2088232" cy="432048"/>
            </a:xfrm>
            <a:prstGeom prst="roundRect">
              <a:avLst/>
            </a:prstGeom>
            <a:solidFill>
              <a:srgbClr val="FEBA43"/>
            </a:solidFill>
            <a:ln>
              <a:solidFill>
                <a:srgbClr val="FEAE7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900" dirty="0" err="1">
                  <a:solidFill>
                    <a:schemeClr val="tx1"/>
                  </a:solidFill>
                </a:rPr>
                <a:t>Programa</a:t>
              </a:r>
              <a:endParaRPr lang="en-US" sz="2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787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935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/>
      <p:bldP spid="99" grpId="0"/>
      <p:bldP spid="100" grpId="0"/>
      <p:bldP spid="27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95536" y="771550"/>
            <a:ext cx="5832648" cy="380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/>
              <a:t>PORTx</a:t>
            </a:r>
            <a:r>
              <a:rPr lang="en-US" b="1" dirty="0"/>
              <a:t>: </a:t>
            </a:r>
            <a:r>
              <a:rPr lang="en-US" dirty="0" err="1"/>
              <a:t>registrador</a:t>
            </a:r>
            <a:r>
              <a:rPr lang="en-US" dirty="0"/>
              <a:t> de dados, </a:t>
            </a:r>
            <a:r>
              <a:rPr lang="en-US" dirty="0" err="1"/>
              <a:t>usado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escrever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pinos</a:t>
            </a:r>
            <a:r>
              <a:rPr lang="en-US" dirty="0"/>
              <a:t> do </a:t>
            </a:r>
            <a:r>
              <a:rPr lang="en-US" dirty="0" err="1"/>
              <a:t>PORTx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saída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ativar</a:t>
            </a:r>
            <a:r>
              <a:rPr lang="en-US" dirty="0"/>
              <a:t> pull-up </a:t>
            </a:r>
            <a:r>
              <a:rPr lang="en-US" dirty="0" err="1"/>
              <a:t>entrada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err="1"/>
              <a:t>PINx</a:t>
            </a:r>
            <a:r>
              <a:rPr lang="en-US" b="1" dirty="0"/>
              <a:t>: </a:t>
            </a:r>
            <a:r>
              <a:rPr lang="en-US" dirty="0" err="1"/>
              <a:t>registrador</a:t>
            </a:r>
            <a:r>
              <a:rPr lang="en-US" dirty="0"/>
              <a:t> de </a:t>
            </a:r>
            <a:r>
              <a:rPr lang="en-US" dirty="0" err="1"/>
              <a:t>entrada</a:t>
            </a:r>
            <a:r>
              <a:rPr lang="en-US" dirty="0"/>
              <a:t>, </a:t>
            </a:r>
            <a:r>
              <a:rPr lang="en-US" dirty="0" err="1"/>
              <a:t>usado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ler</a:t>
            </a:r>
            <a:r>
              <a:rPr lang="en-US" dirty="0"/>
              <a:t> o </a:t>
            </a:r>
            <a:r>
              <a:rPr lang="en-US" dirty="0" err="1"/>
              <a:t>conteúdo</a:t>
            </a:r>
            <a:r>
              <a:rPr lang="en-US" dirty="0"/>
              <a:t> dos </a:t>
            </a:r>
            <a:r>
              <a:rPr lang="en-US" dirty="0" err="1"/>
              <a:t>pinos</a:t>
            </a:r>
            <a:r>
              <a:rPr lang="en-US" dirty="0"/>
              <a:t> do </a:t>
            </a:r>
            <a:r>
              <a:rPr lang="en-US" dirty="0" err="1"/>
              <a:t>PORTx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err="1"/>
              <a:t>DDRx</a:t>
            </a:r>
            <a:r>
              <a:rPr lang="en-US" b="1" dirty="0"/>
              <a:t>: </a:t>
            </a:r>
            <a:r>
              <a:rPr lang="en-US" dirty="0" err="1"/>
              <a:t>registrador</a:t>
            </a:r>
            <a:r>
              <a:rPr lang="en-US" dirty="0"/>
              <a:t> de </a:t>
            </a:r>
            <a:r>
              <a:rPr lang="en-US" dirty="0" err="1"/>
              <a:t>direção</a:t>
            </a:r>
            <a:r>
              <a:rPr lang="en-US" dirty="0"/>
              <a:t>, </a:t>
            </a:r>
            <a:r>
              <a:rPr lang="en-US" dirty="0" err="1"/>
              <a:t>usado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definir</a:t>
            </a:r>
            <a:r>
              <a:rPr lang="en-US" dirty="0"/>
              <a:t> se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pinos</a:t>
            </a:r>
            <a:r>
              <a:rPr lang="en-US" dirty="0"/>
              <a:t> do </a:t>
            </a:r>
            <a:r>
              <a:rPr lang="en-US" dirty="0" err="1"/>
              <a:t>PORTx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entrada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saída</a:t>
            </a:r>
            <a:r>
              <a:rPr lang="en-US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3568" y="195486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REGISTRADORES DE I/O</a:t>
            </a:r>
          </a:p>
        </p:txBody>
      </p:sp>
    </p:spTree>
    <p:extLst>
      <p:ext uri="{BB962C8B-B14F-4D97-AF65-F5344CB8AC3E}">
        <p14:creationId xmlns:p14="http://schemas.microsoft.com/office/powerpoint/2010/main" val="11095454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547668" y="465516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19675" y="19548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528" y="483518"/>
            <a:ext cx="1155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PORTD</a:t>
            </a:r>
          </a:p>
        </p:txBody>
      </p:sp>
      <p:cxnSp>
        <p:nvCxnSpPr>
          <p:cNvPr id="5" name="Straight Connector 4"/>
          <p:cNvCxnSpPr>
            <a:stCxn id="38" idx="2"/>
          </p:cNvCxnSpPr>
          <p:nvPr/>
        </p:nvCxnSpPr>
        <p:spPr>
          <a:xfrm>
            <a:off x="3491880" y="951570"/>
            <a:ext cx="0" cy="324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79715" y="465516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51722" y="19548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411763" y="465516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83770" y="19548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843811" y="465516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15818" y="19548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275859" y="465516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347863" y="19548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3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707907" y="465516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779912" y="19548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139955" y="465516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211962" y="19548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572003" y="465516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644010" y="19548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0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596336" y="141480"/>
            <a:ext cx="0" cy="4860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596336" y="1059582"/>
            <a:ext cx="432048" cy="27003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68344" y="1059582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>
              <a:solidFill>
                <a:srgbClr val="3366FF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595936" y="1484661"/>
            <a:ext cx="432048" cy="27003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667944" y="1484661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>
              <a:solidFill>
                <a:srgbClr val="3366FF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595936" y="1916709"/>
            <a:ext cx="432048" cy="27003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667944" y="1916709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>
              <a:solidFill>
                <a:srgbClr val="3366FF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596336" y="2294751"/>
            <a:ext cx="432048" cy="270030"/>
          </a:xfrm>
          <a:prstGeom prst="rect">
            <a:avLst/>
          </a:prstGeom>
          <a:solidFill>
            <a:srgbClr val="FF0000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7668344" y="2294751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>
              <a:solidFill>
                <a:srgbClr val="3366FF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596336" y="2679762"/>
            <a:ext cx="432048" cy="27003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7596336" y="3050835"/>
            <a:ext cx="432048" cy="27003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7668344" y="3050835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>
              <a:solidFill>
                <a:srgbClr val="3366FF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596336" y="3428877"/>
            <a:ext cx="432048" cy="27003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668344" y="3428877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>
              <a:solidFill>
                <a:srgbClr val="3366FF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596336" y="3813888"/>
            <a:ext cx="432048" cy="27003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7596336" y="4245936"/>
            <a:ext cx="432048" cy="27003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7596336" y="4677984"/>
            <a:ext cx="432048" cy="27003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543682" y="2139702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615689" y="1869674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7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45692" y="2068855"/>
            <a:ext cx="9019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PIND</a:t>
            </a:r>
          </a:p>
        </p:txBody>
      </p:sp>
      <p:cxnSp>
        <p:nvCxnSpPr>
          <p:cNvPr id="92" name="Straight Connector 91"/>
          <p:cNvCxnSpPr>
            <a:stCxn id="99" idx="2"/>
          </p:cNvCxnSpPr>
          <p:nvPr/>
        </p:nvCxnSpPr>
        <p:spPr>
          <a:xfrm>
            <a:off x="3487894" y="2625756"/>
            <a:ext cx="3986" cy="3780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975729" y="2139702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047736" y="1869674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6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407777" y="2139702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479783" y="1869674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5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839825" y="2139702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911832" y="1869674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4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271873" y="2139702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343880" y="1869674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3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703921" y="2139702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775928" y="1869674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2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135969" y="2139702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207976" y="1869674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1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568017" y="2139702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640024" y="1869674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1547668" y="3543858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619675" y="3273830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7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39552" y="3435846"/>
            <a:ext cx="10329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DDRD</a:t>
            </a:r>
          </a:p>
        </p:txBody>
      </p:sp>
      <p:cxnSp>
        <p:nvCxnSpPr>
          <p:cNvPr id="115" name="Straight Connector 114"/>
          <p:cNvCxnSpPr/>
          <p:nvPr/>
        </p:nvCxnSpPr>
        <p:spPr>
          <a:xfrm>
            <a:off x="3491880" y="4029912"/>
            <a:ext cx="0" cy="270030"/>
          </a:xfrm>
          <a:prstGeom prst="line">
            <a:avLst/>
          </a:prstGeom>
          <a:ln w="57150" cmpd="sng">
            <a:solidFill>
              <a:srgbClr val="FD8F1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1979715" y="3543858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051722" y="3273830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6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2411763" y="3543858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483770" y="3273830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5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2843811" y="3543858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915818" y="3273830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4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3275859" y="3543858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FD8F10"/>
                </a:solidFill>
              </a:rPr>
              <a:t>1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347863" y="3273830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3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707907" y="3543858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779912" y="3273830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2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4139955" y="3543858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211962" y="3273830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1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4572003" y="3543858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644010" y="3273830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0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3491880" y="1275606"/>
            <a:ext cx="1800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Isosceles Triangle 18"/>
          <p:cNvSpPr/>
          <p:nvPr/>
        </p:nvSpPr>
        <p:spPr>
          <a:xfrm rot="5400000">
            <a:off x="4716016" y="987574"/>
            <a:ext cx="432048" cy="5760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19" idx="0"/>
          </p:cNvCxnSpPr>
          <p:nvPr/>
        </p:nvCxnSpPr>
        <p:spPr>
          <a:xfrm>
            <a:off x="5220072" y="1275606"/>
            <a:ext cx="6480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20272" y="1275606"/>
            <a:ext cx="0" cy="3240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20272" y="1923678"/>
            <a:ext cx="0" cy="4860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71" idx="1"/>
          </p:cNvCxnSpPr>
          <p:nvPr/>
        </p:nvCxnSpPr>
        <p:spPr>
          <a:xfrm flipH="1" flipV="1">
            <a:off x="6444208" y="2409732"/>
            <a:ext cx="1152128" cy="200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6012160" y="897564"/>
            <a:ext cx="432048" cy="378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5508104" y="1275606"/>
            <a:ext cx="0" cy="7560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6444208" y="1275606"/>
            <a:ext cx="5760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 flipV="1">
            <a:off x="6012160" y="2031690"/>
            <a:ext cx="432048" cy="3780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5508104" y="2031690"/>
            <a:ext cx="5040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3491880" y="3003798"/>
            <a:ext cx="20162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V="1">
            <a:off x="5508104" y="2409732"/>
            <a:ext cx="0" cy="5940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5508104" y="2409732"/>
            <a:ext cx="5040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Isosceles Triangle 165"/>
          <p:cNvSpPr/>
          <p:nvPr/>
        </p:nvSpPr>
        <p:spPr>
          <a:xfrm rot="5400000" flipV="1">
            <a:off x="4499992" y="2715766"/>
            <a:ext cx="432048" cy="576064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4" name="Straight Connector 173"/>
          <p:cNvCxnSpPr/>
          <p:nvPr/>
        </p:nvCxnSpPr>
        <p:spPr>
          <a:xfrm>
            <a:off x="6300192" y="2571750"/>
            <a:ext cx="0" cy="1728192"/>
          </a:xfrm>
          <a:prstGeom prst="line">
            <a:avLst/>
          </a:prstGeom>
          <a:ln w="38100" cmpd="sng">
            <a:solidFill>
              <a:srgbClr val="FD8F1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3491880" y="4299942"/>
            <a:ext cx="2808312" cy="0"/>
          </a:xfrm>
          <a:prstGeom prst="line">
            <a:avLst/>
          </a:prstGeom>
          <a:ln w="57150" cmpd="sng">
            <a:solidFill>
              <a:srgbClr val="FD8F1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V="1">
            <a:off x="6300192" y="1113588"/>
            <a:ext cx="0" cy="1458162"/>
          </a:xfrm>
          <a:prstGeom prst="line">
            <a:avLst/>
          </a:prstGeom>
          <a:ln w="57150" cmpd="sng">
            <a:solidFill>
              <a:srgbClr val="FD8F1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4427987" y="4515966"/>
            <a:ext cx="275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1=</a:t>
            </a:r>
            <a:r>
              <a:rPr lang="en-US" dirty="0" err="1"/>
              <a:t>saída</a:t>
            </a:r>
            <a:r>
              <a:rPr lang="en-US" dirty="0"/>
              <a:t>     0=</a:t>
            </a:r>
            <a:r>
              <a:rPr lang="en-US" dirty="0" err="1"/>
              <a:t>entrada</a:t>
            </a:r>
            <a:endParaRPr lang="en-US" dirty="0"/>
          </a:p>
        </p:txBody>
      </p:sp>
      <p:cxnSp>
        <p:nvCxnSpPr>
          <p:cNvPr id="190" name="Straight Arrow Connector 189"/>
          <p:cNvCxnSpPr>
            <a:stCxn id="188" idx="1"/>
          </p:cNvCxnSpPr>
          <p:nvPr/>
        </p:nvCxnSpPr>
        <p:spPr>
          <a:xfrm flipH="1" flipV="1">
            <a:off x="3563889" y="4371950"/>
            <a:ext cx="864098" cy="3286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8132190" y="229475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 V</a:t>
            </a:r>
          </a:p>
        </p:txBody>
      </p:sp>
      <p:cxnSp>
        <p:nvCxnSpPr>
          <p:cNvPr id="199" name="Straight Connector 198"/>
          <p:cNvCxnSpPr/>
          <p:nvPr/>
        </p:nvCxnSpPr>
        <p:spPr>
          <a:xfrm>
            <a:off x="7020272" y="1599642"/>
            <a:ext cx="144016" cy="540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6876256" y="1653648"/>
            <a:ext cx="288032" cy="540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6876256" y="1707654"/>
            <a:ext cx="288032" cy="540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H="1">
            <a:off x="6876256" y="1761660"/>
            <a:ext cx="288032" cy="540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6876256" y="1815666"/>
            <a:ext cx="288032" cy="540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H="1">
            <a:off x="7020272" y="1869672"/>
            <a:ext cx="144016" cy="540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7092280" y="159964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6588226" y="915566"/>
            <a:ext cx="99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pull-up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5741880" y="1167594"/>
            <a:ext cx="270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o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5868147" y="1923678"/>
            <a:ext cx="270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o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5868147" y="2301720"/>
            <a:ext cx="270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8172400" y="1761660"/>
            <a:ext cx="82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Saída</a:t>
            </a:r>
            <a:endParaRPr lang="en-US" dirty="0"/>
          </a:p>
        </p:txBody>
      </p:sp>
      <p:sp>
        <p:nvSpPr>
          <p:cNvPr id="221" name="Right Arrow 220"/>
          <p:cNvSpPr/>
          <p:nvPr/>
        </p:nvSpPr>
        <p:spPr>
          <a:xfrm>
            <a:off x="8244408" y="2031690"/>
            <a:ext cx="792088" cy="2160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94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547668" y="465516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19675" y="216972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7</a:t>
            </a:r>
          </a:p>
        </p:txBody>
      </p:sp>
      <p:cxnSp>
        <p:nvCxnSpPr>
          <p:cNvPr id="5" name="Straight Connector 4"/>
          <p:cNvCxnSpPr>
            <a:stCxn id="38" idx="2"/>
          </p:cNvCxnSpPr>
          <p:nvPr/>
        </p:nvCxnSpPr>
        <p:spPr>
          <a:xfrm>
            <a:off x="3491880" y="951570"/>
            <a:ext cx="0" cy="324036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79715" y="465516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51722" y="216972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411763" y="465516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83770" y="216972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843811" y="465516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15818" y="216972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275859" y="465516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347863" y="216972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3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707907" y="465516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779912" y="216972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139955" y="465516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211962" y="216972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572003" y="465516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644010" y="216972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0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596336" y="141480"/>
            <a:ext cx="0" cy="4860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596336" y="1059582"/>
            <a:ext cx="432048" cy="27003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68344" y="1059582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>
              <a:solidFill>
                <a:srgbClr val="3366FF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595936" y="1484661"/>
            <a:ext cx="432048" cy="27003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667944" y="1484661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>
              <a:solidFill>
                <a:srgbClr val="3366FF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595936" y="1916709"/>
            <a:ext cx="432048" cy="27003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667944" y="1916709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>
              <a:solidFill>
                <a:srgbClr val="3366FF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596336" y="2294751"/>
            <a:ext cx="432048" cy="270030"/>
          </a:xfrm>
          <a:prstGeom prst="rect">
            <a:avLst/>
          </a:prstGeom>
          <a:solidFill>
            <a:srgbClr val="3366FF"/>
          </a:solidFill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7668344" y="2294751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>
              <a:solidFill>
                <a:srgbClr val="3366FF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596336" y="2679762"/>
            <a:ext cx="432048" cy="27003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7596336" y="3050835"/>
            <a:ext cx="432048" cy="27003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7668344" y="3050835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>
              <a:solidFill>
                <a:srgbClr val="3366FF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596336" y="3428877"/>
            <a:ext cx="432048" cy="27003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668344" y="3428877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>
              <a:solidFill>
                <a:srgbClr val="3366FF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596336" y="3813888"/>
            <a:ext cx="432048" cy="27003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7596336" y="4245936"/>
            <a:ext cx="432048" cy="27003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7596336" y="4677984"/>
            <a:ext cx="432048" cy="27003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543682" y="2139702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615689" y="187315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7</a:t>
            </a:r>
          </a:p>
        </p:txBody>
      </p:sp>
      <p:cxnSp>
        <p:nvCxnSpPr>
          <p:cNvPr id="92" name="Straight Connector 91"/>
          <p:cNvCxnSpPr>
            <a:stCxn id="99" idx="2"/>
          </p:cNvCxnSpPr>
          <p:nvPr/>
        </p:nvCxnSpPr>
        <p:spPr>
          <a:xfrm>
            <a:off x="3487894" y="2625756"/>
            <a:ext cx="3986" cy="3780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975729" y="2139702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047736" y="187315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6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407777" y="2139702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479783" y="187315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5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839825" y="2139702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911832" y="187315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4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271873" y="2139702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343880" y="187315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3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703921" y="2139702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775928" y="187315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2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135969" y="2139702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207976" y="187315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1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568017" y="2139702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640024" y="1873156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1547668" y="3543858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619675" y="3273830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65000"/>
                  </a:schemeClr>
                </a:solidFill>
              </a:rPr>
              <a:t>7</a:t>
            </a:r>
          </a:p>
        </p:txBody>
      </p:sp>
      <p:cxnSp>
        <p:nvCxnSpPr>
          <p:cNvPr id="115" name="Straight Connector 114"/>
          <p:cNvCxnSpPr/>
          <p:nvPr/>
        </p:nvCxnSpPr>
        <p:spPr>
          <a:xfrm>
            <a:off x="3491880" y="4029912"/>
            <a:ext cx="0" cy="270030"/>
          </a:xfrm>
          <a:prstGeom prst="line">
            <a:avLst/>
          </a:prstGeom>
          <a:ln w="57150" cmpd="sng">
            <a:solidFill>
              <a:srgbClr val="FD8F1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1979715" y="3543858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051722" y="3273830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65000"/>
                  </a:schemeClr>
                </a:solidFill>
              </a:rPr>
              <a:t>6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2411763" y="3543858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483770" y="3273830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65000"/>
                  </a:schemeClr>
                </a:solidFill>
              </a:rPr>
              <a:t>5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2843811" y="3543858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915818" y="3273830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3275859" y="3543858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FD8F10"/>
                </a:solidFill>
              </a:rPr>
              <a:t>1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347863" y="3273830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707907" y="3543858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779912" y="3273830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4139955" y="3543858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211962" y="3273830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4572003" y="3543858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644010" y="3273830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65000"/>
                  </a:schemeClr>
                </a:solidFill>
              </a:rPr>
              <a:t>0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3491880" y="1275606"/>
            <a:ext cx="1800200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Isosceles Triangle 18"/>
          <p:cNvSpPr/>
          <p:nvPr/>
        </p:nvSpPr>
        <p:spPr>
          <a:xfrm rot="5400000">
            <a:off x="4716016" y="987574"/>
            <a:ext cx="432048" cy="576064"/>
          </a:xfrm>
          <a:prstGeom prst="triangle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19" idx="0"/>
          </p:cNvCxnSpPr>
          <p:nvPr/>
        </p:nvCxnSpPr>
        <p:spPr>
          <a:xfrm>
            <a:off x="5220072" y="1275606"/>
            <a:ext cx="648072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20272" y="1275606"/>
            <a:ext cx="0" cy="3240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20272" y="1923678"/>
            <a:ext cx="0" cy="4860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71" idx="1"/>
          </p:cNvCxnSpPr>
          <p:nvPr/>
        </p:nvCxnSpPr>
        <p:spPr>
          <a:xfrm flipH="1" flipV="1">
            <a:off x="6444208" y="2409732"/>
            <a:ext cx="1152128" cy="20034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6012160" y="897564"/>
            <a:ext cx="432048" cy="378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5508104" y="1275606"/>
            <a:ext cx="0" cy="756084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6444208" y="1275606"/>
            <a:ext cx="5760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 flipV="1">
            <a:off x="6012160" y="2031690"/>
            <a:ext cx="432048" cy="378042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5508104" y="2031690"/>
            <a:ext cx="504056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3491880" y="3003798"/>
            <a:ext cx="20162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V="1">
            <a:off x="5508104" y="2409732"/>
            <a:ext cx="0" cy="5940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5508104" y="2409732"/>
            <a:ext cx="5040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Isosceles Triangle 165"/>
          <p:cNvSpPr/>
          <p:nvPr/>
        </p:nvSpPr>
        <p:spPr>
          <a:xfrm rot="5400000" flipV="1">
            <a:off x="4499992" y="2715766"/>
            <a:ext cx="432048" cy="576064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4" name="Straight Connector 173"/>
          <p:cNvCxnSpPr/>
          <p:nvPr/>
        </p:nvCxnSpPr>
        <p:spPr>
          <a:xfrm>
            <a:off x="6300192" y="2571750"/>
            <a:ext cx="0" cy="1728192"/>
          </a:xfrm>
          <a:prstGeom prst="line">
            <a:avLst/>
          </a:prstGeom>
          <a:ln w="38100" cmpd="sng">
            <a:solidFill>
              <a:srgbClr val="FD8F1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3491880" y="4299942"/>
            <a:ext cx="2808312" cy="0"/>
          </a:xfrm>
          <a:prstGeom prst="line">
            <a:avLst/>
          </a:prstGeom>
          <a:ln w="57150" cmpd="sng">
            <a:solidFill>
              <a:srgbClr val="FD8F1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V="1">
            <a:off x="6300192" y="1113588"/>
            <a:ext cx="0" cy="1458162"/>
          </a:xfrm>
          <a:prstGeom prst="line">
            <a:avLst/>
          </a:prstGeom>
          <a:ln w="57150" cmpd="sng">
            <a:solidFill>
              <a:srgbClr val="FD8F1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8132190" y="229475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66FF"/>
                </a:solidFill>
              </a:rPr>
              <a:t>5 V</a:t>
            </a:r>
          </a:p>
        </p:txBody>
      </p:sp>
      <p:cxnSp>
        <p:nvCxnSpPr>
          <p:cNvPr id="199" name="Straight Connector 198"/>
          <p:cNvCxnSpPr/>
          <p:nvPr/>
        </p:nvCxnSpPr>
        <p:spPr>
          <a:xfrm>
            <a:off x="7020272" y="1599642"/>
            <a:ext cx="144016" cy="540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6876256" y="1653648"/>
            <a:ext cx="288032" cy="540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6876256" y="1707654"/>
            <a:ext cx="288032" cy="540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H="1">
            <a:off x="6876256" y="1761660"/>
            <a:ext cx="288032" cy="540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6876256" y="1815666"/>
            <a:ext cx="288032" cy="540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H="1">
            <a:off x="7020272" y="1869672"/>
            <a:ext cx="144016" cy="540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7092280" y="159964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6588226" y="915566"/>
            <a:ext cx="99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pull-up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5741880" y="1167594"/>
            <a:ext cx="270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3366FF"/>
                </a:solidFill>
              </a:rPr>
              <a:t>o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5868147" y="1923678"/>
            <a:ext cx="270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3366FF"/>
                </a:solidFill>
              </a:rPr>
              <a:t>o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5868147" y="2301720"/>
            <a:ext cx="270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110" name="Right Arrow 109"/>
          <p:cNvSpPr/>
          <p:nvPr/>
        </p:nvSpPr>
        <p:spPr>
          <a:xfrm>
            <a:off x="8244408" y="2031690"/>
            <a:ext cx="792088" cy="2160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8172400" y="1761660"/>
            <a:ext cx="82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Saída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4427987" y="4515966"/>
            <a:ext cx="275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1=</a:t>
            </a:r>
            <a:r>
              <a:rPr lang="en-US" dirty="0" err="1"/>
              <a:t>saída</a:t>
            </a:r>
            <a:r>
              <a:rPr lang="en-US" dirty="0"/>
              <a:t>     0=</a:t>
            </a:r>
            <a:r>
              <a:rPr lang="en-US" dirty="0" err="1"/>
              <a:t>entrada</a:t>
            </a:r>
            <a:endParaRPr lang="en-US" dirty="0"/>
          </a:p>
        </p:txBody>
      </p:sp>
      <p:cxnSp>
        <p:nvCxnSpPr>
          <p:cNvPr id="114" name="Straight Arrow Connector 113"/>
          <p:cNvCxnSpPr>
            <a:stCxn id="113" idx="1"/>
          </p:cNvCxnSpPr>
          <p:nvPr/>
        </p:nvCxnSpPr>
        <p:spPr>
          <a:xfrm flipH="1" flipV="1">
            <a:off x="3563889" y="4371950"/>
            <a:ext cx="864098" cy="3286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23528" y="483518"/>
            <a:ext cx="1155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PORTD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45692" y="2068855"/>
            <a:ext cx="9019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PIND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39552" y="3435846"/>
            <a:ext cx="10329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DDRD</a:t>
            </a:r>
          </a:p>
        </p:txBody>
      </p:sp>
    </p:spTree>
    <p:extLst>
      <p:ext uri="{BB962C8B-B14F-4D97-AF65-F5344CB8AC3E}">
        <p14:creationId xmlns:p14="http://schemas.microsoft.com/office/powerpoint/2010/main" val="25684946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547668" y="465516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19675" y="216972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7</a:t>
            </a:r>
          </a:p>
        </p:txBody>
      </p:sp>
      <p:cxnSp>
        <p:nvCxnSpPr>
          <p:cNvPr id="5" name="Straight Connector 4"/>
          <p:cNvCxnSpPr>
            <a:stCxn id="38" idx="2"/>
          </p:cNvCxnSpPr>
          <p:nvPr/>
        </p:nvCxnSpPr>
        <p:spPr>
          <a:xfrm>
            <a:off x="3491880" y="951570"/>
            <a:ext cx="0" cy="324036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79715" y="465516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51722" y="216972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411763" y="465516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83770" y="216972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843811" y="465516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15818" y="216972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275859" y="465516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347863" y="216972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3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707907" y="465516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779912" y="216972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139955" y="465516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211962" y="216972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572003" y="465516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644010" y="216972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0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596336" y="141480"/>
            <a:ext cx="0" cy="4860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596336" y="1059582"/>
            <a:ext cx="432048" cy="27003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68344" y="1059582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>
              <a:solidFill>
                <a:srgbClr val="3366FF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595936" y="1484661"/>
            <a:ext cx="432048" cy="27003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667944" y="1484661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>
              <a:solidFill>
                <a:srgbClr val="3366FF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595936" y="1916709"/>
            <a:ext cx="432048" cy="27003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667944" y="1916709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>
              <a:solidFill>
                <a:srgbClr val="3366FF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596336" y="2294751"/>
            <a:ext cx="432048" cy="27003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 cmpd="sng">
            <a:solidFill>
              <a:srgbClr val="63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7668344" y="2294751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>
              <a:solidFill>
                <a:srgbClr val="3366FF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596336" y="2679762"/>
            <a:ext cx="432048" cy="27003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7596336" y="3050835"/>
            <a:ext cx="432048" cy="27003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7668344" y="3050835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>
              <a:solidFill>
                <a:srgbClr val="3366FF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596336" y="3428877"/>
            <a:ext cx="432048" cy="27003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668344" y="3428877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>
              <a:solidFill>
                <a:srgbClr val="3366FF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596336" y="3813888"/>
            <a:ext cx="432048" cy="27003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7596336" y="4245936"/>
            <a:ext cx="432048" cy="27003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7596336" y="4677984"/>
            <a:ext cx="432048" cy="27003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543682" y="2139702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615689" y="1852831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7</a:t>
            </a:r>
          </a:p>
        </p:txBody>
      </p:sp>
      <p:cxnSp>
        <p:nvCxnSpPr>
          <p:cNvPr id="92" name="Straight Connector 91"/>
          <p:cNvCxnSpPr>
            <a:stCxn id="99" idx="2"/>
          </p:cNvCxnSpPr>
          <p:nvPr/>
        </p:nvCxnSpPr>
        <p:spPr>
          <a:xfrm>
            <a:off x="3487894" y="2625756"/>
            <a:ext cx="3986" cy="3780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975729" y="2139702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047736" y="1852831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6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407777" y="2139702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479783" y="1852831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5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839825" y="2139702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911832" y="1852831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4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271873" y="2139702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343880" y="1852831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3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703921" y="2139702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775928" y="1852831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2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135969" y="2139702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207976" y="1852831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1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568017" y="2139702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640024" y="1852831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1547668" y="3543858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619675" y="3291830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7</a:t>
            </a:r>
          </a:p>
        </p:txBody>
      </p:sp>
      <p:cxnSp>
        <p:nvCxnSpPr>
          <p:cNvPr id="115" name="Straight Connector 114"/>
          <p:cNvCxnSpPr/>
          <p:nvPr/>
        </p:nvCxnSpPr>
        <p:spPr>
          <a:xfrm>
            <a:off x="3491880" y="4029912"/>
            <a:ext cx="0" cy="270030"/>
          </a:xfrm>
          <a:prstGeom prst="line">
            <a:avLst/>
          </a:prstGeom>
          <a:ln w="57150" cmpd="sng">
            <a:solidFill>
              <a:srgbClr val="FD8F1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1979715" y="3543858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051722" y="3291830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6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2411763" y="3543858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483770" y="3291830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5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2843811" y="3543858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915818" y="3291830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4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3275859" y="3543858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FD8F10"/>
                </a:solidFill>
              </a:rPr>
              <a:t>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347863" y="3291830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3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707907" y="3543858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779912" y="3291830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2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4139955" y="3543858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211962" y="3291830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1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4572003" y="3543858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644010" y="3291830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0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3491880" y="1275606"/>
            <a:ext cx="1800200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Isosceles Triangle 18"/>
          <p:cNvSpPr/>
          <p:nvPr/>
        </p:nvSpPr>
        <p:spPr>
          <a:xfrm rot="5400000">
            <a:off x="4716016" y="987574"/>
            <a:ext cx="432048" cy="576064"/>
          </a:xfrm>
          <a:prstGeom prst="triangle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19" idx="0"/>
          </p:cNvCxnSpPr>
          <p:nvPr/>
        </p:nvCxnSpPr>
        <p:spPr>
          <a:xfrm>
            <a:off x="5220072" y="1275606"/>
            <a:ext cx="648072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20272" y="1275606"/>
            <a:ext cx="0" cy="324036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20272" y="1923678"/>
            <a:ext cx="0" cy="486054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71" idx="1"/>
          </p:cNvCxnSpPr>
          <p:nvPr/>
        </p:nvCxnSpPr>
        <p:spPr>
          <a:xfrm flipH="1" flipV="1">
            <a:off x="6444208" y="2409732"/>
            <a:ext cx="1152128" cy="20034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5868144" y="1275606"/>
            <a:ext cx="576064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5508104" y="1275606"/>
            <a:ext cx="0" cy="756084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6444208" y="1275606"/>
            <a:ext cx="576064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 flipV="1">
            <a:off x="6012160" y="2409733"/>
            <a:ext cx="432049" cy="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5508104" y="2031690"/>
            <a:ext cx="504056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3491880" y="3003798"/>
            <a:ext cx="20162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V="1">
            <a:off x="5508104" y="2409732"/>
            <a:ext cx="0" cy="5940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5508104" y="2409732"/>
            <a:ext cx="5040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Isosceles Triangle 165"/>
          <p:cNvSpPr/>
          <p:nvPr/>
        </p:nvSpPr>
        <p:spPr>
          <a:xfrm rot="5400000" flipV="1">
            <a:off x="4499992" y="2715766"/>
            <a:ext cx="432048" cy="576064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4" name="Straight Connector 173"/>
          <p:cNvCxnSpPr/>
          <p:nvPr/>
        </p:nvCxnSpPr>
        <p:spPr>
          <a:xfrm>
            <a:off x="6300192" y="2571750"/>
            <a:ext cx="0" cy="1728192"/>
          </a:xfrm>
          <a:prstGeom prst="line">
            <a:avLst/>
          </a:prstGeom>
          <a:ln w="38100" cmpd="sng">
            <a:solidFill>
              <a:srgbClr val="FD8F1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3491880" y="4299942"/>
            <a:ext cx="2808312" cy="0"/>
          </a:xfrm>
          <a:prstGeom prst="line">
            <a:avLst/>
          </a:prstGeom>
          <a:ln w="57150" cmpd="sng">
            <a:solidFill>
              <a:srgbClr val="FD8F1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V="1">
            <a:off x="6300192" y="1113588"/>
            <a:ext cx="0" cy="1458162"/>
          </a:xfrm>
          <a:prstGeom prst="line">
            <a:avLst/>
          </a:prstGeom>
          <a:ln w="57150" cmpd="sng">
            <a:solidFill>
              <a:srgbClr val="FD8F1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8132189" y="2294753"/>
            <a:ext cx="39028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  <p:cxnSp>
        <p:nvCxnSpPr>
          <p:cNvPr id="199" name="Straight Connector 198"/>
          <p:cNvCxnSpPr/>
          <p:nvPr/>
        </p:nvCxnSpPr>
        <p:spPr>
          <a:xfrm>
            <a:off x="7020272" y="1599642"/>
            <a:ext cx="144016" cy="54006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6876256" y="1653648"/>
            <a:ext cx="288032" cy="54006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6876256" y="1707654"/>
            <a:ext cx="288032" cy="54006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H="1">
            <a:off x="6876256" y="1761660"/>
            <a:ext cx="288032" cy="54006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6876256" y="1815666"/>
            <a:ext cx="288032" cy="54006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H="1">
            <a:off x="7020272" y="1869672"/>
            <a:ext cx="144016" cy="54006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7092280" y="159964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6588226" y="906274"/>
            <a:ext cx="99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pull-up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5741880" y="1167594"/>
            <a:ext cx="270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3366FF"/>
                </a:solidFill>
              </a:rPr>
              <a:t>o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5868147" y="1923678"/>
            <a:ext cx="270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5"/>
                </a:solidFill>
              </a:rPr>
              <a:t>o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5868147" y="2301720"/>
            <a:ext cx="270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110" name="Right Arrow 109"/>
          <p:cNvSpPr/>
          <p:nvPr/>
        </p:nvSpPr>
        <p:spPr>
          <a:xfrm flipH="1">
            <a:off x="8316416" y="2031690"/>
            <a:ext cx="576064" cy="2160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8028387" y="1761660"/>
            <a:ext cx="108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Entrada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4427987" y="4515966"/>
            <a:ext cx="275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1=</a:t>
            </a:r>
            <a:r>
              <a:rPr lang="en-US" dirty="0" err="1"/>
              <a:t>saída</a:t>
            </a:r>
            <a:r>
              <a:rPr lang="en-US" dirty="0"/>
              <a:t>     0=</a:t>
            </a:r>
            <a:r>
              <a:rPr lang="en-US" dirty="0" err="1"/>
              <a:t>entrada</a:t>
            </a:r>
            <a:endParaRPr lang="en-US" dirty="0"/>
          </a:p>
        </p:txBody>
      </p:sp>
      <p:cxnSp>
        <p:nvCxnSpPr>
          <p:cNvPr id="114" name="Straight Arrow Connector 113"/>
          <p:cNvCxnSpPr>
            <a:stCxn id="113" idx="1"/>
          </p:cNvCxnSpPr>
          <p:nvPr/>
        </p:nvCxnSpPr>
        <p:spPr>
          <a:xfrm flipH="1" flipV="1">
            <a:off x="3563889" y="4371950"/>
            <a:ext cx="864098" cy="3286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23528" y="483518"/>
            <a:ext cx="1155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PORTD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45692" y="2068855"/>
            <a:ext cx="9019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PIND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39552" y="3435846"/>
            <a:ext cx="10329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DDRD</a:t>
            </a:r>
          </a:p>
        </p:txBody>
      </p:sp>
    </p:spTree>
    <p:extLst>
      <p:ext uri="{BB962C8B-B14F-4D97-AF65-F5344CB8AC3E}">
        <p14:creationId xmlns:p14="http://schemas.microsoft.com/office/powerpoint/2010/main" val="40103366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547668" y="465516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19675" y="216972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7</a:t>
            </a:r>
          </a:p>
        </p:txBody>
      </p:sp>
      <p:cxnSp>
        <p:nvCxnSpPr>
          <p:cNvPr id="5" name="Straight Connector 4"/>
          <p:cNvCxnSpPr>
            <a:stCxn id="38" idx="2"/>
          </p:cNvCxnSpPr>
          <p:nvPr/>
        </p:nvCxnSpPr>
        <p:spPr>
          <a:xfrm>
            <a:off x="3491880" y="951570"/>
            <a:ext cx="0" cy="324036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79715" y="465516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51722" y="216972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411763" y="465516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83770" y="216972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843811" y="465516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15818" y="216972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275859" y="465516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347863" y="216972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3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707907" y="465516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779912" y="216972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139955" y="465516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211962" y="216972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572003" y="465516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644010" y="216972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0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596336" y="141480"/>
            <a:ext cx="0" cy="4860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596336" y="1059582"/>
            <a:ext cx="432048" cy="27003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68344" y="1059582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>
              <a:solidFill>
                <a:srgbClr val="3366FF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595936" y="1484661"/>
            <a:ext cx="432048" cy="27003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667944" y="1484661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>
              <a:solidFill>
                <a:srgbClr val="3366FF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595936" y="1916709"/>
            <a:ext cx="432048" cy="27003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667944" y="1916709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>
              <a:solidFill>
                <a:srgbClr val="3366FF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596336" y="2294751"/>
            <a:ext cx="432048" cy="27003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 cmpd="sng">
            <a:solidFill>
              <a:srgbClr val="63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7668344" y="2294751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>
              <a:solidFill>
                <a:srgbClr val="3366FF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596336" y="2679762"/>
            <a:ext cx="432048" cy="27003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7596336" y="3050835"/>
            <a:ext cx="432048" cy="27003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7668344" y="3050835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>
              <a:solidFill>
                <a:srgbClr val="3366FF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596336" y="3428877"/>
            <a:ext cx="432048" cy="27003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668344" y="3428877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>
              <a:solidFill>
                <a:srgbClr val="3366FF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596336" y="3813888"/>
            <a:ext cx="432048" cy="27003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7596336" y="4245936"/>
            <a:ext cx="432048" cy="27003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7596336" y="4677984"/>
            <a:ext cx="432048" cy="27003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543682" y="2139702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615689" y="1869674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7</a:t>
            </a:r>
          </a:p>
        </p:txBody>
      </p:sp>
      <p:cxnSp>
        <p:nvCxnSpPr>
          <p:cNvPr id="92" name="Straight Connector 91"/>
          <p:cNvCxnSpPr>
            <a:stCxn id="99" idx="2"/>
          </p:cNvCxnSpPr>
          <p:nvPr/>
        </p:nvCxnSpPr>
        <p:spPr>
          <a:xfrm>
            <a:off x="3487894" y="2625756"/>
            <a:ext cx="3986" cy="3780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975729" y="2139702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047736" y="1869674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6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407777" y="2139702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479783" y="1869674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5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839825" y="2139702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911832" y="1869674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4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271873" y="2139702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343880" y="1869674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3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703921" y="2139702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775928" y="1869674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2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135969" y="2139702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207976" y="1869674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1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568017" y="2139702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640024" y="1869674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1547668" y="3543858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619675" y="3273830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7</a:t>
            </a:r>
          </a:p>
        </p:txBody>
      </p:sp>
      <p:cxnSp>
        <p:nvCxnSpPr>
          <p:cNvPr id="115" name="Straight Connector 114"/>
          <p:cNvCxnSpPr/>
          <p:nvPr/>
        </p:nvCxnSpPr>
        <p:spPr>
          <a:xfrm>
            <a:off x="3491880" y="4029912"/>
            <a:ext cx="0" cy="270030"/>
          </a:xfrm>
          <a:prstGeom prst="line">
            <a:avLst/>
          </a:prstGeom>
          <a:ln w="57150" cmpd="sng">
            <a:solidFill>
              <a:srgbClr val="FD8F1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1979715" y="3543858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051722" y="3273830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6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2411763" y="3543858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483770" y="3273830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5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2843811" y="3543858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915818" y="3273830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4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3275859" y="3543858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FD8F10"/>
                </a:solidFill>
              </a:rPr>
              <a:t>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347863" y="3273830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3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707907" y="3543858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779912" y="3273830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2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4139955" y="3543858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211962" y="3273830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1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4572003" y="3543858"/>
            <a:ext cx="432047" cy="486054"/>
          </a:xfrm>
          <a:prstGeom prst="rect">
            <a:avLst/>
          </a:prstGeom>
          <a:solidFill>
            <a:srgbClr val="FCFF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644010" y="3273830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6A6A6"/>
                </a:solidFill>
              </a:rPr>
              <a:t>0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3491880" y="1275606"/>
            <a:ext cx="1800200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Isosceles Triangle 18"/>
          <p:cNvSpPr/>
          <p:nvPr/>
        </p:nvSpPr>
        <p:spPr>
          <a:xfrm rot="5400000">
            <a:off x="4716016" y="987574"/>
            <a:ext cx="432048" cy="576064"/>
          </a:xfrm>
          <a:prstGeom prst="triangle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19" idx="0"/>
          </p:cNvCxnSpPr>
          <p:nvPr/>
        </p:nvCxnSpPr>
        <p:spPr>
          <a:xfrm>
            <a:off x="5220072" y="1275606"/>
            <a:ext cx="648072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20272" y="1275606"/>
            <a:ext cx="0" cy="324036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20272" y="1923678"/>
            <a:ext cx="0" cy="486054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71" idx="1"/>
          </p:cNvCxnSpPr>
          <p:nvPr/>
        </p:nvCxnSpPr>
        <p:spPr>
          <a:xfrm flipH="1" flipV="1">
            <a:off x="6444208" y="2409732"/>
            <a:ext cx="1152128" cy="20034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5868144" y="1275606"/>
            <a:ext cx="576064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5508104" y="1275606"/>
            <a:ext cx="0" cy="756084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6444208" y="1275606"/>
            <a:ext cx="576064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 flipV="1">
            <a:off x="6012160" y="2409733"/>
            <a:ext cx="432049" cy="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5508104" y="2031690"/>
            <a:ext cx="504056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3491880" y="3003798"/>
            <a:ext cx="20162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V="1">
            <a:off x="5508104" y="2409732"/>
            <a:ext cx="0" cy="5940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5508104" y="2409732"/>
            <a:ext cx="5040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Isosceles Triangle 165"/>
          <p:cNvSpPr/>
          <p:nvPr/>
        </p:nvSpPr>
        <p:spPr>
          <a:xfrm rot="5400000" flipV="1">
            <a:off x="4499992" y="2715766"/>
            <a:ext cx="432048" cy="576064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4" name="Straight Connector 173"/>
          <p:cNvCxnSpPr/>
          <p:nvPr/>
        </p:nvCxnSpPr>
        <p:spPr>
          <a:xfrm>
            <a:off x="6300192" y="2571750"/>
            <a:ext cx="0" cy="1728192"/>
          </a:xfrm>
          <a:prstGeom prst="line">
            <a:avLst/>
          </a:prstGeom>
          <a:ln w="38100" cmpd="sng">
            <a:solidFill>
              <a:srgbClr val="FD8F1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3491880" y="4299942"/>
            <a:ext cx="2808312" cy="0"/>
          </a:xfrm>
          <a:prstGeom prst="line">
            <a:avLst/>
          </a:prstGeom>
          <a:ln w="57150" cmpd="sng">
            <a:solidFill>
              <a:srgbClr val="FD8F1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V="1">
            <a:off x="6300192" y="1113588"/>
            <a:ext cx="0" cy="1458162"/>
          </a:xfrm>
          <a:prstGeom prst="line">
            <a:avLst/>
          </a:prstGeom>
          <a:ln w="57150" cmpd="sng">
            <a:solidFill>
              <a:srgbClr val="FD8F1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7020272" y="1599642"/>
            <a:ext cx="144016" cy="54006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6876256" y="1653648"/>
            <a:ext cx="288032" cy="54006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6876256" y="1707654"/>
            <a:ext cx="288032" cy="54006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H="1">
            <a:off x="6876256" y="1761660"/>
            <a:ext cx="288032" cy="54006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6876256" y="1815666"/>
            <a:ext cx="288032" cy="54006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H="1">
            <a:off x="7020272" y="1869672"/>
            <a:ext cx="144016" cy="54006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7092280" y="159964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6588226" y="915566"/>
            <a:ext cx="99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pull-up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5741880" y="1167594"/>
            <a:ext cx="270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3366FF"/>
                </a:solidFill>
              </a:rPr>
              <a:t>o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5868147" y="1923678"/>
            <a:ext cx="270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5"/>
                </a:solidFill>
              </a:rPr>
              <a:t>o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5868147" y="2301720"/>
            <a:ext cx="270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110" name="Right Arrow 109"/>
          <p:cNvSpPr/>
          <p:nvPr/>
        </p:nvSpPr>
        <p:spPr>
          <a:xfrm flipH="1">
            <a:off x="8316416" y="2031690"/>
            <a:ext cx="576064" cy="2160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8028387" y="1761660"/>
            <a:ext cx="108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Entrada</a:t>
            </a:r>
            <a:endParaRPr lang="en-US" dirty="0"/>
          </a:p>
        </p:txBody>
      </p:sp>
      <p:cxnSp>
        <p:nvCxnSpPr>
          <p:cNvPr id="4" name="Straight Connector 3"/>
          <p:cNvCxnSpPr>
            <a:stCxn id="71" idx="3"/>
          </p:cNvCxnSpPr>
          <p:nvPr/>
        </p:nvCxnSpPr>
        <p:spPr>
          <a:xfrm>
            <a:off x="8028384" y="2429766"/>
            <a:ext cx="432048" cy="339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460432" y="2463738"/>
            <a:ext cx="0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460432" y="2949792"/>
            <a:ext cx="0" cy="3780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244408" y="3327834"/>
            <a:ext cx="4320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316416" y="3435846"/>
            <a:ext cx="2880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604448" y="2625756"/>
            <a:ext cx="0" cy="3780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604448" y="2841780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4427987" y="4515966"/>
            <a:ext cx="275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1=</a:t>
            </a:r>
            <a:r>
              <a:rPr lang="en-US" dirty="0" err="1"/>
              <a:t>saída</a:t>
            </a:r>
            <a:r>
              <a:rPr lang="en-US" dirty="0"/>
              <a:t>     0=</a:t>
            </a:r>
            <a:r>
              <a:rPr lang="en-US" dirty="0" err="1"/>
              <a:t>entrada</a:t>
            </a:r>
            <a:endParaRPr lang="en-US" dirty="0"/>
          </a:p>
        </p:txBody>
      </p:sp>
      <p:cxnSp>
        <p:nvCxnSpPr>
          <p:cNvPr id="114" name="Straight Arrow Connector 113"/>
          <p:cNvCxnSpPr>
            <a:stCxn id="113" idx="1"/>
          </p:cNvCxnSpPr>
          <p:nvPr/>
        </p:nvCxnSpPr>
        <p:spPr>
          <a:xfrm flipH="1" flipV="1">
            <a:off x="3563889" y="4371950"/>
            <a:ext cx="864098" cy="3286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23528" y="483518"/>
            <a:ext cx="1155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PORTD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45692" y="2068855"/>
            <a:ext cx="9019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PIND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39552" y="3435846"/>
            <a:ext cx="10329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DDRD</a:t>
            </a:r>
          </a:p>
        </p:txBody>
      </p:sp>
    </p:spTree>
    <p:extLst>
      <p:ext uri="{BB962C8B-B14F-4D97-AF65-F5344CB8AC3E}">
        <p14:creationId xmlns:p14="http://schemas.microsoft.com/office/powerpoint/2010/main" val="12859114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228600" y="1437086"/>
            <a:ext cx="8915400" cy="3511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br>
              <a:rPr lang="pt-BR" sz="2800">
                <a:solidFill>
                  <a:srgbClr val="000000"/>
                </a:solidFill>
              </a:rPr>
            </a:br>
            <a:endParaRPr lang="pt-BR" sz="2800">
              <a:solidFill>
                <a:srgbClr val="000000"/>
              </a:solidFill>
            </a:endParaRP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683568" y="195487"/>
            <a:ext cx="8064500" cy="194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>
              <a:buSzPct val="100000"/>
            </a:pPr>
            <a:r>
              <a:rPr lang="pt-BR" dirty="0">
                <a:solidFill>
                  <a:srgbClr val="008000"/>
                </a:solidFill>
                <a:latin typeface="Tahoma" charset="0"/>
                <a:ea typeface="Microsoft YaHei" charset="0"/>
                <a:cs typeface="Microsoft YaHei" charset="0"/>
              </a:rPr>
              <a:t>Exercício:</a:t>
            </a:r>
          </a:p>
          <a:p>
            <a:pPr marL="457200" indent="-457200" eaLnBrk="1" hangingPunct="1">
              <a:buSzPct val="100000"/>
              <a:buAutoNum type="arabicParenR"/>
            </a:pPr>
            <a:r>
              <a:rPr lang="pt-BR" dirty="0">
                <a:solidFill>
                  <a:srgbClr val="000000"/>
                </a:solidFill>
                <a:latin typeface="Tahoma" charset="0"/>
                <a:ea typeface="Microsoft YaHei" charset="0"/>
                <a:cs typeface="Microsoft YaHei" charset="0"/>
              </a:rPr>
              <a:t>Escreva um programa em mnemônicos que carrega   15 no Registrador R16 e 34 no Registrador R17, a seguir, soma-se e escreve no R17 da memória.</a:t>
            </a:r>
          </a:p>
          <a:p>
            <a:pPr eaLnBrk="1" hangingPunct="1">
              <a:buSzPct val="100000"/>
            </a:pPr>
            <a:r>
              <a:rPr lang="pt-BR" dirty="0">
                <a:solidFill>
                  <a:srgbClr val="000000"/>
                </a:solidFill>
                <a:latin typeface="Tahoma" charset="0"/>
                <a:ea typeface="Microsoft YaHei" charset="0"/>
                <a:cs typeface="Microsoft YaHei" charset="0"/>
              </a:rPr>
              <a:t>    O Resultado deve aparecer em PORTD.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2427734"/>
            <a:ext cx="1450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Resolução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707904" y="2475349"/>
            <a:ext cx="5080639" cy="2400657"/>
            <a:chOff x="3707904" y="2475349"/>
            <a:chExt cx="5080639" cy="2400657"/>
          </a:xfrm>
        </p:grpSpPr>
        <p:sp>
          <p:nvSpPr>
            <p:cNvPr id="19" name="TextBox 18"/>
            <p:cNvSpPr txBox="1"/>
            <p:nvPr/>
          </p:nvSpPr>
          <p:spPr>
            <a:xfrm>
              <a:off x="3707904" y="2475349"/>
              <a:ext cx="3751817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LDI R19, 0b11111111</a:t>
              </a:r>
            </a:p>
            <a:p>
              <a:r>
                <a:rPr lang="en-US" sz="2500" dirty="0"/>
                <a:t>OUT DDRD, R19</a:t>
              </a:r>
            </a:p>
            <a:p>
              <a:r>
                <a:rPr lang="en-US" sz="2500" dirty="0"/>
                <a:t>LDI R16,15 </a:t>
              </a:r>
            </a:p>
            <a:p>
              <a:r>
                <a:rPr lang="en-US" sz="2500" dirty="0"/>
                <a:t>LDI R17,34</a:t>
              </a:r>
            </a:p>
            <a:p>
              <a:r>
                <a:rPr lang="en-US" sz="2500" dirty="0"/>
                <a:t>ADD R17,R16</a:t>
              </a:r>
            </a:p>
            <a:p>
              <a:r>
                <a:rPr lang="en-US" sz="2500" dirty="0"/>
                <a:t>OUT PORTD,R17</a:t>
              </a: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6876256" y="3075806"/>
              <a:ext cx="504056" cy="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7452320" y="2931790"/>
              <a:ext cx="13362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000"/>
                  </a:solidFill>
                </a:rPr>
                <a:t>PORTD </a:t>
              </a:r>
              <a:r>
                <a:rPr lang="en-US" sz="1400" dirty="0" err="1">
                  <a:solidFill>
                    <a:srgbClr val="008000"/>
                  </a:solidFill>
                </a:rPr>
                <a:t>saída</a:t>
              </a:r>
              <a:endParaRPr lang="en-US" sz="1400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5536" y="3147814"/>
            <a:ext cx="3220313" cy="1631216"/>
            <a:chOff x="395536" y="3147814"/>
            <a:chExt cx="3220313" cy="1631216"/>
          </a:xfrm>
        </p:grpSpPr>
        <p:grpSp>
          <p:nvGrpSpPr>
            <p:cNvPr id="16" name="Group 15"/>
            <p:cNvGrpSpPr/>
            <p:nvPr/>
          </p:nvGrpSpPr>
          <p:grpSpPr>
            <a:xfrm>
              <a:off x="395536" y="3147814"/>
              <a:ext cx="3220313" cy="1631216"/>
              <a:chOff x="899592" y="4822120"/>
              <a:chExt cx="3220313" cy="2174955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899592" y="4822120"/>
                <a:ext cx="1288452" cy="21749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" dirty="0"/>
                  <a:t>R16 </a:t>
                </a:r>
              </a:p>
              <a:p>
                <a:r>
                  <a:rPr lang="en-US" sz="2500" dirty="0"/>
                  <a:t>R17</a:t>
                </a:r>
              </a:p>
              <a:p>
                <a:r>
                  <a:rPr lang="en-US" sz="2500" dirty="0"/>
                  <a:t>R17</a:t>
                </a:r>
              </a:p>
              <a:p>
                <a:r>
                  <a:rPr lang="en-US" sz="2500" dirty="0"/>
                  <a:t>PORTD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411760" y="4822120"/>
                <a:ext cx="1708145" cy="21749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" dirty="0"/>
                  <a:t>15</a:t>
                </a:r>
                <a:r>
                  <a:rPr lang="en-US" sz="2500" baseline="-25000" dirty="0"/>
                  <a:t>10</a:t>
                </a:r>
                <a:r>
                  <a:rPr lang="en-US" sz="2500" dirty="0"/>
                  <a:t> </a:t>
                </a:r>
              </a:p>
              <a:p>
                <a:r>
                  <a:rPr lang="en-US" sz="2500" dirty="0"/>
                  <a:t>34</a:t>
                </a:r>
                <a:r>
                  <a:rPr lang="en-US" sz="2500" baseline="-25000" dirty="0"/>
                  <a:t>10</a:t>
                </a:r>
                <a:endParaRPr lang="en-US" sz="2500" dirty="0"/>
              </a:p>
              <a:p>
                <a:r>
                  <a:rPr lang="en-US" sz="2500" dirty="0"/>
                  <a:t>R17+R16</a:t>
                </a:r>
              </a:p>
              <a:p>
                <a:r>
                  <a:rPr lang="en-US" sz="2500" dirty="0"/>
                  <a:t>R17</a:t>
                </a: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 flipH="1">
                <a:off x="1763688" y="5110152"/>
                <a:ext cx="64807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H="1">
                <a:off x="1763688" y="5470192"/>
                <a:ext cx="64807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>
                <a:off x="1907704" y="5830232"/>
                <a:ext cx="50405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>
                <a:off x="1763688" y="6262280"/>
                <a:ext cx="64807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 flipH="1">
              <a:off x="1619672" y="4515966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2432" y="123478"/>
            <a:ext cx="8784976" cy="77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>
              <a:buSzPct val="100000"/>
            </a:pPr>
            <a:r>
              <a:rPr lang="pt-BR" sz="2200" dirty="0">
                <a:solidFill>
                  <a:srgbClr val="000000"/>
                </a:solidFill>
                <a:latin typeface="Tahoma" charset="0"/>
                <a:ea typeface="Microsoft YaHei" charset="0"/>
                <a:cs typeface="Microsoft YaHei" charset="0"/>
              </a:rPr>
              <a:t>Exercício: Escreva um programa em mnemônicos que controle o seguinte misturador.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691680" y="1059582"/>
            <a:ext cx="1368152" cy="15121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3528" y="1275606"/>
            <a:ext cx="1440160" cy="1080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23528" y="789552"/>
            <a:ext cx="125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Válvula</a:t>
            </a:r>
            <a:r>
              <a:rPr lang="en-US" dirty="0"/>
              <a:t> 1</a:t>
            </a:r>
          </a:p>
        </p:txBody>
      </p:sp>
      <p:sp>
        <p:nvSpPr>
          <p:cNvPr id="14" name="Collate 13"/>
          <p:cNvSpPr/>
          <p:nvPr/>
        </p:nvSpPr>
        <p:spPr>
          <a:xfrm>
            <a:off x="971600" y="1113588"/>
            <a:ext cx="360040" cy="378042"/>
          </a:xfrm>
          <a:prstGeom prst="flowChartCol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9552" y="2355726"/>
            <a:ext cx="1224136" cy="1080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llate 15"/>
          <p:cNvSpPr/>
          <p:nvPr/>
        </p:nvSpPr>
        <p:spPr>
          <a:xfrm>
            <a:off x="827584" y="2247714"/>
            <a:ext cx="360040" cy="378042"/>
          </a:xfrm>
          <a:prstGeom prst="flowChartCol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1520" y="1923678"/>
            <a:ext cx="125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Válvula</a:t>
            </a:r>
            <a:r>
              <a:rPr lang="en-US" dirty="0"/>
              <a:t> 2</a:t>
            </a:r>
          </a:p>
        </p:txBody>
      </p:sp>
      <p:sp>
        <p:nvSpPr>
          <p:cNvPr id="20" name="Left Arrow Callout 19"/>
          <p:cNvSpPr/>
          <p:nvPr/>
        </p:nvSpPr>
        <p:spPr>
          <a:xfrm>
            <a:off x="2843808" y="1221600"/>
            <a:ext cx="864096" cy="324036"/>
          </a:xfrm>
          <a:prstGeom prst="lef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Arrow Callout 20"/>
          <p:cNvSpPr/>
          <p:nvPr/>
        </p:nvSpPr>
        <p:spPr>
          <a:xfrm>
            <a:off x="2915816" y="2193708"/>
            <a:ext cx="864096" cy="324036"/>
          </a:xfrm>
          <a:prstGeom prst="lef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51923" y="1221600"/>
            <a:ext cx="1714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</a:t>
            </a:r>
            <a:r>
              <a:rPr lang="en-US" dirty="0" err="1"/>
              <a:t>Cheio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51923" y="2247714"/>
            <a:ext cx="167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</a:t>
            </a:r>
            <a:r>
              <a:rPr lang="en-US" dirty="0" err="1"/>
              <a:t>Vazio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267744" y="2301720"/>
            <a:ext cx="216024" cy="5940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rved Right Arrow 26"/>
          <p:cNvSpPr/>
          <p:nvPr/>
        </p:nvSpPr>
        <p:spPr>
          <a:xfrm>
            <a:off x="2051720" y="2139702"/>
            <a:ext cx="648072" cy="27003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63688" y="2949792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Misturador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07704" y="699542"/>
            <a:ext cx="920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Tanque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5724128" y="555526"/>
            <a:ext cx="3168352" cy="2152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 err="1"/>
              <a:t>Defina</a:t>
            </a:r>
            <a:r>
              <a:rPr lang="en-US" sz="1600" dirty="0"/>
              <a:t> </a:t>
            </a:r>
            <a:r>
              <a:rPr lang="en-US" sz="1600" dirty="0" err="1"/>
              <a:t>pinos</a:t>
            </a:r>
            <a:r>
              <a:rPr lang="en-US" sz="1600" dirty="0"/>
              <a:t> de </a:t>
            </a:r>
            <a:r>
              <a:rPr lang="en-US" sz="1600" dirty="0" err="1"/>
              <a:t>entrada</a:t>
            </a:r>
            <a:r>
              <a:rPr lang="en-US" sz="1600" dirty="0"/>
              <a:t> e </a:t>
            </a:r>
            <a:r>
              <a:rPr lang="en-US" sz="1600" dirty="0" err="1"/>
              <a:t>saída</a:t>
            </a:r>
            <a:r>
              <a:rPr lang="en-US" sz="1600" dirty="0"/>
              <a:t>. As </a:t>
            </a:r>
            <a:r>
              <a:rPr lang="en-US" sz="1600" dirty="0" err="1"/>
              <a:t>entradas</a:t>
            </a:r>
            <a:r>
              <a:rPr lang="en-US" sz="1600" dirty="0"/>
              <a:t> com push button </a:t>
            </a:r>
            <a:r>
              <a:rPr lang="en-US" sz="1600" dirty="0" err="1"/>
              <a:t>em</a:t>
            </a:r>
            <a:r>
              <a:rPr lang="en-US" sz="1600" dirty="0"/>
              <a:t> terra e pull up </a:t>
            </a:r>
            <a:r>
              <a:rPr lang="en-US" sz="1600" dirty="0" err="1"/>
              <a:t>ativos</a:t>
            </a:r>
            <a:r>
              <a:rPr lang="en-US" sz="1600" dirty="0"/>
              <a:t>. O </a:t>
            </a:r>
            <a:r>
              <a:rPr lang="en-US" sz="1600" dirty="0" err="1"/>
              <a:t>Programa</a:t>
            </a:r>
            <a:r>
              <a:rPr lang="en-US" sz="1600" dirty="0"/>
              <a:t> </a:t>
            </a:r>
            <a:r>
              <a:rPr lang="en-US" sz="1600" dirty="0" err="1"/>
              <a:t>aguarda</a:t>
            </a:r>
            <a:r>
              <a:rPr lang="en-US" sz="1600" dirty="0"/>
              <a:t> “Start” </a:t>
            </a:r>
            <a:r>
              <a:rPr lang="en-US" sz="1600" dirty="0" err="1"/>
              <a:t>ser</a:t>
            </a:r>
            <a:r>
              <a:rPr lang="en-US" sz="1600" dirty="0"/>
              <a:t> </a:t>
            </a:r>
            <a:r>
              <a:rPr lang="en-US" sz="1600" dirty="0" err="1"/>
              <a:t>pressionado</a:t>
            </a:r>
            <a:r>
              <a:rPr lang="en-US" sz="1600" dirty="0"/>
              <a:t>, </a:t>
            </a:r>
            <a:r>
              <a:rPr lang="en-US" sz="1600" dirty="0" err="1"/>
              <a:t>que</a:t>
            </a:r>
            <a:r>
              <a:rPr lang="en-US" sz="1600" dirty="0"/>
              <a:t> </a:t>
            </a:r>
            <a:r>
              <a:rPr lang="en-US" sz="1600" dirty="0" err="1"/>
              <a:t>liga</a:t>
            </a:r>
            <a:r>
              <a:rPr lang="en-US" sz="1600" dirty="0"/>
              <a:t> a </a:t>
            </a:r>
            <a:r>
              <a:rPr lang="en-US" sz="1600" dirty="0" err="1"/>
              <a:t>Valvula</a:t>
            </a:r>
            <a:r>
              <a:rPr lang="en-US" sz="1600" dirty="0"/>
              <a:t> 1 </a:t>
            </a:r>
            <a:r>
              <a:rPr lang="en-US" sz="1600" dirty="0" err="1"/>
              <a:t>até</a:t>
            </a:r>
            <a:r>
              <a:rPr lang="en-US" sz="1600" dirty="0"/>
              <a:t> </a:t>
            </a:r>
            <a:r>
              <a:rPr lang="en-US" sz="1600" dirty="0" err="1"/>
              <a:t>que</a:t>
            </a:r>
            <a:r>
              <a:rPr lang="en-US" sz="1600" dirty="0"/>
              <a:t> sensor </a:t>
            </a:r>
            <a:r>
              <a:rPr lang="en-US" sz="1600" dirty="0" err="1"/>
              <a:t>cheio</a:t>
            </a:r>
            <a:r>
              <a:rPr lang="en-US" sz="1600" dirty="0"/>
              <a:t> </a:t>
            </a:r>
            <a:r>
              <a:rPr lang="en-US" sz="1600" dirty="0" err="1"/>
              <a:t>seja</a:t>
            </a:r>
            <a:r>
              <a:rPr lang="en-US" sz="1600" dirty="0"/>
              <a:t> </a:t>
            </a:r>
            <a:r>
              <a:rPr lang="en-US" sz="1600" dirty="0" err="1"/>
              <a:t>acionado</a:t>
            </a:r>
            <a:r>
              <a:rPr lang="en-US" sz="1600" dirty="0"/>
              <a:t>. 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251520" y="3111810"/>
            <a:ext cx="1008112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" name="Rectangle 1"/>
          <p:cNvSpPr/>
          <p:nvPr/>
        </p:nvSpPr>
        <p:spPr>
          <a:xfrm>
            <a:off x="323528" y="3651870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O </a:t>
            </a:r>
            <a:r>
              <a:rPr lang="en-US" sz="1600" dirty="0" err="1"/>
              <a:t>misturador</a:t>
            </a:r>
            <a:r>
              <a:rPr lang="en-US" sz="1600" dirty="0"/>
              <a:t> </a:t>
            </a:r>
            <a:r>
              <a:rPr lang="en-US" sz="1600" dirty="0" err="1"/>
              <a:t>é</a:t>
            </a:r>
            <a:r>
              <a:rPr lang="en-US" sz="1600" dirty="0"/>
              <a:t> </a:t>
            </a:r>
            <a:r>
              <a:rPr lang="en-US" sz="1600" dirty="0" err="1"/>
              <a:t>acionado</a:t>
            </a:r>
            <a:r>
              <a:rPr lang="en-US" sz="1600" dirty="0"/>
              <a:t> </a:t>
            </a:r>
            <a:r>
              <a:rPr lang="en-US" sz="1600" dirty="0" err="1"/>
              <a:t>por</a:t>
            </a:r>
            <a:r>
              <a:rPr lang="en-US" sz="1600" dirty="0"/>
              <a:t> 2 </a:t>
            </a:r>
            <a:r>
              <a:rPr lang="en-US" sz="1600" dirty="0" err="1"/>
              <a:t>segundos</a:t>
            </a:r>
            <a:r>
              <a:rPr lang="en-US" sz="1600" dirty="0"/>
              <a:t>. </a:t>
            </a:r>
            <a:r>
              <a:rPr lang="en-US" sz="1600" dirty="0" err="1"/>
              <a:t>Esvazia</a:t>
            </a:r>
            <a:r>
              <a:rPr lang="en-US" sz="1600" dirty="0"/>
              <a:t>-se o </a:t>
            </a:r>
            <a:r>
              <a:rPr lang="en-US" sz="1600" dirty="0" err="1"/>
              <a:t>tanque</a:t>
            </a:r>
            <a:r>
              <a:rPr lang="en-US" sz="1600" dirty="0"/>
              <a:t> </a:t>
            </a:r>
            <a:r>
              <a:rPr lang="en-US" sz="1600" dirty="0" err="1"/>
              <a:t>até</a:t>
            </a:r>
            <a:r>
              <a:rPr lang="en-US" sz="1600" dirty="0"/>
              <a:t> o sensor </a:t>
            </a:r>
            <a:r>
              <a:rPr lang="en-US" sz="1600" dirty="0" err="1"/>
              <a:t>vazio</a:t>
            </a:r>
            <a:r>
              <a:rPr lang="en-US" sz="1600" dirty="0"/>
              <a:t> </a:t>
            </a:r>
            <a:r>
              <a:rPr lang="en-US" sz="1600" dirty="0" err="1"/>
              <a:t>ser</a:t>
            </a:r>
            <a:r>
              <a:rPr lang="en-US" sz="1600" dirty="0"/>
              <a:t> </a:t>
            </a:r>
            <a:r>
              <a:rPr lang="en-US" sz="1600" dirty="0" err="1"/>
              <a:t>acionado</a:t>
            </a:r>
            <a:r>
              <a:rPr lang="en-US" sz="1600" dirty="0"/>
              <a:t>. </a:t>
            </a:r>
            <a:r>
              <a:rPr lang="en-US" sz="1600" dirty="0" err="1"/>
              <a:t>Voltando</a:t>
            </a:r>
            <a:r>
              <a:rPr lang="en-US" sz="1600" dirty="0"/>
              <a:t> </a:t>
            </a:r>
            <a:r>
              <a:rPr lang="en-US" sz="1600" dirty="0" err="1"/>
              <a:t>ao</a:t>
            </a:r>
            <a:r>
              <a:rPr lang="en-US" sz="1600" dirty="0"/>
              <a:t> </a:t>
            </a:r>
            <a:r>
              <a:rPr lang="en-US" sz="1600" dirty="0" err="1"/>
              <a:t>estado</a:t>
            </a:r>
            <a:r>
              <a:rPr lang="en-US" sz="1600" dirty="0"/>
              <a:t> </a:t>
            </a:r>
            <a:r>
              <a:rPr lang="en-US" sz="1600" dirty="0" err="1"/>
              <a:t>inicial</a:t>
            </a:r>
            <a:r>
              <a:rPr lang="en-US" sz="1600" dirty="0"/>
              <a:t>. </a:t>
            </a:r>
            <a:r>
              <a:rPr lang="en-US" sz="1600" dirty="0" err="1"/>
              <a:t>Considere</a:t>
            </a:r>
            <a:r>
              <a:rPr lang="en-US" sz="1600" dirty="0"/>
              <a:t> clock 16Mhz.</a:t>
            </a:r>
          </a:p>
        </p:txBody>
      </p:sp>
    </p:spTree>
    <p:extLst>
      <p:ext uri="{BB962C8B-B14F-4D97-AF65-F5344CB8AC3E}">
        <p14:creationId xmlns:p14="http://schemas.microsoft.com/office/powerpoint/2010/main" val="335460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633592" y="735546"/>
            <a:ext cx="1368152" cy="15121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5440" y="951570"/>
            <a:ext cx="1440160" cy="1080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5440" y="411510"/>
            <a:ext cx="1137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Válvula</a:t>
            </a:r>
            <a:r>
              <a:rPr lang="en-US" sz="1600" dirty="0"/>
              <a:t> 1</a:t>
            </a:r>
          </a:p>
        </p:txBody>
      </p:sp>
      <p:sp>
        <p:nvSpPr>
          <p:cNvPr id="14" name="Collate 13"/>
          <p:cNvSpPr/>
          <p:nvPr/>
        </p:nvSpPr>
        <p:spPr>
          <a:xfrm>
            <a:off x="913512" y="789552"/>
            <a:ext cx="360040" cy="378042"/>
          </a:xfrm>
          <a:prstGeom prst="flowChartCol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1464" y="2031690"/>
            <a:ext cx="1224136" cy="1080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llate 15"/>
          <p:cNvSpPr/>
          <p:nvPr/>
        </p:nvSpPr>
        <p:spPr>
          <a:xfrm>
            <a:off x="769496" y="1923678"/>
            <a:ext cx="360040" cy="378042"/>
          </a:xfrm>
          <a:prstGeom prst="flowChartCol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32" y="1599642"/>
            <a:ext cx="1137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Válvula</a:t>
            </a:r>
            <a:r>
              <a:rPr lang="en-US" sz="1600" dirty="0"/>
              <a:t> 2</a:t>
            </a:r>
          </a:p>
        </p:txBody>
      </p:sp>
      <p:sp>
        <p:nvSpPr>
          <p:cNvPr id="20" name="Left Arrow Callout 19"/>
          <p:cNvSpPr/>
          <p:nvPr/>
        </p:nvSpPr>
        <p:spPr>
          <a:xfrm>
            <a:off x="2785720" y="897564"/>
            <a:ext cx="864096" cy="324036"/>
          </a:xfrm>
          <a:prstGeom prst="lef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Arrow Callout 20"/>
          <p:cNvSpPr/>
          <p:nvPr/>
        </p:nvSpPr>
        <p:spPr>
          <a:xfrm>
            <a:off x="2857728" y="1869672"/>
            <a:ext cx="864096" cy="324036"/>
          </a:xfrm>
          <a:prstGeom prst="lef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793835" y="897564"/>
            <a:ext cx="1544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Sensor </a:t>
            </a:r>
            <a:r>
              <a:rPr lang="en-US" sz="1600" dirty="0" err="1"/>
              <a:t>Cheio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3793835" y="1923678"/>
            <a:ext cx="1510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Sensor </a:t>
            </a:r>
            <a:r>
              <a:rPr lang="en-US" sz="1600" dirty="0" err="1"/>
              <a:t>Vazio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2209656" y="1977684"/>
            <a:ext cx="216024" cy="5940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rved Right Arrow 26"/>
          <p:cNvSpPr/>
          <p:nvPr/>
        </p:nvSpPr>
        <p:spPr>
          <a:xfrm>
            <a:off x="1993632" y="1815666"/>
            <a:ext cx="648072" cy="27003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99592" y="2355726"/>
            <a:ext cx="1278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Misturador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1849616" y="339502"/>
            <a:ext cx="920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Tanque</a:t>
            </a:r>
            <a:endParaRPr lang="en-US" sz="1600" dirty="0"/>
          </a:p>
        </p:txBody>
      </p:sp>
      <p:sp>
        <p:nvSpPr>
          <p:cNvPr id="32" name="Rounded Rectangle 31"/>
          <p:cNvSpPr/>
          <p:nvPr/>
        </p:nvSpPr>
        <p:spPr>
          <a:xfrm>
            <a:off x="4297888" y="519522"/>
            <a:ext cx="1008112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56176" y="267494"/>
            <a:ext cx="1450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Resolução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23478"/>
            <a:ext cx="628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PB0</a:t>
            </a:r>
          </a:p>
        </p:txBody>
      </p:sp>
      <p:sp>
        <p:nvSpPr>
          <p:cNvPr id="5" name="Rectangle 4"/>
          <p:cNvSpPr/>
          <p:nvPr/>
        </p:nvSpPr>
        <p:spPr>
          <a:xfrm>
            <a:off x="625483" y="1383618"/>
            <a:ext cx="628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PB1</a:t>
            </a:r>
          </a:p>
        </p:txBody>
      </p:sp>
      <p:sp>
        <p:nvSpPr>
          <p:cNvPr id="6" name="Rectangle 5"/>
          <p:cNvSpPr/>
          <p:nvPr/>
        </p:nvSpPr>
        <p:spPr>
          <a:xfrm>
            <a:off x="4427984" y="1203598"/>
            <a:ext cx="628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PB3</a:t>
            </a:r>
          </a:p>
        </p:txBody>
      </p:sp>
      <p:sp>
        <p:nvSpPr>
          <p:cNvPr id="8" name="Rectangle 7"/>
          <p:cNvSpPr/>
          <p:nvPr/>
        </p:nvSpPr>
        <p:spPr>
          <a:xfrm>
            <a:off x="1331640" y="2571750"/>
            <a:ext cx="628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PB2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55976" y="2211710"/>
            <a:ext cx="628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PB4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1904" y="195486"/>
            <a:ext cx="628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PB5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51520" y="2859782"/>
            <a:ext cx="4896544" cy="2123365"/>
            <a:chOff x="251520" y="2859782"/>
            <a:chExt cx="4896544" cy="2123365"/>
          </a:xfrm>
        </p:grpSpPr>
        <p:grpSp>
          <p:nvGrpSpPr>
            <p:cNvPr id="73" name="Group 72"/>
            <p:cNvGrpSpPr/>
            <p:nvPr/>
          </p:nvGrpSpPr>
          <p:grpSpPr>
            <a:xfrm>
              <a:off x="1475656" y="3363838"/>
              <a:ext cx="3672408" cy="504056"/>
              <a:chOff x="1547664" y="1736812"/>
              <a:chExt cx="6344271" cy="126014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1547664" y="2276872"/>
                <a:ext cx="799655" cy="720080"/>
              </a:xfrm>
              <a:prstGeom prst="rect">
                <a:avLst/>
              </a:prstGeom>
              <a:solidFill>
                <a:srgbClr val="FCFF9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763687" y="1736812"/>
                <a:ext cx="488031" cy="692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7F7F7F"/>
                    </a:solidFill>
                  </a:rPr>
                  <a:t>7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339752" y="2276872"/>
                <a:ext cx="799655" cy="720080"/>
              </a:xfrm>
              <a:prstGeom prst="rect">
                <a:avLst/>
              </a:prstGeom>
              <a:solidFill>
                <a:srgbClr val="FCFF9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31840" y="2276872"/>
                <a:ext cx="799655" cy="720080"/>
              </a:xfrm>
              <a:prstGeom prst="rect">
                <a:avLst/>
              </a:prstGeom>
              <a:solidFill>
                <a:srgbClr val="FCFF9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923928" y="2276872"/>
                <a:ext cx="799655" cy="720080"/>
              </a:xfrm>
              <a:prstGeom prst="rect">
                <a:avLst/>
              </a:prstGeom>
              <a:solidFill>
                <a:srgbClr val="FCFF9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555776" y="1736812"/>
                <a:ext cx="488031" cy="692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7F7F7F"/>
                    </a:solidFill>
                  </a:rPr>
                  <a:t>6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419871" y="1764394"/>
                <a:ext cx="488031" cy="692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7F7F7F"/>
                    </a:solidFill>
                  </a:rPr>
                  <a:t>5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4139952" y="1736812"/>
                <a:ext cx="496253" cy="692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7F7F7F"/>
                    </a:solidFill>
                  </a:rPr>
                  <a:t>4</a:t>
                </a: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4716016" y="2276872"/>
                <a:ext cx="799655" cy="720080"/>
              </a:xfrm>
              <a:prstGeom prst="rect">
                <a:avLst/>
              </a:prstGeom>
              <a:solidFill>
                <a:srgbClr val="FCFF9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932039" y="1736812"/>
                <a:ext cx="488031" cy="692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7F7F7F"/>
                    </a:solidFill>
                  </a:rPr>
                  <a:t>3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5508104" y="2276872"/>
                <a:ext cx="799655" cy="720080"/>
              </a:xfrm>
              <a:prstGeom prst="rect">
                <a:avLst/>
              </a:prstGeom>
              <a:solidFill>
                <a:srgbClr val="FCFF9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300192" y="2276872"/>
                <a:ext cx="799655" cy="720080"/>
              </a:xfrm>
              <a:prstGeom prst="rect">
                <a:avLst/>
              </a:prstGeom>
              <a:solidFill>
                <a:srgbClr val="FCFF9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092280" y="2276872"/>
                <a:ext cx="799655" cy="720080"/>
              </a:xfrm>
              <a:prstGeom prst="rect">
                <a:avLst/>
              </a:prstGeom>
              <a:solidFill>
                <a:srgbClr val="FCFF9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5724128" y="1736812"/>
                <a:ext cx="488031" cy="692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7F7F7F"/>
                    </a:solidFill>
                  </a:rPr>
                  <a:t>2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588223" y="1736812"/>
                <a:ext cx="488031" cy="692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7F7F7F"/>
                    </a:solidFill>
                  </a:rPr>
                  <a:t>1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7308304" y="1736812"/>
                <a:ext cx="488031" cy="692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>
              <a:off x="251523" y="3543860"/>
              <a:ext cx="115889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/>
                <a:t>DDRB</a:t>
              </a: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1475656" y="4083918"/>
              <a:ext cx="3672408" cy="432048"/>
              <a:chOff x="1547664" y="1916832"/>
              <a:chExt cx="6344271" cy="108012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1547664" y="2276872"/>
                <a:ext cx="799655" cy="720080"/>
              </a:xfrm>
              <a:prstGeom prst="rect">
                <a:avLst/>
              </a:prstGeom>
              <a:solidFill>
                <a:srgbClr val="FCFF9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763687" y="1916832"/>
                <a:ext cx="31902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2339752" y="2276872"/>
                <a:ext cx="799655" cy="720080"/>
              </a:xfrm>
              <a:prstGeom prst="rect">
                <a:avLst/>
              </a:prstGeom>
              <a:solidFill>
                <a:srgbClr val="FCFF9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3131840" y="2276872"/>
                <a:ext cx="799655" cy="720080"/>
              </a:xfrm>
              <a:prstGeom prst="rect">
                <a:avLst/>
              </a:prstGeom>
              <a:solidFill>
                <a:srgbClr val="FCFF9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3923928" y="2276872"/>
                <a:ext cx="799655" cy="720080"/>
              </a:xfrm>
              <a:prstGeom prst="rect">
                <a:avLst/>
              </a:prstGeom>
              <a:solidFill>
                <a:srgbClr val="FCFF9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555776" y="1916832"/>
                <a:ext cx="31902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419871" y="1916832"/>
                <a:ext cx="31902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4139952" y="1916832"/>
                <a:ext cx="31902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4716016" y="2276872"/>
                <a:ext cx="799655" cy="720080"/>
              </a:xfrm>
              <a:prstGeom prst="rect">
                <a:avLst/>
              </a:prstGeom>
              <a:solidFill>
                <a:srgbClr val="FCFF9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4932039" y="1916832"/>
                <a:ext cx="31902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5508104" y="2276872"/>
                <a:ext cx="799655" cy="720080"/>
              </a:xfrm>
              <a:prstGeom prst="rect">
                <a:avLst/>
              </a:prstGeom>
              <a:solidFill>
                <a:srgbClr val="FCFF9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300192" y="2276872"/>
                <a:ext cx="799655" cy="720080"/>
              </a:xfrm>
              <a:prstGeom prst="rect">
                <a:avLst/>
              </a:prstGeom>
              <a:solidFill>
                <a:srgbClr val="FCFF9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7092280" y="2276872"/>
                <a:ext cx="799655" cy="720080"/>
              </a:xfrm>
              <a:prstGeom prst="rect">
                <a:avLst/>
              </a:prstGeom>
              <a:solidFill>
                <a:srgbClr val="FCFF9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5724128" y="1916832"/>
                <a:ext cx="31902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6588223" y="1916832"/>
                <a:ext cx="31902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7308304" y="1916832"/>
                <a:ext cx="31902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109" name="TextBox 108"/>
            <p:cNvSpPr txBox="1"/>
            <p:nvPr/>
          </p:nvSpPr>
          <p:spPr>
            <a:xfrm>
              <a:off x="251520" y="4191932"/>
              <a:ext cx="130427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/>
                <a:t>PORTB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763688" y="4659982"/>
              <a:ext cx="299662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err="1"/>
                <a:t>Ligando</a:t>
              </a:r>
              <a:r>
                <a:rPr lang="en-US" sz="1500" dirty="0"/>
                <a:t> pull-up </a:t>
              </a:r>
              <a:r>
                <a:rPr lang="en-US" sz="1500" dirty="0" err="1"/>
                <a:t>nas</a:t>
              </a:r>
              <a:r>
                <a:rPr lang="en-US" sz="1500" dirty="0"/>
                <a:t> </a:t>
              </a:r>
              <a:r>
                <a:rPr lang="en-US" sz="1500" dirty="0" err="1"/>
                <a:t>entradas</a:t>
              </a:r>
              <a:endParaRPr lang="en-US" sz="15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51720" y="2895786"/>
              <a:ext cx="9704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entradas</a:t>
              </a:r>
              <a:endParaRPr lang="en-US" sz="14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707904" y="2859782"/>
              <a:ext cx="8290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saídas</a:t>
              </a:r>
              <a:endParaRPr lang="en-US" sz="1600" dirty="0"/>
            </a:p>
          </p:txBody>
        </p:sp>
        <p:sp>
          <p:nvSpPr>
            <p:cNvPr id="113" name="Left Brace 112"/>
            <p:cNvSpPr/>
            <p:nvPr/>
          </p:nvSpPr>
          <p:spPr>
            <a:xfrm rot="5400000">
              <a:off x="2825806" y="2841783"/>
              <a:ext cx="324037" cy="864094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Left Brace 113"/>
            <p:cNvSpPr/>
            <p:nvPr/>
          </p:nvSpPr>
          <p:spPr>
            <a:xfrm rot="5400000">
              <a:off x="4301970" y="2805779"/>
              <a:ext cx="324037" cy="93610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5868144" y="699542"/>
            <a:ext cx="2861681" cy="1815882"/>
          </a:xfrm>
          <a:prstGeom prst="rect">
            <a:avLst/>
          </a:prstGeom>
          <a:solidFill>
            <a:srgbClr val="FCFF93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; define </a:t>
            </a:r>
            <a:r>
              <a:rPr lang="en-US" sz="1600" dirty="0" err="1"/>
              <a:t>entradas</a:t>
            </a:r>
            <a:r>
              <a:rPr lang="en-US" sz="1600" dirty="0"/>
              <a:t> e </a:t>
            </a:r>
            <a:r>
              <a:rPr lang="en-US" sz="1600" dirty="0" err="1"/>
              <a:t>saídas</a:t>
            </a:r>
            <a:endParaRPr lang="en-US" sz="1600" dirty="0"/>
          </a:p>
          <a:p>
            <a:r>
              <a:rPr lang="en-US" sz="1600" dirty="0" err="1"/>
              <a:t>Inicio</a:t>
            </a:r>
            <a:r>
              <a:rPr lang="en-US" sz="1600" dirty="0"/>
              <a:t>:</a:t>
            </a:r>
          </a:p>
          <a:p>
            <a:r>
              <a:rPr lang="en-US" sz="1600" dirty="0"/>
              <a:t>    ORG 0x00   </a:t>
            </a:r>
          </a:p>
          <a:p>
            <a:r>
              <a:rPr lang="en-US" sz="1600" dirty="0"/>
              <a:t>    LDI R16, 0b00000111</a:t>
            </a:r>
          </a:p>
          <a:p>
            <a:r>
              <a:rPr lang="en-US" sz="1600" dirty="0"/>
              <a:t>    OUT DDRB, R16</a:t>
            </a:r>
          </a:p>
          <a:p>
            <a:r>
              <a:rPr lang="en-US" sz="1600" dirty="0"/>
              <a:t>    LDI R16, 0b00111000</a:t>
            </a:r>
          </a:p>
          <a:p>
            <a:r>
              <a:rPr lang="en-US" sz="1600" dirty="0"/>
              <a:t>    OUT PORTB, R16</a:t>
            </a:r>
          </a:p>
        </p:txBody>
      </p:sp>
    </p:spTree>
    <p:extLst>
      <p:ext uri="{BB962C8B-B14F-4D97-AF65-F5344CB8AC3E}">
        <p14:creationId xmlns:p14="http://schemas.microsoft.com/office/powerpoint/2010/main" val="276967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15" y="0"/>
            <a:ext cx="1450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Resolução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4146" y="222886"/>
            <a:ext cx="3463403" cy="2352873"/>
            <a:chOff x="24136" y="136506"/>
            <a:chExt cx="4915812" cy="4674293"/>
          </a:xfrm>
        </p:grpSpPr>
        <p:sp>
          <p:nvSpPr>
            <p:cNvPr id="10" name="Rounded Rectangle 9"/>
            <p:cNvSpPr/>
            <p:nvPr/>
          </p:nvSpPr>
          <p:spPr>
            <a:xfrm>
              <a:off x="1547664" y="1556792"/>
              <a:ext cx="1368152" cy="201622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9512" y="1844824"/>
              <a:ext cx="1440160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996" y="1032423"/>
              <a:ext cx="1279139" cy="550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Válvula</a:t>
              </a:r>
              <a:r>
                <a:rPr lang="en-US" sz="1200" dirty="0"/>
                <a:t> 1</a:t>
              </a:r>
            </a:p>
          </p:txBody>
        </p:sp>
        <p:sp>
          <p:nvSpPr>
            <p:cNvPr id="14" name="Collate 13"/>
            <p:cNvSpPr/>
            <p:nvPr/>
          </p:nvSpPr>
          <p:spPr>
            <a:xfrm>
              <a:off x="827584" y="1628800"/>
              <a:ext cx="360040" cy="504056"/>
            </a:xfrm>
            <a:prstGeom prst="flowChartCollat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5536" y="3284984"/>
              <a:ext cx="1224136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ollate 15"/>
            <p:cNvSpPr/>
            <p:nvPr/>
          </p:nvSpPr>
          <p:spPr>
            <a:xfrm>
              <a:off x="683568" y="3140968"/>
              <a:ext cx="360040" cy="504056"/>
            </a:xfrm>
            <a:prstGeom prst="flowChartCollat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7504" y="2708920"/>
              <a:ext cx="1279139" cy="550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Válvula</a:t>
              </a:r>
              <a:r>
                <a:rPr lang="en-US" sz="1200" dirty="0"/>
                <a:t> 2</a:t>
              </a:r>
            </a:p>
          </p:txBody>
        </p:sp>
        <p:sp>
          <p:nvSpPr>
            <p:cNvPr id="20" name="Left Arrow Callout 19"/>
            <p:cNvSpPr/>
            <p:nvPr/>
          </p:nvSpPr>
          <p:spPr>
            <a:xfrm>
              <a:off x="2699792" y="1772816"/>
              <a:ext cx="864096" cy="432048"/>
            </a:xfrm>
            <a:prstGeom prst="leftArrowCallo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 Arrow Callout 20"/>
            <p:cNvSpPr/>
            <p:nvPr/>
          </p:nvSpPr>
          <p:spPr>
            <a:xfrm>
              <a:off x="2771800" y="3068960"/>
              <a:ext cx="864096" cy="432048"/>
            </a:xfrm>
            <a:prstGeom prst="leftArrowCallo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29160" y="1682167"/>
              <a:ext cx="1187349" cy="1039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Sensor </a:t>
              </a:r>
              <a:r>
                <a:rPr lang="en-US" sz="1400" dirty="0" err="1"/>
                <a:t>Cheio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84955" y="2950713"/>
              <a:ext cx="1254993" cy="1100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Sensor </a:t>
              </a:r>
              <a:r>
                <a:rPr lang="en-US" sz="1500" dirty="0" err="1"/>
                <a:t>Vazio</a:t>
              </a:r>
              <a:endParaRPr lang="en-US" sz="15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23728" y="3212976"/>
              <a:ext cx="216024" cy="7920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urved Right Arrow 26"/>
            <p:cNvSpPr/>
            <p:nvPr/>
          </p:nvSpPr>
          <p:spPr>
            <a:xfrm>
              <a:off x="1907704" y="2996952"/>
              <a:ext cx="648072" cy="360040"/>
            </a:xfrm>
            <a:prstGeom prst="curved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19672" y="4077072"/>
              <a:ext cx="2009489" cy="733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Misturador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42786" y="2124193"/>
              <a:ext cx="1436343" cy="733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Tanque</a:t>
              </a:r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243650" y="709880"/>
              <a:ext cx="1516829" cy="21169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3996" y="569230"/>
              <a:ext cx="892579" cy="733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PB0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4136" y="2171511"/>
              <a:ext cx="892579" cy="733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PB1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056308" y="1122110"/>
              <a:ext cx="892579" cy="733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PB3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16715" y="4175140"/>
              <a:ext cx="683027" cy="550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PB2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13125" y="3396031"/>
              <a:ext cx="892579" cy="733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PB4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55776" y="136506"/>
              <a:ext cx="892580" cy="733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PB5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6639572" y="445348"/>
            <a:ext cx="2593779" cy="1446550"/>
          </a:xfrm>
          <a:prstGeom prst="rect">
            <a:avLst/>
          </a:prstGeom>
          <a:solidFill>
            <a:srgbClr val="FEBA43"/>
          </a:solidFill>
          <a:ln>
            <a:solidFill>
              <a:srgbClr val="FEAE73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; </a:t>
            </a:r>
            <a:r>
              <a:rPr lang="en-US" sz="1600" dirty="0" err="1"/>
              <a:t>testa</a:t>
            </a:r>
            <a:r>
              <a:rPr lang="en-US" sz="1600" dirty="0"/>
              <a:t> sensor </a:t>
            </a:r>
            <a:r>
              <a:rPr lang="en-US" sz="1600" dirty="0" err="1"/>
              <a:t>ou</a:t>
            </a:r>
            <a:r>
              <a:rPr lang="en-US" sz="1600" dirty="0"/>
              <a:t> </a:t>
            </a:r>
            <a:r>
              <a:rPr lang="en-US" sz="1600" dirty="0" err="1"/>
              <a:t>botão</a:t>
            </a:r>
            <a:endParaRPr lang="en-US" sz="1600" dirty="0"/>
          </a:p>
          <a:p>
            <a:r>
              <a:rPr lang="en-US" dirty="0"/>
              <a:t>PRINCIPAL:</a:t>
            </a:r>
          </a:p>
          <a:p>
            <a:r>
              <a:rPr lang="en-US" dirty="0"/>
              <a:t>    SBIC PINB,5</a:t>
            </a:r>
          </a:p>
          <a:p>
            <a:r>
              <a:rPr lang="en-US" dirty="0"/>
              <a:t>    RJMP PRINCIPAL</a:t>
            </a:r>
          </a:p>
          <a:p>
            <a:r>
              <a:rPr lang="en-US" dirty="0"/>
              <a:t>    RJMP ENCHER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36068" y="3007426"/>
            <a:ext cx="2226090" cy="1815882"/>
          </a:xfrm>
          <a:prstGeom prst="rect">
            <a:avLst/>
          </a:prstGeom>
          <a:solidFill>
            <a:srgbClr val="FEBA43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; </a:t>
            </a:r>
            <a:r>
              <a:rPr lang="en-US" sz="1600" dirty="0" err="1"/>
              <a:t>testa</a:t>
            </a:r>
            <a:r>
              <a:rPr lang="en-US" sz="1600" dirty="0"/>
              <a:t> sensor </a:t>
            </a:r>
            <a:r>
              <a:rPr lang="en-US" sz="1600" dirty="0" err="1"/>
              <a:t>cheio</a:t>
            </a:r>
            <a:endParaRPr lang="en-US" sz="1600" dirty="0"/>
          </a:p>
          <a:p>
            <a:r>
              <a:rPr lang="en-US" sz="1600" dirty="0"/>
              <a:t>ENCHER:</a:t>
            </a:r>
          </a:p>
          <a:p>
            <a:r>
              <a:rPr lang="en-US" sz="1600" dirty="0"/>
              <a:t>    SBI PORTB,0</a:t>
            </a:r>
          </a:p>
          <a:p>
            <a:r>
              <a:rPr lang="en-US" sz="1600" dirty="0"/>
              <a:t>    SBIC PINB,3</a:t>
            </a:r>
          </a:p>
          <a:p>
            <a:r>
              <a:rPr lang="en-US" sz="1600" dirty="0"/>
              <a:t>    RJMP ENCHER</a:t>
            </a:r>
          </a:p>
          <a:p>
            <a:r>
              <a:rPr lang="en-US" sz="1600" dirty="0"/>
              <a:t>    CBI PORTB,0</a:t>
            </a:r>
          </a:p>
          <a:p>
            <a:r>
              <a:rPr lang="en-US" sz="1600" dirty="0"/>
              <a:t>    RJMP MISTURAR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785508" y="2873049"/>
            <a:ext cx="2130506" cy="2062103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; </a:t>
            </a:r>
            <a:r>
              <a:rPr lang="en-US" sz="1600" dirty="0" err="1"/>
              <a:t>liga</a:t>
            </a:r>
            <a:r>
              <a:rPr lang="en-US" sz="1600" dirty="0"/>
              <a:t> </a:t>
            </a:r>
            <a:r>
              <a:rPr lang="en-US" sz="1600" dirty="0" err="1"/>
              <a:t>valvula</a:t>
            </a:r>
            <a:r>
              <a:rPr lang="en-US" sz="1600" dirty="0"/>
              <a:t> </a:t>
            </a:r>
            <a:r>
              <a:rPr lang="en-US" sz="1600" dirty="0" err="1"/>
              <a:t>por</a:t>
            </a:r>
            <a:r>
              <a:rPr lang="en-US" sz="1600" dirty="0"/>
              <a:t> tempo </a:t>
            </a:r>
          </a:p>
          <a:p>
            <a:r>
              <a:rPr lang="en-US" sz="1600" dirty="0"/>
              <a:t>MISTURAR:</a:t>
            </a:r>
          </a:p>
          <a:p>
            <a:r>
              <a:rPr lang="en-US" sz="1600" dirty="0"/>
              <a:t>    SBI PORTB,2</a:t>
            </a:r>
          </a:p>
          <a:p>
            <a:r>
              <a:rPr lang="en-US" sz="1600" dirty="0"/>
              <a:t>    RCALL ATRASO </a:t>
            </a:r>
          </a:p>
          <a:p>
            <a:r>
              <a:rPr lang="en-US" sz="1600" dirty="0"/>
              <a:t>    RCALL ATRASO </a:t>
            </a:r>
          </a:p>
          <a:p>
            <a:r>
              <a:rPr lang="en-US" sz="1600" dirty="0"/>
              <a:t>    CBI PORTB, 2</a:t>
            </a:r>
          </a:p>
          <a:p>
            <a:r>
              <a:rPr lang="en-US" sz="1600" dirty="0"/>
              <a:t>    RJMP ESVAZIAR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04048" y="2884316"/>
            <a:ext cx="2520279" cy="2062103"/>
          </a:xfrm>
          <a:prstGeom prst="rect">
            <a:avLst/>
          </a:prstGeom>
          <a:solidFill>
            <a:srgbClr val="FEBA43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; </a:t>
            </a:r>
            <a:r>
              <a:rPr lang="en-US" sz="1600" dirty="0" err="1"/>
              <a:t>aguarda</a:t>
            </a:r>
            <a:r>
              <a:rPr lang="en-US" sz="1600" dirty="0"/>
              <a:t> sensor </a:t>
            </a:r>
            <a:r>
              <a:rPr lang="en-US" sz="1600" dirty="0" err="1"/>
              <a:t>vazio</a:t>
            </a:r>
            <a:endParaRPr lang="en-US" sz="1600" dirty="0"/>
          </a:p>
          <a:p>
            <a:r>
              <a:rPr lang="en-US" sz="1600" dirty="0"/>
              <a:t>ESVAZIAR:</a:t>
            </a:r>
          </a:p>
          <a:p>
            <a:r>
              <a:rPr lang="en-US" sz="1600" dirty="0"/>
              <a:t>    SBI PORTB,1</a:t>
            </a:r>
          </a:p>
          <a:p>
            <a:r>
              <a:rPr lang="en-US" sz="1600" dirty="0"/>
              <a:t>    SBIC PINB,4</a:t>
            </a:r>
          </a:p>
          <a:p>
            <a:r>
              <a:rPr lang="en-US" sz="1600" dirty="0"/>
              <a:t>    RJMP ESVAZIAR</a:t>
            </a:r>
          </a:p>
          <a:p>
            <a:r>
              <a:rPr lang="en-US" sz="1600" dirty="0"/>
              <a:t>    CBI PORTB,1</a:t>
            </a:r>
          </a:p>
          <a:p>
            <a:r>
              <a:rPr lang="en-US" sz="1600" dirty="0"/>
              <a:t>    RJMP PRINCIPAL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96336" y="2792800"/>
            <a:ext cx="2016941" cy="2123658"/>
          </a:xfrm>
          <a:prstGeom prst="rect">
            <a:avLst/>
          </a:prstGeom>
          <a:solidFill>
            <a:srgbClr val="FEEFF7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; </a:t>
            </a:r>
            <a:r>
              <a:rPr lang="en-US" sz="1200" dirty="0" err="1"/>
              <a:t>rotina</a:t>
            </a:r>
            <a:r>
              <a:rPr lang="en-US" sz="1200" dirty="0"/>
              <a:t> de </a:t>
            </a:r>
            <a:r>
              <a:rPr lang="en-US" sz="1200" dirty="0" err="1"/>
              <a:t>atraso</a:t>
            </a:r>
            <a:endParaRPr lang="en-US" sz="1200" dirty="0"/>
          </a:p>
          <a:p>
            <a:r>
              <a:rPr lang="en-US" sz="1200" dirty="0"/>
              <a:t>ATRASO:	</a:t>
            </a:r>
          </a:p>
          <a:p>
            <a:r>
              <a:rPr lang="de-DE" sz="1200" dirty="0"/>
              <a:t>      LDI R19,80	</a:t>
            </a:r>
          </a:p>
          <a:p>
            <a:r>
              <a:rPr lang="it-IT" sz="1200" dirty="0"/>
              <a:t> volta:		</a:t>
            </a:r>
          </a:p>
          <a:p>
            <a:r>
              <a:rPr lang="mr-IN" sz="1200" dirty="0"/>
              <a:t>       DEC  R17	</a:t>
            </a:r>
          </a:p>
          <a:p>
            <a:r>
              <a:rPr lang="en-US" sz="1200" dirty="0"/>
              <a:t>      BRNE </a:t>
            </a:r>
            <a:r>
              <a:rPr lang="en-US" sz="1200" dirty="0" err="1"/>
              <a:t>volta</a:t>
            </a:r>
            <a:endParaRPr lang="en-US" sz="1200" dirty="0"/>
          </a:p>
          <a:p>
            <a:r>
              <a:rPr lang="mr-IN" sz="1200" dirty="0"/>
              <a:t>       DEC  R18	</a:t>
            </a:r>
          </a:p>
          <a:p>
            <a:r>
              <a:rPr lang="mr-IN" sz="1200" dirty="0"/>
              <a:t>       </a:t>
            </a:r>
            <a:r>
              <a:rPr lang="en-US" sz="1200" dirty="0"/>
              <a:t>BRNE </a:t>
            </a:r>
            <a:r>
              <a:rPr lang="en-US" sz="1200" dirty="0" err="1"/>
              <a:t>volta</a:t>
            </a:r>
            <a:endParaRPr lang="en-US" sz="1200" dirty="0"/>
          </a:p>
          <a:p>
            <a:r>
              <a:rPr lang="mr-IN" sz="1200" dirty="0"/>
              <a:t>       DEC  R19</a:t>
            </a:r>
          </a:p>
          <a:p>
            <a:r>
              <a:rPr lang="mr-IN" sz="1200" dirty="0"/>
              <a:t>       </a:t>
            </a:r>
            <a:r>
              <a:rPr lang="en-US" sz="1200" dirty="0"/>
              <a:t>BRNE </a:t>
            </a:r>
            <a:r>
              <a:rPr lang="en-US" sz="1200" dirty="0" err="1"/>
              <a:t>volta</a:t>
            </a:r>
            <a:endParaRPr lang="en-US" sz="1200" dirty="0"/>
          </a:p>
          <a:p>
            <a:r>
              <a:rPr lang="mr-IN" sz="1200" dirty="0"/>
              <a:t>      </a:t>
            </a:r>
            <a:r>
              <a:rPr lang="en-US" sz="1200" dirty="0"/>
              <a:t>RET</a:t>
            </a:r>
          </a:p>
        </p:txBody>
      </p:sp>
      <p:sp>
        <p:nvSpPr>
          <p:cNvPr id="34" name="TextBox 65">
            <a:extLst>
              <a:ext uri="{FF2B5EF4-FFF2-40B4-BE49-F238E27FC236}">
                <a16:creationId xmlns:a16="http://schemas.microsoft.com/office/drawing/2014/main" id="{7E6BCB92-7220-46D8-9C0E-00792E8038F9}"/>
              </a:ext>
            </a:extLst>
          </p:cNvPr>
          <p:cNvSpPr txBox="1"/>
          <p:nvPr/>
        </p:nvSpPr>
        <p:spPr>
          <a:xfrm>
            <a:off x="3683596" y="315476"/>
            <a:ext cx="2870903" cy="1815882"/>
          </a:xfrm>
          <a:prstGeom prst="rect">
            <a:avLst/>
          </a:prstGeom>
          <a:solidFill>
            <a:srgbClr val="FCFF93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; define </a:t>
            </a:r>
            <a:r>
              <a:rPr lang="en-US" sz="1600" dirty="0" err="1"/>
              <a:t>entradas</a:t>
            </a:r>
            <a:r>
              <a:rPr lang="en-US" sz="1600" dirty="0"/>
              <a:t> e </a:t>
            </a:r>
            <a:r>
              <a:rPr lang="en-US" sz="1600" dirty="0" err="1"/>
              <a:t>saídas</a:t>
            </a:r>
            <a:endParaRPr lang="en-US" sz="1600" dirty="0"/>
          </a:p>
          <a:p>
            <a:r>
              <a:rPr lang="en-US" sz="1600" dirty="0" err="1"/>
              <a:t>Inicio</a:t>
            </a:r>
            <a:r>
              <a:rPr lang="en-US" sz="1600" dirty="0"/>
              <a:t>:</a:t>
            </a:r>
          </a:p>
          <a:p>
            <a:r>
              <a:rPr lang="en-US" sz="1600" dirty="0"/>
              <a:t>    ORG 0x00   </a:t>
            </a:r>
          </a:p>
          <a:p>
            <a:r>
              <a:rPr lang="en-US" sz="1600" dirty="0"/>
              <a:t>    LDI R16, 0b00000111</a:t>
            </a:r>
          </a:p>
          <a:p>
            <a:r>
              <a:rPr lang="en-US" sz="1600" dirty="0"/>
              <a:t>    OUT DDRB, R16</a:t>
            </a:r>
          </a:p>
          <a:p>
            <a:r>
              <a:rPr lang="en-US" sz="1600" dirty="0"/>
              <a:t>    LDI R19, 0b00111000</a:t>
            </a:r>
          </a:p>
          <a:p>
            <a:r>
              <a:rPr lang="en-US" sz="1600" dirty="0"/>
              <a:t>    OUT PORTB, R16</a:t>
            </a:r>
          </a:p>
        </p:txBody>
      </p:sp>
    </p:spTree>
    <p:extLst>
      <p:ext uri="{BB962C8B-B14F-4D97-AF65-F5344CB8AC3E}">
        <p14:creationId xmlns:p14="http://schemas.microsoft.com/office/powerpoint/2010/main" val="23869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1" grpId="0" animBg="1"/>
      <p:bldP spid="30" grpId="0" animBg="1"/>
      <p:bldP spid="33" grpId="0" animBg="1"/>
      <p:bldP spid="3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691680" y="1545636"/>
            <a:ext cx="1368152" cy="15121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5400000">
            <a:off x="1646675" y="1266605"/>
            <a:ext cx="594066" cy="720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59632" y="1113590"/>
            <a:ext cx="400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V1</a:t>
            </a:r>
          </a:p>
        </p:txBody>
      </p:sp>
      <p:sp>
        <p:nvSpPr>
          <p:cNvPr id="14" name="Collate 13"/>
          <p:cNvSpPr/>
          <p:nvPr/>
        </p:nvSpPr>
        <p:spPr>
          <a:xfrm rot="16200000">
            <a:off x="1862699" y="1140591"/>
            <a:ext cx="162018" cy="216024"/>
          </a:xfrm>
          <a:prstGeom prst="flowChartCol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9552" y="2841780"/>
            <a:ext cx="1224136" cy="1080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llate 15"/>
          <p:cNvSpPr/>
          <p:nvPr/>
        </p:nvSpPr>
        <p:spPr>
          <a:xfrm>
            <a:off x="827584" y="2733768"/>
            <a:ext cx="360040" cy="378042"/>
          </a:xfrm>
          <a:prstGeom prst="flowChartCol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1520" y="2409734"/>
            <a:ext cx="121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Válvula</a:t>
            </a:r>
            <a:r>
              <a:rPr lang="en-US" sz="1200" dirty="0"/>
              <a:t> </a:t>
            </a:r>
            <a:r>
              <a:rPr lang="en-US" sz="1200" dirty="0" err="1"/>
              <a:t>saída</a:t>
            </a:r>
            <a:endParaRPr lang="en-US" sz="1200" dirty="0"/>
          </a:p>
        </p:txBody>
      </p:sp>
      <p:sp>
        <p:nvSpPr>
          <p:cNvPr id="20" name="Left Arrow Callout 19"/>
          <p:cNvSpPr/>
          <p:nvPr/>
        </p:nvSpPr>
        <p:spPr>
          <a:xfrm>
            <a:off x="2987824" y="2031690"/>
            <a:ext cx="504056" cy="162018"/>
          </a:xfrm>
          <a:prstGeom prst="lef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563888" y="1977685"/>
            <a:ext cx="15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Sensor </a:t>
            </a:r>
            <a:r>
              <a:rPr lang="en-US" sz="1400" dirty="0" err="1"/>
              <a:t>mínimo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2267744" y="2787774"/>
            <a:ext cx="216024" cy="5940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rved Right Arrow 26"/>
          <p:cNvSpPr/>
          <p:nvPr/>
        </p:nvSpPr>
        <p:spPr>
          <a:xfrm>
            <a:off x="2051720" y="2625756"/>
            <a:ext cx="648072" cy="27003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07707" y="3435848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Misturador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979715" y="2139704"/>
            <a:ext cx="736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Tanque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179512" y="3651870"/>
            <a:ext cx="4392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seguida</a:t>
            </a:r>
            <a:r>
              <a:rPr lang="en-US" sz="1600" dirty="0"/>
              <a:t> </a:t>
            </a:r>
            <a:r>
              <a:rPr lang="en-US" sz="1600" dirty="0" err="1"/>
              <a:t>aciona</a:t>
            </a:r>
            <a:r>
              <a:rPr lang="en-US" sz="1600" dirty="0"/>
              <a:t>-se V3 </a:t>
            </a:r>
            <a:r>
              <a:rPr lang="en-US" sz="1600" dirty="0" err="1"/>
              <a:t>até</a:t>
            </a:r>
            <a:r>
              <a:rPr lang="en-US" sz="1600" dirty="0"/>
              <a:t> </a:t>
            </a:r>
            <a:r>
              <a:rPr lang="en-US" sz="1600" dirty="0" err="1"/>
              <a:t>que</a:t>
            </a:r>
            <a:r>
              <a:rPr lang="en-US" sz="1600" dirty="0"/>
              <a:t> sensor </a:t>
            </a:r>
            <a:r>
              <a:rPr lang="en-US" sz="1600" dirty="0" err="1"/>
              <a:t>cheio</a:t>
            </a:r>
            <a:r>
              <a:rPr lang="en-US" sz="1600" dirty="0"/>
              <a:t> </a:t>
            </a:r>
            <a:r>
              <a:rPr lang="en-US" sz="1600" dirty="0" err="1"/>
              <a:t>seja</a:t>
            </a:r>
            <a:r>
              <a:rPr lang="en-US" sz="1600" dirty="0"/>
              <a:t> </a:t>
            </a:r>
            <a:r>
              <a:rPr lang="en-US" sz="1600" dirty="0" err="1"/>
              <a:t>acionado</a:t>
            </a:r>
            <a:r>
              <a:rPr lang="en-US" sz="1600" dirty="0"/>
              <a:t>(0). </a:t>
            </a:r>
            <a:r>
              <a:rPr lang="en-US" sz="1600" dirty="0" err="1"/>
              <a:t>Esvazia</a:t>
            </a:r>
            <a:r>
              <a:rPr lang="en-US" sz="1600" dirty="0"/>
              <a:t>-se o </a:t>
            </a:r>
            <a:r>
              <a:rPr lang="en-US" sz="1600" dirty="0" err="1"/>
              <a:t>tanque</a:t>
            </a:r>
            <a:r>
              <a:rPr lang="en-US" sz="1600" dirty="0"/>
              <a:t> </a:t>
            </a:r>
            <a:r>
              <a:rPr lang="en-US" sz="1600" dirty="0" err="1"/>
              <a:t>até</a:t>
            </a:r>
            <a:r>
              <a:rPr lang="en-US" sz="1600" dirty="0"/>
              <a:t> o sensor </a:t>
            </a:r>
            <a:r>
              <a:rPr lang="en-US" sz="1600" dirty="0" err="1"/>
              <a:t>vazio</a:t>
            </a:r>
            <a:r>
              <a:rPr lang="en-US" sz="1600" dirty="0"/>
              <a:t> </a:t>
            </a:r>
            <a:r>
              <a:rPr lang="en-US" sz="1600" dirty="0" err="1"/>
              <a:t>ser</a:t>
            </a:r>
            <a:r>
              <a:rPr lang="en-US" sz="1600" dirty="0"/>
              <a:t> </a:t>
            </a:r>
            <a:r>
              <a:rPr lang="en-US" sz="1600" dirty="0" err="1"/>
              <a:t>acionado</a:t>
            </a:r>
            <a:r>
              <a:rPr lang="en-US" sz="1600" dirty="0"/>
              <a:t>(0). </a:t>
            </a:r>
            <a:r>
              <a:rPr lang="en-US" sz="1600" dirty="0" err="1"/>
              <a:t>Voltando</a:t>
            </a:r>
            <a:r>
              <a:rPr lang="en-US" sz="1600" dirty="0"/>
              <a:t> </a:t>
            </a:r>
            <a:r>
              <a:rPr lang="en-US" sz="1600" dirty="0" err="1"/>
              <a:t>ao</a:t>
            </a:r>
            <a:r>
              <a:rPr lang="en-US" sz="1600" dirty="0"/>
              <a:t> </a:t>
            </a:r>
            <a:r>
              <a:rPr lang="en-US" sz="1600" dirty="0" err="1"/>
              <a:t>estado</a:t>
            </a:r>
            <a:r>
              <a:rPr lang="en-US" sz="1600" dirty="0"/>
              <a:t> </a:t>
            </a:r>
            <a:r>
              <a:rPr lang="en-US" sz="1600" dirty="0" err="1"/>
              <a:t>inicial</a:t>
            </a:r>
            <a:r>
              <a:rPr lang="en-US" sz="1600" dirty="0"/>
              <a:t>. Consider clock 16Mhz.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923928" y="1383618"/>
            <a:ext cx="1008112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4" name="Left Arrow Callout 23"/>
          <p:cNvSpPr/>
          <p:nvPr/>
        </p:nvSpPr>
        <p:spPr>
          <a:xfrm>
            <a:off x="2987824" y="2679762"/>
            <a:ext cx="504056" cy="162018"/>
          </a:xfrm>
          <a:prstGeom prst="lef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563891" y="2625757"/>
            <a:ext cx="1344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Sensor </a:t>
            </a:r>
            <a:r>
              <a:rPr lang="en-US" sz="1400" dirty="0" err="1"/>
              <a:t>Vazio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 rot="5400000">
            <a:off x="2150731" y="1266605"/>
            <a:ext cx="594066" cy="720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051720" y="1005578"/>
            <a:ext cx="400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V2</a:t>
            </a:r>
          </a:p>
        </p:txBody>
      </p:sp>
      <p:sp>
        <p:nvSpPr>
          <p:cNvPr id="34" name="Collate 33"/>
          <p:cNvSpPr/>
          <p:nvPr/>
        </p:nvSpPr>
        <p:spPr>
          <a:xfrm rot="16200000">
            <a:off x="2366755" y="1140591"/>
            <a:ext cx="162018" cy="216024"/>
          </a:xfrm>
          <a:prstGeom prst="flowChartCol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 rot="5400000">
            <a:off x="2654787" y="1266605"/>
            <a:ext cx="594066" cy="720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llate 35"/>
          <p:cNvSpPr/>
          <p:nvPr/>
        </p:nvSpPr>
        <p:spPr>
          <a:xfrm rot="16200000">
            <a:off x="2870811" y="1140591"/>
            <a:ext cx="162018" cy="216024"/>
          </a:xfrm>
          <a:prstGeom prst="flowChartCol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59832" y="987574"/>
            <a:ext cx="400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V3</a:t>
            </a:r>
          </a:p>
        </p:txBody>
      </p:sp>
      <p:sp>
        <p:nvSpPr>
          <p:cNvPr id="38" name="Text Box 3"/>
          <p:cNvSpPr txBox="1">
            <a:spLocks noChangeArrowheads="1"/>
          </p:cNvSpPr>
          <p:nvPr/>
        </p:nvSpPr>
        <p:spPr bwMode="auto">
          <a:xfrm>
            <a:off x="179512" y="141480"/>
            <a:ext cx="8784976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 eaLnBrk="1" hangingPunct="1">
              <a:buSzPct val="100000"/>
            </a:pPr>
            <a:r>
              <a:rPr lang="pt-BR" sz="1800" dirty="0">
                <a:solidFill>
                  <a:srgbClr val="000000"/>
                </a:solidFill>
                <a:latin typeface="Tahoma" charset="0"/>
                <a:ea typeface="Microsoft YaHei" charset="0"/>
                <a:cs typeface="Microsoft YaHei" charset="0"/>
              </a:rPr>
              <a:t>Exercício:</a:t>
            </a:r>
          </a:p>
          <a:p>
            <a:pPr eaLnBrk="1" hangingPunct="1">
              <a:buSzPct val="100000"/>
            </a:pPr>
            <a:r>
              <a:rPr lang="pt-BR" sz="1800" dirty="0">
                <a:solidFill>
                  <a:srgbClr val="000000"/>
                </a:solidFill>
                <a:latin typeface="Tahoma" charset="0"/>
                <a:ea typeface="Microsoft YaHei" charset="0"/>
                <a:cs typeface="Microsoft YaHei" charset="0"/>
              </a:rPr>
              <a:t>3) Escreva um programa em mnemônicos que controle o seguinte misturador.</a:t>
            </a:r>
          </a:p>
        </p:txBody>
      </p:sp>
      <p:sp>
        <p:nvSpPr>
          <p:cNvPr id="2" name="Rectangle 1"/>
          <p:cNvSpPr/>
          <p:nvPr/>
        </p:nvSpPr>
        <p:spPr>
          <a:xfrm>
            <a:off x="5220072" y="915566"/>
            <a:ext cx="37444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O </a:t>
            </a:r>
            <a:r>
              <a:rPr lang="en-US" sz="1600" dirty="0" err="1"/>
              <a:t>Programa</a:t>
            </a:r>
            <a:r>
              <a:rPr lang="en-US" sz="1600" dirty="0"/>
              <a:t> </a:t>
            </a:r>
            <a:r>
              <a:rPr lang="en-US" sz="1600" dirty="0" err="1"/>
              <a:t>aguarda</a:t>
            </a:r>
            <a:r>
              <a:rPr lang="en-US" sz="1600" dirty="0"/>
              <a:t> “Start” </a:t>
            </a:r>
            <a:r>
              <a:rPr lang="en-US" sz="1600" dirty="0" err="1"/>
              <a:t>ser</a:t>
            </a:r>
            <a:r>
              <a:rPr lang="en-US" sz="1600" dirty="0"/>
              <a:t> </a:t>
            </a:r>
            <a:r>
              <a:rPr lang="en-US" sz="1600" dirty="0" err="1"/>
              <a:t>pressionado</a:t>
            </a:r>
            <a:r>
              <a:rPr lang="en-US" sz="1600" dirty="0"/>
              <a:t>, </a:t>
            </a:r>
            <a:r>
              <a:rPr lang="en-US" sz="1600" dirty="0" err="1"/>
              <a:t>que</a:t>
            </a:r>
            <a:r>
              <a:rPr lang="en-US" sz="1600" dirty="0"/>
              <a:t> </a:t>
            </a:r>
            <a:r>
              <a:rPr lang="en-US" sz="1600" dirty="0" err="1"/>
              <a:t>liga</a:t>
            </a:r>
            <a:r>
              <a:rPr lang="en-US" sz="1600" dirty="0"/>
              <a:t> a V1 </a:t>
            </a:r>
            <a:r>
              <a:rPr lang="en-US" sz="1600" dirty="0" err="1"/>
              <a:t>durante</a:t>
            </a:r>
            <a:r>
              <a:rPr lang="en-US" sz="1600" dirty="0"/>
              <a:t> 3 </a:t>
            </a:r>
            <a:r>
              <a:rPr lang="en-US" sz="1600" dirty="0" err="1"/>
              <a:t>segundos</a:t>
            </a:r>
            <a:r>
              <a:rPr lang="en-US" sz="1600" dirty="0"/>
              <a:t>. </a:t>
            </a:r>
            <a:r>
              <a:rPr lang="en-US" sz="1600" dirty="0" err="1"/>
              <a:t>Aciona</a:t>
            </a:r>
            <a:r>
              <a:rPr lang="en-US" sz="1600" dirty="0"/>
              <a:t>-se V2 </a:t>
            </a:r>
            <a:r>
              <a:rPr lang="en-US" sz="1600" dirty="0" err="1"/>
              <a:t>durante</a:t>
            </a:r>
            <a:r>
              <a:rPr lang="en-US" sz="1600" dirty="0"/>
              <a:t> 2 </a:t>
            </a:r>
            <a:r>
              <a:rPr lang="en-US" sz="1600" dirty="0" err="1"/>
              <a:t>segundos</a:t>
            </a:r>
            <a:r>
              <a:rPr lang="en-US" sz="1600" dirty="0"/>
              <a:t>. O </a:t>
            </a:r>
            <a:r>
              <a:rPr lang="en-US" sz="1600" dirty="0" err="1"/>
              <a:t>misturador</a:t>
            </a:r>
            <a:r>
              <a:rPr lang="en-US" sz="1600" dirty="0"/>
              <a:t> </a:t>
            </a:r>
            <a:r>
              <a:rPr lang="en-US" sz="1600" dirty="0" err="1"/>
              <a:t>é</a:t>
            </a:r>
            <a:r>
              <a:rPr lang="en-US" sz="1600" dirty="0"/>
              <a:t> </a:t>
            </a:r>
            <a:r>
              <a:rPr lang="en-US" sz="1600" dirty="0" err="1"/>
              <a:t>acionado</a:t>
            </a:r>
            <a:r>
              <a:rPr lang="en-US" sz="1600" dirty="0"/>
              <a:t> </a:t>
            </a:r>
            <a:r>
              <a:rPr lang="en-US" sz="1600" dirty="0" err="1"/>
              <a:t>por</a:t>
            </a:r>
            <a:r>
              <a:rPr lang="en-US" sz="1600" dirty="0"/>
              <a:t> 2 </a:t>
            </a:r>
            <a:r>
              <a:rPr lang="en-US" sz="1600" dirty="0" err="1"/>
              <a:t>segundos</a:t>
            </a:r>
            <a:r>
              <a:rPr lang="en-US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893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ptura de Tela 2020-04-10 às 09.34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29"/>
            <a:ext cx="4878426" cy="3207993"/>
          </a:xfrm>
          <a:prstGeom prst="rect">
            <a:avLst/>
          </a:prstGeom>
        </p:spPr>
      </p:pic>
      <p:sp>
        <p:nvSpPr>
          <p:cNvPr id="4" name="Trapezoid 3"/>
          <p:cNvSpPr/>
          <p:nvPr/>
        </p:nvSpPr>
        <p:spPr>
          <a:xfrm flipV="1">
            <a:off x="2627784" y="3651870"/>
            <a:ext cx="1944216" cy="792088"/>
          </a:xfrm>
          <a:prstGeom prst="trapezoid">
            <a:avLst>
              <a:gd name="adj" fmla="val 77258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Isosceles Triangle 4"/>
          <p:cNvSpPr/>
          <p:nvPr/>
        </p:nvSpPr>
        <p:spPr>
          <a:xfrm flipV="1">
            <a:off x="3419872" y="3651870"/>
            <a:ext cx="432048" cy="216024"/>
          </a:xfrm>
          <a:prstGeom prst="triangl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3539" name="Group 193538"/>
          <p:cNvGrpSpPr/>
          <p:nvPr/>
        </p:nvGrpSpPr>
        <p:grpSpPr>
          <a:xfrm>
            <a:off x="107504" y="3075806"/>
            <a:ext cx="792088" cy="720080"/>
            <a:chOff x="107504" y="3075806"/>
            <a:chExt cx="792088" cy="720080"/>
          </a:xfrm>
        </p:grpSpPr>
        <p:sp>
          <p:nvSpPr>
            <p:cNvPr id="6" name="Rectangle 5"/>
            <p:cNvSpPr/>
            <p:nvPr/>
          </p:nvSpPr>
          <p:spPr>
            <a:xfrm>
              <a:off x="107504" y="3507854"/>
              <a:ext cx="792088" cy="288032"/>
            </a:xfrm>
            <a:prstGeom prst="rect">
              <a:avLst/>
            </a:prstGeom>
            <a:solidFill>
              <a:srgbClr val="FEAE7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PC</a:t>
              </a: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503548" y="3075806"/>
              <a:ext cx="108012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611560" y="3795886"/>
            <a:ext cx="1368152" cy="576064"/>
            <a:chOff x="611560" y="3795886"/>
            <a:chExt cx="1368152" cy="576064"/>
          </a:xfrm>
        </p:grpSpPr>
        <p:sp>
          <p:nvSpPr>
            <p:cNvPr id="12" name="Rectangle 11"/>
            <p:cNvSpPr/>
            <p:nvPr/>
          </p:nvSpPr>
          <p:spPr>
            <a:xfrm>
              <a:off x="611560" y="4155926"/>
              <a:ext cx="1368152" cy="216024"/>
            </a:xfrm>
            <a:prstGeom prst="rect">
              <a:avLst/>
            </a:prstGeom>
            <a:solidFill>
              <a:srgbClr val="FEAE7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Decoder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1259632" y="3795886"/>
              <a:ext cx="288032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3275856" y="3939902"/>
            <a:ext cx="63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ULA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915816" y="267494"/>
            <a:ext cx="1368152" cy="3360710"/>
            <a:chOff x="2915816" y="267494"/>
            <a:chExt cx="1368152" cy="3360710"/>
          </a:xfrm>
        </p:grpSpPr>
        <p:grpSp>
          <p:nvGrpSpPr>
            <p:cNvPr id="15" name="Group 14"/>
            <p:cNvGrpSpPr/>
            <p:nvPr/>
          </p:nvGrpSpPr>
          <p:grpSpPr>
            <a:xfrm>
              <a:off x="2915816" y="387844"/>
              <a:ext cx="1368152" cy="3240360"/>
              <a:chOff x="2915816" y="387844"/>
              <a:chExt cx="1368152" cy="3240360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 flipH="1">
                <a:off x="2915816" y="411510"/>
                <a:ext cx="216024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2915816" y="387844"/>
                <a:ext cx="0" cy="302433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2915816" y="3412180"/>
                <a:ext cx="72008" cy="21602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4283968" y="3196156"/>
                <a:ext cx="0" cy="36004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2915816" y="3196156"/>
                <a:ext cx="136815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566" name="Left Brace 193565"/>
            <p:cNvSpPr/>
            <p:nvPr/>
          </p:nvSpPr>
          <p:spPr>
            <a:xfrm>
              <a:off x="3059832" y="267494"/>
              <a:ext cx="117727" cy="288032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4371950"/>
            <a:ext cx="1516814" cy="436404"/>
            <a:chOff x="1115616" y="4371950"/>
            <a:chExt cx="1516814" cy="436404"/>
          </a:xfrm>
        </p:grpSpPr>
        <p:cxnSp>
          <p:nvCxnSpPr>
            <p:cNvPr id="38" name="Straight Arrow Connector 37"/>
            <p:cNvCxnSpPr>
              <a:endCxn id="193551" idx="1"/>
            </p:cNvCxnSpPr>
            <p:nvPr/>
          </p:nvCxnSpPr>
          <p:spPr>
            <a:xfrm>
              <a:off x="1115616" y="4659982"/>
              <a:ext cx="360040" cy="2178"/>
            </a:xfrm>
            <a:prstGeom prst="straightConnector1">
              <a:avLst/>
            </a:prstGeom>
            <a:ln>
              <a:solidFill>
                <a:srgbClr val="FC02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3551" name="TextBox 193550"/>
            <p:cNvSpPr txBox="1"/>
            <p:nvPr/>
          </p:nvSpPr>
          <p:spPr>
            <a:xfrm>
              <a:off x="1475656" y="4515966"/>
              <a:ext cx="115677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rgbClr val="FC02FF"/>
                  </a:solidFill>
                </a:rPr>
                <a:t>Bus Control</a:t>
              </a:r>
            </a:p>
          </p:txBody>
        </p:sp>
        <p:cxnSp>
          <p:nvCxnSpPr>
            <p:cNvPr id="193565" name="Straight Connector 193564"/>
            <p:cNvCxnSpPr/>
            <p:nvPr/>
          </p:nvCxnSpPr>
          <p:spPr>
            <a:xfrm flipV="1">
              <a:off x="1115616" y="4371950"/>
              <a:ext cx="0" cy="432048"/>
            </a:xfrm>
            <a:prstGeom prst="line">
              <a:avLst/>
            </a:prstGeom>
            <a:ln>
              <a:solidFill>
                <a:srgbClr val="FC02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1115616" y="4803998"/>
              <a:ext cx="360040" cy="0"/>
            </a:xfrm>
            <a:prstGeom prst="straightConnector1">
              <a:avLst/>
            </a:prstGeom>
            <a:ln>
              <a:solidFill>
                <a:srgbClr val="FC02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1115616" y="4515966"/>
              <a:ext cx="360040" cy="0"/>
            </a:xfrm>
            <a:prstGeom prst="straightConnector1">
              <a:avLst/>
            </a:prstGeom>
            <a:ln>
              <a:solidFill>
                <a:srgbClr val="FC02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220072" y="195486"/>
            <a:ext cx="3923928" cy="936104"/>
            <a:chOff x="5220072" y="123478"/>
            <a:chExt cx="3923928" cy="936104"/>
          </a:xfrm>
        </p:grpSpPr>
        <p:pic>
          <p:nvPicPr>
            <p:cNvPr id="51" name="Picture 50" descr="microcontrolador-atmega328-atmega328p-pu-arduino-atmel-D_NQ_NP_656904-MLB25923426607_082017-O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123478"/>
              <a:ext cx="971600" cy="568262"/>
            </a:xfrm>
            <a:prstGeom prst="rect">
              <a:avLst/>
            </a:prstGeom>
          </p:spPr>
        </p:pic>
        <p:sp>
          <p:nvSpPr>
            <p:cNvPr id="49" name="Rectangle 48"/>
            <p:cNvSpPr/>
            <p:nvPr/>
          </p:nvSpPr>
          <p:spPr>
            <a:xfrm>
              <a:off x="6876256" y="483518"/>
              <a:ext cx="144016" cy="144016"/>
            </a:xfrm>
            <a:prstGeom prst="rect">
              <a:avLst/>
            </a:prstGeom>
            <a:solidFill>
              <a:srgbClr val="ADE2E2"/>
            </a:solidFill>
            <a:ln w="31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020272" y="483518"/>
              <a:ext cx="144016" cy="144016"/>
            </a:xfrm>
            <a:prstGeom prst="rect">
              <a:avLst/>
            </a:prstGeom>
            <a:solidFill>
              <a:srgbClr val="ADE2E2"/>
            </a:solidFill>
            <a:ln w="31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164288" y="483518"/>
              <a:ext cx="144016" cy="144016"/>
            </a:xfrm>
            <a:prstGeom prst="rect">
              <a:avLst/>
            </a:prstGeom>
            <a:solidFill>
              <a:srgbClr val="ADE2E2"/>
            </a:solidFill>
            <a:ln w="31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7308304" y="483518"/>
              <a:ext cx="144016" cy="144016"/>
            </a:xfrm>
            <a:prstGeom prst="rect">
              <a:avLst/>
            </a:prstGeom>
            <a:solidFill>
              <a:srgbClr val="ADE2E2"/>
            </a:solidFill>
            <a:ln w="31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7452320" y="483518"/>
              <a:ext cx="144016" cy="144016"/>
            </a:xfrm>
            <a:prstGeom prst="rect">
              <a:avLst/>
            </a:prstGeom>
            <a:solidFill>
              <a:srgbClr val="ADE2E2"/>
            </a:solidFill>
            <a:ln w="31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7596336" y="483518"/>
              <a:ext cx="144016" cy="144016"/>
            </a:xfrm>
            <a:prstGeom prst="rect">
              <a:avLst/>
            </a:prstGeom>
            <a:solidFill>
              <a:srgbClr val="ADE2E2"/>
            </a:solidFill>
            <a:ln w="31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7740352" y="483518"/>
              <a:ext cx="144016" cy="144016"/>
            </a:xfrm>
            <a:prstGeom prst="rect">
              <a:avLst/>
            </a:prstGeom>
            <a:solidFill>
              <a:srgbClr val="ADE2E2"/>
            </a:solidFill>
            <a:ln w="31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7884368" y="483518"/>
              <a:ext cx="144016" cy="144016"/>
            </a:xfrm>
            <a:prstGeom prst="rect">
              <a:avLst/>
            </a:prstGeom>
            <a:solidFill>
              <a:srgbClr val="ADE2E2"/>
            </a:solidFill>
            <a:ln w="31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7956376" y="843558"/>
              <a:ext cx="0" cy="144016"/>
            </a:xfrm>
            <a:prstGeom prst="line">
              <a:avLst/>
            </a:prstGeom>
            <a:ln w="9525" cmpd="sng">
              <a:solidFill>
                <a:schemeClr val="accent5">
                  <a:lumMod val="75000"/>
                </a:schemeClr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956376" y="987574"/>
              <a:ext cx="864096" cy="0"/>
            </a:xfrm>
            <a:prstGeom prst="line">
              <a:avLst/>
            </a:prstGeom>
            <a:ln w="95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8820472" y="483518"/>
              <a:ext cx="0" cy="504056"/>
            </a:xfrm>
            <a:prstGeom prst="straightConnector1">
              <a:avLst/>
            </a:prstGeom>
            <a:ln w="9525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ectangle 131"/>
            <p:cNvSpPr/>
            <p:nvPr/>
          </p:nvSpPr>
          <p:spPr>
            <a:xfrm>
              <a:off x="6876256" y="699542"/>
              <a:ext cx="144016" cy="144016"/>
            </a:xfrm>
            <a:prstGeom prst="rect">
              <a:avLst/>
            </a:prstGeom>
            <a:solidFill>
              <a:srgbClr val="ADE2E2"/>
            </a:solidFill>
            <a:ln w="31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7020272" y="699542"/>
              <a:ext cx="144016" cy="144016"/>
            </a:xfrm>
            <a:prstGeom prst="rect">
              <a:avLst/>
            </a:prstGeom>
            <a:solidFill>
              <a:srgbClr val="ADE2E2"/>
            </a:solidFill>
            <a:ln w="31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7164288" y="699542"/>
              <a:ext cx="144016" cy="144016"/>
            </a:xfrm>
            <a:prstGeom prst="rect">
              <a:avLst/>
            </a:prstGeom>
            <a:solidFill>
              <a:srgbClr val="ADE2E2"/>
            </a:solidFill>
            <a:ln w="31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7308304" y="699542"/>
              <a:ext cx="144016" cy="144016"/>
            </a:xfrm>
            <a:prstGeom prst="rect">
              <a:avLst/>
            </a:prstGeom>
            <a:solidFill>
              <a:srgbClr val="ADE2E2"/>
            </a:solidFill>
            <a:ln w="31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7452320" y="699542"/>
              <a:ext cx="144016" cy="144016"/>
            </a:xfrm>
            <a:prstGeom prst="rect">
              <a:avLst/>
            </a:prstGeom>
            <a:solidFill>
              <a:srgbClr val="ADE2E2"/>
            </a:solidFill>
            <a:ln w="31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7596336" y="699542"/>
              <a:ext cx="144016" cy="144016"/>
            </a:xfrm>
            <a:prstGeom prst="rect">
              <a:avLst/>
            </a:prstGeom>
            <a:solidFill>
              <a:srgbClr val="ADE2E2"/>
            </a:solidFill>
            <a:ln w="31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7740352" y="699542"/>
              <a:ext cx="144016" cy="144016"/>
            </a:xfrm>
            <a:prstGeom prst="rect">
              <a:avLst/>
            </a:prstGeom>
            <a:solidFill>
              <a:srgbClr val="ADE2E2"/>
            </a:solidFill>
            <a:ln w="31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7884368" y="699542"/>
              <a:ext cx="144016" cy="144016"/>
            </a:xfrm>
            <a:prstGeom prst="rect">
              <a:avLst/>
            </a:prstGeom>
            <a:solidFill>
              <a:srgbClr val="ADE2E2"/>
            </a:solidFill>
            <a:ln w="31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6156176" y="627534"/>
              <a:ext cx="7106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Porta</a:t>
              </a:r>
              <a:r>
                <a:rPr lang="en-US" sz="1100" dirty="0"/>
                <a:t> D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6876256" y="195486"/>
              <a:ext cx="144016" cy="144016"/>
            </a:xfrm>
            <a:prstGeom prst="rect">
              <a:avLst/>
            </a:prstGeom>
            <a:solidFill>
              <a:srgbClr val="ADE2E2"/>
            </a:solidFill>
            <a:ln w="31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7020272" y="195486"/>
              <a:ext cx="144016" cy="144016"/>
            </a:xfrm>
            <a:prstGeom prst="rect">
              <a:avLst/>
            </a:prstGeom>
            <a:solidFill>
              <a:srgbClr val="ADE2E2"/>
            </a:solidFill>
            <a:ln w="31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7164288" y="195486"/>
              <a:ext cx="144016" cy="144016"/>
            </a:xfrm>
            <a:prstGeom prst="rect">
              <a:avLst/>
            </a:prstGeom>
            <a:solidFill>
              <a:srgbClr val="ADE2E2"/>
            </a:solidFill>
            <a:ln w="31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7308304" y="195486"/>
              <a:ext cx="144016" cy="144016"/>
            </a:xfrm>
            <a:prstGeom prst="rect">
              <a:avLst/>
            </a:prstGeom>
            <a:solidFill>
              <a:srgbClr val="ADE2E2"/>
            </a:solidFill>
            <a:ln w="31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7452320" y="195486"/>
              <a:ext cx="144016" cy="144016"/>
            </a:xfrm>
            <a:prstGeom prst="rect">
              <a:avLst/>
            </a:prstGeom>
            <a:solidFill>
              <a:srgbClr val="ADE2E2"/>
            </a:solidFill>
            <a:ln w="31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7596336" y="195486"/>
              <a:ext cx="144016" cy="144016"/>
            </a:xfrm>
            <a:prstGeom prst="rect">
              <a:avLst/>
            </a:prstGeom>
            <a:solidFill>
              <a:srgbClr val="ADE2E2"/>
            </a:solidFill>
            <a:ln w="31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7740352" y="195486"/>
              <a:ext cx="144016" cy="144016"/>
            </a:xfrm>
            <a:prstGeom prst="rect">
              <a:avLst/>
            </a:prstGeom>
            <a:solidFill>
              <a:srgbClr val="ADE2E2"/>
            </a:solidFill>
            <a:ln w="31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7884368" y="195486"/>
              <a:ext cx="144016" cy="144016"/>
            </a:xfrm>
            <a:prstGeom prst="rect">
              <a:avLst/>
            </a:prstGeom>
            <a:solidFill>
              <a:srgbClr val="ADE2E2"/>
            </a:solidFill>
            <a:ln w="31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Left Brace 61"/>
            <p:cNvSpPr/>
            <p:nvPr/>
          </p:nvSpPr>
          <p:spPr>
            <a:xfrm flipH="1">
              <a:off x="5220072" y="555526"/>
              <a:ext cx="360040" cy="360040"/>
            </a:xfrm>
            <a:prstGeom prst="leftBrac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580112" y="339502"/>
              <a:ext cx="6731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I/O: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508104" y="123478"/>
              <a:ext cx="3600400" cy="936104"/>
            </a:xfrm>
            <a:prstGeom prst="rect">
              <a:avLst/>
            </a:prstGeom>
            <a:noFill/>
            <a:ln>
              <a:solidFill>
                <a:srgbClr val="3366FF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6156176" y="411510"/>
              <a:ext cx="7106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Porta</a:t>
              </a:r>
              <a:r>
                <a:rPr lang="en-US" sz="1100" dirty="0"/>
                <a:t> C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6156176" y="149900"/>
              <a:ext cx="7106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Porta</a:t>
              </a:r>
              <a:r>
                <a:rPr lang="en-US" sz="1100" dirty="0"/>
                <a:t> B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220072" y="1203598"/>
            <a:ext cx="3923928" cy="2088232"/>
            <a:chOff x="5220072" y="1059582"/>
            <a:chExt cx="3923928" cy="2088232"/>
          </a:xfrm>
        </p:grpSpPr>
        <p:sp>
          <p:nvSpPr>
            <p:cNvPr id="151" name="Left Brace 150"/>
            <p:cNvSpPr/>
            <p:nvPr/>
          </p:nvSpPr>
          <p:spPr>
            <a:xfrm flipH="1">
              <a:off x="5220072" y="1059582"/>
              <a:ext cx="360040" cy="360040"/>
            </a:xfrm>
            <a:prstGeom prst="leftBrac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/>
            <p:cNvCxnSpPr>
              <a:stCxn id="151" idx="1"/>
            </p:cNvCxnSpPr>
            <p:nvPr/>
          </p:nvCxnSpPr>
          <p:spPr>
            <a:xfrm>
              <a:off x="5580112" y="1239602"/>
              <a:ext cx="576064" cy="32403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6012160" y="1635646"/>
              <a:ext cx="1080120" cy="3600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rgbClr val="000000"/>
                  </a:solidFill>
                </a:rPr>
                <a:t>Interrupção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7308304" y="1635646"/>
              <a:ext cx="720080" cy="3600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A/D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8244408" y="1635646"/>
              <a:ext cx="720080" cy="3600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Clock</a:t>
              </a: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6012160" y="2139702"/>
              <a:ext cx="1152128" cy="3600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rgbClr val="000000"/>
                  </a:solidFill>
                </a:rPr>
                <a:t>Comparador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380312" y="2139702"/>
              <a:ext cx="504056" cy="3600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SPI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8028384" y="2139702"/>
              <a:ext cx="936104" cy="3600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EEPROM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516216" y="1275606"/>
              <a:ext cx="13392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rgbClr val="008000"/>
                  </a:solidFill>
                </a:rPr>
                <a:t>Periféricos</a:t>
              </a:r>
              <a:r>
                <a:rPr lang="en-US" sz="1600" dirty="0">
                  <a:solidFill>
                    <a:srgbClr val="008000"/>
                  </a:solidFill>
                </a:rPr>
                <a:t>:</a:t>
              </a: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6012160" y="2571750"/>
              <a:ext cx="1152128" cy="3600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mr-IN" sz="1200" dirty="0">
                  <a:solidFill>
                    <a:srgbClr val="000000"/>
                  </a:solidFill>
                </a:rPr>
                <a:t>….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7308304" y="2571750"/>
              <a:ext cx="504056" cy="3600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7956376" y="2571750"/>
              <a:ext cx="936104" cy="3600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5508104" y="1131590"/>
              <a:ext cx="3635896" cy="2016224"/>
            </a:xfrm>
            <a:prstGeom prst="rect">
              <a:avLst/>
            </a:prstGeom>
            <a:noFill/>
            <a:ln>
              <a:solidFill>
                <a:srgbClr val="008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51520" y="411510"/>
            <a:ext cx="5101535" cy="4536504"/>
            <a:chOff x="251520" y="411510"/>
            <a:chExt cx="5101535" cy="4536504"/>
          </a:xfrm>
        </p:grpSpPr>
        <p:sp>
          <p:nvSpPr>
            <p:cNvPr id="31" name="Rectangle 30"/>
            <p:cNvSpPr/>
            <p:nvPr/>
          </p:nvSpPr>
          <p:spPr>
            <a:xfrm>
              <a:off x="4139952" y="4443958"/>
              <a:ext cx="720080" cy="144016"/>
            </a:xfrm>
            <a:prstGeom prst="rect">
              <a:avLst/>
            </a:prstGeom>
            <a:solidFill>
              <a:srgbClr val="EEBDB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Status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51520" y="411510"/>
              <a:ext cx="5101535" cy="4536504"/>
              <a:chOff x="251520" y="411510"/>
              <a:chExt cx="5101535" cy="453650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51520" y="411510"/>
                <a:ext cx="4824536" cy="4536504"/>
                <a:chOff x="251520" y="411510"/>
                <a:chExt cx="4824536" cy="4536504"/>
              </a:xfrm>
            </p:grpSpPr>
            <p:cxnSp>
              <p:nvCxnSpPr>
                <p:cNvPr id="193537" name="Straight Arrow Connector 193536"/>
                <p:cNvCxnSpPr>
                  <a:stCxn id="4" idx="0"/>
                </p:cNvCxnSpPr>
                <p:nvPr/>
              </p:nvCxnSpPr>
              <p:spPr>
                <a:xfrm flipH="1">
                  <a:off x="3563888" y="4443958"/>
                  <a:ext cx="36004" cy="504056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554" name="Straight Arrow Connector 193553"/>
                <p:cNvCxnSpPr/>
                <p:nvPr/>
              </p:nvCxnSpPr>
              <p:spPr>
                <a:xfrm flipV="1">
                  <a:off x="251520" y="3867894"/>
                  <a:ext cx="0" cy="108012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557" name="Straight Connector 193556"/>
                <p:cNvCxnSpPr/>
                <p:nvPr/>
              </p:nvCxnSpPr>
              <p:spPr>
                <a:xfrm>
                  <a:off x="251520" y="4948014"/>
                  <a:ext cx="4824536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>
                  <a:endCxn id="31" idx="2"/>
                </p:cNvCxnSpPr>
                <p:nvPr/>
              </p:nvCxnSpPr>
              <p:spPr>
                <a:xfrm flipV="1">
                  <a:off x="4499992" y="4587974"/>
                  <a:ext cx="0" cy="36004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5076056" y="411510"/>
                  <a:ext cx="0" cy="453650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/>
                <p:cNvCxnSpPr/>
                <p:nvPr/>
              </p:nvCxnSpPr>
              <p:spPr>
                <a:xfrm flipH="1">
                  <a:off x="4644008" y="411510"/>
                  <a:ext cx="432048" cy="0"/>
                </a:xfrm>
                <a:prstGeom prst="straightConnector1">
                  <a:avLst/>
                </a:prstGeom>
                <a:ln w="12700" cmpd="sng">
                  <a:solidFill>
                    <a:srgbClr val="FF0000"/>
                  </a:solidFill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Arrow Connector 266"/>
                <p:cNvCxnSpPr/>
                <p:nvPr/>
              </p:nvCxnSpPr>
              <p:spPr>
                <a:xfrm flipH="1">
                  <a:off x="4644008" y="2211710"/>
                  <a:ext cx="432048" cy="0"/>
                </a:xfrm>
                <a:prstGeom prst="straightConnector1">
                  <a:avLst/>
                </a:prstGeom>
                <a:ln w="12700" cmpd="sng">
                  <a:solidFill>
                    <a:srgbClr val="FF0000"/>
                  </a:solidFill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Arrow Connector 267"/>
                <p:cNvCxnSpPr/>
                <p:nvPr/>
              </p:nvCxnSpPr>
              <p:spPr>
                <a:xfrm flipH="1">
                  <a:off x="4644008" y="1275606"/>
                  <a:ext cx="432048" cy="0"/>
                </a:xfrm>
                <a:prstGeom prst="straightConnector1">
                  <a:avLst/>
                </a:prstGeom>
                <a:ln w="12700" cmpd="sng">
                  <a:solidFill>
                    <a:srgbClr val="FF0000"/>
                  </a:solidFill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Arrow Connector 268"/>
                <p:cNvCxnSpPr/>
                <p:nvPr/>
              </p:nvCxnSpPr>
              <p:spPr>
                <a:xfrm flipH="1">
                  <a:off x="4644008" y="843558"/>
                  <a:ext cx="432048" cy="0"/>
                </a:xfrm>
                <a:prstGeom prst="straightConnector1">
                  <a:avLst/>
                </a:prstGeom>
                <a:ln w="12700" cmpd="sng">
                  <a:solidFill>
                    <a:srgbClr val="FF0000"/>
                  </a:solidFill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TextBox 169"/>
              <p:cNvSpPr txBox="1"/>
              <p:nvPr/>
            </p:nvSpPr>
            <p:spPr>
              <a:xfrm rot="5400000">
                <a:off x="4771616" y="3411533"/>
                <a:ext cx="8858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Bus Data</a:t>
                </a:r>
              </a:p>
            </p:txBody>
          </p:sp>
        </p:grpSp>
      </p:grpSp>
      <p:grpSp>
        <p:nvGrpSpPr>
          <p:cNvPr id="193540" name="Group 193539"/>
          <p:cNvGrpSpPr/>
          <p:nvPr/>
        </p:nvGrpSpPr>
        <p:grpSpPr>
          <a:xfrm>
            <a:off x="611560" y="267494"/>
            <a:ext cx="1944216" cy="3528392"/>
            <a:chOff x="611560" y="267494"/>
            <a:chExt cx="1944216" cy="3528392"/>
          </a:xfrm>
        </p:grpSpPr>
        <p:grpSp>
          <p:nvGrpSpPr>
            <p:cNvPr id="13" name="Group 12"/>
            <p:cNvGrpSpPr/>
            <p:nvPr/>
          </p:nvGrpSpPr>
          <p:grpSpPr>
            <a:xfrm>
              <a:off x="755576" y="3003798"/>
              <a:ext cx="1656184" cy="792088"/>
              <a:chOff x="755576" y="3003798"/>
              <a:chExt cx="1656184" cy="792088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115616" y="3435846"/>
                <a:ext cx="1296144" cy="360040"/>
              </a:xfrm>
              <a:prstGeom prst="rect">
                <a:avLst/>
              </a:prstGeom>
              <a:solidFill>
                <a:srgbClr val="FEAE7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0000"/>
                    </a:solidFill>
                  </a:rPr>
                  <a:t>Reg. </a:t>
                </a:r>
                <a:r>
                  <a:rPr lang="en-US" sz="1200" dirty="0" err="1">
                    <a:solidFill>
                      <a:srgbClr val="000000"/>
                    </a:solidFill>
                  </a:rPr>
                  <a:t>Instrução</a:t>
                </a: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endCxn id="9" idx="0"/>
              </p:cNvCxnSpPr>
              <p:nvPr/>
            </p:nvCxnSpPr>
            <p:spPr>
              <a:xfrm>
                <a:off x="1763688" y="3003798"/>
                <a:ext cx="0" cy="4320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8" name="TextBox 277"/>
              <p:cNvSpPr txBox="1"/>
              <p:nvPr/>
            </p:nvSpPr>
            <p:spPr>
              <a:xfrm>
                <a:off x="755576" y="3075806"/>
                <a:ext cx="1092147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accent5">
                        <a:lumMod val="75000"/>
                      </a:schemeClr>
                    </a:solidFill>
                  </a:rPr>
                  <a:t>Bus Program</a:t>
                </a: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611560" y="267494"/>
              <a:ext cx="1944216" cy="216024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</a:rPr>
                <a:t>0100010101010</a:t>
              </a:r>
            </a:p>
          </p:txBody>
        </p:sp>
        <p:cxnSp>
          <p:nvCxnSpPr>
            <p:cNvPr id="193536" name="Straight Arrow Connector 193535"/>
            <p:cNvCxnSpPr/>
            <p:nvPr/>
          </p:nvCxnSpPr>
          <p:spPr>
            <a:xfrm flipH="1">
              <a:off x="1763688" y="483518"/>
              <a:ext cx="504056" cy="25202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573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339502"/>
            <a:ext cx="7239000" cy="1083469"/>
          </a:xfrm>
        </p:spPr>
        <p:txBody>
          <a:bodyPr/>
          <a:lstStyle/>
          <a:p>
            <a:pPr eaLnBrk="1" hangingPunct="1">
              <a:defRPr/>
            </a:pPr>
            <a:r>
              <a:rPr lang="pt-PT" sz="3200" dirty="0">
                <a:solidFill>
                  <a:srgbClr val="000090"/>
                </a:solidFill>
              </a:rPr>
              <a:t>Microcontrolador </a:t>
            </a:r>
            <a:r>
              <a:rPr lang="pt-BR" sz="3200" dirty="0">
                <a:solidFill>
                  <a:srgbClr val="000090"/>
                </a:solidFill>
              </a:rPr>
              <a:t>AVR ATMEGA 328</a:t>
            </a:r>
            <a:endParaRPr lang="pt-PT" sz="3200" dirty="0">
              <a:solidFill>
                <a:srgbClr val="00009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520" y="1635646"/>
            <a:ext cx="5184576" cy="1314450"/>
          </a:xfrm>
        </p:spPr>
        <p:txBody>
          <a:bodyPr/>
          <a:lstStyle/>
          <a:p>
            <a:pPr eaLnBrk="1" hangingPunct="1">
              <a:defRPr/>
            </a:pPr>
            <a:endParaRPr lang="pt-PT" dirty="0"/>
          </a:p>
          <a:p>
            <a:pPr eaLnBrk="1" hangingPunct="1">
              <a:defRPr/>
            </a:pPr>
            <a:r>
              <a:rPr lang="pt-PT" sz="2800" dirty="0"/>
              <a:t>Utilizando Ambiente de desenvolvimento</a:t>
            </a:r>
          </a:p>
          <a:p>
            <a:pPr eaLnBrk="1" hangingPunct="1">
              <a:defRPr/>
            </a:pPr>
            <a:r>
              <a:rPr lang="pt-PT" sz="2800" dirty="0" err="1"/>
              <a:t>Atmel</a:t>
            </a:r>
            <a:r>
              <a:rPr lang="pt-PT" sz="2800" dirty="0"/>
              <a:t> </a:t>
            </a:r>
            <a:r>
              <a:rPr lang="pt-PT" sz="2800" dirty="0" err="1"/>
              <a:t>Studio</a:t>
            </a:r>
            <a:r>
              <a:rPr lang="pt-PT" sz="2800" dirty="0"/>
              <a:t> 7</a:t>
            </a:r>
          </a:p>
        </p:txBody>
      </p:sp>
      <p:sp>
        <p:nvSpPr>
          <p:cNvPr id="20483" name="TextBox 2"/>
          <p:cNvSpPr txBox="1">
            <a:spLocks noChangeArrowheads="1"/>
          </p:cNvSpPr>
          <p:nvPr/>
        </p:nvSpPr>
        <p:spPr bwMode="auto">
          <a:xfrm>
            <a:off x="2411760" y="4371950"/>
            <a:ext cx="25251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Prof. Marcos Chaves</a:t>
            </a:r>
          </a:p>
        </p:txBody>
      </p:sp>
    </p:spTree>
    <p:extLst>
      <p:ext uri="{BB962C8B-B14F-4D97-AF65-F5344CB8AC3E}">
        <p14:creationId xmlns:p14="http://schemas.microsoft.com/office/powerpoint/2010/main" val="39632996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539750" y="250031"/>
            <a:ext cx="5570756" cy="42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sz="3200" baseline="30000"/>
              <a:t>Ambientes de Desenvolvimento p/ AVR</a:t>
            </a:r>
            <a:endParaRPr lang="en-US" sz="3200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900115" y="897732"/>
            <a:ext cx="7775575" cy="120032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dirty="0"/>
              <a:t>AVR Studio 4 e </a:t>
            </a:r>
            <a:r>
              <a:rPr lang="pt-BR" dirty="0" err="1"/>
              <a:t>Atmel</a:t>
            </a:r>
            <a:r>
              <a:rPr lang="pt-BR" dirty="0"/>
              <a:t> Studio 7 - desenvolvimento em </a:t>
            </a:r>
            <a:r>
              <a:rPr lang="pt-BR" dirty="0" err="1"/>
              <a:t>assembly</a:t>
            </a:r>
            <a:r>
              <a:rPr lang="pt-BR" dirty="0"/>
              <a:t> e C, com simulador/depurador. Freeware fornecido pela </a:t>
            </a:r>
            <a:r>
              <a:rPr lang="pt-BR" dirty="0" err="1"/>
              <a:t>Atmel</a:t>
            </a:r>
            <a:r>
              <a:rPr lang="pt-BR" dirty="0"/>
              <a:t>. AVR Studio. No desenvolvimento em C pode ser usado com o compilador GNU GCC </a:t>
            </a:r>
            <a:r>
              <a:rPr lang="pt-BR" dirty="0" err="1"/>
              <a:t>WinAVR</a:t>
            </a:r>
            <a:r>
              <a:rPr lang="pt-BR" dirty="0"/>
              <a:t> e com o AVR </a:t>
            </a:r>
            <a:r>
              <a:rPr lang="pt-BR" dirty="0" err="1"/>
              <a:t>To</a:t>
            </a:r>
            <a:r>
              <a:rPr lang="pt-BR" dirty="0"/>
              <a:t>- </a:t>
            </a:r>
            <a:r>
              <a:rPr lang="pt-BR" dirty="0" err="1"/>
              <a:t>olchain</a:t>
            </a:r>
            <a:r>
              <a:rPr lang="pt-BR" dirty="0"/>
              <a:t> da </a:t>
            </a:r>
            <a:r>
              <a:rPr lang="pt-BR" dirty="0" err="1"/>
              <a:t>Atmel</a:t>
            </a:r>
            <a:r>
              <a:rPr lang="pt-BR" dirty="0"/>
              <a:t>.</a:t>
            </a:r>
            <a:endParaRPr lang="en-US" dirty="0"/>
          </a:p>
        </p:txBody>
      </p:sp>
      <p:pic>
        <p:nvPicPr>
          <p:cNvPr id="49155" name="Picture 3" descr="Captura de Tela 2016-08-10 às 02.08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11710"/>
            <a:ext cx="4176464" cy="235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rquitetura 328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00" y="555526"/>
            <a:ext cx="4481609" cy="45309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9592" y="195486"/>
            <a:ext cx="5450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Arquitetura</a:t>
            </a:r>
            <a:r>
              <a:rPr lang="en-US" sz="2000" dirty="0"/>
              <a:t> </a:t>
            </a:r>
            <a:r>
              <a:rPr lang="en-US" sz="2000" dirty="0" err="1"/>
              <a:t>Microcontrolador</a:t>
            </a:r>
            <a:r>
              <a:rPr lang="en-US" sz="2000" dirty="0"/>
              <a:t> Atmega328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71600" y="771550"/>
            <a:ext cx="4974943" cy="1152128"/>
            <a:chOff x="971600" y="771550"/>
            <a:chExt cx="4974943" cy="1152128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771550"/>
              <a:ext cx="13025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Programa</a:t>
              </a:r>
              <a:r>
                <a:rPr lang="en-US" dirty="0"/>
                <a:t> </a:t>
              </a:r>
            </a:p>
            <a:p>
              <a:r>
                <a:rPr lang="en-US" dirty="0"/>
                <a:t>Assembly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971600" y="1094716"/>
              <a:ext cx="3672408" cy="8289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 descr="a000066_featured_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688" y="285496"/>
            <a:ext cx="2808312" cy="178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6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-164554"/>
            <a:ext cx="7313612" cy="857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Fetch and execute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699542"/>
            <a:ext cx="3905250" cy="541734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err="1"/>
              <a:t>Arquiteturas</a:t>
            </a:r>
            <a:r>
              <a:rPr lang="en-US" sz="1800" dirty="0"/>
              <a:t> </a:t>
            </a:r>
            <a:r>
              <a:rPr lang="en-US" sz="1800" dirty="0" err="1"/>
              <a:t>Antigas</a:t>
            </a:r>
            <a:endParaRPr lang="en-US" sz="1800" dirty="0"/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564501"/>
              </p:ext>
            </p:extLst>
          </p:nvPr>
        </p:nvGraphicFramePr>
        <p:xfrm>
          <a:off x="5004048" y="411510"/>
          <a:ext cx="3772164" cy="201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4" imgW="4864100" imgH="3098800" progId="Visio.Drawing.11">
                  <p:embed/>
                </p:oleObj>
              </mc:Choice>
              <mc:Fallback>
                <p:oleObj name="Visio" r:id="rId4" imgW="4864100" imgH="3098800" progId="Visio.Drawing.11">
                  <p:embed/>
                  <p:pic>
                    <p:nvPicPr>
                      <p:cNvPr id="512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411510"/>
                        <a:ext cx="3772164" cy="2016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Line 6"/>
          <p:cNvSpPr>
            <a:spLocks noChangeShapeType="1"/>
          </p:cNvSpPr>
          <p:nvPr/>
        </p:nvSpPr>
        <p:spPr bwMode="auto">
          <a:xfrm>
            <a:off x="3733800" y="2078831"/>
            <a:ext cx="1003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3873500" y="1821657"/>
            <a:ext cx="787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cs typeface="Arial" charset="0"/>
              </a:rPr>
              <a:t>16-bit</a:t>
            </a:r>
          </a:p>
        </p:txBody>
      </p:sp>
      <p:grpSp>
        <p:nvGrpSpPr>
          <p:cNvPr id="51207" name="Group 8"/>
          <p:cNvGrpSpPr>
            <a:grpSpLocks/>
          </p:cNvGrpSpPr>
          <p:nvPr/>
        </p:nvGrpSpPr>
        <p:grpSpPr bwMode="auto">
          <a:xfrm>
            <a:off x="3347864" y="813196"/>
            <a:ext cx="1411461" cy="3486745"/>
            <a:chOff x="2356" y="593"/>
            <a:chExt cx="648" cy="2559"/>
          </a:xfrm>
        </p:grpSpPr>
        <p:sp>
          <p:nvSpPr>
            <p:cNvPr id="52233" name="Text Box 9"/>
            <p:cNvSpPr txBox="1">
              <a:spLocks noChangeArrowheads="1"/>
            </p:cNvSpPr>
            <p:nvPr/>
          </p:nvSpPr>
          <p:spPr bwMode="auto">
            <a:xfrm>
              <a:off x="2356" y="593"/>
              <a:ext cx="648" cy="2559"/>
            </a:xfrm>
            <a:prstGeom prst="rect">
              <a:avLst/>
            </a:prstGeom>
            <a:solidFill>
              <a:srgbClr val="EBCCA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200">
                  <a:cs typeface="Arial" charset="0"/>
                </a:rPr>
                <a:t>00    E205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sz="1200">
                  <a:cs typeface="Arial" charset="0"/>
                </a:rPr>
                <a:t>01    E314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sz="1200">
                  <a:cs typeface="Arial" charset="0"/>
                </a:rPr>
                <a:t>02    E321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sz="1200">
                  <a:cs typeface="Arial" charset="0"/>
                </a:rPr>
                <a:t>03    0F01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sz="1200">
                  <a:cs typeface="Arial" charset="0"/>
                </a:rPr>
                <a:t>04    0F02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sz="1200">
                  <a:cs typeface="Arial" charset="0"/>
                </a:rPr>
                <a:t>05    E01B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sz="1200">
                  <a:cs typeface="Arial" charset="0"/>
                </a:rPr>
                <a:t>06    0F01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sz="1200">
                  <a:cs typeface="Arial" charset="0"/>
                </a:rPr>
                <a:t>07    9300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sz="1200">
                  <a:cs typeface="Arial" charset="0"/>
                </a:rPr>
                <a:t>08    0300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sz="1200">
                  <a:cs typeface="Arial" charset="0"/>
                </a:rPr>
                <a:t>09    940C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sz="1200">
                  <a:cs typeface="Arial" charset="0"/>
                </a:rPr>
                <a:t>0A    0009</a:t>
              </a:r>
            </a:p>
          </p:txBody>
        </p:sp>
        <p:sp>
          <p:nvSpPr>
            <p:cNvPr id="52234" name="Line 10"/>
            <p:cNvSpPr>
              <a:spLocks noChangeShapeType="1"/>
            </p:cNvSpPr>
            <p:nvPr/>
          </p:nvSpPr>
          <p:spPr bwMode="auto">
            <a:xfrm flipH="1">
              <a:off x="2551" y="594"/>
              <a:ext cx="0" cy="19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</p:grpSp>
      <p:sp>
        <p:nvSpPr>
          <p:cNvPr id="52258" name="Rectangle 34"/>
          <p:cNvSpPr>
            <a:spLocks noChangeArrowheads="1"/>
          </p:cNvSpPr>
          <p:nvPr/>
        </p:nvSpPr>
        <p:spPr bwMode="auto">
          <a:xfrm>
            <a:off x="668338" y="2240756"/>
            <a:ext cx="2405062" cy="1614488"/>
          </a:xfrm>
          <a:prstGeom prst="rect">
            <a:avLst/>
          </a:prstGeom>
          <a:solidFill>
            <a:srgbClr val="E6F8F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52259" name="Rectangle 35"/>
          <p:cNvSpPr>
            <a:spLocks noChangeArrowheads="1"/>
          </p:cNvSpPr>
          <p:nvPr/>
        </p:nvSpPr>
        <p:spPr bwMode="auto">
          <a:xfrm>
            <a:off x="1169989" y="2403872"/>
            <a:ext cx="1417637" cy="485775"/>
          </a:xfrm>
          <a:prstGeom prst="rect">
            <a:avLst/>
          </a:prstGeom>
          <a:solidFill>
            <a:srgbClr val="00C421">
              <a:alpha val="35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 err="1">
                <a:cs typeface="Arial" charset="0"/>
              </a:rPr>
              <a:t>Busca</a:t>
            </a:r>
            <a:endParaRPr lang="en-US" dirty="0">
              <a:cs typeface="Arial" charset="0"/>
            </a:endParaRPr>
          </a:p>
        </p:txBody>
      </p:sp>
      <p:sp>
        <p:nvSpPr>
          <p:cNvPr id="52260" name="Rectangle 36"/>
          <p:cNvSpPr>
            <a:spLocks noChangeArrowheads="1"/>
          </p:cNvSpPr>
          <p:nvPr/>
        </p:nvSpPr>
        <p:spPr bwMode="auto">
          <a:xfrm>
            <a:off x="1179514" y="3206354"/>
            <a:ext cx="1417637" cy="485775"/>
          </a:xfrm>
          <a:prstGeom prst="rect">
            <a:avLst/>
          </a:prstGeom>
          <a:solidFill>
            <a:srgbClr val="00C421">
              <a:alpha val="35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 err="1">
                <a:cs typeface="Arial" charset="0"/>
              </a:rPr>
              <a:t>Executa</a:t>
            </a:r>
            <a:endParaRPr lang="en-US" dirty="0">
              <a:cs typeface="Arial" charset="0"/>
            </a:endParaRPr>
          </a:p>
        </p:txBody>
      </p:sp>
      <p:sp>
        <p:nvSpPr>
          <p:cNvPr id="52261" name="Line 37"/>
          <p:cNvSpPr>
            <a:spLocks noChangeShapeType="1"/>
          </p:cNvSpPr>
          <p:nvPr/>
        </p:nvSpPr>
        <p:spPr bwMode="auto">
          <a:xfrm>
            <a:off x="1887538" y="2888456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52262" name="Line 38"/>
          <p:cNvSpPr>
            <a:spLocks noChangeShapeType="1"/>
          </p:cNvSpPr>
          <p:nvPr/>
        </p:nvSpPr>
        <p:spPr bwMode="auto">
          <a:xfrm>
            <a:off x="1863725" y="3686175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52263" name="Line 39"/>
          <p:cNvSpPr>
            <a:spLocks noChangeShapeType="1"/>
          </p:cNvSpPr>
          <p:nvPr/>
        </p:nvSpPr>
        <p:spPr bwMode="auto">
          <a:xfrm>
            <a:off x="1881188" y="2085975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52264" name="Rectangle 40"/>
          <p:cNvSpPr>
            <a:spLocks noChangeArrowheads="1"/>
          </p:cNvSpPr>
          <p:nvPr/>
        </p:nvSpPr>
        <p:spPr bwMode="auto">
          <a:xfrm>
            <a:off x="1303338" y="1921669"/>
            <a:ext cx="1079500" cy="215504"/>
          </a:xfrm>
          <a:prstGeom prst="rect">
            <a:avLst/>
          </a:prstGeom>
          <a:solidFill>
            <a:srgbClr val="885EF0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21299999" lon="0" rev="0"/>
            </a:camera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885EF0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1400" dirty="0" err="1">
                <a:cs typeface="Arial" charset="0"/>
              </a:rPr>
              <a:t>Instrução</a:t>
            </a:r>
            <a:r>
              <a:rPr lang="en-US" sz="1400" dirty="0">
                <a:cs typeface="Arial" charset="0"/>
              </a:rPr>
              <a:t> 1</a:t>
            </a:r>
          </a:p>
        </p:txBody>
      </p:sp>
      <p:sp>
        <p:nvSpPr>
          <p:cNvPr id="52265" name="Rectangle 41"/>
          <p:cNvSpPr>
            <a:spLocks noChangeArrowheads="1"/>
          </p:cNvSpPr>
          <p:nvPr/>
        </p:nvSpPr>
        <p:spPr bwMode="auto">
          <a:xfrm>
            <a:off x="1303338" y="1704975"/>
            <a:ext cx="1079500" cy="216694"/>
          </a:xfrm>
          <a:prstGeom prst="rect">
            <a:avLst/>
          </a:prstGeom>
          <a:solidFill>
            <a:srgbClr val="F7F093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21299999" lon="0" rev="0"/>
            </a:camera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F7F093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1400" dirty="0" err="1">
                <a:cs typeface="Arial" charset="0"/>
              </a:rPr>
              <a:t>Instrução</a:t>
            </a:r>
            <a:r>
              <a:rPr lang="en-US" sz="1400" dirty="0">
                <a:cs typeface="Arial" charset="0"/>
              </a:rPr>
              <a:t> 2</a:t>
            </a:r>
          </a:p>
        </p:txBody>
      </p:sp>
      <p:sp>
        <p:nvSpPr>
          <p:cNvPr id="52266" name="Rectangle 42"/>
          <p:cNvSpPr>
            <a:spLocks noChangeArrowheads="1"/>
          </p:cNvSpPr>
          <p:nvPr/>
        </p:nvSpPr>
        <p:spPr bwMode="auto">
          <a:xfrm>
            <a:off x="1303338" y="1489473"/>
            <a:ext cx="1079500" cy="215503"/>
          </a:xfrm>
          <a:prstGeom prst="rect">
            <a:avLst/>
          </a:prstGeom>
          <a:solidFill>
            <a:srgbClr val="86BBF6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21299999" lon="0" rev="0"/>
            </a:camera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86BBF6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1400" dirty="0" err="1">
                <a:cs typeface="Arial" charset="0"/>
              </a:rPr>
              <a:t>Instrução</a:t>
            </a:r>
            <a:r>
              <a:rPr lang="en-US" sz="1400" dirty="0">
                <a:cs typeface="Arial" charset="0"/>
              </a:rPr>
              <a:t> 3</a:t>
            </a:r>
          </a:p>
        </p:txBody>
      </p:sp>
      <p:sp>
        <p:nvSpPr>
          <p:cNvPr id="52267" name="Rectangle 43"/>
          <p:cNvSpPr>
            <a:spLocks noChangeArrowheads="1"/>
          </p:cNvSpPr>
          <p:nvPr/>
        </p:nvSpPr>
        <p:spPr bwMode="auto">
          <a:xfrm>
            <a:off x="1303338" y="1273969"/>
            <a:ext cx="1079500" cy="216694"/>
          </a:xfrm>
          <a:prstGeom prst="rect">
            <a:avLst/>
          </a:prstGeom>
          <a:solidFill>
            <a:srgbClr val="EF6731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21299999" lon="0" rev="0"/>
            </a:camera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EF6731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1400" dirty="0" err="1">
                <a:cs typeface="Arial" charset="0"/>
              </a:rPr>
              <a:t>Instrução</a:t>
            </a:r>
            <a:r>
              <a:rPr lang="en-US" sz="1400" dirty="0">
                <a:cs typeface="Arial" charset="0"/>
              </a:rPr>
              <a:t> 4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788024" y="771550"/>
            <a:ext cx="36004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28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48148E-6 L 1.11111E-6 0.1319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2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13194 L 1.11111E-6 0.28194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2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28194 L 1.11111E-6 0.53148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52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7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00301 L 1.11111E-6 0.17384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52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17384 L 1.11111E-6 0.32662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52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32384 L 1.11111E-6 0.53357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52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8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0857 L 4.72222E-6 0.21598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52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21597 L 4.72222E-6 0.36227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52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36597 L 4.72222E-6 0.53217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52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1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0949 L 4.72222E-6 0.25764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52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25764 L 4.72222E-6 0.40394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52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40764 L 4.72222E-6 0.5305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52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64" grpId="0" animBg="1"/>
      <p:bldP spid="52264" grpId="1" animBg="1"/>
      <p:bldP spid="52264" grpId="2" animBg="1"/>
      <p:bldP spid="52265" grpId="0" animBg="1"/>
      <p:bldP spid="52265" grpId="1" animBg="1"/>
      <p:bldP spid="52266" grpId="0" animBg="1"/>
      <p:bldP spid="52266" grpId="1" animBg="1"/>
      <p:bldP spid="52266" grpId="2" animBg="1"/>
      <p:bldP spid="52267" grpId="0" animBg="1"/>
      <p:bldP spid="52267" grpId="1" animBg="1"/>
      <p:bldP spid="52267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-5033"/>
            <a:ext cx="7313612" cy="857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Pipeline</a:t>
            </a:r>
          </a:p>
        </p:txBody>
      </p:sp>
      <p:sp>
        <p:nvSpPr>
          <p:cNvPr id="53268" name="Rectangle 20"/>
          <p:cNvSpPr>
            <a:spLocks noChangeArrowheads="1"/>
          </p:cNvSpPr>
          <p:nvPr/>
        </p:nvSpPr>
        <p:spPr bwMode="auto">
          <a:xfrm>
            <a:off x="492126" y="2337197"/>
            <a:ext cx="2405063" cy="1614488"/>
          </a:xfrm>
          <a:prstGeom prst="rect">
            <a:avLst/>
          </a:prstGeom>
          <a:solidFill>
            <a:srgbClr val="E6F8F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53269" name="Rectangle 21"/>
          <p:cNvSpPr>
            <a:spLocks noChangeArrowheads="1"/>
          </p:cNvSpPr>
          <p:nvPr/>
        </p:nvSpPr>
        <p:spPr bwMode="auto">
          <a:xfrm>
            <a:off x="993775" y="2500313"/>
            <a:ext cx="1417638" cy="485775"/>
          </a:xfrm>
          <a:prstGeom prst="rect">
            <a:avLst/>
          </a:prstGeom>
          <a:solidFill>
            <a:srgbClr val="00C421">
              <a:alpha val="35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 err="1">
                <a:cs typeface="Arial" charset="0"/>
              </a:rPr>
              <a:t>Busca</a:t>
            </a:r>
            <a:endParaRPr lang="en-US" dirty="0">
              <a:cs typeface="Arial" charset="0"/>
            </a:endParaRPr>
          </a:p>
        </p:txBody>
      </p:sp>
      <p:sp>
        <p:nvSpPr>
          <p:cNvPr id="53270" name="Rectangle 22"/>
          <p:cNvSpPr>
            <a:spLocks noChangeArrowheads="1"/>
          </p:cNvSpPr>
          <p:nvPr/>
        </p:nvSpPr>
        <p:spPr bwMode="auto">
          <a:xfrm>
            <a:off x="1003300" y="3302794"/>
            <a:ext cx="1417638" cy="485775"/>
          </a:xfrm>
          <a:prstGeom prst="rect">
            <a:avLst/>
          </a:prstGeom>
          <a:solidFill>
            <a:srgbClr val="00C421">
              <a:alpha val="35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 err="1">
                <a:cs typeface="Arial" charset="0"/>
              </a:rPr>
              <a:t>Executa</a:t>
            </a:r>
            <a:endParaRPr lang="en-US" dirty="0">
              <a:cs typeface="Arial" charset="0"/>
            </a:endParaRPr>
          </a:p>
        </p:txBody>
      </p:sp>
      <p:sp>
        <p:nvSpPr>
          <p:cNvPr id="53271" name="Line 23"/>
          <p:cNvSpPr>
            <a:spLocks noChangeShapeType="1"/>
          </p:cNvSpPr>
          <p:nvPr/>
        </p:nvSpPr>
        <p:spPr bwMode="auto">
          <a:xfrm>
            <a:off x="1711325" y="2984897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53272" name="Line 24"/>
          <p:cNvSpPr>
            <a:spLocks noChangeShapeType="1"/>
          </p:cNvSpPr>
          <p:nvPr/>
        </p:nvSpPr>
        <p:spPr bwMode="auto">
          <a:xfrm>
            <a:off x="1687513" y="3782616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53273" name="Line 25"/>
          <p:cNvSpPr>
            <a:spLocks noChangeShapeType="1"/>
          </p:cNvSpPr>
          <p:nvPr/>
        </p:nvSpPr>
        <p:spPr bwMode="auto">
          <a:xfrm>
            <a:off x="1704975" y="2182416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53274" name="Rectangle 26"/>
          <p:cNvSpPr>
            <a:spLocks noChangeArrowheads="1"/>
          </p:cNvSpPr>
          <p:nvPr/>
        </p:nvSpPr>
        <p:spPr bwMode="auto">
          <a:xfrm>
            <a:off x="1127125" y="2018110"/>
            <a:ext cx="1079500" cy="215503"/>
          </a:xfrm>
          <a:prstGeom prst="rect">
            <a:avLst/>
          </a:prstGeom>
          <a:solidFill>
            <a:srgbClr val="885EF0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21299999" lon="0" rev="0"/>
            </a:camera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885EF0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1400" dirty="0" err="1">
                <a:cs typeface="Arial" charset="0"/>
              </a:rPr>
              <a:t>Instrução</a:t>
            </a:r>
            <a:r>
              <a:rPr lang="en-US" sz="1400" dirty="0">
                <a:cs typeface="Arial" charset="0"/>
              </a:rPr>
              <a:t> 1</a:t>
            </a:r>
          </a:p>
        </p:txBody>
      </p:sp>
      <p:sp>
        <p:nvSpPr>
          <p:cNvPr id="53275" name="Rectangle 27"/>
          <p:cNvSpPr>
            <a:spLocks noChangeArrowheads="1"/>
          </p:cNvSpPr>
          <p:nvPr/>
        </p:nvSpPr>
        <p:spPr bwMode="auto">
          <a:xfrm>
            <a:off x="1127125" y="1801416"/>
            <a:ext cx="1079500" cy="216694"/>
          </a:xfrm>
          <a:prstGeom prst="rect">
            <a:avLst/>
          </a:prstGeom>
          <a:solidFill>
            <a:srgbClr val="F7F093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21299999" lon="0" rev="0"/>
            </a:camera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F7F093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1400" dirty="0" err="1">
                <a:cs typeface="Arial" charset="0"/>
              </a:rPr>
              <a:t>Instrução</a:t>
            </a:r>
            <a:r>
              <a:rPr lang="en-US" sz="1400" dirty="0">
                <a:cs typeface="Arial" charset="0"/>
              </a:rPr>
              <a:t> 2</a:t>
            </a:r>
          </a:p>
        </p:txBody>
      </p:sp>
      <p:sp>
        <p:nvSpPr>
          <p:cNvPr id="53276" name="Rectangle 28"/>
          <p:cNvSpPr>
            <a:spLocks noChangeArrowheads="1"/>
          </p:cNvSpPr>
          <p:nvPr/>
        </p:nvSpPr>
        <p:spPr bwMode="auto">
          <a:xfrm>
            <a:off x="1127125" y="1585912"/>
            <a:ext cx="1079500" cy="215504"/>
          </a:xfrm>
          <a:prstGeom prst="rect">
            <a:avLst/>
          </a:prstGeom>
          <a:solidFill>
            <a:srgbClr val="86BBF6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21299999" lon="0" rev="0"/>
            </a:camera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86BBF6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1400" dirty="0" err="1">
                <a:cs typeface="Arial" charset="0"/>
              </a:rPr>
              <a:t>Instrução</a:t>
            </a:r>
            <a:r>
              <a:rPr lang="en-US" sz="1400" dirty="0">
                <a:cs typeface="Arial" charset="0"/>
              </a:rPr>
              <a:t> 3</a:t>
            </a:r>
          </a:p>
        </p:txBody>
      </p:sp>
      <p:sp>
        <p:nvSpPr>
          <p:cNvPr id="53277" name="Rectangle 29"/>
          <p:cNvSpPr>
            <a:spLocks noChangeArrowheads="1"/>
          </p:cNvSpPr>
          <p:nvPr/>
        </p:nvSpPr>
        <p:spPr bwMode="auto">
          <a:xfrm>
            <a:off x="1127125" y="1370410"/>
            <a:ext cx="1079500" cy="216694"/>
          </a:xfrm>
          <a:prstGeom prst="rect">
            <a:avLst/>
          </a:prstGeom>
          <a:solidFill>
            <a:srgbClr val="EF6731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21299999" lon="0" rev="0"/>
            </a:camera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EF6731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1400" dirty="0" err="1">
                <a:cs typeface="Arial" charset="0"/>
              </a:rPr>
              <a:t>Instrução</a:t>
            </a:r>
            <a:r>
              <a:rPr lang="en-US" sz="1400" dirty="0">
                <a:cs typeface="Arial" charset="0"/>
              </a:rPr>
              <a:t> 4</a:t>
            </a:r>
          </a:p>
        </p:txBody>
      </p:sp>
      <p:graphicFrame>
        <p:nvGraphicFramePr>
          <p:cNvPr id="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653538"/>
              </p:ext>
            </p:extLst>
          </p:nvPr>
        </p:nvGraphicFramePr>
        <p:xfrm>
          <a:off x="5004048" y="411510"/>
          <a:ext cx="3772164" cy="201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Visio" r:id="rId4" imgW="4864100" imgH="3098800" progId="Visio.Drawing.11">
                  <p:embed/>
                </p:oleObj>
              </mc:Choice>
              <mc:Fallback>
                <p:oleObj name="Visio" r:id="rId4" imgW="4864100" imgH="3098800" progId="Visio.Drawing.11">
                  <p:embed/>
                  <p:pic>
                    <p:nvPicPr>
                      <p:cNvPr id="1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411510"/>
                        <a:ext cx="3772164" cy="2016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8"/>
          <p:cNvGrpSpPr>
            <a:grpSpLocks/>
          </p:cNvGrpSpPr>
          <p:nvPr/>
        </p:nvGrpSpPr>
        <p:grpSpPr bwMode="auto">
          <a:xfrm>
            <a:off x="3347864" y="813196"/>
            <a:ext cx="1411461" cy="3486745"/>
            <a:chOff x="2356" y="593"/>
            <a:chExt cx="648" cy="2559"/>
          </a:xfrm>
        </p:grpSpPr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2356" y="593"/>
              <a:ext cx="648" cy="2559"/>
            </a:xfrm>
            <a:prstGeom prst="rect">
              <a:avLst/>
            </a:prstGeom>
            <a:solidFill>
              <a:srgbClr val="EBCCA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200">
                  <a:cs typeface="Arial" charset="0"/>
                </a:rPr>
                <a:t>00    E205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sz="1200">
                  <a:cs typeface="Arial" charset="0"/>
                </a:rPr>
                <a:t>01    E314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sz="1200">
                  <a:cs typeface="Arial" charset="0"/>
                </a:rPr>
                <a:t>02    E321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sz="1200">
                  <a:cs typeface="Arial" charset="0"/>
                </a:rPr>
                <a:t>03    0F01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sz="1200">
                  <a:cs typeface="Arial" charset="0"/>
                </a:rPr>
                <a:t>04    0F02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sz="1200">
                  <a:cs typeface="Arial" charset="0"/>
                </a:rPr>
                <a:t>05    E01B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sz="1200">
                  <a:cs typeface="Arial" charset="0"/>
                </a:rPr>
                <a:t>06    0F01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sz="1200">
                  <a:cs typeface="Arial" charset="0"/>
                </a:rPr>
                <a:t>07    9300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sz="1200">
                  <a:cs typeface="Arial" charset="0"/>
                </a:rPr>
                <a:t>08    0300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sz="1200">
                  <a:cs typeface="Arial" charset="0"/>
                </a:rPr>
                <a:t>09    940C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sz="1200">
                  <a:cs typeface="Arial" charset="0"/>
                </a:rPr>
                <a:t>0A    0009</a:t>
              </a: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2551" y="594"/>
              <a:ext cx="0" cy="19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467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48148E-6 L 1.11111E-6 0.1319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3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13194 L 1.11111E-6 0.28194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3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00301 L 1.11111E-6 0.17384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3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28194 L 1.11111E-6 0.53148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53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7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17384 L 1.11111E-6 0.32662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53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3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0857 L 4.72222E-6 0.21598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53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32384 L 1.11111E-6 0.53357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53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8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21597 L 4.72222E-6 0.36227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53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1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0949 L 4.72222E-6 0.25764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53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36597 L 4.72222E-6 0.53217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53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1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25764 L 4.72222E-6 0.40394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53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40764 L 4.72222E-6 0.5305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53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4" grpId="0" animBg="1"/>
      <p:bldP spid="53274" grpId="1" animBg="1"/>
      <p:bldP spid="53274" grpId="2" animBg="1"/>
      <p:bldP spid="53275" grpId="0" animBg="1"/>
      <p:bldP spid="53275" grpId="1" animBg="1"/>
      <p:bldP spid="53275" grpId="2" animBg="1"/>
      <p:bldP spid="53276" grpId="0" animBg="1"/>
      <p:bldP spid="53276" grpId="1" animBg="1"/>
      <p:bldP spid="53276" grpId="2" animBg="1"/>
      <p:bldP spid="53277" grpId="0" animBg="1"/>
      <p:bldP spid="53277" grpId="1" animBg="1"/>
      <p:bldP spid="53277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-236562"/>
            <a:ext cx="7745660" cy="857250"/>
          </a:xfrm>
        </p:spPr>
        <p:txBody>
          <a:bodyPr/>
          <a:lstStyle/>
          <a:p>
            <a:pPr>
              <a:defRPr/>
            </a:pPr>
            <a:r>
              <a:rPr lang="pt-BR" sz="2700" dirty="0"/>
              <a:t>ULA e Registradores de Trabalho</a:t>
            </a:r>
          </a:p>
        </p:txBody>
      </p:sp>
      <p:pic>
        <p:nvPicPr>
          <p:cNvPr id="2" name="Picture 1" descr="gpr_fundo_branc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77" y="699542"/>
            <a:ext cx="5852715" cy="427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24609"/>
      </p:ext>
    </p:extLst>
  </p:cSld>
  <p:clrMapOvr>
    <a:masterClrMapping/>
  </p:clrMapOvr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ＭＳ Ｐゴシック"/>
        <a:cs typeface="Arial"/>
      </a:majorFont>
      <a:minorFont>
        <a:latin typeface="Verdana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1E4BA9E9C42A54E88462E275E801199" ma:contentTypeVersion="13" ma:contentTypeDescription="Crie um novo documento." ma:contentTypeScope="" ma:versionID="52d8a0158a798311a8ea8dd5e2f8f846">
  <xsd:schema xmlns:xsd="http://www.w3.org/2001/XMLSchema" xmlns:xs="http://www.w3.org/2001/XMLSchema" xmlns:p="http://schemas.microsoft.com/office/2006/metadata/properties" xmlns:ns3="fcfb4ca9-cfbc-4ea8-8768-0ff92180580f" xmlns:ns4="2deb5dab-a077-43b6-b751-52fc3a7d4e54" targetNamespace="http://schemas.microsoft.com/office/2006/metadata/properties" ma:root="true" ma:fieldsID="b2201206592a057402c52c56d7c25872" ns3:_="" ns4:_="">
    <xsd:import namespace="fcfb4ca9-cfbc-4ea8-8768-0ff92180580f"/>
    <xsd:import namespace="2deb5dab-a077-43b6-b751-52fc3a7d4e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fb4ca9-cfbc-4ea8-8768-0ff9218058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eb5dab-a077-43b6-b751-52fc3a7d4e5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C058F6-CD26-4349-893F-CC9F9CFB7C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fb4ca9-cfbc-4ea8-8768-0ff92180580f"/>
    <ds:schemaRef ds:uri="2deb5dab-a077-43b6-b751-52fc3a7d4e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86DB825-EA99-4B08-8460-DA3D4FF639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120FE4-01D9-4823-AE8B-A14553813C85}">
  <ds:schemaRefs>
    <ds:schemaRef ds:uri="fcfb4ca9-cfbc-4ea8-8768-0ff92180580f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2deb5dab-a077-43b6-b751-52fc3a7d4e54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17998</TotalTime>
  <Words>2402</Words>
  <Application>Microsoft Office PowerPoint</Application>
  <PresentationFormat>Apresentação na tela (16:9)</PresentationFormat>
  <Paragraphs>825</Paragraphs>
  <Slides>51</Slides>
  <Notes>7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51</vt:i4>
      </vt:variant>
    </vt:vector>
  </HeadingPairs>
  <TitlesOfParts>
    <vt:vector size="61" baseType="lpstr">
      <vt:lpstr>Arial</vt:lpstr>
      <vt:lpstr>Courier</vt:lpstr>
      <vt:lpstr>Courier New</vt:lpstr>
      <vt:lpstr>Tahoma</vt:lpstr>
      <vt:lpstr>Times New Roman</vt:lpstr>
      <vt:lpstr>Verdana</vt:lpstr>
      <vt:lpstr>Wingdings</vt:lpstr>
      <vt:lpstr>Eclipse</vt:lpstr>
      <vt:lpstr>Visio</vt:lpstr>
      <vt:lpstr>Image</vt:lpstr>
      <vt:lpstr>Microcontrolador AVR ATMEGA 328</vt:lpstr>
      <vt:lpstr>Microcontrolador AVR ATMEGA 328</vt:lpstr>
      <vt:lpstr>Apresentação do PowerPoint</vt:lpstr>
      <vt:lpstr>Apresentação do PowerPoint</vt:lpstr>
      <vt:lpstr>Apresentação do PowerPoint</vt:lpstr>
      <vt:lpstr>Apresentação do PowerPoint</vt:lpstr>
      <vt:lpstr>Fetch and execute</vt:lpstr>
      <vt:lpstr>Pipeline</vt:lpstr>
      <vt:lpstr>ULA e Registradores de Trabalho</vt:lpstr>
      <vt:lpstr>Registrador de Status (SREG)</vt:lpstr>
      <vt:lpstr>Registrador de Status (SREG)</vt:lpstr>
      <vt:lpstr>Microcontrolador AVR ATMEGA 328</vt:lpstr>
      <vt:lpstr>Apresentação do PowerPoint</vt:lpstr>
      <vt:lpstr>Assembly x Assembler</vt:lpstr>
      <vt:lpstr>Exemplo programa assembly AVR</vt:lpstr>
      <vt:lpstr>Rótulo   -   Label -  Etiqueta</vt:lpstr>
      <vt:lpstr>AVR assembly - Instruções</vt:lpstr>
      <vt:lpstr>Bibliotecas, variáveis e Constantes</vt:lpstr>
      <vt:lpstr>Tipos de instruções</vt:lpstr>
      <vt:lpstr>AVR assembly – Instruções</vt:lpstr>
      <vt:lpstr>Desvios e chamadas</vt:lpstr>
      <vt:lpstr>Movimentação de Valores</vt:lpstr>
      <vt:lpstr>Lógica e aritmética</vt:lpstr>
      <vt:lpstr>Manipulação de bits</vt:lpstr>
      <vt:lpstr>Movimentação de Valores</vt:lpstr>
      <vt:lpstr>Teste de Bits</vt:lpstr>
      <vt:lpstr>Teste de Bits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Ciclo de máquina (clock cycle)</vt:lpstr>
      <vt:lpstr>Microcontrolador AVR ATMEGA 328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Microcontrolador AVR ATMEGA 328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Ferreira</dc:creator>
  <cp:lastModifiedBy>Marcos Ferreira</cp:lastModifiedBy>
  <cp:revision>352</cp:revision>
  <cp:lastPrinted>2019-03-20T22:49:01Z</cp:lastPrinted>
  <dcterms:created xsi:type="dcterms:W3CDTF">1601-01-01T00:00:00Z</dcterms:created>
  <dcterms:modified xsi:type="dcterms:W3CDTF">2020-12-04T20:32:22Z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0x01010061E4BA9E9C42A54E88462E275E801199</vt:lpwstr>
  </property>
</Properties>
</file>