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525" r:id="rId7"/>
    <p:sldId id="496" r:id="rId8"/>
    <p:sldId id="544" r:id="rId9"/>
    <p:sldId id="532" r:id="rId10"/>
    <p:sldId id="533" r:id="rId11"/>
    <p:sldId id="551" r:id="rId12"/>
    <p:sldId id="500" r:id="rId13"/>
    <p:sldId id="531" r:id="rId14"/>
    <p:sldId id="55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9E112-B10E-44F3-BDB2-4328A0F15C66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4E25B-ACCE-4156-A6BC-9B4B3618B2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352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EB7953-EEEA-9843-9274-0A3555A60C2C}" type="slidenum">
              <a:rPr lang="fa-IR"/>
              <a:pPr>
                <a:defRPr/>
              </a:pPr>
              <a:t>6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EB7953-EEEA-9843-9274-0A3555A60C2C}" type="slidenum">
              <a:rPr lang="fa-IR"/>
              <a:pPr>
                <a:defRPr/>
              </a:pPr>
              <a:t>7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EB7953-EEEA-9843-9274-0A3555A60C2C}" type="slidenum">
              <a:rPr lang="fa-IR"/>
              <a:pPr>
                <a:defRPr/>
              </a:pPr>
              <a:t>8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0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997FF-C623-4B48-854F-462866217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EBAC81-5CE4-4566-81E7-445EAED8F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1A6E11-FF08-489E-AD6F-FF067CA2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92D8-7D20-45CD-8077-D2F0B232E799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B12C96-8E80-4B0B-A1B7-529D12580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36FCA8-B715-465D-8924-8DAECE16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794F-A808-49B9-B315-5A1918003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23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37196-887C-4F26-9DD5-E8AB0238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0C298E-DF41-48CB-8FA5-F6C51929F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9E371-939B-4FE5-A7A5-A5FEBBAA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92D8-7D20-45CD-8077-D2F0B232E799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9B662C-0B6F-4F7F-9F29-77EADC46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D7440A-850E-4AA4-BD1D-FB450914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794F-A808-49B9-B315-5A1918003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1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6FA6E9-E15E-4D6C-AFEB-A33050CC1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08F14E-E058-4F78-9B18-07FF73E83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857686-8E49-4C59-82EB-F1870C1C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92D8-7D20-45CD-8077-D2F0B232E799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231C55-D895-4301-97AC-FB4BBA5D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E213C3-0F6A-4280-9C7D-ECCB25F0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794F-A808-49B9-B315-5A1918003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742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6684" y="301625"/>
            <a:ext cx="975148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826684" y="1827213"/>
            <a:ext cx="4773083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02967" y="1827213"/>
            <a:ext cx="4775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02967" y="3960813"/>
            <a:ext cx="4775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Jan 2003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/>
              <a:t>PICmicro Microcontroladores - José Carlos Fonseca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4498B-8A12-2145-A2FF-E6D5300BF0F9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69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63DCA-8A5D-4C28-85B0-C8CBF6BF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F58A5-129B-4814-9E6F-3306E171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A24066-951C-479C-90BB-9992FEBF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92D8-7D20-45CD-8077-D2F0B232E799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89AE67-45E7-47A5-AA96-9F06325F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3CC18-3925-4C3A-9806-61AD4FFE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794F-A808-49B9-B315-5A1918003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91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A081E-4C30-46A4-8305-ADD0D1BA8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CCBE2A-34D1-4988-A6FF-0A2D6B6D9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7AF5AF-672F-4FE6-89B9-BE875BF9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92D8-7D20-45CD-8077-D2F0B232E799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60E68D-2BDA-48AC-82BE-DF018914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19A2DF-DE2F-4DF2-9E91-FA599DBE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794F-A808-49B9-B315-5A1918003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55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B2BC1-AB24-42CB-A63F-BB0591DB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3FAC8F-20C5-4B4C-B7D1-EEF9D4810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74C5E2-09AE-4E1B-8522-CD3362A45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695D3A-7C2C-45FE-B6C4-C24A14FA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92D8-7D20-45CD-8077-D2F0B232E799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7B17FB-DF32-44F0-893B-812F07B0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041975-1D77-428D-9AA4-648647E1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794F-A808-49B9-B315-5A1918003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48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DE394-C5FA-4302-9593-F1DD7BC2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4C459F-72BE-4F5D-B039-FCA8A0F01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D79946-D622-425F-BD39-38C31CCD6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F8D9FA9-96CB-4077-A417-19DD49B01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85C60EF-0FE0-4566-A8D9-4470F9E15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6CF6F4-F017-4278-9FE0-A251A0E1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92D8-7D20-45CD-8077-D2F0B232E799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79A000-C6E4-462A-BB20-ABD58C56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D851D9B-6930-4065-A613-AD5AEC66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794F-A808-49B9-B315-5A1918003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66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2C983-18D5-4ABB-8021-2D6FECF2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4B4C7F-6403-44CE-8C9B-01F25CE2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92D8-7D20-45CD-8077-D2F0B232E799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A5BE27-EB0F-412E-B416-1AA9BA60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0335E7-BEDD-41D4-BBDD-71C4D356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794F-A808-49B9-B315-5A1918003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212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81DB74-7D36-4C6A-AB02-0462F8D5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92D8-7D20-45CD-8077-D2F0B232E799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D3CF5E-A5C7-4AA1-B2CD-AD548CA0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BAA6E60-8D32-4853-B8B1-391BC401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794F-A808-49B9-B315-5A1918003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887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96DA3-03EE-45C3-8E7C-B2EF242EA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C2848C-EA49-4908-BA30-BB18588E5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3C6C78-0B4D-4A1D-B425-A6BC73075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EF31EC-5357-449D-91DE-3980F916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92D8-7D20-45CD-8077-D2F0B232E799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0AD029-5B90-47D8-ABEC-304B376A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C31B7F-1C0F-4BA4-A373-73E5BD31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794F-A808-49B9-B315-5A1918003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58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AF653-45D0-4AFF-96AD-B7040C25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975008D-77C9-4AE1-9863-883C1636B3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D4B15E-267D-4EE4-ACBB-82B149CD0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E8C802-0ED1-4251-BD19-06D9D780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292D8-7D20-45CD-8077-D2F0B232E799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3EEF57-4902-473A-B110-918126EE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A6F3A4-6849-48DB-97FF-4B16C762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E794F-A808-49B9-B315-5A1918003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90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AE6B97-0512-40E7-B1FB-96902CC9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8A238F-0910-49A5-B0B9-83209E98D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522248-4A2F-4FF4-B98F-FC9E8EC89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92D8-7D20-45CD-8077-D2F0B232E799}" type="datetimeFigureOut">
              <a:rPr lang="pt-BR" smtClean="0"/>
              <a:t>13/08/2020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A5A4A4-D1E3-4606-B121-2C752B1E9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8BAE0B-2C6A-4963-9D7F-2976C7C81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794F-A808-49B9-B315-5A19180030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30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0333A-9C65-4CAE-B231-DDD50999F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Implementando instruções no</a:t>
            </a:r>
            <a:br>
              <a:rPr lang="pt-BR" dirty="0"/>
            </a:br>
            <a:r>
              <a:rPr lang="pt-BR" dirty="0"/>
              <a:t>Ambiente de programação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84DF4ED-0F93-4ECC-B5C1-F1061EA35926}"/>
              </a:ext>
            </a:extLst>
          </p:cNvPr>
          <p:cNvSpPr txBox="1">
            <a:spLocks noChangeArrowheads="1"/>
          </p:cNvSpPr>
          <p:nvPr/>
        </p:nvSpPr>
        <p:spPr>
          <a:xfrm>
            <a:off x="1930035" y="425342"/>
            <a:ext cx="7313612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06712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"/>
          <p:cNvSpPr>
            <a:spLocks noChangeArrowheads="1"/>
          </p:cNvSpPr>
          <p:nvPr/>
        </p:nvSpPr>
        <p:spPr bwMode="auto">
          <a:xfrm>
            <a:off x="623392" y="356659"/>
            <a:ext cx="4518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4000" dirty="0">
                <a:solidFill>
                  <a:srgbClr val="008000"/>
                </a:solidFill>
              </a:rPr>
              <a:t>Comparando Valores</a:t>
            </a:r>
            <a:endParaRPr lang="en-US" sz="4000" dirty="0">
              <a:solidFill>
                <a:srgbClr val="008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87492" y="1340771"/>
            <a:ext cx="4101444" cy="3293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67" dirty="0"/>
              <a:t>      LDI R17,200</a:t>
            </a:r>
          </a:p>
          <a:p>
            <a:r>
              <a:rPr lang="en-US" sz="3467" dirty="0" err="1"/>
              <a:t>Decrementa</a:t>
            </a:r>
            <a:r>
              <a:rPr lang="en-US" sz="3467" dirty="0"/>
              <a:t>:</a:t>
            </a:r>
          </a:p>
          <a:p>
            <a:r>
              <a:rPr lang="en-US" sz="3467" dirty="0"/>
              <a:t>      DEC R17</a:t>
            </a:r>
          </a:p>
          <a:p>
            <a:r>
              <a:rPr lang="en-US" sz="3467" dirty="0"/>
              <a:t>      BREQ Soma</a:t>
            </a:r>
          </a:p>
          <a:p>
            <a:r>
              <a:rPr lang="en-US" sz="3467" dirty="0"/>
              <a:t>      RJMP </a:t>
            </a:r>
            <a:r>
              <a:rPr lang="en-US" sz="3467" dirty="0" err="1"/>
              <a:t>Decrementa</a:t>
            </a:r>
            <a:endParaRPr lang="en-US" sz="3467" dirty="0"/>
          </a:p>
          <a:p>
            <a:r>
              <a:rPr lang="en-US" sz="3467" dirty="0"/>
              <a:t>Soma: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3392" y="4728627"/>
            <a:ext cx="6528725" cy="12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3" dirty="0"/>
              <a:t>BREQ : </a:t>
            </a:r>
            <a:r>
              <a:rPr lang="en-US" sz="2533" dirty="0" err="1"/>
              <a:t>Verifica</a:t>
            </a:r>
            <a:r>
              <a:rPr lang="en-US" sz="2533" dirty="0"/>
              <a:t> se a </a:t>
            </a:r>
            <a:r>
              <a:rPr lang="en-US" sz="2533" dirty="0" err="1"/>
              <a:t>última</a:t>
            </a:r>
            <a:r>
              <a:rPr lang="en-US" sz="2533" dirty="0"/>
              <a:t> </a:t>
            </a:r>
            <a:r>
              <a:rPr lang="en-US" sz="2533" dirty="0" err="1"/>
              <a:t>operação</a:t>
            </a:r>
            <a:r>
              <a:rPr lang="en-US" sz="2533" dirty="0"/>
              <a:t> </a:t>
            </a:r>
            <a:r>
              <a:rPr lang="en-US" sz="2533" dirty="0" err="1"/>
              <a:t>resultou</a:t>
            </a:r>
            <a:r>
              <a:rPr lang="en-US" sz="2533" dirty="0"/>
              <a:t> </a:t>
            </a:r>
            <a:r>
              <a:rPr lang="en-US" sz="2533" dirty="0" err="1"/>
              <a:t>em</a:t>
            </a:r>
            <a:r>
              <a:rPr lang="en-US" sz="2533" dirty="0"/>
              <a:t> valor zero no </a:t>
            </a:r>
            <a:r>
              <a:rPr lang="en-US" sz="2533" dirty="0" err="1"/>
              <a:t>registrador</a:t>
            </a:r>
            <a:r>
              <a:rPr lang="en-US" sz="2533" dirty="0"/>
              <a:t>. Se </a:t>
            </a:r>
            <a:r>
              <a:rPr lang="en-US" sz="2533" dirty="0" err="1"/>
              <a:t>ocorreu</a:t>
            </a:r>
            <a:r>
              <a:rPr lang="en-US" sz="2533" dirty="0"/>
              <a:t> pula </a:t>
            </a:r>
            <a:r>
              <a:rPr lang="en-US" sz="2533" dirty="0" err="1"/>
              <a:t>para</a:t>
            </a:r>
            <a:r>
              <a:rPr lang="en-US" sz="2533" dirty="0"/>
              <a:t> o label </a:t>
            </a:r>
            <a:r>
              <a:rPr lang="en-US" sz="2533" dirty="0" err="1"/>
              <a:t>indicado</a:t>
            </a:r>
            <a:r>
              <a:rPr lang="en-US" sz="2533" dirty="0"/>
              <a:t>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327915" y="3332989"/>
            <a:ext cx="17281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056107" y="3332989"/>
            <a:ext cx="0" cy="9601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215680" y="4293096"/>
            <a:ext cx="38404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559829" y="2084851"/>
            <a:ext cx="2112235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72065" y="1772817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2" name="Rectangle 1"/>
          <p:cNvSpPr/>
          <p:nvPr/>
        </p:nvSpPr>
        <p:spPr>
          <a:xfrm>
            <a:off x="623393" y="6117300"/>
            <a:ext cx="2963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BREQ - Branch if Equal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07968" y="2852937"/>
            <a:ext cx="94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zerou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558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3">
            <a:extLst>
              <a:ext uri="{FF2B5EF4-FFF2-40B4-BE49-F238E27FC236}">
                <a16:creationId xmlns:a16="http://schemas.microsoft.com/office/drawing/2014/main" id="{63D01386-B51D-4503-9CDA-10F311260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92" y="192547"/>
            <a:ext cx="10752667" cy="618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0000" tIns="62400" rIns="120000" bIns="624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SzPct val="100000"/>
            </a:pPr>
            <a:r>
              <a:rPr lang="pt-BR" sz="3200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Desvios por comparação após a instrução CP Rd, </a:t>
            </a:r>
            <a:r>
              <a:rPr lang="pt-BR" sz="3200" dirty="0" err="1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Rr</a:t>
            </a:r>
            <a:r>
              <a:rPr lang="pt-BR" sz="3200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   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15F9997D-C69F-4925-9933-743597379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44" y="1169345"/>
            <a:ext cx="10752667" cy="6035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0000" tIns="62400" rIns="120000" bIns="624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buSzPct val="100000"/>
            </a:pPr>
            <a:r>
              <a:rPr lang="pt-BR" sz="3200" dirty="0" err="1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cp</a:t>
            </a:r>
            <a:r>
              <a:rPr lang="pt-BR" sz="3200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 R16,R17</a:t>
            </a:r>
          </a:p>
          <a:p>
            <a:pPr eaLnBrk="1" hangingPunct="1">
              <a:buSzPct val="100000"/>
            </a:pPr>
            <a:r>
              <a:rPr lang="pt-BR" sz="3200" dirty="0" err="1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breq</a:t>
            </a:r>
            <a:r>
              <a:rPr lang="pt-BR" sz="3200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 iguais    // R16=R17</a:t>
            </a:r>
          </a:p>
          <a:p>
            <a:pPr eaLnBrk="1" hangingPunct="1">
              <a:buSzPct val="100000"/>
            </a:pPr>
            <a:endParaRPr lang="pt-BR" sz="3200" dirty="0">
              <a:solidFill>
                <a:srgbClr val="000000"/>
              </a:solidFill>
              <a:latin typeface="Tahoma" charset="0"/>
              <a:ea typeface="Microsoft YaHei" charset="0"/>
              <a:cs typeface="Microsoft YaHei" charset="0"/>
            </a:endParaRPr>
          </a:p>
          <a:p>
            <a:pPr eaLnBrk="1" hangingPunct="1">
              <a:buSzPct val="100000"/>
            </a:pPr>
            <a:r>
              <a:rPr lang="pt-BR" sz="3200" dirty="0" err="1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cp</a:t>
            </a:r>
            <a:r>
              <a:rPr lang="pt-BR" sz="3200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 R16,R17</a:t>
            </a:r>
          </a:p>
          <a:p>
            <a:pPr eaLnBrk="1" hangingPunct="1">
              <a:buSzPct val="100000"/>
            </a:pPr>
            <a:r>
              <a:rPr lang="pt-BR" sz="3200" dirty="0" err="1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brne</a:t>
            </a:r>
            <a:r>
              <a:rPr lang="pt-BR" sz="3200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 </a:t>
            </a:r>
            <a:r>
              <a:rPr lang="pt-BR" sz="3200" dirty="0" err="1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naoiguais</a:t>
            </a:r>
            <a:r>
              <a:rPr lang="pt-BR" sz="3200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    // R16!=R17</a:t>
            </a:r>
          </a:p>
          <a:p>
            <a:pPr eaLnBrk="1" hangingPunct="1">
              <a:buSzPct val="100000"/>
            </a:pPr>
            <a:endParaRPr lang="pt-BR" sz="3200" dirty="0">
              <a:solidFill>
                <a:srgbClr val="000000"/>
              </a:solidFill>
              <a:latin typeface="Tahoma" charset="0"/>
              <a:ea typeface="Microsoft YaHei" charset="0"/>
              <a:cs typeface="Microsoft YaHei" charset="0"/>
            </a:endParaRPr>
          </a:p>
          <a:p>
            <a:pPr eaLnBrk="1" hangingPunct="1">
              <a:buSzPct val="100000"/>
            </a:pPr>
            <a:r>
              <a:rPr lang="pt-BR" sz="3200" dirty="0" err="1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cp</a:t>
            </a:r>
            <a:r>
              <a:rPr lang="pt-BR" sz="3200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 R16,R17</a:t>
            </a:r>
          </a:p>
          <a:p>
            <a:pPr eaLnBrk="1" hangingPunct="1">
              <a:buSzPct val="100000"/>
            </a:pPr>
            <a:r>
              <a:rPr lang="pt-BR" sz="3200" dirty="0" err="1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brmi</a:t>
            </a:r>
            <a:r>
              <a:rPr lang="pt-BR" sz="3200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 </a:t>
            </a:r>
            <a:r>
              <a:rPr lang="pt-BR" sz="3200" dirty="0" err="1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primeiromenor</a:t>
            </a:r>
            <a:r>
              <a:rPr lang="pt-BR" sz="3200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    // R16&lt;R17</a:t>
            </a:r>
          </a:p>
          <a:p>
            <a:pPr eaLnBrk="1" hangingPunct="1">
              <a:buSzPct val="100000"/>
            </a:pPr>
            <a:endParaRPr lang="pt-BR" sz="3200" dirty="0">
              <a:solidFill>
                <a:srgbClr val="000000"/>
              </a:solidFill>
              <a:latin typeface="Tahoma" charset="0"/>
              <a:ea typeface="Microsoft YaHei" charset="0"/>
              <a:cs typeface="Microsoft YaHei" charset="0"/>
            </a:endParaRPr>
          </a:p>
          <a:p>
            <a:pPr eaLnBrk="1" hangingPunct="1">
              <a:buSzPct val="100000"/>
            </a:pPr>
            <a:r>
              <a:rPr lang="pt-BR" sz="3200" dirty="0" err="1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cp</a:t>
            </a:r>
            <a:r>
              <a:rPr lang="pt-BR" sz="3200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 R16,R17</a:t>
            </a:r>
          </a:p>
          <a:p>
            <a:pPr eaLnBrk="1" hangingPunct="1">
              <a:buSzPct val="100000"/>
            </a:pPr>
            <a:r>
              <a:rPr lang="pt-BR" sz="3200" dirty="0" err="1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brpl</a:t>
            </a:r>
            <a:r>
              <a:rPr lang="pt-BR" sz="3200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 </a:t>
            </a:r>
            <a:r>
              <a:rPr lang="pt-BR" sz="3200" dirty="0" err="1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primeiromaiorigual</a:t>
            </a:r>
            <a:r>
              <a:rPr lang="pt-BR" sz="3200" dirty="0">
                <a:solidFill>
                  <a:srgbClr val="000000"/>
                </a:solidFill>
                <a:latin typeface="Tahoma" charset="0"/>
                <a:ea typeface="Microsoft YaHei" charset="0"/>
                <a:cs typeface="Microsoft YaHei" charset="0"/>
              </a:rPr>
              <a:t>    // R16&gt;=R17</a:t>
            </a:r>
          </a:p>
          <a:p>
            <a:pPr eaLnBrk="1" hangingPunct="1">
              <a:buSzPct val="100000"/>
            </a:pPr>
            <a:endParaRPr lang="pt-BR" sz="3200" dirty="0">
              <a:solidFill>
                <a:srgbClr val="000000"/>
              </a:solidFill>
              <a:latin typeface="Tahoma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0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4F98B4D3-D3BA-41D2-A7BB-9E559F395419}"/>
              </a:ext>
            </a:extLst>
          </p:cNvPr>
          <p:cNvSpPr/>
          <p:nvPr/>
        </p:nvSpPr>
        <p:spPr>
          <a:xfrm>
            <a:off x="277721" y="1275308"/>
            <a:ext cx="10304488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pt-BR" sz="2000" dirty="0"/>
              <a:t>Instalando programas</a:t>
            </a:r>
          </a:p>
          <a:p>
            <a:pPr>
              <a:defRPr/>
            </a:pPr>
            <a:r>
              <a:rPr lang="pt-BR" sz="2000" dirty="0"/>
              <a:t>Datasheets:</a:t>
            </a:r>
          </a:p>
          <a:p>
            <a:pPr>
              <a:defRPr/>
            </a:pPr>
            <a:endParaRPr lang="pt-BR" sz="2000" dirty="0"/>
          </a:p>
          <a:p>
            <a:pPr>
              <a:defRPr/>
            </a:pPr>
            <a:r>
              <a:rPr lang="pt-BR" sz="2000" dirty="0"/>
              <a:t>Conjunto de instruções</a:t>
            </a:r>
          </a:p>
          <a:p>
            <a:pPr>
              <a:defRPr/>
            </a:pPr>
            <a:r>
              <a:rPr lang="pt-BR" sz="2000" dirty="0"/>
              <a:t>http://ww1.microchip.com/downloads/en/devicedoc/atmel-0856-avr-instruction-set-manual.pdf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8315650-ACC2-4D82-B664-84747CD9350A}"/>
              </a:ext>
            </a:extLst>
          </p:cNvPr>
          <p:cNvSpPr/>
          <p:nvPr/>
        </p:nvSpPr>
        <p:spPr>
          <a:xfrm>
            <a:off x="323528" y="4016745"/>
            <a:ext cx="45128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MPLAB X</a:t>
            </a:r>
            <a:endParaRPr lang="hu-HU" dirty="0"/>
          </a:p>
          <a:p>
            <a:r>
              <a:rPr lang="pt-BR" dirty="0"/>
              <a:t>https://www.microchip.com/mplab/compilers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61B528A-8126-4CA4-AA0E-58B72AD372E1}"/>
              </a:ext>
            </a:extLst>
          </p:cNvPr>
          <p:cNvSpPr/>
          <p:nvPr/>
        </p:nvSpPr>
        <p:spPr>
          <a:xfrm>
            <a:off x="323528" y="5054585"/>
            <a:ext cx="45188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Simulador </a:t>
            </a:r>
            <a:r>
              <a:rPr lang="pt-BR" dirty="0" err="1"/>
              <a:t>Simulide</a:t>
            </a:r>
            <a:endParaRPr lang="pt-BR" dirty="0"/>
          </a:p>
          <a:p>
            <a:r>
              <a:rPr lang="pt-BR" dirty="0"/>
              <a:t>https://www.simulide.com/p/downloads.html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77DCE78-799C-4F32-8E89-141FA1DFF001}"/>
              </a:ext>
            </a:extLst>
          </p:cNvPr>
          <p:cNvSpPr/>
          <p:nvPr/>
        </p:nvSpPr>
        <p:spPr>
          <a:xfrm>
            <a:off x="277721" y="3102278"/>
            <a:ext cx="85111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Livro</a:t>
            </a:r>
          </a:p>
          <a:p>
            <a:r>
              <a:rPr lang="pt-BR" dirty="0"/>
              <a:t>http://borgescorporation.blogspot.com/2012/05/avr-e-arduino-tecnicas-de-projeto.html</a:t>
            </a:r>
          </a:p>
        </p:txBody>
      </p:sp>
    </p:spTree>
    <p:extLst>
      <p:ext uri="{BB962C8B-B14F-4D97-AF65-F5344CB8AC3E}">
        <p14:creationId xmlns:p14="http://schemas.microsoft.com/office/powerpoint/2010/main" val="811842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27381" y="-315416"/>
            <a:ext cx="10327547" cy="1143000"/>
          </a:xfrm>
        </p:spPr>
        <p:txBody>
          <a:bodyPr/>
          <a:lstStyle/>
          <a:p>
            <a:pPr>
              <a:defRPr/>
            </a:pPr>
            <a:r>
              <a:rPr lang="pt-BR" sz="3600" dirty="0"/>
              <a:t>ULA e Registradores de Trabalho</a:t>
            </a:r>
          </a:p>
        </p:txBody>
      </p:sp>
      <p:pic>
        <p:nvPicPr>
          <p:cNvPr id="2" name="Picture 1" descr="gpr_fundo_branc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37" y="932723"/>
            <a:ext cx="7803620" cy="57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2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43339" y="159734"/>
            <a:ext cx="11931728" cy="6302985"/>
            <a:chOff x="-36512" y="194617"/>
            <a:chExt cx="8948796" cy="6302984"/>
          </a:xfrm>
        </p:grpSpPr>
        <p:sp>
          <p:nvSpPr>
            <p:cNvPr id="11" name="Rectangle 10"/>
            <p:cNvSpPr/>
            <p:nvPr/>
          </p:nvSpPr>
          <p:spPr>
            <a:xfrm>
              <a:off x="892025" y="908720"/>
              <a:ext cx="2520280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R0 | R15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92025" y="1628800"/>
              <a:ext cx="2520280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R16 | R31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937" y="1412775"/>
              <a:ext cx="5280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GPR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92025" y="2348880"/>
              <a:ext cx="2520280" cy="1368152"/>
            </a:xfrm>
            <a:prstGeom prst="rect">
              <a:avLst/>
            </a:prstGeom>
            <a:solidFill>
              <a:srgbClr val="FCFF93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PINB   </a:t>
              </a:r>
            </a:p>
            <a:p>
              <a:r>
                <a:rPr lang="en-US" sz="2400" dirty="0">
                  <a:solidFill>
                    <a:srgbClr val="000000"/>
                  </a:solidFill>
                </a:rPr>
                <a:t>DDRB</a:t>
              </a:r>
            </a:p>
            <a:p>
              <a:r>
                <a:rPr lang="en-US" sz="2400" dirty="0">
                  <a:solidFill>
                    <a:srgbClr val="000000"/>
                  </a:solidFill>
                </a:rPr>
                <a:t>PORTB</a:t>
              </a:r>
            </a:p>
            <a:p>
              <a:pPr algn="ctr"/>
              <a:r>
                <a:rPr lang="mr-IN" sz="2400" dirty="0">
                  <a:solidFill>
                    <a:srgbClr val="000000"/>
                  </a:solidFill>
                </a:rPr>
                <a:t>….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92025" y="3717032"/>
              <a:ext cx="2520280" cy="1368152"/>
            </a:xfrm>
            <a:prstGeom prst="rect">
              <a:avLst/>
            </a:prstGeom>
            <a:solidFill>
              <a:srgbClr val="FD9C98">
                <a:alpha val="74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rgbClr val="000000"/>
                  </a:solidFill>
                </a:rPr>
                <a:t>FSR</a:t>
              </a:r>
            </a:p>
            <a:p>
              <a:pPr algn="ctr"/>
              <a:r>
                <a:rPr lang="mr-IN" sz="2400" dirty="0">
                  <a:solidFill>
                    <a:srgbClr val="000000"/>
                  </a:solidFill>
                </a:rPr>
                <a:t>….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92025" y="5085184"/>
              <a:ext cx="2520280" cy="1368152"/>
            </a:xfrm>
            <a:prstGeom prst="rect">
              <a:avLst/>
            </a:prstGeom>
            <a:pattFill prst="ltHorz">
              <a:fgClr>
                <a:srgbClr val="FD9C98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x-none" sz="2400" dirty="0">
                  <a:solidFill>
                    <a:srgbClr val="000000"/>
                  </a:solidFill>
                </a:rPr>
                <a:t>SRAM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929" y="3933056"/>
              <a:ext cx="471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FSR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9937" y="2708920"/>
              <a:ext cx="4378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I/O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36512" y="4965171"/>
              <a:ext cx="7047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0x100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47270" y="1700807"/>
              <a:ext cx="11363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LDI R16,10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79912" y="2468893"/>
              <a:ext cx="169584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  PORTC,R16</a:t>
              </a:r>
            </a:p>
            <a:p>
              <a:endParaRPr lang="en-US" sz="2400" dirty="0"/>
            </a:p>
            <a:p>
              <a:r>
                <a:rPr lang="en-US" sz="2400" dirty="0"/>
                <a:t>IN   R16, PORTC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56521" y="1316765"/>
              <a:ext cx="20237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MOV R15, R16</a:t>
              </a:r>
            </a:p>
          </p:txBody>
        </p:sp>
        <p:sp>
          <p:nvSpPr>
            <p:cNvPr id="23" name="Right Brace 22"/>
            <p:cNvSpPr/>
            <p:nvPr/>
          </p:nvSpPr>
          <p:spPr>
            <a:xfrm>
              <a:off x="5076056" y="908720"/>
              <a:ext cx="288032" cy="122413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3484313" y="2564904"/>
              <a:ext cx="288032" cy="100811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634276" y="4558235"/>
              <a:ext cx="159774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STS  0x100, R15</a:t>
              </a:r>
            </a:p>
            <a:p>
              <a:endParaRPr lang="en-US" sz="2400" dirty="0"/>
            </a:p>
            <a:p>
              <a:r>
                <a:rPr lang="en-US" sz="2400" dirty="0"/>
                <a:t>LDS  R16,0x100</a:t>
              </a:r>
            </a:p>
            <a:p>
              <a:endParaRPr lang="en-US" sz="2400" dirty="0"/>
            </a:p>
            <a:p>
              <a:endParaRPr lang="en-US" sz="2400" dirty="0"/>
            </a:p>
          </p:txBody>
        </p:sp>
        <p:sp>
          <p:nvSpPr>
            <p:cNvPr id="39" name="Right Brace 38"/>
            <p:cNvSpPr/>
            <p:nvPr/>
          </p:nvSpPr>
          <p:spPr>
            <a:xfrm>
              <a:off x="8487500" y="601602"/>
              <a:ext cx="424784" cy="5895999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Right Brace 39"/>
            <p:cNvSpPr/>
            <p:nvPr/>
          </p:nvSpPr>
          <p:spPr>
            <a:xfrm>
              <a:off x="3491880" y="1628800"/>
              <a:ext cx="144016" cy="64807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6" name="Rectangle 1"/>
            <p:cNvSpPr>
              <a:spLocks noChangeArrowheads="1"/>
            </p:cNvSpPr>
            <p:nvPr/>
          </p:nvSpPr>
          <p:spPr bwMode="auto">
            <a:xfrm>
              <a:off x="251520" y="194617"/>
              <a:ext cx="7301951" cy="995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5867" baseline="30000" dirty="0"/>
                <a:t>MOVIMENTAÇÃO DE REGISTROS(BYTES)  SRAM</a:t>
              </a:r>
              <a:endParaRPr lang="en-US" sz="5867" dirty="0"/>
            </a:p>
          </p:txBody>
        </p:sp>
      </p:grpSp>
      <p:sp>
        <p:nvSpPr>
          <p:cNvPr id="41" name="U-Turn Arrow 40"/>
          <p:cNvSpPr/>
          <p:nvPr/>
        </p:nvSpPr>
        <p:spPr>
          <a:xfrm flipH="1">
            <a:off x="9954244" y="4327706"/>
            <a:ext cx="864096" cy="288032"/>
          </a:xfrm>
          <a:prstGeom prst="uturnArrow">
            <a:avLst/>
          </a:prstGeom>
          <a:ln>
            <a:solidFill>
              <a:srgbClr val="FC00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44" name="U-Turn Arrow 43"/>
          <p:cNvSpPr/>
          <p:nvPr/>
        </p:nvSpPr>
        <p:spPr>
          <a:xfrm flipH="1">
            <a:off x="8256240" y="1079673"/>
            <a:ext cx="864096" cy="288032"/>
          </a:xfrm>
          <a:prstGeom prst="uturnArrow">
            <a:avLst/>
          </a:prstGeom>
          <a:ln>
            <a:solidFill>
              <a:srgbClr val="FC00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6" name="U-Turn Arrow 25"/>
          <p:cNvSpPr/>
          <p:nvPr/>
        </p:nvSpPr>
        <p:spPr>
          <a:xfrm flipH="1">
            <a:off x="6288021" y="2241989"/>
            <a:ext cx="864096" cy="288032"/>
          </a:xfrm>
          <a:prstGeom prst="uturnArrow">
            <a:avLst/>
          </a:prstGeom>
          <a:ln>
            <a:solidFill>
              <a:srgbClr val="FC00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7" name="U-Turn Arrow 26"/>
          <p:cNvSpPr/>
          <p:nvPr/>
        </p:nvSpPr>
        <p:spPr>
          <a:xfrm flipH="1">
            <a:off x="6096000" y="2954213"/>
            <a:ext cx="864096" cy="288032"/>
          </a:xfrm>
          <a:prstGeom prst="uturnArrow">
            <a:avLst/>
          </a:prstGeom>
          <a:ln>
            <a:solidFill>
              <a:srgbClr val="FC00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8" name="U-Turn Arrow 27"/>
          <p:cNvSpPr/>
          <p:nvPr/>
        </p:nvSpPr>
        <p:spPr>
          <a:xfrm flipH="1">
            <a:off x="9983708" y="5025265"/>
            <a:ext cx="864096" cy="288032"/>
          </a:xfrm>
          <a:prstGeom prst="uturnArrow">
            <a:avLst/>
          </a:prstGeom>
          <a:ln>
            <a:solidFill>
              <a:srgbClr val="FC00A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5400000">
            <a:off x="527381" y="5541235"/>
            <a:ext cx="576064" cy="384043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1854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371" y="0"/>
            <a:ext cx="9751483" cy="1143000"/>
          </a:xfrm>
        </p:spPr>
        <p:txBody>
          <a:bodyPr/>
          <a:lstStyle/>
          <a:p>
            <a:pPr>
              <a:defRPr/>
            </a:pPr>
            <a:r>
              <a:rPr lang="hu-HU" sz="4267" dirty="0"/>
              <a:t>Movimentação de Valores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27383" y="2714282"/>
            <a:ext cx="7104789" cy="1239023"/>
            <a:chOff x="271740" y="3982293"/>
            <a:chExt cx="5500671" cy="929267"/>
          </a:xfrm>
        </p:grpSpPr>
        <p:sp>
          <p:nvSpPr>
            <p:cNvPr id="15" name="Rectangle 14"/>
            <p:cNvSpPr/>
            <p:nvPr/>
          </p:nvSpPr>
          <p:spPr>
            <a:xfrm>
              <a:off x="271740" y="3982293"/>
              <a:ext cx="5500671" cy="3770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189" indent="-457189">
                <a:buFont typeface="Arial"/>
                <a:buChar char="•"/>
                <a:defRPr/>
              </a:pPr>
              <a:r>
                <a:rPr lang="pt-BR" sz="2667" dirty="0"/>
                <a:t>SER-  Seta o conteúdo do registrador</a:t>
              </a:r>
              <a:endParaRPr lang="hu-HU" sz="2667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1760" y="4472979"/>
              <a:ext cx="3024336" cy="438581"/>
            </a:xfrm>
            <a:prstGeom prst="rect">
              <a:avLst/>
            </a:prstGeom>
            <a:noFill/>
            <a:ln w="12700" cmpd="sng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SER R17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31371" y="1124745"/>
            <a:ext cx="6010684" cy="1256850"/>
            <a:chOff x="323528" y="843558"/>
            <a:chExt cx="4508013" cy="942637"/>
          </a:xfrm>
        </p:grpSpPr>
        <p:sp>
          <p:nvSpPr>
            <p:cNvPr id="5" name="Rectangle 4"/>
            <p:cNvSpPr/>
            <p:nvPr/>
          </p:nvSpPr>
          <p:spPr>
            <a:xfrm>
              <a:off x="323528" y="843558"/>
              <a:ext cx="4508013" cy="3770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189" indent="-457189">
                <a:buFont typeface="Arial"/>
                <a:buChar char="•"/>
                <a:defRPr/>
              </a:pPr>
              <a:r>
                <a:rPr lang="pt-BR" sz="2667" dirty="0"/>
                <a:t>CLR</a:t>
              </a:r>
              <a:r>
                <a:rPr lang="hu-HU" sz="2667" dirty="0"/>
                <a:t> – </a:t>
              </a:r>
              <a:r>
                <a:rPr lang="pt-BR" sz="2667" dirty="0"/>
                <a:t>Limpa o conteúdo do registrador</a:t>
              </a:r>
              <a:endParaRPr lang="hu-HU" sz="2667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9552" y="1347614"/>
              <a:ext cx="3096344" cy="438581"/>
            </a:xfrm>
            <a:prstGeom prst="rect">
              <a:avLst/>
            </a:prstGeom>
            <a:noFill/>
            <a:ln w="12700" cmpd="sng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CLR R16</a:t>
              </a:r>
            </a:p>
          </p:txBody>
        </p:sp>
      </p:grpSp>
      <p:grpSp>
        <p:nvGrpSpPr>
          <p:cNvPr id="18" name="Group 7">
            <a:extLst>
              <a:ext uri="{FF2B5EF4-FFF2-40B4-BE49-F238E27FC236}">
                <a16:creationId xmlns:a16="http://schemas.microsoft.com/office/drawing/2014/main" id="{D2387F93-0F86-427F-A4E9-644CAAA43E53}"/>
              </a:ext>
            </a:extLst>
          </p:cNvPr>
          <p:cNvGrpSpPr/>
          <p:nvPr/>
        </p:nvGrpSpPr>
        <p:grpSpPr>
          <a:xfrm>
            <a:off x="335360" y="4104850"/>
            <a:ext cx="10869517" cy="1239023"/>
            <a:chOff x="271740" y="3982293"/>
            <a:chExt cx="8415399" cy="929267"/>
          </a:xfrm>
        </p:grpSpPr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36B9941C-72CF-4332-BE1F-E6B08F21BD78}"/>
                </a:ext>
              </a:extLst>
            </p:cNvPr>
            <p:cNvSpPr/>
            <p:nvPr/>
          </p:nvSpPr>
          <p:spPr>
            <a:xfrm>
              <a:off x="271740" y="3982293"/>
              <a:ext cx="8415399" cy="377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189" indent="-457189">
                <a:buFont typeface="Arial"/>
                <a:buChar char="•"/>
                <a:defRPr/>
              </a:pPr>
              <a:r>
                <a:rPr lang="pt-BR" sz="2667" dirty="0"/>
                <a:t>OUT –move o conteúdo de um registrador GPR para I/O</a:t>
              </a:r>
              <a:endParaRPr lang="hu-HU" sz="2667" dirty="0"/>
            </a:p>
          </p:txBody>
        </p:sp>
        <p:sp>
          <p:nvSpPr>
            <p:cNvPr id="20" name="TextBox 15">
              <a:extLst>
                <a:ext uri="{FF2B5EF4-FFF2-40B4-BE49-F238E27FC236}">
                  <a16:creationId xmlns:a16="http://schemas.microsoft.com/office/drawing/2014/main" id="{7E958B55-6471-4566-8C40-D07A03116E73}"/>
                </a:ext>
              </a:extLst>
            </p:cNvPr>
            <p:cNvSpPr txBox="1"/>
            <p:nvPr/>
          </p:nvSpPr>
          <p:spPr>
            <a:xfrm>
              <a:off x="451760" y="4472979"/>
              <a:ext cx="3024336" cy="438581"/>
            </a:xfrm>
            <a:prstGeom prst="rect">
              <a:avLst/>
            </a:prstGeom>
            <a:noFill/>
            <a:ln w="12700" cmpd="sng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OUT PORTB, R16</a:t>
              </a:r>
            </a:p>
          </p:txBody>
        </p:sp>
      </p:grpSp>
      <p:grpSp>
        <p:nvGrpSpPr>
          <p:cNvPr id="21" name="Group 7">
            <a:extLst>
              <a:ext uri="{FF2B5EF4-FFF2-40B4-BE49-F238E27FC236}">
                <a16:creationId xmlns:a16="http://schemas.microsoft.com/office/drawing/2014/main" id="{0BCC81EC-E433-410B-BA6C-62107E7C53C0}"/>
              </a:ext>
            </a:extLst>
          </p:cNvPr>
          <p:cNvGrpSpPr/>
          <p:nvPr/>
        </p:nvGrpSpPr>
        <p:grpSpPr>
          <a:xfrm>
            <a:off x="143339" y="5389602"/>
            <a:ext cx="10869517" cy="1239023"/>
            <a:chOff x="271740" y="3982293"/>
            <a:chExt cx="8415399" cy="929267"/>
          </a:xfrm>
        </p:grpSpPr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E440BE75-5028-4C2C-966A-AD0F3458C533}"/>
                </a:ext>
              </a:extLst>
            </p:cNvPr>
            <p:cNvSpPr/>
            <p:nvPr/>
          </p:nvSpPr>
          <p:spPr>
            <a:xfrm>
              <a:off x="271740" y="3982293"/>
              <a:ext cx="8415399" cy="3770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189" indent="-457189">
                <a:buFont typeface="Arial"/>
                <a:buChar char="•"/>
                <a:defRPr/>
              </a:pPr>
              <a:r>
                <a:rPr lang="pt-BR" sz="2667" dirty="0"/>
                <a:t>IN –move o conteúdo de um I/O para registrador GPR </a:t>
              </a:r>
              <a:endParaRPr lang="hu-HU" sz="2667" dirty="0"/>
            </a:p>
          </p:txBody>
        </p:sp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C27EA089-0D01-400A-8051-91F07289BE08}"/>
                </a:ext>
              </a:extLst>
            </p:cNvPr>
            <p:cNvSpPr txBox="1"/>
            <p:nvPr/>
          </p:nvSpPr>
          <p:spPr>
            <a:xfrm>
              <a:off x="451760" y="4472979"/>
              <a:ext cx="3024336" cy="438581"/>
            </a:xfrm>
            <a:prstGeom prst="rect">
              <a:avLst/>
            </a:prstGeom>
            <a:noFill/>
            <a:ln w="12700" cmpd="sng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IN R16, DDRD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15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aptura de Tela 2020-04-22 às 20.31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9" y="1028734"/>
            <a:ext cx="8976320" cy="1487949"/>
          </a:xfrm>
          <a:prstGeom prst="rect">
            <a:avLst/>
          </a:prstGeom>
        </p:spPr>
      </p:pic>
      <p:sp>
        <p:nvSpPr>
          <p:cNvPr id="148" name="Rectangle 2"/>
          <p:cNvSpPr>
            <a:spLocks noGrp="1" noChangeArrowheads="1"/>
          </p:cNvSpPr>
          <p:nvPr>
            <p:ph type="title"/>
          </p:nvPr>
        </p:nvSpPr>
        <p:spPr>
          <a:xfrm>
            <a:off x="527381" y="-315416"/>
            <a:ext cx="9505056" cy="1056117"/>
          </a:xfrm>
        </p:spPr>
        <p:txBody>
          <a:bodyPr/>
          <a:lstStyle/>
          <a:p>
            <a:pPr>
              <a:defRPr/>
            </a:pPr>
            <a:r>
              <a:rPr lang="pt-BR" sz="3600" dirty="0"/>
              <a:t>Registrador de Status (SREG)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1371" y="2468894"/>
            <a:ext cx="595266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I – Global Interrupt Enable</a:t>
            </a:r>
          </a:p>
          <a:p>
            <a:r>
              <a:rPr lang="en-US" sz="2400" dirty="0" err="1"/>
              <a:t>Chave</a:t>
            </a:r>
            <a:r>
              <a:rPr lang="en-US" sz="2400" dirty="0"/>
              <a:t> </a:t>
            </a:r>
            <a:r>
              <a:rPr lang="en-US" sz="2400" dirty="0" err="1"/>
              <a:t>Geral</a:t>
            </a:r>
            <a:r>
              <a:rPr lang="en-US" sz="2400" dirty="0"/>
              <a:t>, </a:t>
            </a:r>
            <a:r>
              <a:rPr lang="en-US" sz="2400" dirty="0" err="1"/>
              <a:t>habilita</a:t>
            </a:r>
            <a:r>
              <a:rPr lang="en-US" sz="2400" dirty="0"/>
              <a:t> as </a:t>
            </a:r>
            <a:r>
              <a:rPr lang="en-US" sz="2400" dirty="0" err="1"/>
              <a:t>interrupções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35360" y="3717033"/>
            <a:ext cx="6720747" cy="830997"/>
          </a:xfrm>
          <a:prstGeom prst="rect">
            <a:avLst/>
          </a:prstGeom>
          <a:solidFill>
            <a:srgbClr val="E8F1F1"/>
          </a:solidFill>
          <a:ln>
            <a:solidFill>
              <a:srgbClr val="33CCCC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T – Bit Copy Storage</a:t>
            </a:r>
          </a:p>
          <a:p>
            <a:r>
              <a:rPr lang="en-US" sz="2400" dirty="0"/>
              <a:t>Bit de </a:t>
            </a:r>
            <a:r>
              <a:rPr lang="en-US" sz="2400" dirty="0" err="1"/>
              <a:t>cópia</a:t>
            </a:r>
            <a:r>
              <a:rPr lang="en-US" sz="2400" dirty="0"/>
              <a:t> </a:t>
            </a:r>
            <a:r>
              <a:rPr lang="en-US" sz="2400" dirty="0" err="1"/>
              <a:t>temporária</a:t>
            </a:r>
            <a:r>
              <a:rPr lang="en-US" sz="2400" dirty="0"/>
              <a:t> de um </a:t>
            </a:r>
            <a:r>
              <a:rPr lang="en-US" sz="2400" dirty="0" err="1"/>
              <a:t>registrador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35360" y="4869161"/>
            <a:ext cx="6096000" cy="830997"/>
          </a:xfrm>
          <a:prstGeom prst="rect">
            <a:avLst/>
          </a:prstGeom>
          <a:solidFill>
            <a:srgbClr val="E8F1F1"/>
          </a:solidFill>
          <a:ln>
            <a:solidFill>
              <a:srgbClr val="33CCCC"/>
            </a:solidFill>
          </a:ln>
        </p:spPr>
        <p:txBody>
          <a:bodyPr>
            <a:spAutoFit/>
          </a:bodyPr>
          <a:lstStyle/>
          <a:p>
            <a:r>
              <a:rPr lang="en-US" sz="2400" dirty="0"/>
              <a:t>H – Half Carry Flag</a:t>
            </a:r>
          </a:p>
          <a:p>
            <a:r>
              <a:rPr lang="en-US" sz="2400" dirty="0"/>
              <a:t>Carry de um nibble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1371" y="6021289"/>
            <a:ext cx="1544012" cy="461665"/>
          </a:xfrm>
          <a:prstGeom prst="rect">
            <a:avLst/>
          </a:prstGeom>
          <a:solidFill>
            <a:srgbClr val="E8F1F1"/>
          </a:solidFill>
          <a:ln>
            <a:solidFill>
              <a:srgbClr val="33CCCC"/>
            </a:solidFill>
          </a:ln>
        </p:spPr>
        <p:txBody>
          <a:bodyPr wrap="none">
            <a:spAutoFit/>
          </a:bodyPr>
          <a:lstStyle/>
          <a:p>
            <a:r>
              <a:rPr lang="en-US" sz="2400" dirty="0"/>
              <a:t>S – Sign Bit</a:t>
            </a:r>
          </a:p>
        </p:txBody>
      </p:sp>
    </p:spTree>
    <p:extLst>
      <p:ext uri="{BB962C8B-B14F-4D97-AF65-F5344CB8AC3E}">
        <p14:creationId xmlns:p14="http://schemas.microsoft.com/office/powerpoint/2010/main" val="147628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aptura de Tela 2020-04-22 às 20.31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9" y="1028734"/>
            <a:ext cx="8976320" cy="1487949"/>
          </a:xfrm>
          <a:prstGeom prst="rect">
            <a:avLst/>
          </a:prstGeom>
        </p:spPr>
      </p:pic>
      <p:sp>
        <p:nvSpPr>
          <p:cNvPr id="148" name="Rectangle 2"/>
          <p:cNvSpPr>
            <a:spLocks noGrp="1" noChangeArrowheads="1"/>
          </p:cNvSpPr>
          <p:nvPr>
            <p:ph type="title"/>
          </p:nvPr>
        </p:nvSpPr>
        <p:spPr>
          <a:xfrm>
            <a:off x="527381" y="-315416"/>
            <a:ext cx="9505056" cy="1056117"/>
          </a:xfrm>
        </p:spPr>
        <p:txBody>
          <a:bodyPr/>
          <a:lstStyle/>
          <a:p>
            <a:pPr>
              <a:defRPr/>
            </a:pPr>
            <a:r>
              <a:rPr lang="pt-BR" sz="3600" dirty="0"/>
              <a:t>Registrador de Status (SREG)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5360" y="3525011"/>
            <a:ext cx="6912768" cy="1200329"/>
          </a:xfrm>
          <a:prstGeom prst="rect">
            <a:avLst/>
          </a:prstGeom>
          <a:solidFill>
            <a:srgbClr val="F1EED5"/>
          </a:solidFill>
          <a:ln>
            <a:solidFill>
              <a:srgbClr val="33CCCC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N – Negative Flag</a:t>
            </a:r>
          </a:p>
          <a:p>
            <a:r>
              <a:rPr lang="en-US" sz="2400" dirty="0" err="1"/>
              <a:t>Indica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operação</a:t>
            </a:r>
            <a:r>
              <a:rPr lang="en-US" sz="2400" dirty="0"/>
              <a:t> </a:t>
            </a:r>
            <a:r>
              <a:rPr lang="en-US" sz="2400" dirty="0" err="1"/>
              <a:t>aritmética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lógica</a:t>
            </a:r>
            <a:r>
              <a:rPr lang="en-US" sz="2400" dirty="0"/>
              <a:t> </a:t>
            </a:r>
            <a:r>
              <a:rPr lang="en-US" sz="2400" dirty="0" err="1"/>
              <a:t>resulta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um valor </a:t>
            </a:r>
            <a:r>
              <a:rPr lang="en-US" sz="2400" dirty="0" err="1"/>
              <a:t>negativo</a:t>
            </a:r>
            <a:r>
              <a:rPr lang="en-US" sz="2400" dirty="0"/>
              <a:t>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5360" y="4869161"/>
            <a:ext cx="7296811" cy="830997"/>
          </a:xfrm>
          <a:prstGeom prst="rect">
            <a:avLst/>
          </a:prstGeom>
          <a:solidFill>
            <a:srgbClr val="D6EAF1"/>
          </a:solidFill>
          <a:ln>
            <a:solidFill>
              <a:srgbClr val="33CCCC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Z – Zero Flag</a:t>
            </a:r>
          </a:p>
          <a:p>
            <a:r>
              <a:rPr lang="en-US" sz="2400" dirty="0" err="1"/>
              <a:t>indica</a:t>
            </a:r>
            <a:r>
              <a:rPr lang="en-US" sz="2400" dirty="0"/>
              <a:t> </a:t>
            </a:r>
            <a:r>
              <a:rPr lang="en-US" sz="2400" dirty="0" err="1"/>
              <a:t>quando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operação</a:t>
            </a:r>
            <a:r>
              <a:rPr lang="en-US" sz="2400" dirty="0"/>
              <a:t> </a:t>
            </a:r>
            <a:r>
              <a:rPr lang="en-US" sz="2400" dirty="0" err="1"/>
              <a:t>resulta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zero.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5360" y="5829267"/>
            <a:ext cx="6096000" cy="830997"/>
          </a:xfrm>
          <a:prstGeom prst="rect">
            <a:avLst/>
          </a:prstGeom>
          <a:solidFill>
            <a:srgbClr val="F1E3E1"/>
          </a:solidFill>
          <a:ln>
            <a:solidFill>
              <a:srgbClr val="33CCCC"/>
            </a:solidFill>
          </a:ln>
        </p:spPr>
        <p:txBody>
          <a:bodyPr>
            <a:spAutoFit/>
          </a:bodyPr>
          <a:lstStyle/>
          <a:p>
            <a:r>
              <a:rPr lang="en-US" sz="2400" dirty="0"/>
              <a:t>C – Carry Flag</a:t>
            </a:r>
          </a:p>
          <a:p>
            <a:r>
              <a:rPr lang="en-US" sz="2400" dirty="0" err="1"/>
              <a:t>houve</a:t>
            </a:r>
            <a:r>
              <a:rPr lang="en-US" sz="2400" dirty="0"/>
              <a:t> um </a:t>
            </a:r>
            <a:r>
              <a:rPr lang="en-US" sz="2400" dirty="0" err="1"/>
              <a:t>estouro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335360" y="2468894"/>
            <a:ext cx="6096000" cy="830997"/>
          </a:xfrm>
          <a:prstGeom prst="rect">
            <a:avLst/>
          </a:prstGeom>
          <a:solidFill>
            <a:srgbClr val="E8F1F1"/>
          </a:solidFill>
        </p:spPr>
        <p:txBody>
          <a:bodyPr>
            <a:spAutoFit/>
          </a:bodyPr>
          <a:lstStyle/>
          <a:p>
            <a:r>
              <a:rPr lang="en-US" sz="2400" dirty="0"/>
              <a:t>V – Two’s Complement Overflow Flag</a:t>
            </a:r>
          </a:p>
          <a:p>
            <a:r>
              <a:rPr lang="en-US" sz="2400" dirty="0" err="1"/>
              <a:t>estouro</a:t>
            </a:r>
            <a:r>
              <a:rPr lang="en-US" sz="2400" dirty="0"/>
              <a:t> do </a:t>
            </a:r>
            <a:r>
              <a:rPr lang="en-US" sz="2400" dirty="0" err="1"/>
              <a:t>complemento</a:t>
            </a:r>
            <a:r>
              <a:rPr lang="en-US" sz="2400" dirty="0"/>
              <a:t> de </a:t>
            </a:r>
            <a:r>
              <a:rPr lang="en-US" sz="2400" dirty="0" err="1"/>
              <a:t>dois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874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aptura de Tela 2020-04-22 às 20.31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9" y="1028734"/>
            <a:ext cx="8976320" cy="1487949"/>
          </a:xfrm>
          <a:prstGeom prst="rect">
            <a:avLst/>
          </a:prstGeom>
        </p:spPr>
      </p:pic>
      <p:sp>
        <p:nvSpPr>
          <p:cNvPr id="148" name="Rectangle 2"/>
          <p:cNvSpPr>
            <a:spLocks noGrp="1" noChangeArrowheads="1"/>
          </p:cNvSpPr>
          <p:nvPr>
            <p:ph type="title"/>
          </p:nvPr>
        </p:nvSpPr>
        <p:spPr>
          <a:xfrm>
            <a:off x="527381" y="-315416"/>
            <a:ext cx="9505056" cy="1056117"/>
          </a:xfrm>
        </p:spPr>
        <p:txBody>
          <a:bodyPr/>
          <a:lstStyle/>
          <a:p>
            <a:pPr>
              <a:defRPr/>
            </a:pPr>
            <a:r>
              <a:rPr lang="pt-BR" sz="3600" dirty="0"/>
              <a:t>Registrador de Status (SREG)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7214593-9796-40B3-9840-2EE403DF49F9}"/>
              </a:ext>
            </a:extLst>
          </p:cNvPr>
          <p:cNvSpPr/>
          <p:nvPr/>
        </p:nvSpPr>
        <p:spPr>
          <a:xfrm rot="5841505">
            <a:off x="3471094" y="630059"/>
            <a:ext cx="654342" cy="509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3B3366F-8D85-4AFD-BD70-2B09B8468FCC}"/>
              </a:ext>
            </a:extLst>
          </p:cNvPr>
          <p:cNvSpPr/>
          <p:nvPr/>
        </p:nvSpPr>
        <p:spPr>
          <a:xfrm>
            <a:off x="380301" y="26317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ativando registrador T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seta flag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apaga flag 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52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"/>
          <p:cNvSpPr>
            <a:spLocks noChangeArrowheads="1"/>
          </p:cNvSpPr>
          <p:nvPr/>
        </p:nvSpPr>
        <p:spPr bwMode="auto">
          <a:xfrm>
            <a:off x="623392" y="356659"/>
            <a:ext cx="45182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4000" dirty="0">
                <a:solidFill>
                  <a:srgbClr val="008000"/>
                </a:solidFill>
              </a:rPr>
              <a:t>Comparando Valores</a:t>
            </a:r>
            <a:endParaRPr lang="en-US" sz="4000" dirty="0">
              <a:solidFill>
                <a:srgbClr val="008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487492" y="1340771"/>
            <a:ext cx="4096634" cy="2226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67" dirty="0"/>
              <a:t>      LDI R17,200</a:t>
            </a:r>
          </a:p>
          <a:p>
            <a:r>
              <a:rPr lang="en-US" sz="3467" dirty="0" err="1"/>
              <a:t>Decrementa</a:t>
            </a:r>
            <a:r>
              <a:rPr lang="en-US" sz="3467" dirty="0"/>
              <a:t>:</a:t>
            </a:r>
          </a:p>
          <a:p>
            <a:r>
              <a:rPr lang="en-US" sz="3467" dirty="0"/>
              <a:t>      DEC R17</a:t>
            </a:r>
          </a:p>
          <a:p>
            <a:r>
              <a:rPr lang="en-US" sz="3467" dirty="0"/>
              <a:t>      BRNE </a:t>
            </a:r>
            <a:r>
              <a:rPr lang="en-US" sz="3467" dirty="0" err="1"/>
              <a:t>Decrementa</a:t>
            </a:r>
            <a:endParaRPr lang="en-US" sz="3467" dirty="0"/>
          </a:p>
        </p:txBody>
      </p:sp>
      <p:sp>
        <p:nvSpPr>
          <p:cNvPr id="5" name="TextBox 4"/>
          <p:cNvSpPr txBox="1"/>
          <p:nvPr/>
        </p:nvSpPr>
        <p:spPr>
          <a:xfrm>
            <a:off x="623392" y="4581128"/>
            <a:ext cx="6528725" cy="126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3" dirty="0"/>
              <a:t>BRNE : </a:t>
            </a:r>
            <a:r>
              <a:rPr lang="en-US" sz="2533" dirty="0" err="1"/>
              <a:t>Verifica</a:t>
            </a:r>
            <a:r>
              <a:rPr lang="en-US" sz="2533" dirty="0"/>
              <a:t> se a </a:t>
            </a:r>
            <a:r>
              <a:rPr lang="en-US" sz="2533" dirty="0" err="1"/>
              <a:t>última</a:t>
            </a:r>
            <a:r>
              <a:rPr lang="en-US" sz="2533" dirty="0"/>
              <a:t> </a:t>
            </a:r>
            <a:r>
              <a:rPr lang="en-US" sz="2533" dirty="0" err="1"/>
              <a:t>operação</a:t>
            </a:r>
            <a:r>
              <a:rPr lang="en-US" sz="2533" dirty="0"/>
              <a:t> </a:t>
            </a:r>
            <a:r>
              <a:rPr lang="en-US" sz="2533" dirty="0" err="1"/>
              <a:t>resultou</a:t>
            </a:r>
            <a:r>
              <a:rPr lang="en-US" sz="2533" dirty="0"/>
              <a:t> </a:t>
            </a:r>
            <a:r>
              <a:rPr lang="en-US" sz="2533" dirty="0" err="1"/>
              <a:t>em</a:t>
            </a:r>
            <a:r>
              <a:rPr lang="en-US" sz="2533" dirty="0"/>
              <a:t> valor zero no </a:t>
            </a:r>
            <a:r>
              <a:rPr lang="en-US" sz="2533" dirty="0" err="1"/>
              <a:t>registrador</a:t>
            </a:r>
            <a:r>
              <a:rPr lang="en-US" sz="2533" dirty="0"/>
              <a:t>. Se </a:t>
            </a:r>
            <a:r>
              <a:rPr lang="en-US" sz="2533" dirty="0" err="1"/>
              <a:t>não</a:t>
            </a:r>
            <a:r>
              <a:rPr lang="en-US" sz="2533" dirty="0"/>
              <a:t> </a:t>
            </a:r>
            <a:r>
              <a:rPr lang="en-US" sz="2533" dirty="0" err="1"/>
              <a:t>ocorreu</a:t>
            </a:r>
            <a:r>
              <a:rPr lang="en-US" sz="2533" dirty="0"/>
              <a:t> pula </a:t>
            </a:r>
            <a:r>
              <a:rPr lang="en-US" sz="2533" dirty="0" err="1"/>
              <a:t>para</a:t>
            </a:r>
            <a:r>
              <a:rPr lang="en-US" sz="2533" dirty="0"/>
              <a:t> o label </a:t>
            </a:r>
            <a:r>
              <a:rPr lang="en-US" sz="2533" dirty="0" err="1"/>
              <a:t>indicado</a:t>
            </a:r>
            <a:r>
              <a:rPr lang="en-US" sz="2533" dirty="0"/>
              <a:t>.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887755" y="3621021"/>
            <a:ext cx="24962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695734" y="3621021"/>
            <a:ext cx="192021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911424" y="3909053"/>
            <a:ext cx="27843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911424" y="1988840"/>
            <a:ext cx="0" cy="1920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11424" y="1988840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559829" y="2084851"/>
            <a:ext cx="2112235" cy="1920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72065" y="1772817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1425" y="3909054"/>
            <a:ext cx="1525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zerou</a:t>
            </a:r>
            <a:r>
              <a:rPr lang="en-US" sz="2400" dirty="0"/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360" y="6213310"/>
            <a:ext cx="34921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BRNE - Branch if Not Equal</a:t>
            </a:r>
          </a:p>
        </p:txBody>
      </p:sp>
    </p:spTree>
    <p:extLst>
      <p:ext uri="{BB962C8B-B14F-4D97-AF65-F5344CB8AC3E}">
        <p14:creationId xmlns:p14="http://schemas.microsoft.com/office/powerpoint/2010/main" val="245592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1E4BA9E9C42A54E88462E275E801199" ma:contentTypeVersion="7" ma:contentTypeDescription="Crie um novo documento." ma:contentTypeScope="" ma:versionID="df73cbeca296adf373a1619272e94aa2">
  <xsd:schema xmlns:xsd="http://www.w3.org/2001/XMLSchema" xmlns:xs="http://www.w3.org/2001/XMLSchema" xmlns:p="http://schemas.microsoft.com/office/2006/metadata/properties" xmlns:ns3="fcfb4ca9-cfbc-4ea8-8768-0ff92180580f" targetNamespace="http://schemas.microsoft.com/office/2006/metadata/properties" ma:root="true" ma:fieldsID="7d89a9c4931142b8e56a575d57ef66f8" ns3:_="">
    <xsd:import namespace="fcfb4ca9-cfbc-4ea8-8768-0ff92180580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fb4ca9-cfbc-4ea8-8768-0ff9218058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4A1D67-7FEC-40FD-BB33-33B157AF08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13B087C-A9A5-43D3-AFCC-F44DA08F5D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fb4ca9-cfbc-4ea8-8768-0ff9218058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49900E-98DA-4F9A-B24B-644564DD37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438</Words>
  <Application>Microsoft Office PowerPoint</Application>
  <PresentationFormat>Widescreen</PresentationFormat>
  <Paragraphs>100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Tahoma</vt:lpstr>
      <vt:lpstr>Tema do Office</vt:lpstr>
      <vt:lpstr>Implementando instruções no Ambiente de programação</vt:lpstr>
      <vt:lpstr>Apresentação do PowerPoint</vt:lpstr>
      <vt:lpstr>ULA e Registradores de Trabalho</vt:lpstr>
      <vt:lpstr>Apresentação do PowerPoint</vt:lpstr>
      <vt:lpstr>Movimentação de Valores</vt:lpstr>
      <vt:lpstr>Registrador de Status (SREG)</vt:lpstr>
      <vt:lpstr>Registrador de Status (SREG)</vt:lpstr>
      <vt:lpstr>Registrador de Status (SREG)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Ambiente de programação</dc:title>
  <dc:creator>Marcos Ferreira</dc:creator>
  <cp:lastModifiedBy>Marcos Ferreira</cp:lastModifiedBy>
  <cp:revision>5</cp:revision>
  <dcterms:created xsi:type="dcterms:W3CDTF">2020-08-11T20:01:29Z</dcterms:created>
  <dcterms:modified xsi:type="dcterms:W3CDTF">2020-08-13T17:43:56Z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0x01010061E4BA9E9C42A54E88462E275E801199</vt:lpwstr>
  </property>
</Properties>
</file>