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theme/theme1.xml" ContentType="application/vnd.openxmlformats-officedocument.theme+xml"/>
  <Override PartName="/ppt/comments/comment1.xml" ContentType="application/vnd.openxmlformats-officedocument.presentationml.comment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79" r:id="rId3"/>
    <p:sldId id="277" r:id="rId4"/>
    <p:sldId id="281" r:id="rId5"/>
    <p:sldId id="276" r:id="rId6"/>
    <p:sldId id="275" r:id="rId7"/>
    <p:sldId id="282" r:id="rId8"/>
    <p:sldId id="284" r:id="rId9"/>
    <p:sldId id="283" r:id="rId10"/>
    <p:sldId id="278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ulia Massareli" initials="JM" lastIdx="58" clrIdx="0">
    <p:extLst>
      <p:ext uri="{19B8F6BF-5375-455C-9EA6-DF929625EA0E}">
        <p15:presenceInfo xmlns:p15="http://schemas.microsoft.com/office/powerpoint/2012/main" userId="9fa10d2782c6e40e" providerId="Windows Live"/>
      </p:ext>
    </p:extLst>
  </p:cmAuthor>
  <p:cmAuthor id="2" name="Ana Beatriz Valentin" initials="ABV" lastIdx="10" clrIdx="1">
    <p:extLst>
      <p:ext uri="{19B8F6BF-5375-455C-9EA6-DF929625EA0E}">
        <p15:presenceInfo xmlns:p15="http://schemas.microsoft.com/office/powerpoint/2012/main" userId="0c87526e220dce7f" providerId="Windows Live"/>
      </p:ext>
    </p:extLst>
  </p:cmAuthor>
  <p:cmAuthor id="3" name="Nicolas Vanigli" initials="NV" lastIdx="4" clrIdx="2">
    <p:extLst>
      <p:ext uri="{19B8F6BF-5375-455C-9EA6-DF929625EA0E}">
        <p15:presenceInfo xmlns:p15="http://schemas.microsoft.com/office/powerpoint/2012/main" userId="S::n.vanigli@aluno.ifsp.edu.br::f09ee0cf-981f-4c5a-9241-d9ff22648374" providerId="AD"/>
      </p:ext>
    </p:extLst>
  </p:cmAuthor>
  <p:cmAuthor id="4" name="Ana Beatriz  Valentin" initials="ABV" lastIdx="7" clrIdx="3">
    <p:extLst>
      <p:ext uri="{19B8F6BF-5375-455C-9EA6-DF929625EA0E}">
        <p15:presenceInfo xmlns:p15="http://schemas.microsoft.com/office/powerpoint/2012/main" userId="Ana Beatriz  Valenti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A005"/>
    <a:srgbClr val="50A2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40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17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4" dt="2020-09-27T21:28:53.653" idx="5">
    <p:pos x="6710" y="2860"/>
    <p:text>TVS- Estes componentes, destinados especificamente à proteção de equipamentos alimentados pela rede de energia de corrente alternada, são denominados TVS ou Transient Voltage Suppressors</p:text>
    <p:extLst>
      <p:ext uri="{C676402C-5697-4E1C-873F-D02D1690AC5C}">
        <p15:threadingInfo xmlns:p15="http://schemas.microsoft.com/office/powerpoint/2012/main" timeZoneBias="1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EE93F-13F8-48E8-87C0-9FBC6D24BDF1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44AA8-3382-4B20-A97F-D98E758EF22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172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EE93F-13F8-48E8-87C0-9FBC6D24BDF1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44AA8-3382-4B20-A97F-D98E758EF22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470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EE93F-13F8-48E8-87C0-9FBC6D24BDF1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44AA8-3382-4B20-A97F-D98E758EF22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432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EE93F-13F8-48E8-87C0-9FBC6D24BDF1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44AA8-3382-4B20-A97F-D98E758EF22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344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EE93F-13F8-48E8-87C0-9FBC6D24BDF1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44AA8-3382-4B20-A97F-D98E758EF22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03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EE93F-13F8-48E8-87C0-9FBC6D24BDF1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44AA8-3382-4B20-A97F-D98E758EF22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922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EE93F-13F8-48E8-87C0-9FBC6D24BDF1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44AA8-3382-4B20-A97F-D98E758EF22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705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EE93F-13F8-48E8-87C0-9FBC6D24BDF1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44AA8-3382-4B20-A97F-D98E758EF22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729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EE93F-13F8-48E8-87C0-9FBC6D24BDF1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44AA8-3382-4B20-A97F-D98E758EF22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502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EE93F-13F8-48E8-87C0-9FBC6D24BDF1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44AA8-3382-4B20-A97F-D98E758EF22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35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EE93F-13F8-48E8-87C0-9FBC6D24BDF1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44AA8-3382-4B20-A97F-D98E758EF22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746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A57EE93F-13F8-48E8-87C0-9FBC6D24BDF1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07644AA8-3382-4B20-A97F-D98E758EF22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659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1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00015" y="2534653"/>
            <a:ext cx="7315200" cy="3049993"/>
          </a:xfrm>
        </p:spPr>
        <p:txBody>
          <a:bodyPr>
            <a:normAutofit fontScale="90000"/>
          </a:bodyPr>
          <a:lstStyle/>
          <a:p>
            <a:pPr algn="r"/>
            <a:r>
              <a:rPr lang="pt-BR" dirty="0"/>
              <a:t>Medição de Corrente</a:t>
            </a:r>
            <a:br>
              <a:rPr lang="pt-BR" dirty="0"/>
            </a:br>
            <a:br>
              <a:rPr lang="pt-BR" dirty="0"/>
            </a:br>
            <a:br>
              <a:rPr lang="pt-BR" dirty="0"/>
            </a:b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t-BR" dirty="0"/>
              <a:t>Ana Beatriz Valentin</a:t>
            </a:r>
          </a:p>
          <a:p>
            <a:r>
              <a:rPr lang="pt-BR" dirty="0"/>
              <a:t>Julia Maria Massareli</a:t>
            </a:r>
          </a:p>
          <a:p>
            <a:r>
              <a:rPr lang="pt-BR" dirty="0"/>
              <a:t>Nicolas Moreira </a:t>
            </a:r>
            <a:r>
              <a:rPr lang="pt-BR" dirty="0" err="1"/>
              <a:t>Vanigli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811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2644BC-4F72-4495-A3E2-221DC99EA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Referências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B45C48B-EF04-4473-9C6F-A6AC986DBC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DEMETRAS, Ezequiel. </a:t>
            </a:r>
            <a:r>
              <a:rPr lang="pt-B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SCT-013 Sensor de corrente alternada com Arduino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Portal vida de silício, 2017. Disponível em : &lt;https://portal.vidadesilicio.com.br/sct-013-sensor-de-corrente-alternada/&gt;. Acesso em: 23 set. 2020.</a:t>
            </a:r>
          </a:p>
          <a:p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Bangood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pt-BR" sz="1400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 PCS Transformador de corrente de núcleo não-invasivo Corrente CA Sensor 100A SCT-013-000</a:t>
            </a:r>
            <a:r>
              <a:rPr lang="pt-BR" sz="1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2020</a:t>
            </a:r>
            <a:r>
              <a:rPr lang="pt-BR" sz="1200" b="1" dirty="0">
                <a:solidFill>
                  <a:srgbClr val="656D7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&lt;https://br.banggood.com/1PCS-Non-invasive-Split-Core-Current-Transformer-AC-Current-Sensor-100A-SCT-013-000-p-1624791.html?cur_warehouse=CN &gt;. Acesso em: 24 set. 2020.</a:t>
            </a:r>
          </a:p>
          <a:p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AMARAL, Haroldo. </a:t>
            </a:r>
            <a:r>
              <a:rPr lang="pt-B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Conversor analógico digital ADS1115 e sensor LM35. Filip </a:t>
            </a:r>
            <a:r>
              <a:rPr lang="pt-BR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Flop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2018. Disponível em: &lt; https://www.filipeflop.com/blog/conversor-analogico-digital-ads1115-sensor-lm35/ &gt;. Acesso em: 23 set. 2020.</a:t>
            </a:r>
          </a:p>
          <a:p>
            <a:r>
              <a:rPr lang="pt-BR" sz="14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Multilógica Shop. </a:t>
            </a:r>
            <a:r>
              <a:rPr lang="pt-BR" sz="1400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Sensor de corrente não invasivo 100 A SCT-013-000</a:t>
            </a:r>
            <a:r>
              <a:rPr lang="pt-BR" sz="14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, 2020. Disponível em: &lt; https://multilogica-shop.com/sensor-de-corrente-nao-invasivo-100a-sct-013-000 &gt;. Acesso em: 23 set. 2020. </a:t>
            </a:r>
          </a:p>
          <a:p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UFMG. </a:t>
            </a:r>
            <a:r>
              <a:rPr lang="pt-B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Galvanômetro de D’</a:t>
            </a:r>
            <a:r>
              <a:rPr lang="pt-BR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Arsonval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Sala de demonstrações de física. Disponível em: &lt;http://demonstracoes.fisica.ufmg.br/demo/273/5H50.10-Galvanometro-de-D-Arsonval &gt;. Acesso em: 24 set. 2020.</a:t>
            </a:r>
          </a:p>
          <a:p>
            <a:endParaRPr lang="pt-B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2468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0FB55A-3C4A-4E5A-BD4E-32137041F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37" y="993972"/>
            <a:ext cx="3228218" cy="4860911"/>
          </a:xfrm>
        </p:spPr>
        <p:txBody>
          <a:bodyPr/>
          <a:lstStyle/>
          <a:p>
            <a:pPr algn="ctr"/>
            <a:r>
              <a:rPr lang="pt-BR" dirty="0"/>
              <a:t>Lei de Ampére e</a:t>
            </a:r>
            <a:br>
              <a:rPr lang="pt-BR" dirty="0"/>
            </a:br>
            <a:r>
              <a:rPr lang="pt-BR" dirty="0"/>
              <a:t>Lei da indução eletromagnética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DB43564-9451-4E0C-B384-113BF702B5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9269" y="3303528"/>
            <a:ext cx="3658614" cy="3410104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00BE1783-C442-49F2-B411-9E2A86CC8B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1937" y="3428999"/>
            <a:ext cx="3535463" cy="3248253"/>
          </a:xfrm>
          <a:prstGeom prst="rect">
            <a:avLst/>
          </a:prstGeom>
        </p:spPr>
      </p:pic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B231B391-CF06-4DAC-A33F-EAC8CDF3EE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6014216" y="756269"/>
            <a:ext cx="3027333" cy="2668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025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C1608C-CB40-4D50-AD51-11FC991D5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Corrente alternada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21C84020-FBCC-4EB2-9B6A-85B2897052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53010" y="2282419"/>
            <a:ext cx="5266249" cy="3064041"/>
          </a:xfr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8BFA18CF-98D5-4BFE-8921-13F6B02D8818}"/>
              </a:ext>
            </a:extLst>
          </p:cNvPr>
          <p:cNvSpPr txBox="1"/>
          <p:nvPr/>
        </p:nvSpPr>
        <p:spPr>
          <a:xfrm>
            <a:off x="4429713" y="1511540"/>
            <a:ext cx="52662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Variação da corrente: positiva e negativa;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Variação do campo magnético;</a:t>
            </a:r>
          </a:p>
        </p:txBody>
      </p:sp>
      <p:sp>
        <p:nvSpPr>
          <p:cNvPr id="3" name="Chave Direita 2">
            <a:extLst>
              <a:ext uri="{FF2B5EF4-FFF2-40B4-BE49-F238E27FC236}">
                <a16:creationId xmlns:a16="http://schemas.microsoft.com/office/drawing/2014/main" id="{5BC3693F-6B7F-487D-B938-BAC34307BF38}"/>
              </a:ext>
            </a:extLst>
          </p:cNvPr>
          <p:cNvSpPr/>
          <p:nvPr/>
        </p:nvSpPr>
        <p:spPr>
          <a:xfrm>
            <a:off x="8791074" y="1511540"/>
            <a:ext cx="200527" cy="770879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4F2BDEA-24B1-4D41-9E21-501994ADF8E7}"/>
              </a:ext>
            </a:extLst>
          </p:cNvPr>
          <p:cNvSpPr txBox="1"/>
          <p:nvPr/>
        </p:nvSpPr>
        <p:spPr>
          <a:xfrm>
            <a:off x="9037490" y="1435314"/>
            <a:ext cx="20213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/>
              <a:t>Campo magnético é proporcional ao valor da corrente</a:t>
            </a:r>
          </a:p>
        </p:txBody>
      </p:sp>
    </p:spTree>
    <p:extLst>
      <p:ext uri="{BB962C8B-B14F-4D97-AF65-F5344CB8AC3E}">
        <p14:creationId xmlns:p14="http://schemas.microsoft.com/office/powerpoint/2010/main" val="5722255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B1CCC8-F722-4B77-98A4-03C760C51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440" y="1128408"/>
            <a:ext cx="2993864" cy="4601183"/>
          </a:xfrm>
        </p:spPr>
        <p:txBody>
          <a:bodyPr/>
          <a:lstStyle/>
          <a:p>
            <a:r>
              <a:rPr lang="pt-BR" dirty="0"/>
              <a:t>Instrumentos para medição de corrente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47F29B83-8661-457F-898D-490CB95313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2644" y="785314"/>
            <a:ext cx="3089796" cy="2938547"/>
          </a:xfr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CA6691C0-D952-4750-A140-6FB9EA90E739}"/>
              </a:ext>
            </a:extLst>
          </p:cNvPr>
          <p:cNvSpPr txBox="1"/>
          <p:nvPr/>
        </p:nvSpPr>
        <p:spPr>
          <a:xfrm>
            <a:off x="4187688" y="3737113"/>
            <a:ext cx="30897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Medidor/galvanômetro D'</a:t>
            </a:r>
            <a:r>
              <a:rPr lang="pt-BR" sz="140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Arsonval</a:t>
            </a:r>
            <a:endParaRPr lang="pt-B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7CCEF4AF-DC2A-4A6E-9F57-F0679A2179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8575" y="785314"/>
            <a:ext cx="2993863" cy="3113184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09F551D8-0ECF-467F-BC5C-19A73571D06D}"/>
              </a:ext>
            </a:extLst>
          </p:cNvPr>
          <p:cNvSpPr txBox="1"/>
          <p:nvPr/>
        </p:nvSpPr>
        <p:spPr>
          <a:xfrm>
            <a:off x="8603733" y="3723861"/>
            <a:ext cx="30897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Amperímetro analógico</a:t>
            </a:r>
            <a:endParaRPr lang="pt-B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666B75BD-4AFB-4457-877A-CB5CB0A126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2832" y="4058142"/>
            <a:ext cx="3900446" cy="2184250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8C8A2594-3DED-45F2-8ED8-B64EAA968D6B}"/>
              </a:ext>
            </a:extLst>
          </p:cNvPr>
          <p:cNvSpPr txBox="1"/>
          <p:nvPr/>
        </p:nvSpPr>
        <p:spPr>
          <a:xfrm>
            <a:off x="7012440" y="6269514"/>
            <a:ext cx="30897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Amperímetro digital</a:t>
            </a:r>
            <a:endParaRPr lang="pt-B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1851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58117E-5768-4938-ABA5-2940B745E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Parâmetros técnicos do SCT 013 000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90084FF-F20C-48C9-B13F-F52971FD79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5023" y="2385810"/>
            <a:ext cx="7602627" cy="2077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39902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A3C0F5-C6F9-4FFA-B28F-882327408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8" y="1123836"/>
            <a:ext cx="2980612" cy="4860911"/>
          </a:xfrm>
        </p:spPr>
        <p:txBody>
          <a:bodyPr>
            <a:normAutofit/>
          </a:bodyPr>
          <a:lstStyle/>
          <a:p>
            <a:pPr algn="ctr"/>
            <a:r>
              <a:rPr lang="pt-BR" dirty="0"/>
              <a:t>Medição da corrente alternada de forma não invasiva</a:t>
            </a:r>
          </a:p>
        </p:txBody>
      </p:sp>
      <p:pic>
        <p:nvPicPr>
          <p:cNvPr id="11" name="Espaço Reservado para Conteúdo 10">
            <a:extLst>
              <a:ext uri="{FF2B5EF4-FFF2-40B4-BE49-F238E27FC236}">
                <a16:creationId xmlns:a16="http://schemas.microsoft.com/office/drawing/2014/main" id="{02CAA2D0-84ED-47C9-884F-B03479B1BC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46101" y="1855015"/>
            <a:ext cx="3038475" cy="3147969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94D76391-6597-4590-9A78-C9548D316C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6717" y="2205419"/>
            <a:ext cx="3406196" cy="2797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4180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B5A456-5016-41EA-900B-F3773A5E2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Transformador de corrente e o circuito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ADA7ADCD-2D60-4E90-B83A-176047EBC6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84767" y="1123837"/>
            <a:ext cx="2503977" cy="3867645"/>
          </a:xfr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AB3CC4FB-29FD-4B3E-8D56-191D3A47BE7D}"/>
              </a:ext>
            </a:extLst>
          </p:cNvPr>
          <p:cNvSpPr txBox="1"/>
          <p:nvPr/>
        </p:nvSpPr>
        <p:spPr>
          <a:xfrm>
            <a:off x="3897646" y="4837593"/>
            <a:ext cx="22782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Bobina do sensor de corrente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D09D2F54-F6DD-42DD-BD9D-47FF0B9E10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6018" y="1123837"/>
            <a:ext cx="3924300" cy="2609850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C4FD80A0-BAE8-4579-95C9-B164C7BAEED7}"/>
              </a:ext>
            </a:extLst>
          </p:cNvPr>
          <p:cNvSpPr txBox="1"/>
          <p:nvPr/>
        </p:nvSpPr>
        <p:spPr>
          <a:xfrm>
            <a:off x="7368339" y="3809999"/>
            <a:ext cx="38019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Dentro do sensor de corrente SCT 013000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FF6B6468-7C48-4F26-B6E8-ED9EE3D121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8869" y="4456330"/>
            <a:ext cx="4438650" cy="2200275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255BD5F2-2ED9-4F0C-8246-7229C560167A}"/>
              </a:ext>
            </a:extLst>
          </p:cNvPr>
          <p:cNvSpPr txBox="1"/>
          <p:nvPr/>
        </p:nvSpPr>
        <p:spPr>
          <a:xfrm>
            <a:off x="8275457" y="6290647"/>
            <a:ext cx="2085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Circuito interno</a:t>
            </a:r>
          </a:p>
        </p:txBody>
      </p:sp>
    </p:spTree>
    <p:extLst>
      <p:ext uri="{BB962C8B-B14F-4D97-AF65-F5344CB8AC3E}">
        <p14:creationId xmlns:p14="http://schemas.microsoft.com/office/powerpoint/2010/main" val="27094919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97C55B-A7C3-4ACF-A10F-2DB9F869B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Características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9747DFD-16AD-4A29-8D0D-520644D018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Corrente de leitura: 0~100A CA;</a:t>
            </a:r>
          </a:p>
          <a:p>
            <a:r>
              <a:rPr lang="pt-BR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Corrente de saída: 0~50mA;</a:t>
            </a:r>
          </a:p>
          <a:p>
            <a:r>
              <a:rPr lang="pt-BR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Não linearidade: ±3%;</a:t>
            </a:r>
          </a:p>
          <a:p>
            <a:r>
              <a:rPr lang="pt-BR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Razão de conversão: 100A : 0,05ª;</a:t>
            </a:r>
          </a:p>
          <a:p>
            <a:r>
              <a:rPr lang="pt-BR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Temperatura operacional: -25 a 70℃;</a:t>
            </a:r>
          </a:p>
          <a:p>
            <a:r>
              <a:rPr lang="pt-BR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rigidez dielétrica (entre o encapsulamento e a saída: 1000V CA/1min 5mA;</a:t>
            </a:r>
          </a:p>
          <a:p>
            <a:r>
              <a:rPr lang="pt-BR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Comprimento do cabo: 1m;</a:t>
            </a:r>
          </a:p>
          <a:p>
            <a:r>
              <a:rPr lang="pt-BR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tamanho do orifício: 13mm x 13mm;</a:t>
            </a:r>
          </a:p>
        </p:txBody>
      </p:sp>
    </p:spTree>
    <p:extLst>
      <p:ext uri="{BB962C8B-B14F-4D97-AF65-F5344CB8AC3E}">
        <p14:creationId xmlns:p14="http://schemas.microsoft.com/office/powerpoint/2010/main" val="1011032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DE15D-78FF-466E-B6DC-C03C1046E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Conversor</a:t>
            </a:r>
            <a:r>
              <a:rPr lang="en-US" dirty="0"/>
              <a:t> </a:t>
            </a:r>
            <a:r>
              <a:rPr lang="en-US" dirty="0" err="1"/>
              <a:t>analógico</a:t>
            </a:r>
            <a:br>
              <a:rPr lang="en-US" dirty="0"/>
            </a:br>
            <a:r>
              <a:rPr lang="en-US" dirty="0"/>
              <a:t>ADS1115</a:t>
            </a:r>
          </a:p>
        </p:txBody>
      </p:sp>
      <p:pic>
        <p:nvPicPr>
          <p:cNvPr id="4" name="Picture 4" descr="A circuit board&#10;&#10;Description automatically generated">
            <a:extLst>
              <a:ext uri="{FF2B5EF4-FFF2-40B4-BE49-F238E27FC236}">
                <a16:creationId xmlns:a16="http://schemas.microsoft.com/office/drawing/2014/main" id="{898B9B9A-F2E9-4066-8778-AB76687F58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97059" y="1165688"/>
            <a:ext cx="3400425" cy="2260433"/>
          </a:xfrm>
        </p:spPr>
      </p:pic>
      <p:pic>
        <p:nvPicPr>
          <p:cNvPr id="5" name="Picture 5" descr="A circuit board on a table&#10;&#10;Description automatically generated">
            <a:extLst>
              <a:ext uri="{FF2B5EF4-FFF2-40B4-BE49-F238E27FC236}">
                <a16:creationId xmlns:a16="http://schemas.microsoft.com/office/drawing/2014/main" id="{DFE38840-FA6A-4816-8658-6C71BBF6FD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8004" y="3426437"/>
            <a:ext cx="5590673" cy="2742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709405"/>
      </p:ext>
    </p:extLst>
  </p:cSld>
  <p:clrMapOvr>
    <a:masterClrMapping/>
  </p:clrMapOvr>
</p:sld>
</file>

<file path=ppt/theme/theme1.xml><?xml version="1.0" encoding="utf-8"?>
<a:theme xmlns:a="http://schemas.openxmlformats.org/drawingml/2006/main" name="Quadro">
  <a:themeElements>
    <a:clrScheme name="Azul Quente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Quadro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adro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18A1B607-7BAE-46D6-8090-545AC7BDD739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6F2E5A8F0C8F3249B3D9490D66A249AF" ma:contentTypeVersion="2" ma:contentTypeDescription="Crie um novo documento." ma:contentTypeScope="" ma:versionID="efe056f33451ff4de536ecebfd59115b">
  <xsd:schema xmlns:xsd="http://www.w3.org/2001/XMLSchema" xmlns:xs="http://www.w3.org/2001/XMLSchema" xmlns:p="http://schemas.microsoft.com/office/2006/metadata/properties" xmlns:ns2="c8eaf782-f2d8-4583-84ae-7b15551413a8" targetNamespace="http://schemas.microsoft.com/office/2006/metadata/properties" ma:root="true" ma:fieldsID="ccd781f25ad64fafd9e050fc51333380" ns2:_="">
    <xsd:import namespace="c8eaf782-f2d8-4583-84ae-7b15551413a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eaf782-f2d8-4583-84ae-7b15551413a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DCB5FE2-0357-458E-98DE-7E3559C5839F}"/>
</file>

<file path=customXml/itemProps2.xml><?xml version="1.0" encoding="utf-8"?>
<ds:datastoreItem xmlns:ds="http://schemas.openxmlformats.org/officeDocument/2006/customXml" ds:itemID="{ED15A51C-49EA-4972-8520-88A311E405EB}"/>
</file>

<file path=customXml/itemProps3.xml><?xml version="1.0" encoding="utf-8"?>
<ds:datastoreItem xmlns:ds="http://schemas.openxmlformats.org/officeDocument/2006/customXml" ds:itemID="{A9FF4058-7CD8-49B5-A204-BDDCEE9F0FED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2285</TotalTime>
  <Words>372</Words>
  <Application>Microsoft Office PowerPoint</Application>
  <PresentationFormat>Widescreen</PresentationFormat>
  <Paragraphs>35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5" baseType="lpstr">
      <vt:lpstr>Arial</vt:lpstr>
      <vt:lpstr>Corbel</vt:lpstr>
      <vt:lpstr>Times New Roman</vt:lpstr>
      <vt:lpstr>Wingdings 2</vt:lpstr>
      <vt:lpstr>Quadro</vt:lpstr>
      <vt:lpstr>Medição de Corrente   </vt:lpstr>
      <vt:lpstr>Lei de Ampére e Lei da indução eletromagnética</vt:lpstr>
      <vt:lpstr>Corrente alternada</vt:lpstr>
      <vt:lpstr>Instrumentos para medição de corrente</vt:lpstr>
      <vt:lpstr>Parâmetros técnicos do SCT 013 000</vt:lpstr>
      <vt:lpstr>Medição da corrente alternada de forma não invasiva</vt:lpstr>
      <vt:lpstr>Transformador de corrente e o circuito</vt:lpstr>
      <vt:lpstr>Características</vt:lpstr>
      <vt:lpstr>Conversor analógico ADS1115</vt:lpstr>
      <vt:lpstr>Referências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Oxímetro</dc:title>
  <dc:creator>Julia Massareli</dc:creator>
  <cp:lastModifiedBy>Ana Beatriz  Valentin</cp:lastModifiedBy>
  <cp:revision>110</cp:revision>
  <dcterms:created xsi:type="dcterms:W3CDTF">2020-08-17T14:35:46Z</dcterms:created>
  <dcterms:modified xsi:type="dcterms:W3CDTF">2020-09-28T15:03:20Z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0x0101006F2E5A8F0C8F3249B3D9490D66A249AF</vt:lpwstr>
  </property>
</Properties>
</file>