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sldIdLst>
    <p:sldId id="1036" r:id="rId2"/>
    <p:sldId id="1064" r:id="rId3"/>
    <p:sldId id="1065" r:id="rId4"/>
    <p:sldId id="1066" r:id="rId5"/>
    <p:sldId id="1067" r:id="rId6"/>
    <p:sldId id="1068" r:id="rId7"/>
    <p:sldId id="1069" r:id="rId8"/>
    <p:sldId id="1070" r:id="rId9"/>
    <p:sldId id="1071" r:id="rId10"/>
    <p:sldId id="1072" r:id="rId11"/>
    <p:sldId id="1073" r:id="rId12"/>
    <p:sldId id="1074" r:id="rId13"/>
    <p:sldId id="1075" r:id="rId14"/>
    <p:sldId id="1076" r:id="rId15"/>
    <p:sldId id="1077" r:id="rId16"/>
    <p:sldId id="1078" r:id="rId17"/>
    <p:sldId id="1079" r:id="rId18"/>
    <p:sldId id="1080" r:id="rId19"/>
    <p:sldId id="1081" r:id="rId20"/>
    <p:sldId id="1082" r:id="rId21"/>
    <p:sldId id="1083" r:id="rId22"/>
    <p:sldId id="1084" r:id="rId23"/>
    <p:sldId id="1085" r:id="rId24"/>
    <p:sldId id="1086" r:id="rId25"/>
    <p:sldId id="1087" r:id="rId26"/>
    <p:sldId id="1491" r:id="rId27"/>
    <p:sldId id="1089" r:id="rId28"/>
    <p:sldId id="1090" r:id="rId29"/>
    <p:sldId id="1092" r:id="rId30"/>
    <p:sldId id="1093" r:id="rId31"/>
    <p:sldId id="1095" r:id="rId32"/>
    <p:sldId id="1096" r:id="rId33"/>
    <p:sldId id="1490" r:id="rId34"/>
    <p:sldId id="1097" r:id="rId35"/>
    <p:sldId id="1098" r:id="rId36"/>
    <p:sldId id="1099" r:id="rId37"/>
    <p:sldId id="1100" r:id="rId38"/>
    <p:sldId id="1101" r:id="rId39"/>
    <p:sldId id="1102" r:id="rId40"/>
    <p:sldId id="1103" r:id="rId41"/>
    <p:sldId id="1104" r:id="rId42"/>
    <p:sldId id="1105" r:id="rId43"/>
    <p:sldId id="1106" r:id="rId44"/>
    <p:sldId id="1107" r:id="rId4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 5 var com" id="{F7BADC14-A2F1-4B94-B642-478D17915F59}">
          <p14:sldIdLst>
            <p14:sldId id="1036"/>
            <p14:sldId id="1064"/>
            <p14:sldId id="1065"/>
            <p14:sldId id="1066"/>
            <p14:sldId id="1067"/>
            <p14:sldId id="1068"/>
            <p14:sldId id="1069"/>
            <p14:sldId id="1070"/>
            <p14:sldId id="1071"/>
            <p14:sldId id="1072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1"/>
            <p14:sldId id="1082"/>
            <p14:sldId id="1083"/>
            <p14:sldId id="1084"/>
            <p14:sldId id="1085"/>
            <p14:sldId id="1086"/>
            <p14:sldId id="1087"/>
            <p14:sldId id="1491"/>
            <p14:sldId id="1089"/>
            <p14:sldId id="1090"/>
            <p14:sldId id="1092"/>
            <p14:sldId id="1093"/>
            <p14:sldId id="1095"/>
            <p14:sldId id="1096"/>
            <p14:sldId id="1490"/>
            <p14:sldId id="1097"/>
            <p14:sldId id="1098"/>
            <p14:sldId id="1099"/>
            <p14:sldId id="1100"/>
            <p14:sldId id="1101"/>
            <p14:sldId id="1102"/>
            <p14:sldId id="1103"/>
            <p14:sldId id="1104"/>
            <p14:sldId id="1105"/>
            <p14:sldId id="1106"/>
            <p14:sldId id="11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4" y="1080"/>
      </p:cViewPr>
      <p:guideLst>
        <p:guide orient="horz" pos="2137"/>
        <p:guide pos="11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9BA-6E48-495C-A3E8-660E048FA1D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05CB-619F-44B8-96FD-5C66B258D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42000">
              <a:schemeClr val="bg1"/>
            </a:gs>
            <a:gs pos="100000">
              <a:schemeClr val="bg1"/>
            </a:gs>
            <a:gs pos="82000">
              <a:schemeClr val="accent1">
                <a:lumMod val="40000"/>
                <a:lumOff val="60000"/>
              </a:schemeClr>
            </a:gs>
            <a:gs pos="66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78831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300" y="3602038"/>
            <a:ext cx="5295900" cy="270351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pic>
        <p:nvPicPr>
          <p:cNvPr id="95" name="Imagem 9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297081" y="3782641"/>
            <a:ext cx="2703512" cy="2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5" name="Forma livre 74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6" name="Grupo 75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7" name="Grupo 76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8" name="Retângulo 77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0" name="Grupo 9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1" name="Triângulo isósceles 70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1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4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1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3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5" name="Conector angulado 14"/>
              <p:cNvCxnSpPr>
                <a:stCxn id="60" idx="1"/>
                <a:endCxn id="73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34" idx="1"/>
                <a:endCxn id="72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1" idx="0"/>
                <a:endCxn id="27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4" idx="3"/>
                <a:endCxn id="54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stCxn id="87" idx="3"/>
                <a:endCxn id="28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05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 flip="none" rotWithShape="1">
          <a:gsLst>
            <a:gs pos="69000">
              <a:schemeClr val="bg1"/>
            </a:gs>
            <a:gs pos="96000">
              <a:schemeClr val="bg1"/>
            </a:gs>
            <a:gs pos="81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4138"/>
            <a:ext cx="7886700" cy="2852737"/>
          </a:xfrm>
        </p:spPr>
        <p:txBody>
          <a:bodyPr anchor="b"/>
          <a:lstStyle>
            <a:lvl1pPr>
              <a:defRPr lang="en-US" sz="4400" dirty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476875"/>
            <a:ext cx="7886700" cy="6127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96710"/>
            <a:ext cx="3886200" cy="52802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96710"/>
            <a:ext cx="3886200" cy="52802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10" name="Grupo 9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6" name="Forma livre 75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7" name="Grupo 76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8" name="Grupo 77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9" name="Retângulo 78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2" name="Triângulo isósceles 71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2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5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2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4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1" name="Retângulo 30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5" name="Grupo 14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6" name="Conector angulado 15"/>
              <p:cNvCxnSpPr>
                <a:stCxn id="61" idx="1"/>
                <a:endCxn id="74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35" idx="1"/>
                <a:endCxn id="73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2" idx="0"/>
                <a:endCxn id="28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75" idx="3"/>
                <a:endCxn id="55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stCxn id="88" idx="3"/>
                <a:endCxn id="29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/>
              <p:cNvCxnSpPr>
                <a:endCxn id="31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02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8" name="Grupo 7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4" name="Forma livre 73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6" name="Grupo 75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7" name="Retângulo 76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9" name="Grupo 8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0" name="Triângulo isósceles 69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0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3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0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2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4" name="Conector angulado 13"/>
              <p:cNvCxnSpPr>
                <a:stCxn id="59" idx="1"/>
                <a:endCxn id="72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33" idx="1"/>
                <a:endCxn id="71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0" idx="0"/>
                <a:endCxn id="26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3" idx="3"/>
                <a:endCxn id="53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86" idx="3"/>
                <a:endCxn id="27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14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7" name="Grupo 6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3" name="Forma livre 72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5" name="Grupo 74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tângulo 84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6" name="Retângulo 75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8" name="Grupo 7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69" name="Triângulo isósceles 68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0" name="Retângulo 69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9" name="Grupo 8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49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2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29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1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1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6" name="Retângulo 25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3" name="Conector angulado 12"/>
              <p:cNvCxnSpPr>
                <a:stCxn id="58" idx="1"/>
                <a:endCxn id="71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angulado 13"/>
              <p:cNvCxnSpPr>
                <a:stCxn id="32" idx="1"/>
                <a:endCxn id="70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69" idx="0"/>
                <a:endCxn id="25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2" idx="3"/>
                <a:endCxn id="52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85" idx="3"/>
                <a:endCxn id="26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endCxn id="27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85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28650" y="103870"/>
            <a:ext cx="7886700" cy="69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896710"/>
            <a:ext cx="7886700" cy="53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69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1" kern="1200" spc="-150">
          <a:solidFill>
            <a:schemeClr val="accent1">
              <a:lumMod val="50000"/>
            </a:schemeClr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Estruturas homogêneas e heterogêneas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Parece que alcançamos os limites do que é possível alcançar com a tecnologia do computador, embora se deva ter cuidado com tal declaração, já que elas tendem a soar muito tolas em 5 anos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John von </a:t>
            </a:r>
            <a:r>
              <a:rPr lang="pt-BR" dirty="0" smtClean="0"/>
              <a:t>Neumann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7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Não é necessário utilizar o tamanho do vetor quando são inicializados os elementos do </a:t>
            </a:r>
            <a:r>
              <a:rPr lang="pt-BR" dirty="0"/>
              <a:t>vetor</a:t>
            </a:r>
            <a:r>
              <a:rPr lang="pt-BR" dirty="0" smtClean="0"/>
              <a:t>, uma vez que o compilador contará </a:t>
            </a:r>
            <a:r>
              <a:rPr lang="pt-BR" dirty="0"/>
              <a:t>o </a:t>
            </a:r>
            <a:r>
              <a:rPr lang="pt-BR" dirty="0" smtClean="0"/>
              <a:t>número </a:t>
            </a:r>
            <a:r>
              <a:rPr lang="pt-BR" dirty="0"/>
              <a:t>de variáveis que inicializa</a:t>
            </a:r>
          </a:p>
          <a:p>
            <a:r>
              <a:rPr lang="pt-BR" dirty="0" smtClean="0"/>
              <a:t>Quando se inicializa um vetor</a:t>
            </a:r>
            <a:r>
              <a:rPr lang="pt-BR" dirty="0"/>
              <a:t>, </a:t>
            </a:r>
            <a:r>
              <a:rPr lang="pt-BR" dirty="0" smtClean="0"/>
              <a:t>o seu tamanho pode ser determinado </a:t>
            </a:r>
            <a:r>
              <a:rPr lang="pt-BR" dirty="0"/>
              <a:t>automaticamente pelas constantes de inicialização</a:t>
            </a:r>
          </a:p>
          <a:p>
            <a:r>
              <a:rPr lang="pt-BR" dirty="0" smtClean="0"/>
              <a:t>As constantes </a:t>
            </a:r>
            <a:r>
              <a:rPr lang="pt-BR" dirty="0"/>
              <a:t>de </a:t>
            </a:r>
            <a:r>
              <a:rPr lang="pt-BR" dirty="0" smtClean="0"/>
              <a:t>inicialização são </a:t>
            </a:r>
            <a:r>
              <a:rPr lang="pt-BR" dirty="0"/>
              <a:t>separadas </a:t>
            </a:r>
            <a:r>
              <a:rPr lang="pt-BR" dirty="0" smtClean="0"/>
              <a:t>por vírgulas e estão </a:t>
            </a:r>
            <a:r>
              <a:rPr lang="pt-BR" dirty="0"/>
              <a:t>entre chaves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14045" y="4481415"/>
            <a:ext cx="5677355" cy="16312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//declara um vetor de 3 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elementos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//declara um vetor 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 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 elementos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2.15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32.1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17.5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65.6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7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de caracteres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smtClean="0"/>
              <a:t>vetores de caracteres podem ser inicializados com uma constante </a:t>
            </a:r>
            <a:r>
              <a:rPr lang="pt-BR" dirty="0"/>
              <a:t>de </a:t>
            </a:r>
            <a:r>
              <a:rPr lang="pt-BR" dirty="0" smtClean="0"/>
              <a:t>cadeia</a:t>
            </a:r>
          </a:p>
          <a:p>
            <a:r>
              <a:rPr lang="pt-BR" dirty="0"/>
              <a:t>O método de inicializar vetores por meio de valores </a:t>
            </a:r>
            <a:r>
              <a:rPr lang="pt-BR" dirty="0" smtClean="0"/>
              <a:t>constantes depois </a:t>
            </a:r>
            <a:r>
              <a:rPr lang="pt-BR" dirty="0"/>
              <a:t>de sua </a:t>
            </a:r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é adequado quando o número de elementos do vetor é pequeno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609725" y="3553505"/>
            <a:ext cx="6219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//declara um vetor de 6 elementos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i="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'n'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'f'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//declara um vetor de 7 elementos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"Unifei"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Inicializar o vetor com </a:t>
            </a:r>
            <a:r>
              <a:rPr lang="pt-BR" dirty="0" smtClean="0"/>
              <a:t>10 elementos </a:t>
            </a:r>
            <a:r>
              <a:rPr lang="pt-BR" dirty="0"/>
              <a:t>e imprimir os elementos em </a:t>
            </a:r>
            <a:r>
              <a:rPr lang="pt-BR" dirty="0" smtClean="0"/>
              <a:t>ordem inversa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58182" y="1308433"/>
            <a:ext cx="67237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inicializacao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</a:t>
            </a:r>
            <a:r>
              <a:rPr lang="pt-BR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vetor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impressao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vetor original</a:t>
            </a:r>
          </a:p>
          <a:p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nn-NO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lcdLine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impressao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 vetor em ordem inversa</a:t>
            </a:r>
          </a:p>
          <a:p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9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--){</a:t>
            </a:r>
            <a:endParaRPr lang="nn-NO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dois vetores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Encontre a </a:t>
            </a:r>
            <a:r>
              <a:rPr lang="pt-BR" dirty="0" smtClean="0"/>
              <a:t>diferença entre </a:t>
            </a:r>
            <a:r>
              <a:rPr lang="pt-BR" dirty="0"/>
              <a:t>os dois vetores, </a:t>
            </a:r>
            <a:r>
              <a:rPr lang="pt-BR" dirty="0" smtClean="0"/>
              <a:t>ou seja</a:t>
            </a:r>
            <a:r>
              <a:rPr lang="pt-BR" dirty="0"/>
              <a:t>, quais </a:t>
            </a:r>
            <a:r>
              <a:rPr lang="pt-BR" dirty="0" smtClean="0"/>
              <a:t>elementos estão </a:t>
            </a:r>
            <a:r>
              <a:rPr lang="pt-BR" dirty="0"/>
              <a:t>no </a:t>
            </a:r>
            <a:r>
              <a:rPr lang="pt-BR" dirty="0" err="1"/>
              <a:t>vetA</a:t>
            </a:r>
            <a:r>
              <a:rPr lang="pt-BR" dirty="0"/>
              <a:t> mas não estão no </a:t>
            </a:r>
            <a:r>
              <a:rPr lang="pt-BR" dirty="0" err="1"/>
              <a:t>vetB</a:t>
            </a:r>
            <a:r>
              <a:rPr lang="pt-BR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71663" y="3075057"/>
            <a:ext cx="62293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vetA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sv-SE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525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43037" y="988789"/>
            <a:ext cx="625792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vetA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sv-SE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sv-SE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sv-SE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nn-NO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nn-NO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j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i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401711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matriz </a:t>
            </a:r>
            <a:r>
              <a:rPr lang="pt-BR" dirty="0"/>
              <a:t>é uma variável composta homogênea </a:t>
            </a:r>
            <a:r>
              <a:rPr lang="pt-BR" dirty="0" smtClean="0"/>
              <a:t>bidimensional</a:t>
            </a:r>
          </a:p>
          <a:p>
            <a:pPr lvl="1"/>
            <a:r>
              <a:rPr lang="pt-BR" dirty="0" smtClean="0"/>
              <a:t>formada </a:t>
            </a:r>
            <a:r>
              <a:rPr lang="pt-BR" dirty="0"/>
              <a:t>por uma sequência de variáveis, todas do mesmo tipo</a:t>
            </a:r>
          </a:p>
          <a:p>
            <a:pPr lvl="1"/>
            <a:r>
              <a:rPr lang="pt-BR" dirty="0" smtClean="0"/>
              <a:t>possuem </a:t>
            </a:r>
            <a:r>
              <a:rPr lang="pt-BR" dirty="0"/>
              <a:t>o mesmo identificador (mesmo nome)</a:t>
            </a:r>
          </a:p>
          <a:p>
            <a:r>
              <a:rPr lang="pt-BR" dirty="0" smtClean="0"/>
              <a:t>Uma </a:t>
            </a:r>
            <a:r>
              <a:rPr lang="pt-BR" dirty="0"/>
              <a:t>vez que as variáveis tem o mesmo nome, o que as </a:t>
            </a:r>
            <a:r>
              <a:rPr lang="pt-BR" dirty="0" smtClean="0"/>
              <a:t>diferencia são </a:t>
            </a:r>
            <a:r>
              <a:rPr lang="pt-BR" dirty="0"/>
              <a:t>os índices que referenciam sua localização dentro da estrutura</a:t>
            </a:r>
          </a:p>
          <a:p>
            <a:r>
              <a:rPr lang="pt-BR" dirty="0" smtClean="0"/>
              <a:t>Uma variável </a:t>
            </a:r>
            <a:r>
              <a:rPr lang="pt-BR" dirty="0"/>
              <a:t>do </a:t>
            </a:r>
            <a:r>
              <a:rPr lang="pt-BR" dirty="0" smtClean="0"/>
              <a:t>tipo matriz </a:t>
            </a:r>
            <a:r>
              <a:rPr lang="pt-BR" dirty="0"/>
              <a:t>de </a:t>
            </a:r>
            <a:r>
              <a:rPr lang="pt-BR" dirty="0" smtClean="0"/>
              <a:t>duas dimensões pode ser referenciada como tendo linhas (</a:t>
            </a:r>
            <a:r>
              <a:rPr lang="pt-BR" dirty="0"/>
              <a:t>dimensao1</a:t>
            </a:r>
            <a:r>
              <a:rPr lang="pt-BR" dirty="0" smtClean="0"/>
              <a:t>) e colunas </a:t>
            </a:r>
            <a:r>
              <a:rPr lang="pt-BR" dirty="0"/>
              <a:t>(dimensao2)</a:t>
            </a:r>
          </a:p>
        </p:txBody>
      </p:sp>
      <p:sp>
        <p:nvSpPr>
          <p:cNvPr id="5" name="Retângulo 4"/>
          <p:cNvSpPr/>
          <p:nvPr/>
        </p:nvSpPr>
        <p:spPr>
          <a:xfrm>
            <a:off x="882424" y="5427951"/>
            <a:ext cx="753767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tipoDado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NomeMatriz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dimensao1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dimensao2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6038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Definições</a:t>
            </a:r>
          </a:p>
          <a:p>
            <a:pPr lvl="1"/>
            <a:r>
              <a:rPr lang="pt-BR" dirty="0" err="1" smtClean="0"/>
              <a:t>tipoDado</a:t>
            </a:r>
            <a:r>
              <a:rPr lang="pt-BR" dirty="0" smtClean="0"/>
              <a:t>: é </a:t>
            </a:r>
            <a:r>
              <a:rPr lang="pt-BR" dirty="0"/>
              <a:t>o tipo de </a:t>
            </a:r>
            <a:r>
              <a:rPr lang="pt-BR" dirty="0" smtClean="0"/>
              <a:t>dados que </a:t>
            </a:r>
            <a:r>
              <a:rPr lang="pt-BR" dirty="0"/>
              <a:t>poderá </a:t>
            </a:r>
            <a:r>
              <a:rPr lang="pt-BR" dirty="0" smtClean="0"/>
              <a:t>ser armazenado </a:t>
            </a:r>
            <a:r>
              <a:rPr lang="pt-BR" dirty="0"/>
              <a:t>na matriz</a:t>
            </a:r>
          </a:p>
          <a:p>
            <a:pPr lvl="1"/>
            <a:r>
              <a:rPr lang="pt-BR" dirty="0" err="1" smtClean="0"/>
              <a:t>nomeMatriz</a:t>
            </a:r>
            <a:r>
              <a:rPr lang="pt-BR" dirty="0" smtClean="0"/>
              <a:t>: </a:t>
            </a:r>
            <a:r>
              <a:rPr lang="pt-BR" dirty="0"/>
              <a:t>é o nome dado à variável do tipo da matriz</a:t>
            </a:r>
          </a:p>
          <a:p>
            <a:pPr lvl="1"/>
            <a:r>
              <a:rPr lang="pt-BR" dirty="0" smtClean="0"/>
              <a:t>[dimensao1]: </a:t>
            </a:r>
            <a:r>
              <a:rPr lang="pt-BR" dirty="0"/>
              <a:t>indica o tamanho da dimensão 1 (número de linhas)</a:t>
            </a:r>
          </a:p>
          <a:p>
            <a:pPr lvl="1"/>
            <a:r>
              <a:rPr lang="pt-BR" dirty="0" smtClean="0"/>
              <a:t>[dimensao2]: </a:t>
            </a:r>
            <a:r>
              <a:rPr lang="pt-BR" dirty="0"/>
              <a:t>indica o tamanho da dimensão 2 (número de colunas</a:t>
            </a:r>
            <a:r>
              <a:rPr lang="pt-BR" dirty="0" smtClean="0"/>
              <a:t>)</a:t>
            </a:r>
          </a:p>
          <a:p>
            <a:r>
              <a:rPr lang="pt-BR" dirty="0" smtClean="0"/>
              <a:t>Da mesma maneira como ocorre com os vetores</a:t>
            </a:r>
            <a:r>
              <a:rPr lang="pt-BR" dirty="0"/>
              <a:t>, </a:t>
            </a:r>
            <a:r>
              <a:rPr lang="pt-BR" dirty="0" smtClean="0"/>
              <a:t>os índices começam </a:t>
            </a:r>
            <a:r>
              <a:rPr lang="pt-BR" dirty="0"/>
              <a:t>sempre em 0 (zero)</a:t>
            </a:r>
          </a:p>
        </p:txBody>
      </p:sp>
      <p:sp>
        <p:nvSpPr>
          <p:cNvPr id="6" name="Retângulo 5"/>
          <p:cNvSpPr/>
          <p:nvPr/>
        </p:nvSpPr>
        <p:spPr>
          <a:xfrm>
            <a:off x="977674" y="5035714"/>
            <a:ext cx="7537676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tipoDado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NomeMatriz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dimensao1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dimensao2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21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 </a:t>
            </a:r>
            <a:r>
              <a:rPr lang="pt-BR" dirty="0"/>
              <a:t>uma matriz chamada </a:t>
            </a:r>
            <a:r>
              <a:rPr lang="pt-BR" dirty="0" smtClean="0"/>
              <a:t>a </a:t>
            </a:r>
            <a:r>
              <a:rPr lang="pt-BR" dirty="0"/>
              <a:t>contendo duas linhas (</a:t>
            </a:r>
            <a:r>
              <a:rPr lang="pt-BR" dirty="0" smtClean="0"/>
              <a:t>0 e </a:t>
            </a:r>
            <a:r>
              <a:rPr lang="pt-BR" dirty="0"/>
              <a:t>1) e 6 colunas (0 à 5), capazes de armazenar números inteiros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181" y="3553505"/>
            <a:ext cx="5112988" cy="1282347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36577" y="2431534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8613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 uma matriz chamada a contendo </a:t>
            </a:r>
            <a:r>
              <a:rPr lang="pt-BR" dirty="0" smtClean="0"/>
              <a:t>três linhas </a:t>
            </a:r>
            <a:r>
              <a:rPr lang="pt-BR" dirty="0"/>
              <a:t>(0 </a:t>
            </a:r>
            <a:r>
              <a:rPr lang="pt-BR" dirty="0" smtClean="0"/>
              <a:t>à 2) </a:t>
            </a:r>
            <a:r>
              <a:rPr lang="pt-BR" dirty="0"/>
              <a:t>e três</a:t>
            </a:r>
            <a:r>
              <a:rPr lang="pt-BR" dirty="0" smtClean="0"/>
              <a:t> </a:t>
            </a:r>
            <a:r>
              <a:rPr lang="pt-BR" dirty="0"/>
              <a:t>colunas (0 à </a:t>
            </a:r>
            <a:r>
              <a:rPr lang="pt-BR" dirty="0" smtClean="0"/>
              <a:t>2), </a:t>
            </a:r>
            <a:r>
              <a:rPr lang="pt-BR" dirty="0"/>
              <a:t>capazes de armazenar números </a:t>
            </a:r>
            <a:r>
              <a:rPr lang="pt-BR" dirty="0" smtClean="0"/>
              <a:t>com ponto flutuante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69" y="3742421"/>
            <a:ext cx="3132911" cy="175032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465795" y="2365096"/>
            <a:ext cx="5335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//contem 3 linhas e 3 colunas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219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Estruturados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Atribuindo valor a um elemento da matriz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362" y="1922550"/>
            <a:ext cx="5112988" cy="128234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8642"/>
            <a:ext cx="3132911" cy="175032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18704" y="2485979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688284" y="4476766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3.45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98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matrizes podem ser inicializadas quando são declaradas</a:t>
            </a:r>
          </a:p>
          <a:p>
            <a:r>
              <a:rPr lang="pt-BR" dirty="0" smtClean="0"/>
              <a:t> A inicialização </a:t>
            </a:r>
            <a:r>
              <a:rPr lang="pt-BR" dirty="0"/>
              <a:t>consta </a:t>
            </a:r>
            <a:r>
              <a:rPr lang="pt-BR" dirty="0" smtClean="0"/>
              <a:t>de uma </a:t>
            </a:r>
            <a:r>
              <a:rPr lang="pt-BR" dirty="0"/>
              <a:t>lista </a:t>
            </a:r>
            <a:r>
              <a:rPr lang="pt-BR" dirty="0" smtClean="0"/>
              <a:t>de constantes separadas por </a:t>
            </a:r>
            <a:r>
              <a:rPr lang="pt-BR" dirty="0"/>
              <a:t>vírgulas e estão entre chaves</a:t>
            </a: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98" y="4115312"/>
            <a:ext cx="2992084" cy="229142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986519" y="2731913"/>
            <a:ext cx="77817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}};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54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1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Ler duas matrizes de inteiros A </a:t>
            </a:r>
            <a:r>
              <a:rPr lang="pt-BR" dirty="0" smtClean="0"/>
              <a:t>e B</a:t>
            </a:r>
            <a:r>
              <a:rPr lang="pt-BR" dirty="0"/>
              <a:t>, cada uma de duas dimensões com </a:t>
            </a:r>
            <a:r>
              <a:rPr lang="pt-BR" dirty="0" smtClean="0"/>
              <a:t>5 linhas </a:t>
            </a:r>
            <a:r>
              <a:rPr lang="pt-BR" dirty="0"/>
              <a:t>e 3 colunas. Construir uma matriz C de mesma dimensão, onde C </a:t>
            </a:r>
            <a:r>
              <a:rPr lang="pt-BR" dirty="0" smtClean="0"/>
              <a:t>é formada </a:t>
            </a:r>
            <a:r>
              <a:rPr lang="pt-BR" dirty="0"/>
              <a:t>pela soma dos elementos da matriz A com os elementos da </a:t>
            </a:r>
            <a:r>
              <a:rPr lang="pt-BR" dirty="0" smtClean="0"/>
              <a:t>matriz 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3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7" name="Retângulo 6"/>
          <p:cNvSpPr/>
          <p:nvPr/>
        </p:nvSpPr>
        <p:spPr>
          <a:xfrm>
            <a:off x="468312" y="1390880"/>
            <a:ext cx="820737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matC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inicializacao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das matrizes A e B</a:t>
            </a:r>
          </a:p>
          <a:p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nn-NO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matA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i;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matB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j;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matC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matA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matB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l-PL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l-PL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l-PL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j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i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448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programa que inicializa uma matriz identidade de ordem 1000.</a:t>
            </a:r>
          </a:p>
        </p:txBody>
      </p:sp>
    </p:spTree>
    <p:extLst>
      <p:ext uri="{BB962C8B-B14F-4D97-AF65-F5344CB8AC3E}">
        <p14:creationId xmlns:p14="http://schemas.microsoft.com/office/powerpoint/2010/main" val="393411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85862" y="1118121"/>
            <a:ext cx="67722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inicializacao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matriz identidade</a:t>
            </a:r>
          </a:p>
          <a:p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nn-NO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</a:t>
            </a:r>
            <a:r>
              <a:rPr lang="nn-NO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nn-NO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j</a:t>
            </a: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 i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044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Enum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36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Enumeradores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linguagem C </a:t>
            </a:r>
            <a:r>
              <a:rPr lang="pt-BR" dirty="0"/>
              <a:t>possui os tipos </a:t>
            </a:r>
            <a:r>
              <a:rPr lang="pt-BR" dirty="0" smtClean="0"/>
              <a:t>de dados </a:t>
            </a:r>
            <a:r>
              <a:rPr lang="pt-BR" dirty="0"/>
              <a:t>pré-definidos que </a:t>
            </a:r>
            <a:r>
              <a:rPr lang="pt-BR" dirty="0" smtClean="0"/>
              <a:t>são os </a:t>
            </a:r>
            <a:r>
              <a:rPr lang="pt-BR" dirty="0"/>
              <a:t>chamados </a:t>
            </a:r>
            <a:r>
              <a:rPr lang="pt-BR" dirty="0" smtClean="0"/>
              <a:t>tipos básicos.</a:t>
            </a:r>
            <a:endParaRPr lang="pt-BR" dirty="0"/>
          </a:p>
          <a:p>
            <a:r>
              <a:rPr lang="pt-BR" dirty="0" smtClean="0"/>
              <a:t>Uma outra forma de definir novos tipos de dados é usar </a:t>
            </a:r>
            <a:r>
              <a:rPr lang="pt-BR" smtClean="0"/>
              <a:t>a enumeração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smtClean="0"/>
              <a:t>Enumeração</a:t>
            </a:r>
            <a:r>
              <a:rPr lang="pt-BR" dirty="0" smtClean="0"/>
              <a:t>: </a:t>
            </a:r>
            <a:r>
              <a:rPr lang="pt-BR" dirty="0"/>
              <a:t>é </a:t>
            </a:r>
            <a:r>
              <a:rPr lang="pt-BR" dirty="0" smtClean="0"/>
              <a:t>um conjunto </a:t>
            </a:r>
            <a:r>
              <a:rPr lang="pt-BR" dirty="0"/>
              <a:t>de constantes inteiras </a:t>
            </a:r>
            <a:r>
              <a:rPr lang="pt-BR" dirty="0" smtClean="0"/>
              <a:t>que especificam todos os </a:t>
            </a:r>
            <a:r>
              <a:rPr lang="pt-BR" dirty="0"/>
              <a:t>valores </a:t>
            </a:r>
            <a:r>
              <a:rPr lang="pt-BR" dirty="0" smtClean="0"/>
              <a:t>legais que </a:t>
            </a:r>
            <a:r>
              <a:rPr lang="pt-BR" dirty="0"/>
              <a:t>uma </a:t>
            </a:r>
            <a:r>
              <a:rPr lang="pt-BR" dirty="0" smtClean="0"/>
              <a:t>variável desse tipo pode </a:t>
            </a:r>
            <a:r>
              <a:rPr lang="pt-BR" dirty="0"/>
              <a:t>ter.</a:t>
            </a:r>
          </a:p>
          <a:p>
            <a:r>
              <a:rPr lang="pt-BR" dirty="0" smtClean="0"/>
              <a:t>Em </a:t>
            </a:r>
            <a:r>
              <a:rPr lang="pt-BR" dirty="0"/>
              <a:t>C, </a:t>
            </a:r>
            <a:r>
              <a:rPr lang="pt-BR"/>
              <a:t>a </a:t>
            </a:r>
            <a:r>
              <a:rPr lang="pt-BR" smtClean="0"/>
              <a:t>enumeração </a:t>
            </a:r>
            <a:r>
              <a:rPr lang="pt-BR" dirty="0"/>
              <a:t>é definida pela palavra </a:t>
            </a:r>
            <a:r>
              <a:rPr lang="pt-BR"/>
              <a:t>chave </a:t>
            </a:r>
            <a:r>
              <a:rPr lang="pt-BR" smtClean="0"/>
              <a:t>enum.</a:t>
            </a:r>
            <a:endParaRPr lang="pt-BR" dirty="0"/>
          </a:p>
          <a:p>
            <a:pPr lvl="1"/>
            <a:r>
              <a:rPr lang="pt-BR" dirty="0" smtClean="0"/>
              <a:t>Uma </a:t>
            </a:r>
            <a:r>
              <a:rPr lang="pt-BR"/>
              <a:t>variável </a:t>
            </a:r>
            <a:r>
              <a:rPr lang="pt-BR" smtClean="0"/>
              <a:t>enum </a:t>
            </a:r>
            <a:r>
              <a:rPr lang="pt-BR" dirty="0"/>
              <a:t>é sempre inteira e para cada um </a:t>
            </a:r>
            <a:r>
              <a:rPr lang="pt-BR" dirty="0" smtClean="0"/>
              <a:t>dos valores </a:t>
            </a:r>
            <a:r>
              <a:rPr lang="pt-BR" dirty="0"/>
              <a:t>do conjunto, é atribuído um nome significativo.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858838" y="5177489"/>
            <a:ext cx="7823200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e_nome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{&lt;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elem_1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&gt;,&lt;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elem_2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&gt;,...,&lt;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elem_n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&gt;};</a:t>
            </a:r>
            <a:endParaRPr lang="pt-BR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Enumeradores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Cada </a:t>
            </a:r>
            <a:r>
              <a:rPr lang="pt-BR" dirty="0"/>
              <a:t>elemento do </a:t>
            </a: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/>
              <a:t>representa um valor inteiro.</a:t>
            </a:r>
          </a:p>
          <a:p>
            <a:r>
              <a:rPr lang="pt-BR" dirty="0" smtClean="0"/>
              <a:t> Os </a:t>
            </a:r>
            <a:r>
              <a:rPr lang="pt-BR" dirty="0"/>
              <a:t>elementos podem ser usados em qualquer lugar que um </a:t>
            </a:r>
            <a:r>
              <a:rPr lang="pt-BR" dirty="0" smtClean="0"/>
              <a:t>inteiro possa </a:t>
            </a:r>
            <a:r>
              <a:rPr lang="pt-BR" dirty="0"/>
              <a:t>ser usado.</a:t>
            </a:r>
          </a:p>
          <a:p>
            <a:r>
              <a:rPr lang="pt-BR" dirty="0" smtClean="0"/>
              <a:t> O </a:t>
            </a:r>
            <a:r>
              <a:rPr lang="pt-BR" dirty="0"/>
              <a:t>valor do primeiro elementos do </a:t>
            </a:r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/>
              <a:t>é 0.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0958" y="3010188"/>
            <a:ext cx="5999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e_semana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domingo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terca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quarta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quinta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sexta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e_semana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domingo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sem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sexta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lcdNumber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53793" y="3317964"/>
            <a:ext cx="26615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DOMINGO 0</a:t>
            </a:r>
          </a:p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SEGUNDA 1</a:t>
            </a:r>
          </a:p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TERCA   2</a:t>
            </a:r>
          </a:p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QUARTA  3</a:t>
            </a:r>
          </a:p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QUINTA  4</a:t>
            </a:r>
          </a:p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SEXTA   5</a:t>
            </a:r>
          </a:p>
          <a:p>
            <a:r>
              <a:rPr lang="pt-BR" sz="200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SABADO  6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5448300" y="2919020"/>
            <a:ext cx="0" cy="3067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</a:t>
            </a:r>
            <a:r>
              <a:rPr lang="pt-BR" dirty="0"/>
              <a:t>diretiva </a:t>
            </a:r>
            <a:r>
              <a:rPr lang="pt-BR" dirty="0" err="1" smtClean="0"/>
              <a:t>typedef</a:t>
            </a:r>
            <a:r>
              <a:rPr lang="pt-BR" dirty="0" smtClean="0"/>
              <a:t> (</a:t>
            </a:r>
            <a:r>
              <a:rPr lang="pt-BR" dirty="0" err="1" smtClean="0"/>
              <a:t>type</a:t>
            </a:r>
            <a:r>
              <a:rPr lang="pt-BR" dirty="0" smtClean="0"/>
              <a:t> </a:t>
            </a:r>
            <a:r>
              <a:rPr lang="pt-BR" dirty="0" err="1" smtClean="0"/>
              <a:t>definition</a:t>
            </a:r>
            <a:r>
              <a:rPr lang="pt-BR" dirty="0" smtClean="0"/>
              <a:t>) permite ao </a:t>
            </a:r>
            <a:r>
              <a:rPr lang="pt-BR" dirty="0"/>
              <a:t>programador redefinir um tipo de dado dando-lhe um novo nome.</a:t>
            </a:r>
          </a:p>
          <a:p>
            <a:r>
              <a:rPr lang="pt-BR" dirty="0" smtClean="0"/>
              <a:t>Essa </a:t>
            </a:r>
            <a:r>
              <a:rPr lang="pt-BR" dirty="0"/>
              <a:t>forma de programação ajuda em dois sentidos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fica </a:t>
            </a:r>
            <a:r>
              <a:rPr lang="pt-BR" dirty="0"/>
              <a:t>mais fácil entender para que serve tal tipo de dado;</a:t>
            </a:r>
          </a:p>
          <a:p>
            <a:pPr lvl="1"/>
            <a:r>
              <a:rPr lang="pt-BR" dirty="0" smtClean="0"/>
              <a:t>é a única forma de referenciar uma estrutura de dados dentro </a:t>
            </a:r>
            <a:r>
              <a:rPr lang="pt-BR" dirty="0"/>
              <a:t>de outra.</a:t>
            </a:r>
          </a:p>
          <a:p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/>
              <a:t>faz o compilador assumir que o novo nome é </a:t>
            </a:r>
            <a:r>
              <a:rPr lang="pt-BR" dirty="0" smtClean="0"/>
              <a:t>um determinado tipo de </a:t>
            </a:r>
            <a:r>
              <a:rPr lang="pt-BR" dirty="0"/>
              <a:t>dado</a:t>
            </a:r>
            <a:r>
              <a:rPr lang="pt-BR" dirty="0" smtClean="0"/>
              <a:t>, e </a:t>
            </a:r>
            <a:r>
              <a:rPr lang="pt-BR" dirty="0"/>
              <a:t>então </a:t>
            </a:r>
            <a:r>
              <a:rPr lang="pt-BR" dirty="0" smtClean="0"/>
              <a:t>o programador utiliza o novo nome </a:t>
            </a:r>
            <a:r>
              <a:rPr lang="pt-BR" dirty="0"/>
              <a:t>da mesma forma que usaria o antigo.</a:t>
            </a:r>
          </a:p>
          <a:p>
            <a:r>
              <a:rPr lang="pt-BR" dirty="0" smtClean="0"/>
              <a:t>A declaração da diretiva </a:t>
            </a:r>
            <a:r>
              <a:rPr lang="pt-BR" dirty="0" err="1" smtClean="0"/>
              <a:t>typedef</a:t>
            </a:r>
            <a:r>
              <a:rPr lang="pt-BR" dirty="0" smtClean="0"/>
              <a:t> é feita fora da função main</a:t>
            </a:r>
            <a:endParaRPr lang="pt-BR" dirty="0"/>
          </a:p>
          <a:p>
            <a:r>
              <a:rPr lang="pt-BR" dirty="0" smtClean="0"/>
              <a:t>Com o uso da </a:t>
            </a:r>
            <a:r>
              <a:rPr lang="pt-BR" dirty="0"/>
              <a:t>diretiva </a:t>
            </a:r>
            <a:r>
              <a:rPr lang="pt-BR" dirty="0" err="1" smtClean="0"/>
              <a:t>typedef</a:t>
            </a:r>
            <a:r>
              <a:rPr lang="pt-BR" dirty="0" smtClean="0"/>
              <a:t> não cria-se um novo tipo de dado, apenas redefine um novo nome para o tipo já existente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5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vetor </a:t>
            </a:r>
            <a:r>
              <a:rPr lang="pt-BR" dirty="0"/>
              <a:t>é uma sequência de objetos do mesmo tipo</a:t>
            </a:r>
          </a:p>
          <a:p>
            <a:r>
              <a:rPr lang="pt-BR" dirty="0" smtClean="0"/>
              <a:t>Os objetos são chamados elementos do vetor e são numerados </a:t>
            </a:r>
            <a:r>
              <a:rPr lang="pt-BR" dirty="0"/>
              <a:t>consecutivamente </a:t>
            </a:r>
            <a:r>
              <a:rPr lang="pt-BR" dirty="0" smtClean="0"/>
              <a:t>(0</a:t>
            </a:r>
            <a:r>
              <a:rPr lang="pt-BR" dirty="0"/>
              <a:t>, 1, 2, 3, </a:t>
            </a:r>
            <a:r>
              <a:rPr lang="pt-BR" dirty="0" smtClean="0"/>
              <a:t>...)</a:t>
            </a:r>
            <a:endParaRPr lang="pt-BR" dirty="0"/>
          </a:p>
          <a:p>
            <a:r>
              <a:rPr lang="pt-BR" dirty="0" smtClean="0"/>
              <a:t>Os números dos elementos do vetor são denominados valores índices. Os números localizam a posição do elemento </a:t>
            </a:r>
            <a:r>
              <a:rPr lang="pt-BR" dirty="0"/>
              <a:t>dentro do vetor, possibilitando </a:t>
            </a:r>
            <a:r>
              <a:rPr lang="pt-BR" dirty="0" smtClean="0"/>
              <a:t>acesso direto ao vetor</a:t>
            </a:r>
            <a:endParaRPr lang="pt-BR" dirty="0"/>
          </a:p>
          <a:p>
            <a:r>
              <a:rPr lang="pt-BR" dirty="0" smtClean="0"/>
              <a:t>Os </a:t>
            </a:r>
            <a:r>
              <a:rPr lang="pt-BR" dirty="0"/>
              <a:t>tipos de </a:t>
            </a:r>
            <a:r>
              <a:rPr lang="pt-BR" dirty="0" smtClean="0"/>
              <a:t>elementos armazenados </a:t>
            </a:r>
            <a:r>
              <a:rPr lang="pt-BR" dirty="0"/>
              <a:t>no vetor podem ser </a:t>
            </a:r>
            <a:r>
              <a:rPr lang="pt-BR" dirty="0" smtClean="0"/>
              <a:t>qualquer tipo </a:t>
            </a:r>
            <a:r>
              <a:rPr lang="pt-BR" dirty="0"/>
              <a:t>de dado em C, incluindo estruturas definidas pelo usuário</a:t>
            </a:r>
          </a:p>
          <a:p>
            <a:r>
              <a:rPr lang="pt-BR" dirty="0" smtClean="0"/>
              <a:t>Se </a:t>
            </a:r>
            <a:r>
              <a:rPr lang="pt-BR" dirty="0"/>
              <a:t>o nome do </a:t>
            </a:r>
            <a:r>
              <a:rPr lang="pt-BR" dirty="0" smtClean="0"/>
              <a:t>vetor é v, </a:t>
            </a:r>
            <a:r>
              <a:rPr lang="pt-BR" dirty="0"/>
              <a:t>então </a:t>
            </a:r>
            <a:r>
              <a:rPr lang="pt-BR" dirty="0" smtClean="0"/>
              <a:t>v[0] </a:t>
            </a:r>
            <a:r>
              <a:rPr lang="pt-BR" dirty="0"/>
              <a:t>é o </a:t>
            </a:r>
            <a:r>
              <a:rPr lang="pt-BR" dirty="0" smtClean="0"/>
              <a:t>nome do elemento que está na posição </a:t>
            </a:r>
            <a:r>
              <a:rPr lang="pt-BR" dirty="0"/>
              <a:t>0</a:t>
            </a:r>
            <a:r>
              <a:rPr lang="pt-BR" dirty="0" smtClean="0"/>
              <a:t>, v[1] é o nome do elemento </a:t>
            </a:r>
            <a:r>
              <a:rPr lang="pt-BR" dirty="0"/>
              <a:t>que está na posição 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96" y="5845162"/>
            <a:ext cx="8381607" cy="9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tipos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Propriedades</a:t>
            </a:r>
          </a:p>
          <a:p>
            <a:pPr lvl="1"/>
            <a:r>
              <a:rPr lang="pt-BR" dirty="0" smtClean="0"/>
              <a:t>tipo: </a:t>
            </a:r>
            <a:r>
              <a:rPr lang="pt-BR" dirty="0"/>
              <a:t>qualquer tipo de dado permitido.</a:t>
            </a:r>
          </a:p>
          <a:p>
            <a:pPr lvl="1"/>
            <a:r>
              <a:rPr lang="pt-BR" dirty="0" smtClean="0"/>
              <a:t>nome: </a:t>
            </a:r>
            <a:r>
              <a:rPr lang="pt-BR" dirty="0"/>
              <a:t>o novo nome para esse tipo</a:t>
            </a:r>
            <a:r>
              <a:rPr lang="pt-BR" dirty="0" smtClean="0"/>
              <a:t>.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A diretiva </a:t>
            </a:r>
            <a:r>
              <a:rPr lang="pt-BR" dirty="0" err="1" smtClean="0"/>
              <a:t>typedef</a:t>
            </a:r>
            <a:r>
              <a:rPr lang="pt-BR" dirty="0" smtClean="0"/>
              <a:t> é bastante usada  em conjunto com </a:t>
            </a:r>
            <a:r>
              <a:rPr lang="pt-BR" dirty="0" err="1" smtClean="0"/>
              <a:t>enum</a:t>
            </a:r>
            <a:r>
              <a:rPr lang="pt-BR" dirty="0" smtClean="0"/>
              <a:t> para definir </a:t>
            </a:r>
            <a:r>
              <a:rPr lang="pt-BR" dirty="0"/>
              <a:t>um tipo booleano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83732" y="2162082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 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t_nome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/>
          </a:p>
        </p:txBody>
      </p:sp>
      <p:sp>
        <p:nvSpPr>
          <p:cNvPr id="7" name="Retângulo 6"/>
          <p:cNvSpPr/>
          <p:nvPr/>
        </p:nvSpPr>
        <p:spPr>
          <a:xfrm>
            <a:off x="983732" y="4238687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400" b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b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pt-BR" sz="2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55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/>
              <a:t>sem </a:t>
            </a:r>
            <a:r>
              <a:rPr lang="pt-BR" dirty="0" err="1"/>
              <a:t>typedef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28650" y="1582341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e_semana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domingo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terca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quinta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sexta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sábado}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e_semana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"Semana = %d, %d, %d\n"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domingo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terca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sem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sexta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"Semana = %d\n"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3652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Enum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err="1"/>
              <a:t>typedef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28650" y="1582341"/>
            <a:ext cx="788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domingo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segunda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terca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quarta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quinta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sexta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sábado}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t_semana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t_semana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"Semana = %d, %d, %d\n"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domingo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terca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sabado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sem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sexta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"Semana = %d\n"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89507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Structs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94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vetores são estruturas de dados que contêm um número determinado </a:t>
            </a:r>
            <a:r>
              <a:rPr lang="pt-BR" dirty="0"/>
              <a:t>de elementos e </a:t>
            </a:r>
            <a:r>
              <a:rPr lang="pt-BR" dirty="0" smtClean="0"/>
              <a:t>todos os </a:t>
            </a:r>
            <a:r>
              <a:rPr lang="pt-BR" dirty="0"/>
              <a:t>elementos têm o mesmo tipo </a:t>
            </a:r>
            <a:r>
              <a:rPr lang="pt-BR" dirty="0" smtClean="0"/>
              <a:t>de dado</a:t>
            </a:r>
            <a:r>
              <a:rPr lang="pt-BR" dirty="0"/>
              <a:t>.</a:t>
            </a:r>
          </a:p>
          <a:p>
            <a:r>
              <a:rPr lang="pt-BR" dirty="0" smtClean="0"/>
              <a:t>O </a:t>
            </a:r>
            <a:r>
              <a:rPr lang="pt-BR" dirty="0"/>
              <a:t>fato de todos os </a:t>
            </a:r>
            <a:r>
              <a:rPr lang="pt-BR" dirty="0" smtClean="0"/>
              <a:t>elementos terem </a:t>
            </a:r>
            <a:r>
              <a:rPr lang="pt-BR" dirty="0"/>
              <a:t>o mesmo tipo de dado é </a:t>
            </a:r>
            <a:r>
              <a:rPr lang="pt-BR" dirty="0" smtClean="0"/>
              <a:t>uma grande limitação </a:t>
            </a:r>
            <a:r>
              <a:rPr lang="pt-BR" dirty="0"/>
              <a:t>quando </a:t>
            </a:r>
            <a:r>
              <a:rPr lang="pt-BR" dirty="0" smtClean="0"/>
              <a:t>é necessário um grupo de elementos com diferentes </a:t>
            </a:r>
            <a:r>
              <a:rPr lang="pt-BR" dirty="0"/>
              <a:t>tipos de dado.</a:t>
            </a:r>
          </a:p>
          <a:p>
            <a:r>
              <a:rPr lang="pt-BR" dirty="0" smtClean="0"/>
              <a:t>A solução para esse problema é utilizar um tipo de dado chamado estrutura.</a:t>
            </a:r>
            <a:endParaRPr lang="pt-BR" dirty="0"/>
          </a:p>
          <a:p>
            <a:r>
              <a:rPr lang="pt-BR" dirty="0" smtClean="0"/>
              <a:t>Os elementos individuais de uma estrutura são chamados de membros.</a:t>
            </a:r>
          </a:p>
          <a:p>
            <a:pPr lvl="1"/>
            <a:r>
              <a:rPr lang="pt-BR" dirty="0" smtClean="0"/>
              <a:t>Cada </a:t>
            </a:r>
            <a:r>
              <a:rPr lang="pt-BR" dirty="0"/>
              <a:t>membro (elemento</a:t>
            </a:r>
            <a:r>
              <a:rPr lang="pt-BR" dirty="0" smtClean="0"/>
              <a:t>) de </a:t>
            </a:r>
            <a:r>
              <a:rPr lang="pt-BR" dirty="0"/>
              <a:t>uma estrutura pode conter </a:t>
            </a:r>
            <a:r>
              <a:rPr lang="pt-BR" dirty="0" smtClean="0"/>
              <a:t>dados de </a:t>
            </a:r>
            <a:r>
              <a:rPr lang="pt-BR" dirty="0"/>
              <a:t>um tipo diferente dos outros membros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42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estrutura é uma coleção de um ou mais tipos de elementos denominados membros, </a:t>
            </a:r>
            <a:r>
              <a:rPr lang="pt-BR" dirty="0"/>
              <a:t>cada um podendo ser de um tipo </a:t>
            </a:r>
            <a:r>
              <a:rPr lang="pt-BR" dirty="0" smtClean="0"/>
              <a:t>diferente de </a:t>
            </a:r>
            <a:r>
              <a:rPr lang="pt-BR" dirty="0"/>
              <a:t>dado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dirty="0"/>
              <a:t>estrutura pode conter qualquer número de membros.</a:t>
            </a:r>
          </a:p>
          <a:p>
            <a:r>
              <a:rPr lang="pt-BR" dirty="0" smtClean="0"/>
              <a:t>Cada </a:t>
            </a:r>
            <a:r>
              <a:rPr lang="pt-BR" dirty="0"/>
              <a:t>membro tem um nome único.</a:t>
            </a:r>
          </a:p>
          <a:p>
            <a:r>
              <a:rPr lang="pt-BR" dirty="0" smtClean="0"/>
              <a:t>Por </a:t>
            </a:r>
            <a:r>
              <a:rPr lang="pt-BR" dirty="0"/>
              <a:t>exemplo: para </a:t>
            </a:r>
            <a:r>
              <a:rPr lang="pt-BR" dirty="0" smtClean="0"/>
              <a:t>armazenar os </a:t>
            </a:r>
            <a:r>
              <a:rPr lang="pt-BR" dirty="0"/>
              <a:t>dados de uma coleção de </a:t>
            </a:r>
            <a:r>
              <a:rPr lang="pt-BR" dirty="0" smtClean="0"/>
              <a:t>séries de </a:t>
            </a:r>
            <a:r>
              <a:rPr lang="pt-BR" dirty="0"/>
              <a:t>TV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04154"/>
              </p:ext>
            </p:extLst>
          </p:nvPr>
        </p:nvGraphicFramePr>
        <p:xfrm>
          <a:off x="950686" y="3839354"/>
          <a:ext cx="7242628" cy="255192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621314"/>
                <a:gridCol w="3621314"/>
              </a:tblGrid>
              <a:tr h="675496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effectLst/>
                        </a:rPr>
                        <a:t>Nome </a:t>
                      </a:r>
                      <a:r>
                        <a:rPr lang="pt-BR" sz="2400" b="1" u="none" strike="noStrike" dirty="0">
                          <a:effectLst/>
                        </a:rPr>
                        <a:t>do </a:t>
                      </a:r>
                      <a:r>
                        <a:rPr lang="pt-BR" sz="2400" b="1" u="none" strike="noStrike" dirty="0" smtClean="0">
                          <a:effectLst/>
                        </a:rPr>
                        <a:t>Membro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u="none" strike="noStrike" dirty="0" smtClean="0">
                          <a:effectLst/>
                        </a:rPr>
                        <a:t>Tipo </a:t>
                      </a:r>
                      <a:r>
                        <a:rPr lang="pt-BR" sz="2400" b="1" u="none" strike="noStrike" dirty="0">
                          <a:effectLst/>
                        </a:rPr>
                        <a:t>de </a:t>
                      </a:r>
                      <a:r>
                        <a:rPr lang="pt-BR" sz="2400" b="1" u="none" strike="noStrike" dirty="0" smtClean="0">
                          <a:effectLst/>
                        </a:rPr>
                        <a:t>dado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7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Título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vetor de tamanho 20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7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Produção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vetor de tamanho 30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1644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Temporada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inteiro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7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Preço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ponto flutuante (float)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37637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Data da compra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vetor de tamanho 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estrutura precisa ser declarada antes de ser usada.</a:t>
            </a:r>
          </a:p>
          <a:p>
            <a:r>
              <a:rPr lang="pt-BR" dirty="0" smtClean="0"/>
              <a:t>As estruturas são declaradas logo após a diretiva #include.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89907" y="2222359"/>
            <a:ext cx="72671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st_nomeEstrutura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tipoDadoMembro_1 nomeMembro_1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tipoDadoMembro_2 nomeMembro_2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tipoDadoMembro_n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nomeMembro_n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89907" y="430477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titulo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temporada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dataCompra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</a:t>
            </a:r>
            <a:r>
              <a:rPr lang="pt-BR" dirty="0"/>
              <a:t>estrutura </a:t>
            </a:r>
            <a:r>
              <a:rPr lang="pt-BR" dirty="0" smtClean="0"/>
              <a:t>pode ser acessada utilizando uma variável ou variáveis que devem ser definidas depois da declaração da estrutura</a:t>
            </a:r>
            <a:r>
              <a:rPr lang="pt-BR" dirty="0"/>
              <a:t>.</a:t>
            </a:r>
          </a:p>
          <a:p>
            <a:r>
              <a:rPr lang="pt-BR" dirty="0" smtClean="0"/>
              <a:t>As variáveis </a:t>
            </a:r>
            <a:r>
              <a:rPr lang="pt-BR" dirty="0"/>
              <a:t>de </a:t>
            </a:r>
            <a:r>
              <a:rPr lang="pt-BR" dirty="0" smtClean="0"/>
              <a:t>estruturas podem </a:t>
            </a:r>
            <a:r>
              <a:rPr lang="pt-BR" dirty="0"/>
              <a:t>ser </a:t>
            </a:r>
            <a:r>
              <a:rPr lang="pt-BR" dirty="0" smtClean="0"/>
              <a:t>declaradas colocando o nome da estrutura seguida do </a:t>
            </a:r>
            <a:r>
              <a:rPr lang="pt-BR" dirty="0"/>
              <a:t>nome </a:t>
            </a:r>
            <a:r>
              <a:rPr lang="pt-BR" dirty="0" smtClean="0"/>
              <a:t>da variável ou das variáveis antes </a:t>
            </a:r>
            <a:r>
              <a:rPr lang="pt-BR" dirty="0"/>
              <a:t>de usá-las no programa.</a:t>
            </a:r>
          </a:p>
        </p:txBody>
      </p:sp>
      <p:sp>
        <p:nvSpPr>
          <p:cNvPr id="7" name="Retângulo 6"/>
          <p:cNvSpPr/>
          <p:nvPr/>
        </p:nvSpPr>
        <p:spPr>
          <a:xfrm>
            <a:off x="751171" y="3505691"/>
            <a:ext cx="8331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titulo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dataCompra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temporada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pt-BR" sz="2000" b="0" i="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st_serietv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s2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953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definição </a:t>
            </a:r>
            <a:r>
              <a:rPr lang="pt-BR" dirty="0" smtClean="0"/>
              <a:t>de novos tipos com a diretiva </a:t>
            </a:r>
            <a:r>
              <a:rPr lang="pt-BR" dirty="0" err="1" smtClean="0"/>
              <a:t>typedef</a:t>
            </a:r>
            <a:r>
              <a:rPr lang="pt-BR" dirty="0" smtClean="0"/>
              <a:t> também </a:t>
            </a:r>
            <a:r>
              <a:rPr lang="pt-BR" dirty="0"/>
              <a:t>pode ser usada em estruturas.</a:t>
            </a:r>
          </a:p>
          <a:p>
            <a:r>
              <a:rPr lang="pt-BR" dirty="0" smtClean="0"/>
              <a:t>O uso </a:t>
            </a:r>
            <a:r>
              <a:rPr lang="pt-BR" dirty="0"/>
              <a:t>da </a:t>
            </a:r>
            <a:r>
              <a:rPr lang="pt-BR" dirty="0" smtClean="0"/>
              <a:t>diretiva 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/>
              <a:t>permite a </a:t>
            </a:r>
            <a:r>
              <a:rPr lang="pt-BR" dirty="0" smtClean="0"/>
              <a:t>declaração e a inicialização </a:t>
            </a:r>
            <a:r>
              <a:rPr lang="pt-BR" dirty="0"/>
              <a:t>de variáveis do tipo da estrutura.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924674" y="312964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titulo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dataCompra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temporada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Uma </a:t>
            </a:r>
            <a:r>
              <a:rPr lang="pt-BR" dirty="0"/>
              <a:t>vez que o tipo da estrutura foi definido, pode-se </a:t>
            </a:r>
            <a:r>
              <a:rPr lang="pt-BR" dirty="0" smtClean="0"/>
              <a:t>declarar e </a:t>
            </a:r>
            <a:r>
              <a:rPr lang="pt-BR" dirty="0"/>
              <a:t>inicializar uma variável do tipo estrutura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/>
              <a:t>Inicialização da estrutura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94468" y="1902845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titulo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dataCompra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temporada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7307" y="5254171"/>
            <a:ext cx="8620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"Big Bang Theory"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"Warner"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"25/05/10"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55.50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Assim como qualquer tipo de </a:t>
            </a:r>
            <a:r>
              <a:rPr lang="pt-BR" dirty="0"/>
              <a:t>variável</a:t>
            </a:r>
            <a:r>
              <a:rPr lang="pt-BR" dirty="0" smtClean="0"/>
              <a:t>, deve-se declarar um vetor </a:t>
            </a:r>
            <a:r>
              <a:rPr lang="pt-BR" dirty="0"/>
              <a:t>antes de utilizá-lo</a:t>
            </a:r>
          </a:p>
          <a:p>
            <a:r>
              <a:rPr lang="pt-BR" dirty="0" smtClean="0"/>
              <a:t> Um </a:t>
            </a:r>
            <a:r>
              <a:rPr lang="pt-BR" dirty="0"/>
              <a:t>vetor é declarado de forma similar a outros tipos de dados</a:t>
            </a:r>
            <a:r>
              <a:rPr lang="pt-BR" dirty="0" smtClean="0"/>
              <a:t>, exceto </a:t>
            </a:r>
            <a:r>
              <a:rPr lang="pt-BR" dirty="0"/>
              <a:t>que </a:t>
            </a:r>
            <a:r>
              <a:rPr lang="pt-BR" dirty="0" smtClean="0"/>
              <a:t>se deve </a:t>
            </a:r>
            <a:r>
              <a:rPr lang="pt-BR" dirty="0"/>
              <a:t>indicar ao compilador </a:t>
            </a:r>
            <a:r>
              <a:rPr lang="pt-BR" dirty="0" smtClean="0"/>
              <a:t>o tamanho </a:t>
            </a:r>
            <a:r>
              <a:rPr lang="pt-BR" dirty="0"/>
              <a:t>ou </a:t>
            </a:r>
            <a:r>
              <a:rPr lang="pt-BR" dirty="0" smtClean="0"/>
              <a:t>o comprimento </a:t>
            </a:r>
            <a:r>
              <a:rPr lang="pt-BR" dirty="0"/>
              <a:t>do vetor</a:t>
            </a:r>
          </a:p>
          <a:p>
            <a:r>
              <a:rPr lang="pt-BR" dirty="0" smtClean="0"/>
              <a:t> Para indicar o tamanho ou o comprimento do vetor</a:t>
            </a:r>
            <a:r>
              <a:rPr lang="pt-BR" dirty="0"/>
              <a:t>, </a:t>
            </a:r>
            <a:r>
              <a:rPr lang="pt-BR" dirty="0" smtClean="0"/>
              <a:t>deve-se colocar </a:t>
            </a:r>
            <a:r>
              <a:rPr lang="pt-BR" dirty="0"/>
              <a:t>após o nome, o tamanho entre </a:t>
            </a:r>
            <a:r>
              <a:rPr lang="pt-BR" dirty="0" smtClean="0"/>
              <a:t>colchetes</a:t>
            </a:r>
          </a:p>
          <a:p>
            <a:pPr lvl="1"/>
            <a:r>
              <a:rPr lang="pt-BR" dirty="0" smtClean="0"/>
              <a:t>tipo: </a:t>
            </a:r>
            <a:r>
              <a:rPr lang="pt-BR" dirty="0"/>
              <a:t>tipo de dado do vetor</a:t>
            </a:r>
          </a:p>
          <a:p>
            <a:pPr lvl="1"/>
            <a:r>
              <a:rPr lang="pt-BR" dirty="0" err="1" smtClean="0"/>
              <a:t>nomeVetor</a:t>
            </a:r>
            <a:r>
              <a:rPr lang="pt-BR" dirty="0" smtClean="0"/>
              <a:t>: </a:t>
            </a:r>
            <a:r>
              <a:rPr lang="pt-BR" dirty="0"/>
              <a:t>nome dado ao vetor</a:t>
            </a:r>
          </a:p>
          <a:p>
            <a:pPr lvl="1"/>
            <a:r>
              <a:rPr lang="pt-BR" dirty="0" err="1" smtClean="0"/>
              <a:t>numeroDeElementos</a:t>
            </a:r>
            <a:r>
              <a:rPr lang="pt-BR" dirty="0" smtClean="0"/>
              <a:t>: </a:t>
            </a:r>
            <a:r>
              <a:rPr lang="pt-BR" dirty="0"/>
              <a:t>tamanho do vetor. </a:t>
            </a:r>
            <a:r>
              <a:rPr lang="pt-BR" dirty="0" smtClean="0"/>
              <a:t>Deve ser uma </a:t>
            </a:r>
            <a:r>
              <a:rPr lang="pt-BR" dirty="0"/>
              <a:t>constante inteira, assim como </a:t>
            </a:r>
            <a:r>
              <a:rPr lang="pt-BR" dirty="0" smtClean="0"/>
              <a:t>10.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591056" y="5038724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 </a:t>
            </a:r>
            <a:r>
              <a:rPr lang="pt-BR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nomeVetor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numeroDeElementos</a:t>
            </a:r>
            <a:r>
              <a:rPr lang="pt-BR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Uma vez que a </a:t>
            </a:r>
            <a:r>
              <a:rPr lang="pt-BR" dirty="0"/>
              <a:t>variável </a:t>
            </a:r>
            <a:r>
              <a:rPr lang="pt-BR" dirty="0" smtClean="0"/>
              <a:t>do tipo </a:t>
            </a:r>
            <a:r>
              <a:rPr lang="pt-BR" dirty="0"/>
              <a:t>estrutura </a:t>
            </a:r>
            <a:r>
              <a:rPr lang="pt-BR" dirty="0" smtClean="0"/>
              <a:t>foi declarada</a:t>
            </a:r>
            <a:r>
              <a:rPr lang="pt-BR" dirty="0"/>
              <a:t>, </a:t>
            </a:r>
            <a:r>
              <a:rPr lang="pt-BR" dirty="0" smtClean="0"/>
              <a:t>os membros </a:t>
            </a:r>
            <a:r>
              <a:rPr lang="pt-BR" dirty="0"/>
              <a:t>da estrutura podem ser acessados através do operador </a:t>
            </a:r>
            <a:r>
              <a:rPr lang="pt-BR" dirty="0" smtClean="0"/>
              <a:t>ponto (.).</a:t>
            </a:r>
            <a:endParaRPr lang="pt-BR" dirty="0"/>
          </a:p>
          <a:p>
            <a:r>
              <a:rPr lang="pt-BR" dirty="0" smtClean="0"/>
              <a:t> O </a:t>
            </a:r>
            <a:r>
              <a:rPr lang="pt-BR" dirty="0"/>
              <a:t>operador ponto conecta o nome de uma variável estrutura a </a:t>
            </a:r>
            <a:r>
              <a:rPr lang="pt-BR" dirty="0" smtClean="0"/>
              <a:t>um membro </a:t>
            </a:r>
            <a:r>
              <a:rPr lang="pt-BR" dirty="0"/>
              <a:t>da estrutura.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18929" y="2906877"/>
            <a:ext cx="469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nomeVariavel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nomeMembro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dados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  <p:sp>
        <p:nvSpPr>
          <p:cNvPr id="7" name="Retângulo 6"/>
          <p:cNvSpPr/>
          <p:nvPr/>
        </p:nvSpPr>
        <p:spPr>
          <a:xfrm>
            <a:off x="1018928" y="3637638"/>
            <a:ext cx="7617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titulo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"Big </a:t>
            </a:r>
            <a:r>
              <a:rPr lang="pt-BR" sz="20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Bang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Theory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"Warner"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temporada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serie foi produzida pela %s,"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 esta na temporada %d\n"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temporada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71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Quando a </a:t>
            </a:r>
            <a:r>
              <a:rPr lang="pt-BR" dirty="0"/>
              <a:t>variável do </a:t>
            </a:r>
            <a:r>
              <a:rPr lang="pt-BR" dirty="0" smtClean="0"/>
              <a:t>tipo estrutura </a:t>
            </a:r>
            <a:r>
              <a:rPr lang="pt-BR" dirty="0"/>
              <a:t>é </a:t>
            </a:r>
            <a:r>
              <a:rPr lang="pt-BR" dirty="0" smtClean="0"/>
              <a:t>um ponteiro</a:t>
            </a:r>
            <a:r>
              <a:rPr lang="pt-BR" dirty="0"/>
              <a:t>, os </a:t>
            </a:r>
            <a:r>
              <a:rPr lang="pt-BR" dirty="0" smtClean="0"/>
              <a:t>dados são </a:t>
            </a:r>
            <a:r>
              <a:rPr lang="pt-BR" dirty="0"/>
              <a:t>acessados usando o operador ponteiro </a:t>
            </a:r>
            <a:r>
              <a:rPr lang="pt-BR" dirty="0" smtClean="0"/>
              <a:t>"-&gt;".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5052" y="2004261"/>
            <a:ext cx="84926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titulo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dataCompra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temporada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preco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s1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t_serietv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strcpy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s1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titulo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"Big Bang Theory"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s1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temporada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4969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Structs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Um estrutura pode conter outras estruturas chamadas estruturas aninhadas.</a:t>
            </a:r>
          </a:p>
          <a:p>
            <a:r>
              <a:rPr lang="pt-BR" dirty="0" smtClean="0"/>
              <a:t> As estruturas aninhadas economizam tempo na escrita de programas que utilizam estruturas semelhantes.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585108" y="2609840"/>
            <a:ext cx="4572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deposito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saque</a:t>
            </a:r>
            <a:endParaRPr lang="pt-BR" sz="2000" b="1" dirty="0" smtClean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}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t_operacao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t_data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numConta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t_operacao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t_data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t_movimenta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00650" y="3628455"/>
            <a:ext cx="36861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t_movimenta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operacao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operacao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tipo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saque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operacao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500.00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operacao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operacao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5048250" y="2724150"/>
            <a:ext cx="0" cy="3067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7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estrutura</a:t>
            </a:r>
          </a:p>
        </p:txBody>
      </p:sp>
      <p:sp>
        <p:nvSpPr>
          <p:cNvPr id="6" name="Retângulo 5"/>
          <p:cNvSpPr/>
          <p:nvPr/>
        </p:nvSpPr>
        <p:spPr>
          <a:xfrm>
            <a:off x="947965" y="853331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endereco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cidade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estado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cep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t_end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nomeFunc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t_end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endFun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salario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t_func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nomeCli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t_end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endCli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saldo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t_cli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3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estrutura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304925" y="1536174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ano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t_data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nome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fone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t_data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nasc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t_item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Essa declaração permite que o compilador reserve espaço suficiente </a:t>
            </a:r>
            <a:r>
              <a:rPr lang="pt-BR" dirty="0"/>
              <a:t>para conter 10 valores inteiros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6" y="2283287"/>
            <a:ext cx="8319408" cy="22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4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Grande parte </a:t>
            </a:r>
            <a:r>
              <a:rPr lang="pt-BR" dirty="0"/>
              <a:t>da </a:t>
            </a:r>
            <a:r>
              <a:rPr lang="pt-BR" dirty="0" smtClean="0"/>
              <a:t>utilidade de </a:t>
            </a:r>
            <a:r>
              <a:rPr lang="pt-BR" dirty="0"/>
              <a:t>um </a:t>
            </a:r>
            <a:r>
              <a:rPr lang="pt-BR" dirty="0" smtClean="0"/>
              <a:t>vetor provém </a:t>
            </a:r>
            <a:r>
              <a:rPr lang="pt-BR" dirty="0"/>
              <a:t>do </a:t>
            </a:r>
            <a:r>
              <a:rPr lang="pt-BR" dirty="0" smtClean="0"/>
              <a:t>fato de se poder </a:t>
            </a:r>
            <a:r>
              <a:rPr lang="pt-BR" dirty="0"/>
              <a:t>acessar os elementos do vetor de forma individual</a:t>
            </a:r>
          </a:p>
          <a:p>
            <a:r>
              <a:rPr lang="pt-BR" dirty="0" smtClean="0"/>
              <a:t> Um método para acessar um elemento é utilizar um índice</a:t>
            </a:r>
          </a:p>
          <a:p>
            <a:r>
              <a:rPr lang="pt-BR" dirty="0"/>
              <a:t>Os </a:t>
            </a:r>
            <a:r>
              <a:rPr lang="pt-BR" dirty="0" smtClean="0"/>
              <a:t>índices dos vetores </a:t>
            </a:r>
            <a:r>
              <a:rPr lang="pt-BR" dirty="0"/>
              <a:t>sempre começam em zero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64" y="3429000"/>
            <a:ext cx="6950872" cy="30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elementos do vetor são armazenados em blocos contínuos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73" y="3281733"/>
            <a:ext cx="5157784" cy="25076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465388" y="191552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idade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codigo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048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Deve-se atribuir valores aos elementos do vetor antes de utilizá-los</a:t>
            </a:r>
            <a:r>
              <a:rPr lang="pt-BR" dirty="0"/>
              <a:t>, assim como se atribuem valores a </a:t>
            </a:r>
            <a:r>
              <a:rPr lang="pt-BR" dirty="0" smtClean="0"/>
              <a:t>variáveis</a:t>
            </a:r>
          </a:p>
          <a:p>
            <a:r>
              <a:rPr lang="pt-BR" dirty="0" smtClean="0"/>
              <a:t>A primeira sentença atribui o valor 10 à variável idade[0] </a:t>
            </a:r>
            <a:r>
              <a:rPr lang="pt-BR" dirty="0"/>
              <a:t>e o valor 20 à variável </a:t>
            </a:r>
            <a:r>
              <a:rPr lang="pt-BR" dirty="0" smtClean="0"/>
              <a:t>idade[1]</a:t>
            </a:r>
            <a:endParaRPr lang="pt-BR" dirty="0"/>
          </a:p>
          <a:p>
            <a:r>
              <a:rPr lang="pt-BR" dirty="0" smtClean="0"/>
              <a:t>Este método não é eficaz quando o vetor contém muitos elementos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403600" y="3791356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30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idade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dar valores </a:t>
            </a:r>
            <a:r>
              <a:rPr lang="pt-BR" dirty="0"/>
              <a:t>aos elementos de </a:t>
            </a:r>
            <a:r>
              <a:rPr lang="pt-BR" dirty="0" smtClean="0"/>
              <a:t>um vetor</a:t>
            </a:r>
            <a:r>
              <a:rPr lang="pt-BR" dirty="0"/>
              <a:t>, quando este </a:t>
            </a:r>
            <a:r>
              <a:rPr lang="pt-BR" dirty="0" smtClean="0"/>
              <a:t>é definido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sistema consiste em armazenar os valores correspondentes </a:t>
            </a:r>
            <a:r>
              <a:rPr lang="pt-BR" dirty="0" smtClean="0"/>
              <a:t>que estão </a:t>
            </a:r>
            <a:r>
              <a:rPr lang="pt-BR" dirty="0"/>
              <a:t>entre chaves e separados por vírgula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31" y="3091543"/>
            <a:ext cx="7485337" cy="31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10306</TotalTime>
  <Words>2027</Words>
  <Application>Microsoft Office PowerPoint</Application>
  <PresentationFormat>Apresentação na tela (4:3)</PresentationFormat>
  <Paragraphs>380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Arial Unicode MS</vt:lpstr>
      <vt:lpstr>Microsoft YaHei</vt:lpstr>
      <vt:lpstr>Arial</vt:lpstr>
      <vt:lpstr>Calibri</vt:lpstr>
      <vt:lpstr>Consolas</vt:lpstr>
      <vt:lpstr>Times New Roman</vt:lpstr>
      <vt:lpstr>Office Theme</vt:lpstr>
      <vt:lpstr>Estruturas homogêneas e heterogêneas</vt:lpstr>
      <vt:lpstr>Tipos de Dados Estruturados</vt:lpstr>
      <vt:lpstr>Vetor</vt:lpstr>
      <vt:lpstr>Vetor</vt:lpstr>
      <vt:lpstr>Vetor</vt:lpstr>
      <vt:lpstr>Vetor</vt:lpstr>
      <vt:lpstr>Vetor</vt:lpstr>
      <vt:lpstr>Vetor</vt:lpstr>
      <vt:lpstr>Vetor</vt:lpstr>
      <vt:lpstr>Vetor</vt:lpstr>
      <vt:lpstr>Vetor de caracteres</vt:lpstr>
      <vt:lpstr>Exemplo</vt:lpstr>
      <vt:lpstr>Exemplo</vt:lpstr>
      <vt:lpstr>Exemplo</vt:lpstr>
      <vt:lpstr>Exemplo</vt:lpstr>
      <vt:lpstr>Matriz</vt:lpstr>
      <vt:lpstr>Matriz</vt:lpstr>
      <vt:lpstr>Matriz</vt:lpstr>
      <vt:lpstr>Matriz</vt:lpstr>
      <vt:lpstr>Matriz</vt:lpstr>
      <vt:lpstr>Matriz</vt:lpstr>
      <vt:lpstr>Exemplo</vt:lpstr>
      <vt:lpstr>Exemplo</vt:lpstr>
      <vt:lpstr>Exemplo</vt:lpstr>
      <vt:lpstr>Exemplo</vt:lpstr>
      <vt:lpstr>Enum</vt:lpstr>
      <vt:lpstr>Enumeradores</vt:lpstr>
      <vt:lpstr>Enumeradores</vt:lpstr>
      <vt:lpstr>Definição de tipos</vt:lpstr>
      <vt:lpstr>Definição de tipos</vt:lpstr>
      <vt:lpstr>Enum sem typedef</vt:lpstr>
      <vt:lpstr>Enum com typedef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Structs</vt:lpstr>
      <vt:lpstr>Exemplo de estrutura</vt:lpstr>
      <vt:lpstr>Exemplo de estrutura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Rodrigo Almeida</dc:creator>
  <cp:lastModifiedBy>Rodrigo Almeida</cp:lastModifiedBy>
  <cp:revision>211</cp:revision>
  <dcterms:created xsi:type="dcterms:W3CDTF">2015-10-27T17:13:34Z</dcterms:created>
  <dcterms:modified xsi:type="dcterms:W3CDTF">2015-11-16T14:45:29Z</dcterms:modified>
</cp:coreProperties>
</file>