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7"/>
  </p:notesMasterIdLst>
  <p:sldIdLst>
    <p:sldId id="1109" r:id="rId2"/>
    <p:sldId id="1128" r:id="rId3"/>
    <p:sldId id="1129" r:id="rId4"/>
    <p:sldId id="1130" r:id="rId5"/>
    <p:sldId id="1131" r:id="rId6"/>
    <p:sldId id="1132" r:id="rId7"/>
    <p:sldId id="1133" r:id="rId8"/>
    <p:sldId id="1134" r:id="rId9"/>
    <p:sldId id="1135" r:id="rId10"/>
    <p:sldId id="1136" r:id="rId11"/>
    <p:sldId id="1137" r:id="rId12"/>
    <p:sldId id="1138" r:id="rId13"/>
    <p:sldId id="1139" r:id="rId14"/>
    <p:sldId id="1496" r:id="rId15"/>
    <p:sldId id="1497" r:id="rId16"/>
    <p:sldId id="1498" r:id="rId17"/>
    <p:sldId id="1499" r:id="rId18"/>
    <p:sldId id="1140" r:id="rId19"/>
    <p:sldId id="1111" r:id="rId20"/>
    <p:sldId id="1113" r:id="rId21"/>
    <p:sldId id="1115" r:id="rId22"/>
    <p:sldId id="1117" r:id="rId23"/>
    <p:sldId id="1118" r:id="rId24"/>
    <p:sldId id="1493" r:id="rId25"/>
    <p:sldId id="1119" r:id="rId26"/>
    <p:sldId id="1492" r:id="rId27"/>
    <p:sldId id="1495" r:id="rId28"/>
    <p:sldId id="1120" r:id="rId29"/>
    <p:sldId id="1124" r:id="rId30"/>
    <p:sldId id="1121" r:id="rId31"/>
    <p:sldId id="1125" r:id="rId32"/>
    <p:sldId id="1122" r:id="rId33"/>
    <p:sldId id="1126" r:id="rId34"/>
    <p:sldId id="1123" r:id="rId35"/>
    <p:sldId id="1127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 6 op bin" id="{85CC54FB-8DE8-4F0D-BFF6-A2B38062BB4D}">
          <p14:sldIdLst>
            <p14:sldId id="1109"/>
            <p14:sldId id="1128"/>
            <p14:sldId id="1129"/>
            <p14:sldId id="1130"/>
            <p14:sldId id="1131"/>
            <p14:sldId id="1132"/>
            <p14:sldId id="1133"/>
            <p14:sldId id="1134"/>
            <p14:sldId id="1135"/>
            <p14:sldId id="1136"/>
            <p14:sldId id="1137"/>
            <p14:sldId id="1138"/>
            <p14:sldId id="1139"/>
            <p14:sldId id="1496"/>
            <p14:sldId id="1497"/>
            <p14:sldId id="1498"/>
            <p14:sldId id="1499"/>
            <p14:sldId id="1140"/>
            <p14:sldId id="1111"/>
            <p14:sldId id="1113"/>
            <p14:sldId id="1115"/>
            <p14:sldId id="1117"/>
            <p14:sldId id="1118"/>
            <p14:sldId id="1493"/>
            <p14:sldId id="1119"/>
            <p14:sldId id="1492"/>
            <p14:sldId id="1495"/>
            <p14:sldId id="1120"/>
            <p14:sldId id="1124"/>
            <p14:sldId id="1121"/>
            <p14:sldId id="1125"/>
            <p14:sldId id="1122"/>
            <p14:sldId id="1126"/>
            <p14:sldId id="1123"/>
            <p14:sldId id="11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11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65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66" y="210"/>
      </p:cViewPr>
      <p:guideLst>
        <p:guide orient="horz" pos="2137"/>
        <p:guide pos="117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11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8F9BA-6E48-495C-A3E8-660E048FA1D3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105CB-619F-44B8-96FD-5C66B258DD8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857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F48DBED-66D2-4288-A8F3-083543139E6F}" type="slidenum">
              <a:rPr lang="pt-BR" smtClean="0"/>
              <a:pPr/>
              <a:t>2</a:t>
            </a:fld>
            <a:endParaRPr lang="pt-BR" smtClean="0"/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32" y="4861255"/>
            <a:ext cx="5680036" cy="4605955"/>
          </a:xfrm>
          <a:noFill/>
          <a:ln/>
        </p:spPr>
        <p:txBody>
          <a:bodyPr wrap="none" anchor="ctr"/>
          <a:lstStyle/>
          <a:p>
            <a:pPr>
              <a:buFontTx/>
              <a:buNone/>
            </a:pPr>
            <a:r>
              <a:rPr lang="pt-BR" baseline="0" dirty="0" smtClean="0"/>
              <a:t>Álgebra booleana:</a:t>
            </a:r>
          </a:p>
          <a:p>
            <a:pPr>
              <a:buFontTx/>
              <a:buNone/>
            </a:pPr>
            <a:r>
              <a:rPr lang="pt-BR" baseline="0" dirty="0" smtClean="0"/>
              <a:t>-- O que é?</a:t>
            </a:r>
          </a:p>
          <a:p>
            <a:pPr>
              <a:buFontTx/>
              <a:buNone/>
            </a:pPr>
            <a:r>
              <a:rPr lang="pt-BR" baseline="0" dirty="0" smtClean="0"/>
              <a:t>   Porção da matemática que nos permite descrever circuitos lógicos;</a:t>
            </a:r>
          </a:p>
          <a:p>
            <a:pPr>
              <a:buFontTx/>
              <a:buNone/>
            </a:pPr>
            <a:r>
              <a:rPr lang="pt-BR" baseline="0" dirty="0" smtClean="0"/>
              <a:t>   Permite modelar circuitos lógicos de forma a poder analisá-los e mesmo projetá-los (é o princípio da engenharia);</a:t>
            </a:r>
          </a:p>
          <a:p>
            <a:pPr>
              <a:buFontTx/>
              <a:buNone/>
            </a:pPr>
            <a:r>
              <a:rPr lang="pt-BR" baseline="0" dirty="0" smtClean="0"/>
              <a:t>-- Por meio de um modelo em álgebra booleana, pode-se:</a:t>
            </a:r>
          </a:p>
          <a:p>
            <a:pPr>
              <a:buFontTx/>
              <a:buNone/>
            </a:pPr>
            <a:r>
              <a:rPr lang="pt-BR" baseline="0" dirty="0" smtClean="0"/>
              <a:t>--- Analisar circuitos lógicos (descreve a operação de circuitos lógicos de forma algébrica);</a:t>
            </a:r>
          </a:p>
          <a:p>
            <a:pPr>
              <a:buFontTx/>
              <a:buNone/>
            </a:pPr>
            <a:r>
              <a:rPr lang="pt-BR" baseline="0" dirty="0" smtClean="0"/>
              <a:t>--- Projetar circuitos lógicos (para um dado conjunto de entradas, o que deve existir em um circuito para que ele reproduza a saída desejada);</a:t>
            </a:r>
          </a:p>
          <a:p>
            <a:pPr>
              <a:buFontTx/>
              <a:buNone/>
            </a:pPr>
            <a:endParaRPr lang="pt-BR" baseline="0" dirty="0" smtClean="0"/>
          </a:p>
          <a:p>
            <a:pPr>
              <a:buFontTx/>
              <a:buNone/>
            </a:pPr>
            <a:r>
              <a:rPr lang="pt-BR" baseline="0" dirty="0" smtClean="0"/>
              <a:t>-- Colocar imagem do progresso por meio de lógica booleana: </a:t>
            </a:r>
          </a:p>
          <a:p>
            <a:pPr>
              <a:buFontTx/>
              <a:buNone/>
            </a:pPr>
            <a:r>
              <a:rPr lang="pt-BR" baseline="0" dirty="0" smtClean="0"/>
              <a:t>   </a:t>
            </a:r>
            <a:r>
              <a:rPr lang="pt-BR" baseline="0" dirty="0" err="1" smtClean="0"/>
              <a:t>variávei</a:t>
            </a:r>
            <a:r>
              <a:rPr lang="pt-BR" baseline="0" dirty="0" smtClean="0"/>
              <a:t> booleana -&gt; operações booleanas  (Não, E </a:t>
            </a:r>
            <a:r>
              <a:rPr lang="pt-BR" baseline="0" dirty="0" err="1" smtClean="0"/>
              <a:t>e</a:t>
            </a:r>
            <a:r>
              <a:rPr lang="pt-BR" baseline="0" dirty="0" smtClean="0"/>
              <a:t> Ou) -&gt; funções lógicas -&gt; Circuitos digitais</a:t>
            </a:r>
          </a:p>
          <a:p>
            <a:pPr>
              <a:buFontTx/>
              <a:buNone/>
            </a:pPr>
            <a:endParaRPr lang="pt-BR" baseline="0" dirty="0" smtClean="0"/>
          </a:p>
          <a:p>
            <a:pPr>
              <a:buFontTx/>
              <a:buNone/>
            </a:pPr>
            <a:endParaRPr lang="pt-BR" baseline="0" dirty="0" smtClean="0"/>
          </a:p>
          <a:p>
            <a:pPr>
              <a:buFontTx/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546427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F48DBED-66D2-4288-A8F3-083543139E6F}" type="slidenum">
              <a:rPr lang="pt-BR" smtClean="0"/>
              <a:pPr/>
              <a:t>11</a:t>
            </a:fld>
            <a:endParaRPr lang="pt-BR" smtClean="0"/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32" y="4861255"/>
            <a:ext cx="5680036" cy="4605955"/>
          </a:xfrm>
          <a:noFill/>
          <a:ln/>
        </p:spPr>
        <p:txBody>
          <a:bodyPr wrap="none" anchor="ctr"/>
          <a:lstStyle/>
          <a:p>
            <a:pPr>
              <a:buFontTx/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888131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F48DBED-66D2-4288-A8F3-083543139E6F}" type="slidenum">
              <a:rPr lang="pt-BR" smtClean="0"/>
              <a:pPr/>
              <a:t>12</a:t>
            </a:fld>
            <a:endParaRPr lang="pt-BR" smtClean="0"/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32" y="4861255"/>
            <a:ext cx="5680036" cy="4605955"/>
          </a:xfrm>
          <a:noFill/>
          <a:ln/>
        </p:spPr>
        <p:txBody>
          <a:bodyPr wrap="none" anchor="ctr"/>
          <a:lstStyle/>
          <a:p>
            <a:pPr>
              <a:buFontTx/>
              <a:buNone/>
            </a:pPr>
            <a:r>
              <a:rPr lang="en-US" baseline="0" dirty="0" err="1" smtClean="0"/>
              <a:t>Operação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Não</a:t>
            </a:r>
            <a:r>
              <a:rPr lang="en-US" baseline="0" dirty="0" smtClean="0"/>
              <a:t>/</a:t>
            </a:r>
            <a:r>
              <a:rPr lang="en-US" baseline="0" dirty="0" err="1" smtClean="0"/>
              <a:t>inversora</a:t>
            </a:r>
            <a:r>
              <a:rPr lang="en-US" baseline="0" dirty="0" smtClean="0"/>
              <a:t>:</a:t>
            </a:r>
          </a:p>
          <a:p>
            <a:pPr>
              <a:buFontTx/>
              <a:buChar char="-"/>
            </a:pPr>
            <a:r>
              <a:rPr lang="en-US" baseline="0" dirty="0" err="1" smtClean="0"/>
              <a:t>Complementariedade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quanto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falta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para</a:t>
            </a:r>
            <a:r>
              <a:rPr lang="en-US" baseline="0" dirty="0" smtClean="0"/>
              <a:t> o </a:t>
            </a:r>
            <a:r>
              <a:rPr lang="en-US" baseline="0" dirty="0" err="1" smtClean="0"/>
              <a:t>estado</a:t>
            </a:r>
            <a:r>
              <a:rPr lang="en-US" baseline="0" dirty="0" smtClean="0"/>
              <a:t> 1);</a:t>
            </a:r>
          </a:p>
        </p:txBody>
      </p:sp>
    </p:spTree>
    <p:extLst>
      <p:ext uri="{BB962C8B-B14F-4D97-AF65-F5344CB8AC3E}">
        <p14:creationId xmlns:p14="http://schemas.microsoft.com/office/powerpoint/2010/main" val="566911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F48DBED-66D2-4288-A8F3-083543139E6F}" type="slidenum">
              <a:rPr lang="pt-BR" smtClean="0"/>
              <a:pPr/>
              <a:t>13</a:t>
            </a:fld>
            <a:endParaRPr lang="pt-BR" smtClean="0"/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32" y="4861255"/>
            <a:ext cx="5680036" cy="4605955"/>
          </a:xfrm>
          <a:noFill/>
          <a:ln/>
        </p:spPr>
        <p:txBody>
          <a:bodyPr wrap="none" anchor="ctr"/>
          <a:lstStyle/>
          <a:p>
            <a:pPr>
              <a:buFontTx/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526664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F48DBED-66D2-4288-A8F3-083543139E6F}" type="slidenum">
              <a:rPr lang="pt-BR" smtClean="0"/>
              <a:pPr/>
              <a:t>3</a:t>
            </a:fld>
            <a:endParaRPr lang="pt-BR" smtClean="0"/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32" y="4861255"/>
            <a:ext cx="5680036" cy="4605955"/>
          </a:xfrm>
          <a:noFill/>
          <a:ln/>
        </p:spPr>
        <p:txBody>
          <a:bodyPr wrap="none" anchor="ctr"/>
          <a:lstStyle/>
          <a:p>
            <a:pPr>
              <a:buFontTx/>
              <a:buNone/>
            </a:pPr>
            <a:r>
              <a:rPr lang="pt-BR" baseline="0" dirty="0" smtClean="0"/>
              <a:t>variáveis booleanas;</a:t>
            </a:r>
          </a:p>
          <a:p>
            <a:pPr>
              <a:buFontTx/>
              <a:buNone/>
            </a:pPr>
            <a:r>
              <a:rPr lang="pt-BR" baseline="0" dirty="0" smtClean="0"/>
              <a:t>- Suportam apenas dois valores: 0 ou 1, que não representam números, mas estados. </a:t>
            </a:r>
          </a:p>
          <a:p>
            <a:pPr>
              <a:buFontTx/>
              <a:buNone/>
            </a:pPr>
            <a:r>
              <a:rPr lang="pt-BR" baseline="0" dirty="0" smtClean="0"/>
              <a:t>É como estado lógico 0 ou 1, falso ou verdadeiro. Uma variável booleana mantém um estado lógico, e não necessariamente um valor numérico;</a:t>
            </a:r>
          </a:p>
          <a:p>
            <a:pPr>
              <a:buFontTx/>
              <a:buNone/>
            </a:pPr>
            <a:r>
              <a:rPr lang="pt-BR" baseline="0" dirty="0" smtClean="0"/>
              <a:t>Dar ênfase a </a:t>
            </a:r>
            <a:r>
              <a:rPr lang="pt-BR" baseline="0" dirty="0" err="1" smtClean="0"/>
              <a:t>idéia</a:t>
            </a:r>
            <a:r>
              <a:rPr lang="pt-BR" baseline="0" dirty="0" smtClean="0"/>
              <a:t> de estado/nível lógico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302620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F48DBED-66D2-4288-A8F3-083543139E6F}" type="slidenum">
              <a:rPr lang="pt-BR" smtClean="0"/>
              <a:pPr/>
              <a:t>4</a:t>
            </a:fld>
            <a:endParaRPr lang="pt-BR" smtClean="0"/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32" y="4861255"/>
            <a:ext cx="5680036" cy="4605955"/>
          </a:xfrm>
          <a:noFill/>
          <a:ln/>
        </p:spPr>
        <p:txBody>
          <a:bodyPr wrap="none" anchor="ctr"/>
          <a:lstStyle/>
          <a:p>
            <a:pPr>
              <a:buFontTx/>
              <a:buNone/>
            </a:pPr>
            <a:r>
              <a:rPr lang="pt-BR" baseline="0" dirty="0" smtClean="0"/>
              <a:t>Exemplo de modelagem por meio de variáveis booleanas.</a:t>
            </a:r>
          </a:p>
          <a:p>
            <a:pPr>
              <a:buFontTx/>
              <a:buNone/>
            </a:pPr>
            <a:r>
              <a:rPr lang="pt-BR" baseline="0" dirty="0" smtClean="0"/>
              <a:t>Aqui, o que importa é o estado dos elementos do circuito, e não a amplitude das grandezas. Isto pode ser utilizado em um sistema de controle, por exemplo. Explicitar que se escolheu o estado lógico 0 para chave aberta, o 1, para fechada, e o 1, para luz desligada, 0 para luz ligada.</a:t>
            </a:r>
          </a:p>
          <a:p>
            <a:pPr>
              <a:buFontTx/>
              <a:buNone/>
            </a:pPr>
            <a:endParaRPr lang="pt-BR" baseline="0" dirty="0" smtClean="0"/>
          </a:p>
          <a:p>
            <a:pPr>
              <a:buFontTx/>
              <a:buNone/>
            </a:pPr>
            <a:r>
              <a:rPr lang="pt-BR" baseline="0" dirty="0" smtClean="0"/>
              <a:t>Importante: a noção de função booleana também pode ser extraída ao se modelar o estado da luz em função do estado da chave.</a:t>
            </a:r>
          </a:p>
        </p:txBody>
      </p:sp>
    </p:spTree>
    <p:extLst>
      <p:ext uri="{BB962C8B-B14F-4D97-AF65-F5344CB8AC3E}">
        <p14:creationId xmlns:p14="http://schemas.microsoft.com/office/powerpoint/2010/main" val="3187963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F48DBED-66D2-4288-A8F3-083543139E6F}" type="slidenum">
              <a:rPr lang="pt-BR" smtClean="0"/>
              <a:pPr/>
              <a:t>5</a:t>
            </a:fld>
            <a:endParaRPr lang="pt-BR" smtClean="0"/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32" y="4861255"/>
            <a:ext cx="5680036" cy="4605955"/>
          </a:xfrm>
          <a:noFill/>
          <a:ln/>
        </p:spPr>
        <p:txBody>
          <a:bodyPr wrap="none" anchor="ctr"/>
          <a:lstStyle/>
          <a:p>
            <a:pPr>
              <a:buFontTx/>
              <a:buNone/>
            </a:pPr>
            <a:r>
              <a:rPr lang="pt-BR" baseline="0" dirty="0" smtClean="0"/>
              <a:t>variáveis booleanas;</a:t>
            </a:r>
          </a:p>
          <a:p>
            <a:pPr>
              <a:buFontTx/>
              <a:buNone/>
            </a:pPr>
            <a:r>
              <a:rPr lang="pt-BR" baseline="0" dirty="0" smtClean="0"/>
              <a:t>- Suportam apenas dois valores: 0 ou 1, que não representam números, mas estados. </a:t>
            </a:r>
          </a:p>
          <a:p>
            <a:pPr>
              <a:buFontTx/>
              <a:buNone/>
            </a:pPr>
            <a:r>
              <a:rPr lang="pt-BR" baseline="0" dirty="0" smtClean="0"/>
              <a:t>É como estado lógico 0 ou 1, falso ou verdadeiro. Uma variável booleana mantém um estado lógico, e não necessariamente um valor numérico;</a:t>
            </a:r>
          </a:p>
          <a:p>
            <a:pPr>
              <a:buFontTx/>
              <a:buNone/>
            </a:pPr>
            <a:endParaRPr lang="pt-BR" baseline="0" dirty="0" smtClean="0"/>
          </a:p>
          <a:p>
            <a:pPr>
              <a:buFontTx/>
              <a:buNone/>
            </a:pPr>
            <a:endParaRPr lang="pt-BR" baseline="0" dirty="0" smtClean="0"/>
          </a:p>
          <a:p>
            <a:pPr>
              <a:buFontTx/>
              <a:buNone/>
            </a:pPr>
            <a:r>
              <a:rPr lang="pt-BR" baseline="0" dirty="0" smtClean="0"/>
              <a:t>- Na álgebra booleana não há suporte a frações, decimais, números negativos, raízes, </a:t>
            </a:r>
            <a:r>
              <a:rPr lang="pt-BR" baseline="0" dirty="0" err="1" smtClean="0"/>
              <a:t>logarítmos</a:t>
            </a:r>
            <a:r>
              <a:rPr lang="pt-BR" baseline="0" dirty="0" smtClean="0"/>
              <a:t>, números imaginários, etc.</a:t>
            </a:r>
          </a:p>
          <a:p>
            <a:pPr>
              <a:buFontTx/>
              <a:buNone/>
            </a:pPr>
            <a:r>
              <a:rPr lang="pt-BR" baseline="0" dirty="0" smtClean="0"/>
              <a:t>-- Existem suporte a apenas três operações básicas...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432560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F48DBED-66D2-4288-A8F3-083543139E6F}" type="slidenum">
              <a:rPr lang="pt-BR" smtClean="0"/>
              <a:pPr/>
              <a:t>6</a:t>
            </a:fld>
            <a:endParaRPr lang="pt-BR" smtClean="0"/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32" y="4861255"/>
            <a:ext cx="5680036" cy="4605955"/>
          </a:xfrm>
          <a:noFill/>
          <a:ln/>
        </p:spPr>
        <p:txBody>
          <a:bodyPr wrap="none" anchor="ctr"/>
          <a:lstStyle/>
          <a:p>
            <a:pPr>
              <a:buFontTx/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2119576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F48DBED-66D2-4288-A8F3-083543139E6F}" type="slidenum">
              <a:rPr lang="pt-BR" smtClean="0"/>
              <a:pPr/>
              <a:t>7</a:t>
            </a:fld>
            <a:endParaRPr lang="pt-BR" smtClean="0"/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32" y="4861255"/>
            <a:ext cx="5680036" cy="4605955"/>
          </a:xfrm>
          <a:noFill/>
          <a:ln/>
        </p:spPr>
        <p:txBody>
          <a:bodyPr wrap="none" anchor="ctr"/>
          <a:lstStyle/>
          <a:p>
            <a:pPr>
              <a:buFontTx/>
              <a:buNone/>
            </a:pPr>
            <a:r>
              <a:rPr lang="en-US" baseline="0" dirty="0" err="1" smtClean="0"/>
              <a:t>Tabela-verdade</a:t>
            </a:r>
            <a:r>
              <a:rPr lang="en-US" baseline="0" dirty="0" smtClean="0"/>
              <a:t>: </a:t>
            </a:r>
            <a:r>
              <a:rPr lang="en-US" baseline="0" dirty="0" err="1" smtClean="0"/>
              <a:t>carteira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identidade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uma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operação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lógica</a:t>
            </a:r>
            <a:r>
              <a:rPr lang="en-US" baseline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3320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F48DBED-66D2-4288-A8F3-083543139E6F}" type="slidenum">
              <a:rPr lang="pt-BR" smtClean="0"/>
              <a:pPr/>
              <a:t>8</a:t>
            </a:fld>
            <a:endParaRPr lang="pt-BR" smtClean="0"/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32" y="4861255"/>
            <a:ext cx="5680036" cy="4605955"/>
          </a:xfrm>
          <a:noFill/>
          <a:ln/>
        </p:spPr>
        <p:txBody>
          <a:bodyPr wrap="none" anchor="ctr"/>
          <a:lstStyle/>
          <a:p>
            <a:pPr>
              <a:buFontTx/>
              <a:buNone/>
            </a:pPr>
            <a:r>
              <a:rPr lang="en-US" baseline="0" dirty="0" err="1" smtClean="0"/>
              <a:t>Operação</a:t>
            </a:r>
            <a:r>
              <a:rPr lang="en-US" baseline="0" dirty="0" smtClean="0"/>
              <a:t> OU:</a:t>
            </a:r>
          </a:p>
          <a:p>
            <a:pPr>
              <a:buFontTx/>
              <a:buChar char="-"/>
            </a:pPr>
            <a:r>
              <a:rPr lang="en-US" baseline="0" dirty="0" smtClean="0"/>
              <a:t> </a:t>
            </a:r>
            <a:r>
              <a:rPr lang="en-US" baseline="0" dirty="0" err="1" smtClean="0"/>
              <a:t>Concorrência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paralelismo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alternatividade</a:t>
            </a:r>
            <a:r>
              <a:rPr lang="en-US" baseline="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2742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F48DBED-66D2-4288-A8F3-083543139E6F}" type="slidenum">
              <a:rPr lang="pt-BR" smtClean="0"/>
              <a:pPr/>
              <a:t>9</a:t>
            </a:fld>
            <a:endParaRPr lang="pt-BR" smtClean="0"/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32" y="4861255"/>
            <a:ext cx="5680036" cy="4605955"/>
          </a:xfrm>
          <a:noFill/>
          <a:ln/>
        </p:spPr>
        <p:txBody>
          <a:bodyPr wrap="none" anchor="ctr"/>
          <a:lstStyle/>
          <a:p>
            <a:pPr>
              <a:buFontTx/>
              <a:buNone/>
            </a:pP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3260237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F48DBED-66D2-4288-A8F3-083543139E6F}" type="slidenum">
              <a:rPr lang="pt-BR" smtClean="0"/>
              <a:pPr/>
              <a:t>10</a:t>
            </a:fld>
            <a:endParaRPr lang="pt-BR" smtClean="0"/>
          </a:p>
        </p:txBody>
      </p:sp>
      <p:sp>
        <p:nvSpPr>
          <p:cNvPr id="122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77875"/>
            <a:ext cx="5114925" cy="383698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22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632" y="4861255"/>
            <a:ext cx="5680036" cy="4605955"/>
          </a:xfrm>
          <a:noFill/>
          <a:ln/>
        </p:spPr>
        <p:txBody>
          <a:bodyPr wrap="none" anchor="ctr"/>
          <a:lstStyle/>
          <a:p>
            <a:pPr>
              <a:buFontTx/>
              <a:buNone/>
            </a:pPr>
            <a:r>
              <a:rPr lang="en-US" baseline="0" dirty="0" err="1" smtClean="0"/>
              <a:t>Operação</a:t>
            </a:r>
            <a:r>
              <a:rPr lang="en-US" baseline="0" dirty="0" smtClean="0"/>
              <a:t> E:</a:t>
            </a:r>
          </a:p>
          <a:p>
            <a:pPr>
              <a:buFontTx/>
              <a:buNone/>
            </a:pPr>
            <a:r>
              <a:rPr lang="en-US" baseline="0" dirty="0" smtClean="0"/>
              <a:t>- </a:t>
            </a:r>
            <a:r>
              <a:rPr lang="en-US" baseline="0" dirty="0" err="1" smtClean="0"/>
              <a:t>Paralelismo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mesmo</a:t>
            </a:r>
            <a:r>
              <a:rPr lang="en-US" baseline="0" dirty="0" smtClean="0"/>
              <a:t> tempo, </a:t>
            </a:r>
            <a:r>
              <a:rPr lang="en-US" baseline="0" dirty="0" err="1" smtClean="0"/>
              <a:t>reciprocidade</a:t>
            </a:r>
            <a:r>
              <a:rPr lang="en-US" baseline="0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50614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gradFill>
          <a:gsLst>
            <a:gs pos="42000">
              <a:schemeClr val="bg1"/>
            </a:gs>
            <a:gs pos="100000">
              <a:schemeClr val="bg1"/>
            </a:gs>
            <a:gs pos="82000">
              <a:schemeClr val="accent1">
                <a:lumMod val="40000"/>
                <a:lumOff val="60000"/>
              </a:schemeClr>
            </a:gs>
            <a:gs pos="66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788318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2300" y="3602038"/>
            <a:ext cx="5295900" cy="2703512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84CD-8AC0-4FA3-89C3-EF5C4B295A2F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94451"/>
            <a:ext cx="2057400" cy="365125"/>
          </a:xfrm>
          <a:prstGeom prst="rect">
            <a:avLst/>
          </a:prstGeom>
        </p:spPr>
        <p:txBody>
          <a:bodyPr/>
          <a:lstStyle/>
          <a:p>
            <a:fld id="{E7B9CD9D-1AC3-4606-9F36-ECCA237A5965}" type="slidenum">
              <a:rPr lang="pt-BR" smtClean="0"/>
              <a:t>‹nº›</a:t>
            </a:fld>
            <a:endParaRPr lang="pt-BR"/>
          </a:p>
        </p:txBody>
      </p:sp>
      <p:pic>
        <p:nvPicPr>
          <p:cNvPr id="95" name="Imagem 9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297081" y="3782641"/>
            <a:ext cx="2703512" cy="218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3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84CD-8AC0-4FA3-89C3-EF5C4B295A2F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94451"/>
            <a:ext cx="2057400" cy="365125"/>
          </a:xfrm>
          <a:prstGeom prst="rect">
            <a:avLst/>
          </a:prstGeom>
        </p:spPr>
        <p:txBody>
          <a:bodyPr/>
          <a:lstStyle/>
          <a:p>
            <a:fld id="{E7B9CD9D-1AC3-4606-9F36-ECCA237A596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6457950" y="63944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B9CD9D-1AC3-4606-9F36-ECCA237A5965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8" name="Grupo 7"/>
          <p:cNvGrpSpPr/>
          <p:nvPr userDrawn="1"/>
        </p:nvGrpSpPr>
        <p:grpSpPr>
          <a:xfrm>
            <a:off x="5818868" y="5734233"/>
            <a:ext cx="3325132" cy="1098185"/>
            <a:chOff x="5818868" y="5547090"/>
            <a:chExt cx="3325132" cy="1098185"/>
          </a:xfrm>
        </p:grpSpPr>
        <p:grpSp>
          <p:nvGrpSpPr>
            <p:cNvPr id="9" name="Grupo 8"/>
            <p:cNvGrpSpPr/>
            <p:nvPr userDrawn="1"/>
          </p:nvGrpSpPr>
          <p:grpSpPr>
            <a:xfrm>
              <a:off x="5818868" y="5547090"/>
              <a:ext cx="1331117" cy="1043035"/>
              <a:chOff x="5818868" y="5508990"/>
              <a:chExt cx="1331117" cy="1043035"/>
            </a:xfrm>
          </p:grpSpPr>
          <p:sp>
            <p:nvSpPr>
              <p:cNvPr id="75" name="Forma livre 74"/>
              <p:cNvSpPr/>
              <p:nvPr userDrawn="1"/>
            </p:nvSpPr>
            <p:spPr>
              <a:xfrm>
                <a:off x="6074886" y="5718968"/>
                <a:ext cx="969646" cy="636587"/>
              </a:xfrm>
              <a:custGeom>
                <a:avLst/>
                <a:gdLst>
                  <a:gd name="connsiteX0" fmla="*/ 18330 w 983530"/>
                  <a:gd name="connsiteY0" fmla="*/ 982308 h 982308"/>
                  <a:gd name="connsiteX1" fmla="*/ 18330 w 983530"/>
                  <a:gd name="connsiteY1" fmla="*/ 194908 h 982308"/>
                  <a:gd name="connsiteX2" fmla="*/ 208830 w 983530"/>
                  <a:gd name="connsiteY2" fmla="*/ 17108 h 982308"/>
                  <a:gd name="connsiteX3" fmla="*/ 983530 w 983530"/>
                  <a:gd name="connsiteY3" fmla="*/ 17108 h 982308"/>
                  <a:gd name="connsiteX0" fmla="*/ 18330 w 983530"/>
                  <a:gd name="connsiteY0" fmla="*/ 978139 h 978139"/>
                  <a:gd name="connsiteX1" fmla="*/ 18330 w 983530"/>
                  <a:gd name="connsiteY1" fmla="*/ 190739 h 978139"/>
                  <a:gd name="connsiteX2" fmla="*/ 208830 w 983530"/>
                  <a:gd name="connsiteY2" fmla="*/ 12939 h 978139"/>
                  <a:gd name="connsiteX3" fmla="*/ 983530 w 983530"/>
                  <a:gd name="connsiteY3" fmla="*/ 12939 h 978139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8001 w 973201"/>
                  <a:gd name="connsiteY0" fmla="*/ 986439 h 986439"/>
                  <a:gd name="connsiteX1" fmla="*/ 8001 w 973201"/>
                  <a:gd name="connsiteY1" fmla="*/ 199039 h 986439"/>
                  <a:gd name="connsiteX2" fmla="*/ 198501 w 973201"/>
                  <a:gd name="connsiteY2" fmla="*/ 21239 h 986439"/>
                  <a:gd name="connsiteX3" fmla="*/ 973201 w 973201"/>
                  <a:gd name="connsiteY3" fmla="*/ 21239 h 986439"/>
                  <a:gd name="connsiteX0" fmla="*/ 5031 w 970231"/>
                  <a:gd name="connsiteY0" fmla="*/ 986439 h 986439"/>
                  <a:gd name="connsiteX1" fmla="*/ 5031 w 970231"/>
                  <a:gd name="connsiteY1" fmla="*/ 199039 h 986439"/>
                  <a:gd name="connsiteX2" fmla="*/ 195531 w 970231"/>
                  <a:gd name="connsiteY2" fmla="*/ 21239 h 986439"/>
                  <a:gd name="connsiteX3" fmla="*/ 970231 w 970231"/>
                  <a:gd name="connsiteY3" fmla="*/ 21239 h 986439"/>
                  <a:gd name="connsiteX0" fmla="*/ 0 w 965200"/>
                  <a:gd name="connsiteY0" fmla="*/ 986439 h 986439"/>
                  <a:gd name="connsiteX1" fmla="*/ 0 w 965200"/>
                  <a:gd name="connsiteY1" fmla="*/ 199039 h 986439"/>
                  <a:gd name="connsiteX2" fmla="*/ 190500 w 965200"/>
                  <a:gd name="connsiteY2" fmla="*/ 21239 h 986439"/>
                  <a:gd name="connsiteX3" fmla="*/ 965200 w 965200"/>
                  <a:gd name="connsiteY3" fmla="*/ 21239 h 986439"/>
                  <a:gd name="connsiteX0" fmla="*/ 0 w 965200"/>
                  <a:gd name="connsiteY0" fmla="*/ 986439 h 986439"/>
                  <a:gd name="connsiteX1" fmla="*/ 0 w 965200"/>
                  <a:gd name="connsiteY1" fmla="*/ 199039 h 986439"/>
                  <a:gd name="connsiteX2" fmla="*/ 190500 w 965200"/>
                  <a:gd name="connsiteY2" fmla="*/ 21239 h 986439"/>
                  <a:gd name="connsiteX3" fmla="*/ 965200 w 965200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71627 h 971627"/>
                  <a:gd name="connsiteX1" fmla="*/ 521 w 965721"/>
                  <a:gd name="connsiteY1" fmla="*/ 184227 h 971627"/>
                  <a:gd name="connsiteX2" fmla="*/ 191021 w 965721"/>
                  <a:gd name="connsiteY2" fmla="*/ 6427 h 971627"/>
                  <a:gd name="connsiteX3" fmla="*/ 965721 w 965721"/>
                  <a:gd name="connsiteY3" fmla="*/ 6427 h 971627"/>
                  <a:gd name="connsiteX0" fmla="*/ 521 w 965721"/>
                  <a:gd name="connsiteY0" fmla="*/ 971627 h 971627"/>
                  <a:gd name="connsiteX1" fmla="*/ 521 w 965721"/>
                  <a:gd name="connsiteY1" fmla="*/ 184227 h 971627"/>
                  <a:gd name="connsiteX2" fmla="*/ 191021 w 965721"/>
                  <a:gd name="connsiteY2" fmla="*/ 6427 h 971627"/>
                  <a:gd name="connsiteX3" fmla="*/ 965721 w 965721"/>
                  <a:gd name="connsiteY3" fmla="*/ 6427 h 971627"/>
                  <a:gd name="connsiteX0" fmla="*/ 521 w 965721"/>
                  <a:gd name="connsiteY0" fmla="*/ 965200 h 965200"/>
                  <a:gd name="connsiteX1" fmla="*/ 521 w 965721"/>
                  <a:gd name="connsiteY1" fmla="*/ 177800 h 965200"/>
                  <a:gd name="connsiteX2" fmla="*/ 191021 w 965721"/>
                  <a:gd name="connsiteY2" fmla="*/ 0 h 965200"/>
                  <a:gd name="connsiteX3" fmla="*/ 965721 w 965721"/>
                  <a:gd name="connsiteY3" fmla="*/ 0 h 965200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8102"/>
                  <a:gd name="connsiteY0" fmla="*/ 977106 h 977106"/>
                  <a:gd name="connsiteX1" fmla="*/ 521 w 968102"/>
                  <a:gd name="connsiteY1" fmla="*/ 189706 h 977106"/>
                  <a:gd name="connsiteX2" fmla="*/ 188640 w 968102"/>
                  <a:gd name="connsiteY2" fmla="*/ 2381 h 977106"/>
                  <a:gd name="connsiteX3" fmla="*/ 968102 w 968102"/>
                  <a:gd name="connsiteY3" fmla="*/ 0 h 977106"/>
                  <a:gd name="connsiteX0" fmla="*/ 521 w 968102"/>
                  <a:gd name="connsiteY0" fmla="*/ 977106 h 977106"/>
                  <a:gd name="connsiteX1" fmla="*/ 521 w 968102"/>
                  <a:gd name="connsiteY1" fmla="*/ 189706 h 977106"/>
                  <a:gd name="connsiteX2" fmla="*/ 188640 w 968102"/>
                  <a:gd name="connsiteY2" fmla="*/ 2381 h 977106"/>
                  <a:gd name="connsiteX3" fmla="*/ 968102 w 968102"/>
                  <a:gd name="connsiteY3" fmla="*/ 0 h 977106"/>
                  <a:gd name="connsiteX0" fmla="*/ 521 w 968102"/>
                  <a:gd name="connsiteY0" fmla="*/ 636587 h 636587"/>
                  <a:gd name="connsiteX1" fmla="*/ 521 w 968102"/>
                  <a:gd name="connsiteY1" fmla="*/ 189706 h 636587"/>
                  <a:gd name="connsiteX2" fmla="*/ 188640 w 968102"/>
                  <a:gd name="connsiteY2" fmla="*/ 2381 h 636587"/>
                  <a:gd name="connsiteX3" fmla="*/ 968102 w 968102"/>
                  <a:gd name="connsiteY3" fmla="*/ 0 h 636587"/>
                  <a:gd name="connsiteX0" fmla="*/ 2065 w 969646"/>
                  <a:gd name="connsiteY0" fmla="*/ 636587 h 636587"/>
                  <a:gd name="connsiteX1" fmla="*/ 2065 w 969646"/>
                  <a:gd name="connsiteY1" fmla="*/ 189706 h 636587"/>
                  <a:gd name="connsiteX2" fmla="*/ 190184 w 969646"/>
                  <a:gd name="connsiteY2" fmla="*/ 2381 h 636587"/>
                  <a:gd name="connsiteX3" fmla="*/ 969646 w 969646"/>
                  <a:gd name="connsiteY3" fmla="*/ 0 h 636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9646" h="636587">
                    <a:moveTo>
                      <a:pt x="2065" y="636587"/>
                    </a:moveTo>
                    <a:cubicBezTo>
                      <a:pt x="-1111" y="366976"/>
                      <a:pt x="-231" y="429682"/>
                      <a:pt x="2065" y="189706"/>
                    </a:cubicBezTo>
                    <a:cubicBezTo>
                      <a:pt x="3653" y="70114"/>
                      <a:pt x="96521" y="14742"/>
                      <a:pt x="190184" y="2381"/>
                    </a:cubicBezTo>
                    <a:lnTo>
                      <a:pt x="969646" y="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6" name="Grupo 75"/>
              <p:cNvGrpSpPr/>
              <p:nvPr userDrawn="1"/>
            </p:nvGrpSpPr>
            <p:grpSpPr>
              <a:xfrm>
                <a:off x="5818868" y="5508990"/>
                <a:ext cx="1331117" cy="1043035"/>
                <a:chOff x="5818868" y="5508990"/>
                <a:chExt cx="1331117" cy="1043035"/>
              </a:xfrm>
            </p:grpSpPr>
            <p:grpSp>
              <p:nvGrpSpPr>
                <p:cNvPr id="77" name="Grupo 76"/>
                <p:cNvGrpSpPr/>
                <p:nvPr userDrawn="1"/>
              </p:nvGrpSpPr>
              <p:grpSpPr>
                <a:xfrm>
                  <a:off x="5818868" y="5530451"/>
                  <a:ext cx="1113276" cy="1021574"/>
                  <a:chOff x="5818868" y="5530451"/>
                  <a:chExt cx="1113276" cy="1021574"/>
                </a:xfrm>
              </p:grpSpPr>
              <p:sp>
                <p:nvSpPr>
                  <p:cNvPr id="79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5891946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0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6045667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1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6197698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2" name="Rectangle 42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24330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3" name="Rectangle 43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39701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4" name="Rectangle 44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550727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5" name="Rectangle 45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70274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6" name="Rectangle 46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856457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7" name="Retângulo 86"/>
                  <p:cNvSpPr/>
                  <p:nvPr userDrawn="1"/>
                </p:nvSpPr>
                <p:spPr>
                  <a:xfrm>
                    <a:off x="6029979" y="6050865"/>
                    <a:ext cx="57138" cy="514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88" name="Retângulo 87"/>
                  <p:cNvSpPr/>
                  <p:nvPr userDrawn="1"/>
                </p:nvSpPr>
                <p:spPr>
                  <a:xfrm>
                    <a:off x="6397091" y="5683294"/>
                    <a:ext cx="57138" cy="507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89" name="Retângulo 88"/>
                  <p:cNvSpPr/>
                  <p:nvPr userDrawn="1"/>
                </p:nvSpPr>
                <p:spPr>
                  <a:xfrm>
                    <a:off x="6554934" y="5683294"/>
                    <a:ext cx="57138" cy="507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 userDrawn="1"/>
                </p:nvSpPr>
                <p:spPr>
                  <a:xfrm>
                    <a:off x="5818868" y="5626894"/>
                    <a:ext cx="1113276" cy="925131"/>
                  </a:xfrm>
                  <a:prstGeom prst="rect">
                    <a:avLst/>
                  </a:prstGeom>
                  <a:gradFill>
                    <a:gsLst>
                      <a:gs pos="7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</p:grpSp>
            <p:sp>
              <p:nvSpPr>
                <p:cNvPr id="78" name="Retângulo 77"/>
                <p:cNvSpPr/>
                <p:nvPr userDrawn="1"/>
              </p:nvSpPr>
              <p:spPr>
                <a:xfrm rot="16200000">
                  <a:off x="6042549" y="5424332"/>
                  <a:ext cx="1022777" cy="1192094"/>
                </a:xfrm>
                <a:prstGeom prst="rect">
                  <a:avLst/>
                </a:prstGeom>
                <a:gradFill>
                  <a:gsLst>
                    <a:gs pos="77000">
                      <a:schemeClr val="bg1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defRPr/>
                  </a:pPr>
                  <a:endParaRPr lang="pt-BR"/>
                </a:p>
              </p:txBody>
            </p:sp>
          </p:grpSp>
        </p:grpSp>
        <p:grpSp>
          <p:nvGrpSpPr>
            <p:cNvPr id="10" name="Grupo 9"/>
            <p:cNvGrpSpPr/>
            <p:nvPr userDrawn="1"/>
          </p:nvGrpSpPr>
          <p:grpSpPr>
            <a:xfrm>
              <a:off x="7149984" y="6308803"/>
              <a:ext cx="254264" cy="263549"/>
              <a:chOff x="7149984" y="6270703"/>
              <a:chExt cx="254264" cy="263549"/>
            </a:xfrm>
          </p:grpSpPr>
          <p:sp>
            <p:nvSpPr>
              <p:cNvPr id="71" name="Triângulo isósceles 70"/>
              <p:cNvSpPr/>
              <p:nvPr/>
            </p:nvSpPr>
            <p:spPr bwMode="auto">
              <a:xfrm rot="16200000">
                <a:off x="7143556" y="6288559"/>
                <a:ext cx="263549" cy="22783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 dirty="0"/>
              </a:p>
            </p:txBody>
          </p:sp>
          <p:sp>
            <p:nvSpPr>
              <p:cNvPr id="72" name="Retângulo 71"/>
              <p:cNvSpPr/>
              <p:nvPr/>
            </p:nvSpPr>
            <p:spPr bwMode="auto">
              <a:xfrm rot="10800000">
                <a:off x="7372822" y="6461797"/>
                <a:ext cx="31426" cy="178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 bwMode="auto">
              <a:xfrm rot="10800000">
                <a:off x="7372822" y="6318952"/>
                <a:ext cx="31426" cy="171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74" name="Retângulo 73"/>
              <p:cNvSpPr/>
              <p:nvPr/>
            </p:nvSpPr>
            <p:spPr bwMode="auto">
              <a:xfrm rot="10800000">
                <a:off x="7149984" y="6391089"/>
                <a:ext cx="31426" cy="178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</p:grpSp>
        <p:grpSp>
          <p:nvGrpSpPr>
            <p:cNvPr id="11" name="Grupo 10"/>
            <p:cNvGrpSpPr/>
            <p:nvPr userDrawn="1"/>
          </p:nvGrpSpPr>
          <p:grpSpPr>
            <a:xfrm>
              <a:off x="7734120" y="5999883"/>
              <a:ext cx="181413" cy="226409"/>
              <a:chOff x="7734120" y="5961783"/>
              <a:chExt cx="181413" cy="226409"/>
            </a:xfrm>
          </p:grpSpPr>
          <p:sp>
            <p:nvSpPr>
              <p:cNvPr id="51" name="Freeform 84"/>
              <p:cNvSpPr>
                <a:spLocks/>
              </p:cNvSpPr>
              <p:nvPr userDrawn="1"/>
            </p:nvSpPr>
            <p:spPr bwMode="auto">
              <a:xfrm>
                <a:off x="7735548" y="6008207"/>
                <a:ext cx="179985" cy="179985"/>
              </a:xfrm>
              <a:custGeom>
                <a:avLst/>
                <a:gdLst>
                  <a:gd name="T0" fmla="*/ 252 w 12332"/>
                  <a:gd name="T1" fmla="*/ 135 h 12321"/>
                  <a:gd name="T2" fmla="*/ 249 w 12332"/>
                  <a:gd name="T3" fmla="*/ 154 h 12321"/>
                  <a:gd name="T4" fmla="*/ 244 w 12332"/>
                  <a:gd name="T5" fmla="*/ 171 h 12321"/>
                  <a:gd name="T6" fmla="*/ 236 w 12332"/>
                  <a:gd name="T7" fmla="*/ 188 h 12321"/>
                  <a:gd name="T8" fmla="*/ 225 w 12332"/>
                  <a:gd name="T9" fmla="*/ 203 h 12321"/>
                  <a:gd name="T10" fmla="*/ 215 w 12332"/>
                  <a:gd name="T11" fmla="*/ 215 h 12321"/>
                  <a:gd name="T12" fmla="*/ 203 w 12332"/>
                  <a:gd name="T13" fmla="*/ 225 h 12321"/>
                  <a:gd name="T14" fmla="*/ 188 w 12332"/>
                  <a:gd name="T15" fmla="*/ 236 h 12321"/>
                  <a:gd name="T16" fmla="*/ 171 w 12332"/>
                  <a:gd name="T17" fmla="*/ 244 h 12321"/>
                  <a:gd name="T18" fmla="*/ 154 w 12332"/>
                  <a:gd name="T19" fmla="*/ 249 h 12321"/>
                  <a:gd name="T20" fmla="*/ 135 w 12332"/>
                  <a:gd name="T21" fmla="*/ 252 h 12321"/>
                  <a:gd name="T22" fmla="*/ 123 w 12332"/>
                  <a:gd name="T23" fmla="*/ 252 h 12321"/>
                  <a:gd name="T24" fmla="*/ 104 w 12332"/>
                  <a:gd name="T25" fmla="*/ 250 h 12321"/>
                  <a:gd name="T26" fmla="*/ 86 w 12332"/>
                  <a:gd name="T27" fmla="*/ 246 h 12321"/>
                  <a:gd name="T28" fmla="*/ 69 w 12332"/>
                  <a:gd name="T29" fmla="*/ 239 h 12321"/>
                  <a:gd name="T30" fmla="*/ 54 w 12332"/>
                  <a:gd name="T31" fmla="*/ 229 h 12321"/>
                  <a:gd name="T32" fmla="*/ 39 w 12332"/>
                  <a:gd name="T33" fmla="*/ 217 h 12321"/>
                  <a:gd name="T34" fmla="*/ 31 w 12332"/>
                  <a:gd name="T35" fmla="*/ 208 h 12321"/>
                  <a:gd name="T36" fmla="*/ 19 w 12332"/>
                  <a:gd name="T37" fmla="*/ 193 h 12321"/>
                  <a:gd name="T38" fmla="*/ 11 w 12332"/>
                  <a:gd name="T39" fmla="*/ 177 h 12321"/>
                  <a:gd name="T40" fmla="*/ 5 w 12332"/>
                  <a:gd name="T41" fmla="*/ 160 h 12321"/>
                  <a:gd name="T42" fmla="*/ 1 w 12332"/>
                  <a:gd name="T43" fmla="*/ 142 h 12321"/>
                  <a:gd name="T44" fmla="*/ 0 w 12332"/>
                  <a:gd name="T45" fmla="*/ 126 h 12321"/>
                  <a:gd name="T46" fmla="*/ 1 w 12332"/>
                  <a:gd name="T47" fmla="*/ 110 h 12321"/>
                  <a:gd name="T48" fmla="*/ 5 w 12332"/>
                  <a:gd name="T49" fmla="*/ 92 h 12321"/>
                  <a:gd name="T50" fmla="*/ 11 w 12332"/>
                  <a:gd name="T51" fmla="*/ 75 h 12321"/>
                  <a:gd name="T52" fmla="*/ 19 w 12332"/>
                  <a:gd name="T53" fmla="*/ 59 h 12321"/>
                  <a:gd name="T54" fmla="*/ 31 w 12332"/>
                  <a:gd name="T55" fmla="*/ 44 h 12321"/>
                  <a:gd name="T56" fmla="*/ 39 w 12332"/>
                  <a:gd name="T57" fmla="*/ 35 h 12321"/>
                  <a:gd name="T58" fmla="*/ 54 w 12332"/>
                  <a:gd name="T59" fmla="*/ 23 h 12321"/>
                  <a:gd name="T60" fmla="*/ 69 w 12332"/>
                  <a:gd name="T61" fmla="*/ 13 h 12321"/>
                  <a:gd name="T62" fmla="*/ 86 w 12332"/>
                  <a:gd name="T63" fmla="*/ 6 h 12321"/>
                  <a:gd name="T64" fmla="*/ 104 w 12332"/>
                  <a:gd name="T65" fmla="*/ 2 h 12321"/>
                  <a:gd name="T66" fmla="*/ 123 w 12332"/>
                  <a:gd name="T67" fmla="*/ 0 h 12321"/>
                  <a:gd name="T68" fmla="*/ 135 w 12332"/>
                  <a:gd name="T69" fmla="*/ 0 h 12321"/>
                  <a:gd name="T70" fmla="*/ 154 w 12332"/>
                  <a:gd name="T71" fmla="*/ 3 h 12321"/>
                  <a:gd name="T72" fmla="*/ 171 w 12332"/>
                  <a:gd name="T73" fmla="*/ 8 h 12321"/>
                  <a:gd name="T74" fmla="*/ 188 w 12332"/>
                  <a:gd name="T75" fmla="*/ 16 h 12321"/>
                  <a:gd name="T76" fmla="*/ 203 w 12332"/>
                  <a:gd name="T77" fmla="*/ 27 h 12321"/>
                  <a:gd name="T78" fmla="*/ 215 w 12332"/>
                  <a:gd name="T79" fmla="*/ 37 h 12321"/>
                  <a:gd name="T80" fmla="*/ 225 w 12332"/>
                  <a:gd name="T81" fmla="*/ 49 h 12321"/>
                  <a:gd name="T82" fmla="*/ 236 w 12332"/>
                  <a:gd name="T83" fmla="*/ 64 h 12321"/>
                  <a:gd name="T84" fmla="*/ 244 w 12332"/>
                  <a:gd name="T85" fmla="*/ 81 h 12321"/>
                  <a:gd name="T86" fmla="*/ 249 w 12332"/>
                  <a:gd name="T87" fmla="*/ 98 h 12321"/>
                  <a:gd name="T88" fmla="*/ 252 w 12332"/>
                  <a:gd name="T89" fmla="*/ 117 h 1232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12332" h="12321">
                    <a:moveTo>
                      <a:pt x="12332" y="6160"/>
                    </a:moveTo>
                    <a:lnTo>
                      <a:pt x="12331" y="6313"/>
                    </a:lnTo>
                    <a:lnTo>
                      <a:pt x="12316" y="6618"/>
                    </a:lnTo>
                    <a:lnTo>
                      <a:pt x="12286" y="6921"/>
                    </a:lnTo>
                    <a:lnTo>
                      <a:pt x="12241" y="7219"/>
                    </a:lnTo>
                    <a:lnTo>
                      <a:pt x="12182" y="7516"/>
                    </a:lnTo>
                    <a:lnTo>
                      <a:pt x="12109" y="7808"/>
                    </a:lnTo>
                    <a:lnTo>
                      <a:pt x="12021" y="8095"/>
                    </a:lnTo>
                    <a:lnTo>
                      <a:pt x="11920" y="8379"/>
                    </a:lnTo>
                    <a:lnTo>
                      <a:pt x="11804" y="8656"/>
                    </a:lnTo>
                    <a:lnTo>
                      <a:pt x="11676" y="8928"/>
                    </a:lnTo>
                    <a:lnTo>
                      <a:pt x="11534" y="9193"/>
                    </a:lnTo>
                    <a:lnTo>
                      <a:pt x="11379" y="9452"/>
                    </a:lnTo>
                    <a:lnTo>
                      <a:pt x="11212" y="9703"/>
                    </a:lnTo>
                    <a:lnTo>
                      <a:pt x="11031" y="9947"/>
                    </a:lnTo>
                    <a:lnTo>
                      <a:pt x="10839" y="10181"/>
                    </a:lnTo>
                    <a:lnTo>
                      <a:pt x="10634" y="10408"/>
                    </a:lnTo>
                    <a:lnTo>
                      <a:pt x="10527" y="10517"/>
                    </a:lnTo>
                    <a:lnTo>
                      <a:pt x="10418" y="10624"/>
                    </a:lnTo>
                    <a:lnTo>
                      <a:pt x="10191" y="10829"/>
                    </a:lnTo>
                    <a:lnTo>
                      <a:pt x="9955" y="11022"/>
                    </a:lnTo>
                    <a:lnTo>
                      <a:pt x="9713" y="11202"/>
                    </a:lnTo>
                    <a:lnTo>
                      <a:pt x="9460" y="11369"/>
                    </a:lnTo>
                    <a:lnTo>
                      <a:pt x="9202" y="11524"/>
                    </a:lnTo>
                    <a:lnTo>
                      <a:pt x="8936" y="11665"/>
                    </a:lnTo>
                    <a:lnTo>
                      <a:pt x="8665" y="11793"/>
                    </a:lnTo>
                    <a:lnTo>
                      <a:pt x="8387" y="11909"/>
                    </a:lnTo>
                    <a:lnTo>
                      <a:pt x="8103" y="12011"/>
                    </a:lnTo>
                    <a:lnTo>
                      <a:pt x="7816" y="12098"/>
                    </a:lnTo>
                    <a:lnTo>
                      <a:pt x="7523" y="12172"/>
                    </a:lnTo>
                    <a:lnTo>
                      <a:pt x="7227" y="12231"/>
                    </a:lnTo>
                    <a:lnTo>
                      <a:pt x="6927" y="12275"/>
                    </a:lnTo>
                    <a:lnTo>
                      <a:pt x="6625" y="12305"/>
                    </a:lnTo>
                    <a:lnTo>
                      <a:pt x="6320" y="12320"/>
                    </a:lnTo>
                    <a:lnTo>
                      <a:pt x="6166" y="12321"/>
                    </a:lnTo>
                    <a:lnTo>
                      <a:pt x="6013" y="12320"/>
                    </a:lnTo>
                    <a:lnTo>
                      <a:pt x="5708" y="12305"/>
                    </a:lnTo>
                    <a:lnTo>
                      <a:pt x="5406" y="12275"/>
                    </a:lnTo>
                    <a:lnTo>
                      <a:pt x="5106" y="12231"/>
                    </a:lnTo>
                    <a:lnTo>
                      <a:pt x="4809" y="12172"/>
                    </a:lnTo>
                    <a:lnTo>
                      <a:pt x="4517" y="12098"/>
                    </a:lnTo>
                    <a:lnTo>
                      <a:pt x="4230" y="12011"/>
                    </a:lnTo>
                    <a:lnTo>
                      <a:pt x="3946" y="11909"/>
                    </a:lnTo>
                    <a:lnTo>
                      <a:pt x="3668" y="11793"/>
                    </a:lnTo>
                    <a:lnTo>
                      <a:pt x="3396" y="11665"/>
                    </a:lnTo>
                    <a:lnTo>
                      <a:pt x="3131" y="11524"/>
                    </a:lnTo>
                    <a:lnTo>
                      <a:pt x="2871" y="11369"/>
                    </a:lnTo>
                    <a:lnTo>
                      <a:pt x="2620" y="11202"/>
                    </a:lnTo>
                    <a:lnTo>
                      <a:pt x="2377" y="11022"/>
                    </a:lnTo>
                    <a:lnTo>
                      <a:pt x="2142" y="10829"/>
                    </a:lnTo>
                    <a:lnTo>
                      <a:pt x="1915" y="10624"/>
                    </a:lnTo>
                    <a:lnTo>
                      <a:pt x="1806" y="10517"/>
                    </a:lnTo>
                    <a:lnTo>
                      <a:pt x="1699" y="10408"/>
                    </a:lnTo>
                    <a:lnTo>
                      <a:pt x="1494" y="10181"/>
                    </a:lnTo>
                    <a:lnTo>
                      <a:pt x="1301" y="9947"/>
                    </a:lnTo>
                    <a:lnTo>
                      <a:pt x="1121" y="9703"/>
                    </a:lnTo>
                    <a:lnTo>
                      <a:pt x="953" y="9452"/>
                    </a:lnTo>
                    <a:lnTo>
                      <a:pt x="799" y="9193"/>
                    </a:lnTo>
                    <a:lnTo>
                      <a:pt x="657" y="8928"/>
                    </a:lnTo>
                    <a:lnTo>
                      <a:pt x="529" y="8656"/>
                    </a:lnTo>
                    <a:lnTo>
                      <a:pt x="413" y="8379"/>
                    </a:lnTo>
                    <a:lnTo>
                      <a:pt x="311" y="8095"/>
                    </a:lnTo>
                    <a:lnTo>
                      <a:pt x="224" y="7808"/>
                    </a:lnTo>
                    <a:lnTo>
                      <a:pt x="150" y="7516"/>
                    </a:lnTo>
                    <a:lnTo>
                      <a:pt x="91" y="7219"/>
                    </a:lnTo>
                    <a:lnTo>
                      <a:pt x="47" y="6921"/>
                    </a:lnTo>
                    <a:lnTo>
                      <a:pt x="16" y="6618"/>
                    </a:lnTo>
                    <a:lnTo>
                      <a:pt x="1" y="6313"/>
                    </a:lnTo>
                    <a:lnTo>
                      <a:pt x="0" y="6160"/>
                    </a:lnTo>
                    <a:lnTo>
                      <a:pt x="1" y="6007"/>
                    </a:lnTo>
                    <a:lnTo>
                      <a:pt x="16" y="5702"/>
                    </a:lnTo>
                    <a:lnTo>
                      <a:pt x="47" y="5400"/>
                    </a:lnTo>
                    <a:lnTo>
                      <a:pt x="91" y="5101"/>
                    </a:lnTo>
                    <a:lnTo>
                      <a:pt x="150" y="4805"/>
                    </a:lnTo>
                    <a:lnTo>
                      <a:pt x="224" y="4512"/>
                    </a:lnTo>
                    <a:lnTo>
                      <a:pt x="311" y="4225"/>
                    </a:lnTo>
                    <a:lnTo>
                      <a:pt x="413" y="3941"/>
                    </a:lnTo>
                    <a:lnTo>
                      <a:pt x="529" y="3664"/>
                    </a:lnTo>
                    <a:lnTo>
                      <a:pt x="657" y="3393"/>
                    </a:lnTo>
                    <a:lnTo>
                      <a:pt x="799" y="3127"/>
                    </a:lnTo>
                    <a:lnTo>
                      <a:pt x="953" y="2869"/>
                    </a:lnTo>
                    <a:lnTo>
                      <a:pt x="1121" y="2617"/>
                    </a:lnTo>
                    <a:lnTo>
                      <a:pt x="1301" y="2374"/>
                    </a:lnTo>
                    <a:lnTo>
                      <a:pt x="1494" y="2139"/>
                    </a:lnTo>
                    <a:lnTo>
                      <a:pt x="1699" y="1912"/>
                    </a:lnTo>
                    <a:lnTo>
                      <a:pt x="1806" y="1803"/>
                    </a:lnTo>
                    <a:lnTo>
                      <a:pt x="1915" y="1696"/>
                    </a:lnTo>
                    <a:lnTo>
                      <a:pt x="2142" y="1491"/>
                    </a:lnTo>
                    <a:lnTo>
                      <a:pt x="2377" y="1300"/>
                    </a:lnTo>
                    <a:lnTo>
                      <a:pt x="2620" y="1119"/>
                    </a:lnTo>
                    <a:lnTo>
                      <a:pt x="2871" y="952"/>
                    </a:lnTo>
                    <a:lnTo>
                      <a:pt x="3131" y="797"/>
                    </a:lnTo>
                    <a:lnTo>
                      <a:pt x="3396" y="655"/>
                    </a:lnTo>
                    <a:lnTo>
                      <a:pt x="3668" y="527"/>
                    </a:lnTo>
                    <a:lnTo>
                      <a:pt x="3946" y="412"/>
                    </a:lnTo>
                    <a:lnTo>
                      <a:pt x="4230" y="311"/>
                    </a:lnTo>
                    <a:lnTo>
                      <a:pt x="4517" y="223"/>
                    </a:lnTo>
                    <a:lnTo>
                      <a:pt x="4809" y="150"/>
                    </a:lnTo>
                    <a:lnTo>
                      <a:pt x="5106" y="90"/>
                    </a:lnTo>
                    <a:lnTo>
                      <a:pt x="5406" y="46"/>
                    </a:lnTo>
                    <a:lnTo>
                      <a:pt x="5708" y="16"/>
                    </a:lnTo>
                    <a:lnTo>
                      <a:pt x="6013" y="1"/>
                    </a:lnTo>
                    <a:lnTo>
                      <a:pt x="6166" y="0"/>
                    </a:lnTo>
                    <a:lnTo>
                      <a:pt x="6320" y="1"/>
                    </a:lnTo>
                    <a:lnTo>
                      <a:pt x="6625" y="16"/>
                    </a:lnTo>
                    <a:lnTo>
                      <a:pt x="6927" y="46"/>
                    </a:lnTo>
                    <a:lnTo>
                      <a:pt x="7227" y="90"/>
                    </a:lnTo>
                    <a:lnTo>
                      <a:pt x="7523" y="150"/>
                    </a:lnTo>
                    <a:lnTo>
                      <a:pt x="7816" y="223"/>
                    </a:lnTo>
                    <a:lnTo>
                      <a:pt x="8103" y="311"/>
                    </a:lnTo>
                    <a:lnTo>
                      <a:pt x="8387" y="412"/>
                    </a:lnTo>
                    <a:lnTo>
                      <a:pt x="8665" y="527"/>
                    </a:lnTo>
                    <a:lnTo>
                      <a:pt x="8936" y="655"/>
                    </a:lnTo>
                    <a:lnTo>
                      <a:pt x="9202" y="797"/>
                    </a:lnTo>
                    <a:lnTo>
                      <a:pt x="9460" y="952"/>
                    </a:lnTo>
                    <a:lnTo>
                      <a:pt x="9713" y="1119"/>
                    </a:lnTo>
                    <a:lnTo>
                      <a:pt x="9955" y="1300"/>
                    </a:lnTo>
                    <a:lnTo>
                      <a:pt x="10191" y="1491"/>
                    </a:lnTo>
                    <a:lnTo>
                      <a:pt x="10418" y="1696"/>
                    </a:lnTo>
                    <a:lnTo>
                      <a:pt x="10527" y="1803"/>
                    </a:lnTo>
                    <a:lnTo>
                      <a:pt x="10634" y="1912"/>
                    </a:lnTo>
                    <a:lnTo>
                      <a:pt x="10839" y="2139"/>
                    </a:lnTo>
                    <a:lnTo>
                      <a:pt x="11031" y="2374"/>
                    </a:lnTo>
                    <a:lnTo>
                      <a:pt x="11212" y="2617"/>
                    </a:lnTo>
                    <a:lnTo>
                      <a:pt x="11379" y="2869"/>
                    </a:lnTo>
                    <a:lnTo>
                      <a:pt x="11534" y="3127"/>
                    </a:lnTo>
                    <a:lnTo>
                      <a:pt x="11676" y="3393"/>
                    </a:lnTo>
                    <a:lnTo>
                      <a:pt x="11804" y="3664"/>
                    </a:lnTo>
                    <a:lnTo>
                      <a:pt x="11920" y="3941"/>
                    </a:lnTo>
                    <a:lnTo>
                      <a:pt x="12021" y="4225"/>
                    </a:lnTo>
                    <a:lnTo>
                      <a:pt x="12109" y="4512"/>
                    </a:lnTo>
                    <a:lnTo>
                      <a:pt x="12182" y="4805"/>
                    </a:lnTo>
                    <a:lnTo>
                      <a:pt x="12241" y="5101"/>
                    </a:lnTo>
                    <a:lnTo>
                      <a:pt x="12286" y="5400"/>
                    </a:lnTo>
                    <a:lnTo>
                      <a:pt x="12316" y="5702"/>
                    </a:lnTo>
                    <a:lnTo>
                      <a:pt x="12331" y="6007"/>
                    </a:lnTo>
                    <a:lnTo>
                      <a:pt x="12332" y="6160"/>
                    </a:lnTo>
                    <a:close/>
                  </a:path>
                </a:pathLst>
              </a:cu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2" name="Freeform 85"/>
              <p:cNvSpPr>
                <a:spLocks/>
              </p:cNvSpPr>
              <p:nvPr userDrawn="1"/>
            </p:nvSpPr>
            <p:spPr bwMode="auto">
              <a:xfrm>
                <a:off x="7806971" y="5961783"/>
                <a:ext cx="35711" cy="29997"/>
              </a:xfrm>
              <a:custGeom>
                <a:avLst/>
                <a:gdLst>
                  <a:gd name="T0" fmla="*/ 6 w 2453"/>
                  <a:gd name="T1" fmla="*/ 0 h 2075"/>
                  <a:gd name="T2" fmla="*/ 44 w 2453"/>
                  <a:gd name="T3" fmla="*/ 0 h 2075"/>
                  <a:gd name="T4" fmla="*/ 44 w 2453"/>
                  <a:gd name="T5" fmla="*/ 0 h 2075"/>
                  <a:gd name="T6" fmla="*/ 46 w 2453"/>
                  <a:gd name="T7" fmla="*/ 0 h 2075"/>
                  <a:gd name="T8" fmla="*/ 47 w 2453"/>
                  <a:gd name="T9" fmla="*/ 1 h 2075"/>
                  <a:gd name="T10" fmla="*/ 48 w 2453"/>
                  <a:gd name="T11" fmla="*/ 1 h 2075"/>
                  <a:gd name="T12" fmla="*/ 49 w 2453"/>
                  <a:gd name="T13" fmla="*/ 2 h 2075"/>
                  <a:gd name="T14" fmla="*/ 49 w 2453"/>
                  <a:gd name="T15" fmla="*/ 3 h 2075"/>
                  <a:gd name="T16" fmla="*/ 50 w 2453"/>
                  <a:gd name="T17" fmla="*/ 4 h 2075"/>
                  <a:gd name="T18" fmla="*/ 50 w 2453"/>
                  <a:gd name="T19" fmla="*/ 6 h 2075"/>
                  <a:gd name="T20" fmla="*/ 50 w 2453"/>
                  <a:gd name="T21" fmla="*/ 6 h 2075"/>
                  <a:gd name="T22" fmla="*/ 50 w 2453"/>
                  <a:gd name="T23" fmla="*/ 36 h 2075"/>
                  <a:gd name="T24" fmla="*/ 50 w 2453"/>
                  <a:gd name="T25" fmla="*/ 36 h 2075"/>
                  <a:gd name="T26" fmla="*/ 50 w 2453"/>
                  <a:gd name="T27" fmla="*/ 38 h 2075"/>
                  <a:gd name="T28" fmla="*/ 49 w 2453"/>
                  <a:gd name="T29" fmla="*/ 39 h 2075"/>
                  <a:gd name="T30" fmla="*/ 49 w 2453"/>
                  <a:gd name="T31" fmla="*/ 40 h 2075"/>
                  <a:gd name="T32" fmla="*/ 48 w 2453"/>
                  <a:gd name="T33" fmla="*/ 41 h 2075"/>
                  <a:gd name="T34" fmla="*/ 47 w 2453"/>
                  <a:gd name="T35" fmla="*/ 41 h 2075"/>
                  <a:gd name="T36" fmla="*/ 46 w 2453"/>
                  <a:gd name="T37" fmla="*/ 42 h 2075"/>
                  <a:gd name="T38" fmla="*/ 44 w 2453"/>
                  <a:gd name="T39" fmla="*/ 42 h 2075"/>
                  <a:gd name="T40" fmla="*/ 44 w 2453"/>
                  <a:gd name="T41" fmla="*/ 42 h 2075"/>
                  <a:gd name="T42" fmla="*/ 6 w 2453"/>
                  <a:gd name="T43" fmla="*/ 42 h 2075"/>
                  <a:gd name="T44" fmla="*/ 6 w 2453"/>
                  <a:gd name="T45" fmla="*/ 42 h 2075"/>
                  <a:gd name="T46" fmla="*/ 5 w 2453"/>
                  <a:gd name="T47" fmla="*/ 42 h 2075"/>
                  <a:gd name="T48" fmla="*/ 3 w 2453"/>
                  <a:gd name="T49" fmla="*/ 41 h 2075"/>
                  <a:gd name="T50" fmla="*/ 2 w 2453"/>
                  <a:gd name="T51" fmla="*/ 41 h 2075"/>
                  <a:gd name="T52" fmla="*/ 1 w 2453"/>
                  <a:gd name="T53" fmla="*/ 40 h 2075"/>
                  <a:gd name="T54" fmla="*/ 1 w 2453"/>
                  <a:gd name="T55" fmla="*/ 39 h 2075"/>
                  <a:gd name="T56" fmla="*/ 0 w 2453"/>
                  <a:gd name="T57" fmla="*/ 38 h 2075"/>
                  <a:gd name="T58" fmla="*/ 0 w 2453"/>
                  <a:gd name="T59" fmla="*/ 36 h 2075"/>
                  <a:gd name="T60" fmla="*/ 0 w 2453"/>
                  <a:gd name="T61" fmla="*/ 36 h 2075"/>
                  <a:gd name="T62" fmla="*/ 0 w 2453"/>
                  <a:gd name="T63" fmla="*/ 6 h 2075"/>
                  <a:gd name="T64" fmla="*/ 0 w 2453"/>
                  <a:gd name="T65" fmla="*/ 6 h 2075"/>
                  <a:gd name="T66" fmla="*/ 0 w 2453"/>
                  <a:gd name="T67" fmla="*/ 4 h 2075"/>
                  <a:gd name="T68" fmla="*/ 1 w 2453"/>
                  <a:gd name="T69" fmla="*/ 3 h 2075"/>
                  <a:gd name="T70" fmla="*/ 1 w 2453"/>
                  <a:gd name="T71" fmla="*/ 2 h 2075"/>
                  <a:gd name="T72" fmla="*/ 2 w 2453"/>
                  <a:gd name="T73" fmla="*/ 1 h 2075"/>
                  <a:gd name="T74" fmla="*/ 3 w 2453"/>
                  <a:gd name="T75" fmla="*/ 1 h 2075"/>
                  <a:gd name="T76" fmla="*/ 5 w 2453"/>
                  <a:gd name="T77" fmla="*/ 0 h 2075"/>
                  <a:gd name="T78" fmla="*/ 6 w 2453"/>
                  <a:gd name="T79" fmla="*/ 0 h 2075"/>
                  <a:gd name="T80" fmla="*/ 6 w 2453"/>
                  <a:gd name="T81" fmla="*/ 0 h 207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53" h="2075">
                    <a:moveTo>
                      <a:pt x="315" y="0"/>
                    </a:moveTo>
                    <a:lnTo>
                      <a:pt x="2139" y="0"/>
                    </a:lnTo>
                    <a:lnTo>
                      <a:pt x="2172" y="1"/>
                    </a:lnTo>
                    <a:lnTo>
                      <a:pt x="2233" y="13"/>
                    </a:lnTo>
                    <a:lnTo>
                      <a:pt x="2289" y="38"/>
                    </a:lnTo>
                    <a:lnTo>
                      <a:pt x="2340" y="71"/>
                    </a:lnTo>
                    <a:lnTo>
                      <a:pt x="2382" y="114"/>
                    </a:lnTo>
                    <a:lnTo>
                      <a:pt x="2417" y="164"/>
                    </a:lnTo>
                    <a:lnTo>
                      <a:pt x="2440" y="220"/>
                    </a:lnTo>
                    <a:lnTo>
                      <a:pt x="2452" y="282"/>
                    </a:lnTo>
                    <a:lnTo>
                      <a:pt x="2453" y="314"/>
                    </a:lnTo>
                    <a:lnTo>
                      <a:pt x="2453" y="1761"/>
                    </a:lnTo>
                    <a:lnTo>
                      <a:pt x="2452" y="1792"/>
                    </a:lnTo>
                    <a:lnTo>
                      <a:pt x="2440" y="1855"/>
                    </a:lnTo>
                    <a:lnTo>
                      <a:pt x="2417" y="1911"/>
                    </a:lnTo>
                    <a:lnTo>
                      <a:pt x="2382" y="1961"/>
                    </a:lnTo>
                    <a:lnTo>
                      <a:pt x="2340" y="2003"/>
                    </a:lnTo>
                    <a:lnTo>
                      <a:pt x="2289" y="2037"/>
                    </a:lnTo>
                    <a:lnTo>
                      <a:pt x="2233" y="2062"/>
                    </a:lnTo>
                    <a:lnTo>
                      <a:pt x="2172" y="2074"/>
                    </a:lnTo>
                    <a:lnTo>
                      <a:pt x="2139" y="2075"/>
                    </a:lnTo>
                    <a:lnTo>
                      <a:pt x="315" y="2075"/>
                    </a:lnTo>
                    <a:lnTo>
                      <a:pt x="282" y="2074"/>
                    </a:lnTo>
                    <a:lnTo>
                      <a:pt x="221" y="2062"/>
                    </a:lnTo>
                    <a:lnTo>
                      <a:pt x="164" y="2037"/>
                    </a:lnTo>
                    <a:lnTo>
                      <a:pt x="114" y="2003"/>
                    </a:lnTo>
                    <a:lnTo>
                      <a:pt x="71" y="1961"/>
                    </a:lnTo>
                    <a:lnTo>
                      <a:pt x="37" y="1911"/>
                    </a:lnTo>
                    <a:lnTo>
                      <a:pt x="14" y="1855"/>
                    </a:lnTo>
                    <a:lnTo>
                      <a:pt x="1" y="1792"/>
                    </a:lnTo>
                    <a:lnTo>
                      <a:pt x="0" y="1761"/>
                    </a:lnTo>
                    <a:lnTo>
                      <a:pt x="0" y="314"/>
                    </a:lnTo>
                    <a:lnTo>
                      <a:pt x="1" y="282"/>
                    </a:lnTo>
                    <a:lnTo>
                      <a:pt x="14" y="220"/>
                    </a:lnTo>
                    <a:lnTo>
                      <a:pt x="37" y="164"/>
                    </a:lnTo>
                    <a:lnTo>
                      <a:pt x="71" y="114"/>
                    </a:lnTo>
                    <a:lnTo>
                      <a:pt x="114" y="71"/>
                    </a:lnTo>
                    <a:lnTo>
                      <a:pt x="164" y="38"/>
                    </a:lnTo>
                    <a:lnTo>
                      <a:pt x="221" y="13"/>
                    </a:lnTo>
                    <a:lnTo>
                      <a:pt x="282" y="1"/>
                    </a:lnTo>
                    <a:lnTo>
                      <a:pt x="315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3" name="Rectangle 86"/>
              <p:cNvSpPr>
                <a:spLocks noChangeArrowheads="1"/>
              </p:cNvSpPr>
              <p:nvPr userDrawn="1"/>
            </p:nvSpPr>
            <p:spPr bwMode="auto">
              <a:xfrm>
                <a:off x="7818398" y="5991066"/>
                <a:ext cx="13570" cy="107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54" name="Freeform 87"/>
              <p:cNvSpPr>
                <a:spLocks/>
              </p:cNvSpPr>
              <p:nvPr userDrawn="1"/>
            </p:nvSpPr>
            <p:spPr bwMode="auto">
              <a:xfrm>
                <a:off x="7734120" y="6002494"/>
                <a:ext cx="30712" cy="29997"/>
              </a:xfrm>
              <a:custGeom>
                <a:avLst/>
                <a:gdLst>
                  <a:gd name="T0" fmla="*/ 1 w 2083"/>
                  <a:gd name="T1" fmla="*/ 20 h 2081"/>
                  <a:gd name="T2" fmla="*/ 20 w 2083"/>
                  <a:gd name="T3" fmla="*/ 1 h 2081"/>
                  <a:gd name="T4" fmla="*/ 21 w 2083"/>
                  <a:gd name="T5" fmla="*/ 1 h 2081"/>
                  <a:gd name="T6" fmla="*/ 21 w 2083"/>
                  <a:gd name="T7" fmla="*/ 1 h 2081"/>
                  <a:gd name="T8" fmla="*/ 22 w 2083"/>
                  <a:gd name="T9" fmla="*/ 0 h 2081"/>
                  <a:gd name="T10" fmla="*/ 23 w 2083"/>
                  <a:gd name="T11" fmla="*/ 0 h 2081"/>
                  <a:gd name="T12" fmla="*/ 24 w 2083"/>
                  <a:gd name="T13" fmla="*/ 0 h 2081"/>
                  <a:gd name="T14" fmla="*/ 25 w 2083"/>
                  <a:gd name="T15" fmla="*/ 0 h 2081"/>
                  <a:gd name="T16" fmla="*/ 26 w 2083"/>
                  <a:gd name="T17" fmla="*/ 1 h 2081"/>
                  <a:gd name="T18" fmla="*/ 26 w 2083"/>
                  <a:gd name="T19" fmla="*/ 1 h 2081"/>
                  <a:gd name="T20" fmla="*/ 27 w 2083"/>
                  <a:gd name="T21" fmla="*/ 1 h 2081"/>
                  <a:gd name="T22" fmla="*/ 42 w 2083"/>
                  <a:gd name="T23" fmla="*/ 16 h 2081"/>
                  <a:gd name="T24" fmla="*/ 42 w 2083"/>
                  <a:gd name="T25" fmla="*/ 16 h 2081"/>
                  <a:gd name="T26" fmla="*/ 43 w 2083"/>
                  <a:gd name="T27" fmla="*/ 17 h 2081"/>
                  <a:gd name="T28" fmla="*/ 43 w 2083"/>
                  <a:gd name="T29" fmla="*/ 18 h 2081"/>
                  <a:gd name="T30" fmla="*/ 43 w 2083"/>
                  <a:gd name="T31" fmla="*/ 19 h 2081"/>
                  <a:gd name="T32" fmla="*/ 43 w 2083"/>
                  <a:gd name="T33" fmla="*/ 20 h 2081"/>
                  <a:gd name="T34" fmla="*/ 43 w 2083"/>
                  <a:gd name="T35" fmla="*/ 20 h 2081"/>
                  <a:gd name="T36" fmla="*/ 43 w 2083"/>
                  <a:gd name="T37" fmla="*/ 21 h 2081"/>
                  <a:gd name="T38" fmla="*/ 42 w 2083"/>
                  <a:gd name="T39" fmla="*/ 22 h 2081"/>
                  <a:gd name="T40" fmla="*/ 42 w 2083"/>
                  <a:gd name="T41" fmla="*/ 22 h 2081"/>
                  <a:gd name="T42" fmla="*/ 23 w 2083"/>
                  <a:gd name="T43" fmla="*/ 41 h 2081"/>
                  <a:gd name="T44" fmla="*/ 22 w 2083"/>
                  <a:gd name="T45" fmla="*/ 41 h 2081"/>
                  <a:gd name="T46" fmla="*/ 22 w 2083"/>
                  <a:gd name="T47" fmla="*/ 42 h 2081"/>
                  <a:gd name="T48" fmla="*/ 21 w 2083"/>
                  <a:gd name="T49" fmla="*/ 42 h 2081"/>
                  <a:gd name="T50" fmla="*/ 20 w 2083"/>
                  <a:gd name="T51" fmla="*/ 42 h 2081"/>
                  <a:gd name="T52" fmla="*/ 19 w 2083"/>
                  <a:gd name="T53" fmla="*/ 42 h 2081"/>
                  <a:gd name="T54" fmla="*/ 18 w 2083"/>
                  <a:gd name="T55" fmla="*/ 42 h 2081"/>
                  <a:gd name="T56" fmla="*/ 17 w 2083"/>
                  <a:gd name="T57" fmla="*/ 42 h 2081"/>
                  <a:gd name="T58" fmla="*/ 17 w 2083"/>
                  <a:gd name="T59" fmla="*/ 41 h 2081"/>
                  <a:gd name="T60" fmla="*/ 16 w 2083"/>
                  <a:gd name="T61" fmla="*/ 41 h 2081"/>
                  <a:gd name="T62" fmla="*/ 1 w 2083"/>
                  <a:gd name="T63" fmla="*/ 26 h 2081"/>
                  <a:gd name="T64" fmla="*/ 1 w 2083"/>
                  <a:gd name="T65" fmla="*/ 26 h 2081"/>
                  <a:gd name="T66" fmla="*/ 1 w 2083"/>
                  <a:gd name="T67" fmla="*/ 25 h 2081"/>
                  <a:gd name="T68" fmla="*/ 0 w 2083"/>
                  <a:gd name="T69" fmla="*/ 24 h 2081"/>
                  <a:gd name="T70" fmla="*/ 0 w 2083"/>
                  <a:gd name="T71" fmla="*/ 23 h 2081"/>
                  <a:gd name="T72" fmla="*/ 0 w 2083"/>
                  <a:gd name="T73" fmla="*/ 22 h 2081"/>
                  <a:gd name="T74" fmla="*/ 0 w 2083"/>
                  <a:gd name="T75" fmla="*/ 22 h 2081"/>
                  <a:gd name="T76" fmla="*/ 1 w 2083"/>
                  <a:gd name="T77" fmla="*/ 21 h 2081"/>
                  <a:gd name="T78" fmla="*/ 1 w 2083"/>
                  <a:gd name="T79" fmla="*/ 20 h 2081"/>
                  <a:gd name="T80" fmla="*/ 1 w 2083"/>
                  <a:gd name="T81" fmla="*/ 20 h 208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083" h="2081">
                    <a:moveTo>
                      <a:pt x="66" y="978"/>
                    </a:moveTo>
                    <a:lnTo>
                      <a:pt x="979" y="66"/>
                    </a:lnTo>
                    <a:lnTo>
                      <a:pt x="995" y="49"/>
                    </a:lnTo>
                    <a:lnTo>
                      <a:pt x="1033" y="25"/>
                    </a:lnTo>
                    <a:lnTo>
                      <a:pt x="1073" y="8"/>
                    </a:lnTo>
                    <a:lnTo>
                      <a:pt x="1115" y="0"/>
                    </a:lnTo>
                    <a:lnTo>
                      <a:pt x="1158" y="0"/>
                    </a:lnTo>
                    <a:lnTo>
                      <a:pt x="1200" y="8"/>
                    </a:lnTo>
                    <a:lnTo>
                      <a:pt x="1240" y="25"/>
                    </a:lnTo>
                    <a:lnTo>
                      <a:pt x="1277" y="49"/>
                    </a:lnTo>
                    <a:lnTo>
                      <a:pt x="1294" y="66"/>
                    </a:lnTo>
                    <a:lnTo>
                      <a:pt x="2019" y="789"/>
                    </a:lnTo>
                    <a:lnTo>
                      <a:pt x="2034" y="806"/>
                    </a:lnTo>
                    <a:lnTo>
                      <a:pt x="2059" y="844"/>
                    </a:lnTo>
                    <a:lnTo>
                      <a:pt x="2075" y="883"/>
                    </a:lnTo>
                    <a:lnTo>
                      <a:pt x="2083" y="925"/>
                    </a:lnTo>
                    <a:lnTo>
                      <a:pt x="2083" y="968"/>
                    </a:lnTo>
                    <a:lnTo>
                      <a:pt x="2075" y="1010"/>
                    </a:lnTo>
                    <a:lnTo>
                      <a:pt x="2059" y="1050"/>
                    </a:lnTo>
                    <a:lnTo>
                      <a:pt x="2034" y="1087"/>
                    </a:lnTo>
                    <a:lnTo>
                      <a:pt x="2019" y="1105"/>
                    </a:lnTo>
                    <a:lnTo>
                      <a:pt x="1104" y="2017"/>
                    </a:lnTo>
                    <a:lnTo>
                      <a:pt x="1088" y="2032"/>
                    </a:lnTo>
                    <a:lnTo>
                      <a:pt x="1051" y="2057"/>
                    </a:lnTo>
                    <a:lnTo>
                      <a:pt x="1011" y="2073"/>
                    </a:lnTo>
                    <a:lnTo>
                      <a:pt x="969" y="2081"/>
                    </a:lnTo>
                    <a:lnTo>
                      <a:pt x="926" y="2081"/>
                    </a:lnTo>
                    <a:lnTo>
                      <a:pt x="884" y="2073"/>
                    </a:lnTo>
                    <a:lnTo>
                      <a:pt x="844" y="2057"/>
                    </a:lnTo>
                    <a:lnTo>
                      <a:pt x="806" y="2032"/>
                    </a:lnTo>
                    <a:lnTo>
                      <a:pt x="790" y="2017"/>
                    </a:lnTo>
                    <a:lnTo>
                      <a:pt x="66" y="1293"/>
                    </a:lnTo>
                    <a:lnTo>
                      <a:pt x="49" y="1276"/>
                    </a:lnTo>
                    <a:lnTo>
                      <a:pt x="25" y="1239"/>
                    </a:lnTo>
                    <a:lnTo>
                      <a:pt x="9" y="1199"/>
                    </a:lnTo>
                    <a:lnTo>
                      <a:pt x="0" y="1157"/>
                    </a:lnTo>
                    <a:lnTo>
                      <a:pt x="0" y="1114"/>
                    </a:lnTo>
                    <a:lnTo>
                      <a:pt x="9" y="1072"/>
                    </a:lnTo>
                    <a:lnTo>
                      <a:pt x="25" y="1032"/>
                    </a:lnTo>
                    <a:lnTo>
                      <a:pt x="49" y="994"/>
                    </a:lnTo>
                    <a:lnTo>
                      <a:pt x="66" y="97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" name="Freeform 88"/>
              <p:cNvSpPr>
                <a:spLocks/>
              </p:cNvSpPr>
              <p:nvPr userDrawn="1"/>
            </p:nvSpPr>
            <p:spPr bwMode="auto">
              <a:xfrm>
                <a:off x="7753404" y="6021063"/>
                <a:ext cx="12142" cy="12142"/>
              </a:xfrm>
              <a:custGeom>
                <a:avLst/>
                <a:gdLst>
                  <a:gd name="T0" fmla="*/ 0 w 835"/>
                  <a:gd name="T1" fmla="*/ 10 h 834"/>
                  <a:gd name="T2" fmla="*/ 10 w 835"/>
                  <a:gd name="T3" fmla="*/ 0 h 834"/>
                  <a:gd name="T4" fmla="*/ 17 w 835"/>
                  <a:gd name="T5" fmla="*/ 7 h 834"/>
                  <a:gd name="T6" fmla="*/ 7 w 835"/>
                  <a:gd name="T7" fmla="*/ 17 h 834"/>
                  <a:gd name="T8" fmla="*/ 0 w 835"/>
                  <a:gd name="T9" fmla="*/ 10 h 8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5" h="834">
                    <a:moveTo>
                      <a:pt x="0" y="472"/>
                    </a:moveTo>
                    <a:lnTo>
                      <a:pt x="473" y="0"/>
                    </a:lnTo>
                    <a:lnTo>
                      <a:pt x="835" y="362"/>
                    </a:lnTo>
                    <a:lnTo>
                      <a:pt x="363" y="834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6" name="Freeform 89"/>
              <p:cNvSpPr>
                <a:spLocks/>
              </p:cNvSpPr>
              <p:nvPr userDrawn="1"/>
            </p:nvSpPr>
            <p:spPr bwMode="auto">
              <a:xfrm>
                <a:off x="7818398" y="6091057"/>
                <a:ext cx="14284" cy="14284"/>
              </a:xfrm>
              <a:custGeom>
                <a:avLst/>
                <a:gdLst>
                  <a:gd name="T0" fmla="*/ 20 w 969"/>
                  <a:gd name="T1" fmla="*/ 10 h 968"/>
                  <a:gd name="T2" fmla="*/ 20 w 969"/>
                  <a:gd name="T3" fmla="*/ 11 h 968"/>
                  <a:gd name="T4" fmla="*/ 20 w 969"/>
                  <a:gd name="T5" fmla="*/ 13 h 968"/>
                  <a:gd name="T6" fmla="*/ 19 w 969"/>
                  <a:gd name="T7" fmla="*/ 15 h 968"/>
                  <a:gd name="T8" fmla="*/ 18 w 969"/>
                  <a:gd name="T9" fmla="*/ 16 h 968"/>
                  <a:gd name="T10" fmla="*/ 16 w 969"/>
                  <a:gd name="T11" fmla="*/ 18 h 968"/>
                  <a:gd name="T12" fmla="*/ 15 w 969"/>
                  <a:gd name="T13" fmla="*/ 19 h 968"/>
                  <a:gd name="T14" fmla="*/ 13 w 969"/>
                  <a:gd name="T15" fmla="*/ 20 h 968"/>
                  <a:gd name="T16" fmla="*/ 11 w 969"/>
                  <a:gd name="T17" fmla="*/ 20 h 968"/>
                  <a:gd name="T18" fmla="*/ 10 w 969"/>
                  <a:gd name="T19" fmla="*/ 20 h 968"/>
                  <a:gd name="T20" fmla="*/ 9 w 969"/>
                  <a:gd name="T21" fmla="*/ 20 h 968"/>
                  <a:gd name="T22" fmla="*/ 7 w 969"/>
                  <a:gd name="T23" fmla="*/ 20 h 968"/>
                  <a:gd name="T24" fmla="*/ 5 w 969"/>
                  <a:gd name="T25" fmla="*/ 19 h 968"/>
                  <a:gd name="T26" fmla="*/ 4 w 969"/>
                  <a:gd name="T27" fmla="*/ 18 h 968"/>
                  <a:gd name="T28" fmla="*/ 2 w 969"/>
                  <a:gd name="T29" fmla="*/ 16 h 968"/>
                  <a:gd name="T30" fmla="*/ 1 w 969"/>
                  <a:gd name="T31" fmla="*/ 15 h 968"/>
                  <a:gd name="T32" fmla="*/ 0 w 969"/>
                  <a:gd name="T33" fmla="*/ 13 h 968"/>
                  <a:gd name="T34" fmla="*/ 0 w 969"/>
                  <a:gd name="T35" fmla="*/ 11 h 968"/>
                  <a:gd name="T36" fmla="*/ 0 w 969"/>
                  <a:gd name="T37" fmla="*/ 10 h 968"/>
                  <a:gd name="T38" fmla="*/ 0 w 969"/>
                  <a:gd name="T39" fmla="*/ 9 h 968"/>
                  <a:gd name="T40" fmla="*/ 0 w 969"/>
                  <a:gd name="T41" fmla="*/ 7 h 968"/>
                  <a:gd name="T42" fmla="*/ 1 w 969"/>
                  <a:gd name="T43" fmla="*/ 5 h 968"/>
                  <a:gd name="T44" fmla="*/ 2 w 969"/>
                  <a:gd name="T45" fmla="*/ 4 h 968"/>
                  <a:gd name="T46" fmla="*/ 4 w 969"/>
                  <a:gd name="T47" fmla="*/ 2 h 968"/>
                  <a:gd name="T48" fmla="*/ 5 w 969"/>
                  <a:gd name="T49" fmla="*/ 1 h 968"/>
                  <a:gd name="T50" fmla="*/ 7 w 969"/>
                  <a:gd name="T51" fmla="*/ 0 h 968"/>
                  <a:gd name="T52" fmla="*/ 9 w 969"/>
                  <a:gd name="T53" fmla="*/ 0 h 968"/>
                  <a:gd name="T54" fmla="*/ 10 w 969"/>
                  <a:gd name="T55" fmla="*/ 0 h 968"/>
                  <a:gd name="T56" fmla="*/ 11 w 969"/>
                  <a:gd name="T57" fmla="*/ 0 h 968"/>
                  <a:gd name="T58" fmla="*/ 13 w 969"/>
                  <a:gd name="T59" fmla="*/ 0 h 968"/>
                  <a:gd name="T60" fmla="*/ 15 w 969"/>
                  <a:gd name="T61" fmla="*/ 1 h 968"/>
                  <a:gd name="T62" fmla="*/ 16 w 969"/>
                  <a:gd name="T63" fmla="*/ 2 h 968"/>
                  <a:gd name="T64" fmla="*/ 18 w 969"/>
                  <a:gd name="T65" fmla="*/ 4 h 968"/>
                  <a:gd name="T66" fmla="*/ 19 w 969"/>
                  <a:gd name="T67" fmla="*/ 5 h 968"/>
                  <a:gd name="T68" fmla="*/ 20 w 969"/>
                  <a:gd name="T69" fmla="*/ 7 h 968"/>
                  <a:gd name="T70" fmla="*/ 20 w 969"/>
                  <a:gd name="T71" fmla="*/ 9 h 968"/>
                  <a:gd name="T72" fmla="*/ 20 w 969"/>
                  <a:gd name="T73" fmla="*/ 10 h 96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69" h="968">
                    <a:moveTo>
                      <a:pt x="969" y="484"/>
                    </a:moveTo>
                    <a:lnTo>
                      <a:pt x="967" y="534"/>
                    </a:lnTo>
                    <a:lnTo>
                      <a:pt x="948" y="629"/>
                    </a:lnTo>
                    <a:lnTo>
                      <a:pt x="911" y="716"/>
                    </a:lnTo>
                    <a:lnTo>
                      <a:pt x="859" y="793"/>
                    </a:lnTo>
                    <a:lnTo>
                      <a:pt x="793" y="858"/>
                    </a:lnTo>
                    <a:lnTo>
                      <a:pt x="716" y="910"/>
                    </a:lnTo>
                    <a:lnTo>
                      <a:pt x="628" y="947"/>
                    </a:lnTo>
                    <a:lnTo>
                      <a:pt x="534" y="966"/>
                    </a:lnTo>
                    <a:lnTo>
                      <a:pt x="484" y="968"/>
                    </a:lnTo>
                    <a:lnTo>
                      <a:pt x="434" y="966"/>
                    </a:lnTo>
                    <a:lnTo>
                      <a:pt x="340" y="947"/>
                    </a:lnTo>
                    <a:lnTo>
                      <a:pt x="253" y="910"/>
                    </a:lnTo>
                    <a:lnTo>
                      <a:pt x="175" y="858"/>
                    </a:lnTo>
                    <a:lnTo>
                      <a:pt x="110" y="793"/>
                    </a:lnTo>
                    <a:lnTo>
                      <a:pt x="58" y="716"/>
                    </a:lnTo>
                    <a:lnTo>
                      <a:pt x="21" y="629"/>
                    </a:lnTo>
                    <a:lnTo>
                      <a:pt x="2" y="534"/>
                    </a:lnTo>
                    <a:lnTo>
                      <a:pt x="0" y="484"/>
                    </a:lnTo>
                    <a:lnTo>
                      <a:pt x="2" y="434"/>
                    </a:lnTo>
                    <a:lnTo>
                      <a:pt x="21" y="340"/>
                    </a:lnTo>
                    <a:lnTo>
                      <a:pt x="58" y="253"/>
                    </a:lnTo>
                    <a:lnTo>
                      <a:pt x="110" y="176"/>
                    </a:lnTo>
                    <a:lnTo>
                      <a:pt x="175" y="110"/>
                    </a:lnTo>
                    <a:lnTo>
                      <a:pt x="253" y="58"/>
                    </a:lnTo>
                    <a:lnTo>
                      <a:pt x="340" y="21"/>
                    </a:lnTo>
                    <a:lnTo>
                      <a:pt x="434" y="2"/>
                    </a:lnTo>
                    <a:lnTo>
                      <a:pt x="484" y="0"/>
                    </a:lnTo>
                    <a:lnTo>
                      <a:pt x="534" y="2"/>
                    </a:lnTo>
                    <a:lnTo>
                      <a:pt x="628" y="21"/>
                    </a:lnTo>
                    <a:lnTo>
                      <a:pt x="716" y="58"/>
                    </a:lnTo>
                    <a:lnTo>
                      <a:pt x="793" y="110"/>
                    </a:lnTo>
                    <a:lnTo>
                      <a:pt x="859" y="176"/>
                    </a:lnTo>
                    <a:lnTo>
                      <a:pt x="911" y="253"/>
                    </a:lnTo>
                    <a:lnTo>
                      <a:pt x="948" y="340"/>
                    </a:lnTo>
                    <a:lnTo>
                      <a:pt x="967" y="434"/>
                    </a:lnTo>
                    <a:lnTo>
                      <a:pt x="969" y="484"/>
                    </a:lnTo>
                    <a:close/>
                  </a:path>
                </a:pathLst>
              </a:cu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7" name="Freeform 90"/>
              <p:cNvSpPr>
                <a:spLocks/>
              </p:cNvSpPr>
              <p:nvPr userDrawn="1"/>
            </p:nvSpPr>
            <p:spPr bwMode="auto">
              <a:xfrm>
                <a:off x="7822684" y="6035348"/>
                <a:ext cx="5714" cy="52853"/>
              </a:xfrm>
              <a:custGeom>
                <a:avLst/>
                <a:gdLst>
                  <a:gd name="T0" fmla="*/ 0 w 365"/>
                  <a:gd name="T1" fmla="*/ 74 h 3624"/>
                  <a:gd name="T2" fmla="*/ 2 w 365"/>
                  <a:gd name="T3" fmla="*/ 4 h 3624"/>
                  <a:gd name="T4" fmla="*/ 4 w 365"/>
                  <a:gd name="T5" fmla="*/ 0 h 3624"/>
                  <a:gd name="T6" fmla="*/ 6 w 365"/>
                  <a:gd name="T7" fmla="*/ 4 h 3624"/>
                  <a:gd name="T8" fmla="*/ 8 w 365"/>
                  <a:gd name="T9" fmla="*/ 74 h 3624"/>
                  <a:gd name="T10" fmla="*/ 0 w 365"/>
                  <a:gd name="T11" fmla="*/ 74 h 36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65" h="3624">
                    <a:moveTo>
                      <a:pt x="0" y="3624"/>
                    </a:moveTo>
                    <a:lnTo>
                      <a:pt x="95" y="177"/>
                    </a:lnTo>
                    <a:lnTo>
                      <a:pt x="188" y="0"/>
                    </a:lnTo>
                    <a:lnTo>
                      <a:pt x="276" y="177"/>
                    </a:lnTo>
                    <a:lnTo>
                      <a:pt x="365" y="3624"/>
                    </a:lnTo>
                    <a:lnTo>
                      <a:pt x="0" y="362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8" name="Line 91"/>
              <p:cNvSpPr>
                <a:spLocks noChangeShapeType="1"/>
              </p:cNvSpPr>
              <p:nvPr userDrawn="1"/>
            </p:nvSpPr>
            <p:spPr bwMode="auto">
              <a:xfrm>
                <a:off x="7825541" y="6020349"/>
                <a:ext cx="0" cy="8571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9" name="Line 92"/>
              <p:cNvSpPr>
                <a:spLocks noChangeShapeType="1"/>
              </p:cNvSpPr>
              <p:nvPr userDrawn="1"/>
            </p:nvSpPr>
            <p:spPr bwMode="auto">
              <a:xfrm flipH="1">
                <a:off x="7894821" y="6098200"/>
                <a:ext cx="8571" cy="0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0" name="Line 93"/>
              <p:cNvSpPr>
                <a:spLocks noChangeShapeType="1"/>
              </p:cNvSpPr>
              <p:nvPr userDrawn="1"/>
            </p:nvSpPr>
            <p:spPr bwMode="auto">
              <a:xfrm flipV="1">
                <a:off x="7825541" y="6167480"/>
                <a:ext cx="0" cy="8571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" name="Line 94"/>
              <p:cNvSpPr>
                <a:spLocks noChangeShapeType="1"/>
              </p:cNvSpPr>
              <p:nvPr userDrawn="1"/>
            </p:nvSpPr>
            <p:spPr bwMode="auto">
              <a:xfrm>
                <a:off x="7747690" y="6098200"/>
                <a:ext cx="8571" cy="0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2" name="Line 95"/>
              <p:cNvSpPr>
                <a:spLocks noChangeShapeType="1"/>
              </p:cNvSpPr>
              <p:nvPr userDrawn="1"/>
            </p:nvSpPr>
            <p:spPr bwMode="auto">
              <a:xfrm flipH="1">
                <a:off x="7860538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" name="Line 96"/>
              <p:cNvSpPr>
                <a:spLocks noChangeShapeType="1"/>
              </p:cNvSpPr>
              <p:nvPr userDrawn="1"/>
            </p:nvSpPr>
            <p:spPr bwMode="auto">
              <a:xfrm flipH="1">
                <a:off x="7885536" y="6058918"/>
                <a:ext cx="7857" cy="4285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4" name="Line 97"/>
              <p:cNvSpPr>
                <a:spLocks noChangeShapeType="1"/>
              </p:cNvSpPr>
              <p:nvPr userDrawn="1"/>
            </p:nvSpPr>
            <p:spPr bwMode="auto">
              <a:xfrm flipH="1" flipV="1">
                <a:off x="7885536" y="6132482"/>
                <a:ext cx="7857" cy="4999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5" name="Line 98"/>
              <p:cNvSpPr>
                <a:spLocks noChangeShapeType="1"/>
              </p:cNvSpPr>
              <p:nvPr userDrawn="1"/>
            </p:nvSpPr>
            <p:spPr bwMode="auto">
              <a:xfrm flipH="1" flipV="1">
                <a:off x="7860538" y="6158195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6" name="Line 99"/>
              <p:cNvSpPr>
                <a:spLocks noChangeShapeType="1"/>
              </p:cNvSpPr>
              <p:nvPr userDrawn="1"/>
            </p:nvSpPr>
            <p:spPr bwMode="auto">
              <a:xfrm flipV="1">
                <a:off x="7786259" y="6158195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7" name="Line 100"/>
              <p:cNvSpPr>
                <a:spLocks noChangeShapeType="1"/>
              </p:cNvSpPr>
              <p:nvPr userDrawn="1"/>
            </p:nvSpPr>
            <p:spPr bwMode="auto">
              <a:xfrm flipV="1">
                <a:off x="7757690" y="6132482"/>
                <a:ext cx="7857" cy="4999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8" name="Line 101"/>
              <p:cNvSpPr>
                <a:spLocks noChangeShapeType="1"/>
              </p:cNvSpPr>
              <p:nvPr userDrawn="1"/>
            </p:nvSpPr>
            <p:spPr bwMode="auto">
              <a:xfrm>
                <a:off x="7757690" y="6058918"/>
                <a:ext cx="7857" cy="4285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9" name="Line 102"/>
              <p:cNvSpPr>
                <a:spLocks noChangeShapeType="1"/>
              </p:cNvSpPr>
              <p:nvPr userDrawn="1"/>
            </p:nvSpPr>
            <p:spPr bwMode="auto">
              <a:xfrm>
                <a:off x="7786259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0" name="Line 103"/>
              <p:cNvSpPr>
                <a:spLocks noChangeShapeType="1"/>
              </p:cNvSpPr>
              <p:nvPr userDrawn="1"/>
            </p:nvSpPr>
            <p:spPr bwMode="auto">
              <a:xfrm>
                <a:off x="7786259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2" name="Grupo 11"/>
            <p:cNvGrpSpPr/>
            <p:nvPr userDrawn="1"/>
          </p:nvGrpSpPr>
          <p:grpSpPr>
            <a:xfrm>
              <a:off x="8049807" y="5647120"/>
              <a:ext cx="1094193" cy="998155"/>
              <a:chOff x="8049807" y="5609020"/>
              <a:chExt cx="1094193" cy="998155"/>
            </a:xfrm>
          </p:grpSpPr>
          <p:sp>
            <p:nvSpPr>
              <p:cNvPr id="31" name="Retângulo 177"/>
              <p:cNvSpPr>
                <a:spLocks noChangeArrowheads="1"/>
              </p:cNvSpPr>
              <p:nvPr userDrawn="1"/>
            </p:nvSpPr>
            <p:spPr bwMode="auto">
              <a:xfrm>
                <a:off x="8049807" y="5822113"/>
                <a:ext cx="1004200" cy="7850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80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Retângulo 56"/>
              <p:cNvSpPr>
                <a:spLocks noChangeArrowheads="1"/>
              </p:cNvSpPr>
              <p:nvPr userDrawn="1"/>
            </p:nvSpPr>
            <p:spPr bwMode="auto">
              <a:xfrm>
                <a:off x="8049807" y="5609020"/>
                <a:ext cx="1004200" cy="212839"/>
              </a:xfrm>
              <a:prstGeom prst="rect">
                <a:avLst/>
              </a:prstGeom>
              <a:solidFill>
                <a:schemeClr val="accent1"/>
              </a:solidFill>
              <a:ln w="1800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3" name="Rectangle 50"/>
              <p:cNvSpPr>
                <a:spLocks noChangeArrowheads="1"/>
              </p:cNvSpPr>
              <p:nvPr userDrawn="1"/>
            </p:nvSpPr>
            <p:spPr bwMode="auto">
              <a:xfrm>
                <a:off x="8742606" y="6407005"/>
                <a:ext cx="401394" cy="12856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  <a:buFontTx/>
                  <a:buNone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4" name="Rectangle 50"/>
              <p:cNvSpPr>
                <a:spLocks noChangeArrowheads="1"/>
              </p:cNvSpPr>
              <p:nvPr/>
            </p:nvSpPr>
            <p:spPr bwMode="auto">
              <a:xfrm>
                <a:off x="8084581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50"/>
              <p:cNvSpPr>
                <a:spLocks noChangeArrowheads="1"/>
              </p:cNvSpPr>
              <p:nvPr/>
            </p:nvSpPr>
            <p:spPr bwMode="auto">
              <a:xfrm>
                <a:off x="8166854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50"/>
              <p:cNvSpPr>
                <a:spLocks noChangeArrowheads="1"/>
              </p:cNvSpPr>
              <p:nvPr/>
            </p:nvSpPr>
            <p:spPr bwMode="auto">
              <a:xfrm>
                <a:off x="8249127" y="6407005"/>
                <a:ext cx="81178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50"/>
              <p:cNvSpPr>
                <a:spLocks noChangeArrowheads="1"/>
              </p:cNvSpPr>
              <p:nvPr/>
            </p:nvSpPr>
            <p:spPr bwMode="auto">
              <a:xfrm>
                <a:off x="8331399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0"/>
              <p:cNvSpPr>
                <a:spLocks noChangeArrowheads="1"/>
              </p:cNvSpPr>
              <p:nvPr/>
            </p:nvSpPr>
            <p:spPr bwMode="auto">
              <a:xfrm>
                <a:off x="8413672" y="6407005"/>
                <a:ext cx="81178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/>
            </p:nvSpPr>
            <p:spPr bwMode="auto">
              <a:xfrm>
                <a:off x="8495945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50"/>
              <p:cNvSpPr>
                <a:spLocks noChangeArrowheads="1"/>
              </p:cNvSpPr>
              <p:nvPr/>
            </p:nvSpPr>
            <p:spPr bwMode="auto">
              <a:xfrm>
                <a:off x="8578218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50"/>
              <p:cNvSpPr>
                <a:spLocks noChangeArrowheads="1"/>
              </p:cNvSpPr>
              <p:nvPr/>
            </p:nvSpPr>
            <p:spPr bwMode="auto">
              <a:xfrm>
                <a:off x="8660490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50"/>
              <p:cNvSpPr>
                <a:spLocks noChangeArrowheads="1"/>
              </p:cNvSpPr>
              <p:nvPr userDrawn="1"/>
            </p:nvSpPr>
            <p:spPr bwMode="auto">
              <a:xfrm>
                <a:off x="8736892" y="5988923"/>
                <a:ext cx="401394" cy="12856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  <a:buFontTx/>
                  <a:buNone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43" name="Rectangle 50"/>
              <p:cNvSpPr>
                <a:spLocks noChangeArrowheads="1"/>
              </p:cNvSpPr>
              <p:nvPr/>
            </p:nvSpPr>
            <p:spPr bwMode="auto">
              <a:xfrm>
                <a:off x="8079090" y="5988923"/>
                <a:ext cx="81090" cy="12856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50"/>
              <p:cNvSpPr>
                <a:spLocks noChangeArrowheads="1"/>
              </p:cNvSpPr>
              <p:nvPr/>
            </p:nvSpPr>
            <p:spPr bwMode="auto">
              <a:xfrm>
                <a:off x="8161273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50"/>
              <p:cNvSpPr>
                <a:spLocks noChangeArrowheads="1"/>
              </p:cNvSpPr>
              <p:nvPr/>
            </p:nvSpPr>
            <p:spPr bwMode="auto">
              <a:xfrm>
                <a:off x="8243457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50"/>
              <p:cNvSpPr>
                <a:spLocks noChangeArrowheads="1"/>
              </p:cNvSpPr>
              <p:nvPr/>
            </p:nvSpPr>
            <p:spPr bwMode="auto">
              <a:xfrm>
                <a:off x="8325640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50"/>
              <p:cNvSpPr>
                <a:spLocks noChangeArrowheads="1"/>
              </p:cNvSpPr>
              <p:nvPr/>
            </p:nvSpPr>
            <p:spPr bwMode="auto">
              <a:xfrm>
                <a:off x="8407824" y="5988923"/>
                <a:ext cx="81090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0"/>
              <p:cNvSpPr>
                <a:spLocks noChangeArrowheads="1"/>
              </p:cNvSpPr>
              <p:nvPr/>
            </p:nvSpPr>
            <p:spPr bwMode="auto">
              <a:xfrm>
                <a:off x="8490007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0"/>
              <p:cNvSpPr>
                <a:spLocks noChangeArrowheads="1"/>
              </p:cNvSpPr>
              <p:nvPr/>
            </p:nvSpPr>
            <p:spPr bwMode="auto">
              <a:xfrm>
                <a:off x="8572190" y="5988923"/>
                <a:ext cx="81090" cy="12856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50"/>
              <p:cNvSpPr>
                <a:spLocks noChangeArrowheads="1"/>
              </p:cNvSpPr>
              <p:nvPr/>
            </p:nvSpPr>
            <p:spPr bwMode="auto">
              <a:xfrm>
                <a:off x="8654373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3" name="Grupo 12"/>
            <p:cNvGrpSpPr/>
            <p:nvPr userDrawn="1"/>
          </p:nvGrpSpPr>
          <p:grpSpPr>
            <a:xfrm>
              <a:off x="6248364" y="5882738"/>
              <a:ext cx="269977" cy="458532"/>
              <a:chOff x="6248364" y="5844638"/>
              <a:chExt cx="269977" cy="458532"/>
            </a:xfrm>
          </p:grpSpPr>
          <p:sp>
            <p:nvSpPr>
              <p:cNvPr id="23" name="Line 6"/>
              <p:cNvSpPr>
                <a:spLocks noChangeShapeType="1"/>
              </p:cNvSpPr>
              <p:nvPr userDrawn="1"/>
            </p:nvSpPr>
            <p:spPr bwMode="auto">
              <a:xfrm>
                <a:off x="6284791" y="6075572"/>
                <a:ext cx="79883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Line 7"/>
              <p:cNvSpPr>
                <a:spLocks noChangeShapeType="1"/>
              </p:cNvSpPr>
              <p:nvPr userDrawn="1"/>
            </p:nvSpPr>
            <p:spPr bwMode="auto">
              <a:xfrm>
                <a:off x="6397462" y="5955137"/>
                <a:ext cx="85249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Line 8"/>
              <p:cNvSpPr>
                <a:spLocks noChangeShapeType="1"/>
              </p:cNvSpPr>
              <p:nvPr userDrawn="1"/>
            </p:nvSpPr>
            <p:spPr bwMode="auto">
              <a:xfrm flipV="1">
                <a:off x="6365867" y="5998931"/>
                <a:ext cx="40538" cy="7664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Line 10"/>
              <p:cNvSpPr>
                <a:spLocks noChangeShapeType="1"/>
              </p:cNvSpPr>
              <p:nvPr userDrawn="1"/>
            </p:nvSpPr>
            <p:spPr bwMode="auto">
              <a:xfrm>
                <a:off x="6397462" y="6204219"/>
                <a:ext cx="87633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Rectangle 113"/>
              <p:cNvSpPr>
                <a:spLocks noChangeArrowheads="1"/>
              </p:cNvSpPr>
              <p:nvPr userDrawn="1"/>
            </p:nvSpPr>
            <p:spPr bwMode="auto">
              <a:xfrm>
                <a:off x="6261744" y="5844638"/>
                <a:ext cx="245884" cy="458532"/>
              </a:xfrm>
              <a:prstGeom prst="rect">
                <a:avLst/>
              </a:prstGeom>
              <a:noFill/>
              <a:ln w="18000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28" name="Retângulo 27"/>
              <p:cNvSpPr/>
              <p:nvPr userDrawn="1"/>
            </p:nvSpPr>
            <p:spPr bwMode="auto">
              <a:xfrm>
                <a:off x="6248364" y="6048192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29" name="Retângulo 28"/>
              <p:cNvSpPr/>
              <p:nvPr userDrawn="1"/>
            </p:nvSpPr>
            <p:spPr bwMode="auto">
              <a:xfrm>
                <a:off x="6484772" y="5926774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30" name="Retângulo 29"/>
              <p:cNvSpPr/>
              <p:nvPr userDrawn="1"/>
            </p:nvSpPr>
            <p:spPr bwMode="auto">
              <a:xfrm>
                <a:off x="6486201" y="6175324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</p:grpSp>
        <p:grpSp>
          <p:nvGrpSpPr>
            <p:cNvPr id="14" name="Grupo 13"/>
            <p:cNvGrpSpPr/>
            <p:nvPr userDrawn="1"/>
          </p:nvGrpSpPr>
          <p:grpSpPr>
            <a:xfrm>
              <a:off x="6087117" y="5778681"/>
              <a:ext cx="2032519" cy="740229"/>
              <a:chOff x="6087117" y="5740581"/>
              <a:chExt cx="2032519" cy="740229"/>
            </a:xfrm>
          </p:grpSpPr>
          <p:cxnSp>
            <p:nvCxnSpPr>
              <p:cNvPr id="15" name="Conector angulado 14"/>
              <p:cNvCxnSpPr>
                <a:stCxn id="60" idx="1"/>
                <a:endCxn id="73" idx="1"/>
              </p:cNvCxnSpPr>
              <p:nvPr userDrawn="1"/>
            </p:nvCxnSpPr>
            <p:spPr>
              <a:xfrm rot="5400000">
                <a:off x="7534874" y="6046379"/>
                <a:ext cx="160042" cy="421294"/>
              </a:xfrm>
              <a:prstGeom prst="bentConnector2">
                <a:avLst/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angulado 15"/>
              <p:cNvCxnSpPr>
                <a:stCxn id="34" idx="1"/>
                <a:endCxn id="72" idx="1"/>
              </p:cNvCxnSpPr>
              <p:nvPr userDrawn="1"/>
            </p:nvCxnSpPr>
            <p:spPr>
              <a:xfrm rot="10800000">
                <a:off x="7404249" y="6480250"/>
                <a:ext cx="680333" cy="560"/>
              </a:xfrm>
              <a:prstGeom prst="bentConnector3">
                <a:avLst>
                  <a:gd name="adj1" fmla="val 50000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angulado 16"/>
              <p:cNvCxnSpPr>
                <a:stCxn id="71" idx="0"/>
                <a:endCxn id="27" idx="2"/>
              </p:cNvCxnSpPr>
              <p:nvPr userDrawn="1"/>
            </p:nvCxnSpPr>
            <p:spPr>
              <a:xfrm rot="10800000">
                <a:off x="6384686" y="6312696"/>
                <a:ext cx="776726" cy="99307"/>
              </a:xfrm>
              <a:prstGeom prst="bentConnector2">
                <a:avLst/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angulado 17"/>
              <p:cNvCxnSpPr>
                <a:stCxn id="74" idx="3"/>
                <a:endCxn id="54" idx="28"/>
              </p:cNvCxnSpPr>
              <p:nvPr userDrawn="1"/>
            </p:nvCxnSpPr>
            <p:spPr>
              <a:xfrm rot="10800000" flipH="1">
                <a:off x="7149983" y="6012625"/>
                <a:ext cx="584387" cy="396917"/>
              </a:xfrm>
              <a:prstGeom prst="bentConnector5">
                <a:avLst>
                  <a:gd name="adj1" fmla="val -39118"/>
                  <a:gd name="adj2" fmla="val 118614"/>
                  <a:gd name="adj3" fmla="val 90764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angulado 18"/>
              <p:cNvCxnSpPr/>
              <p:nvPr userDrawn="1"/>
            </p:nvCxnSpPr>
            <p:spPr>
              <a:xfrm rot="16200000" flipV="1">
                <a:off x="7959018" y="5830691"/>
                <a:ext cx="27141" cy="294095"/>
              </a:xfrm>
              <a:prstGeom prst="bentConnector3">
                <a:avLst>
                  <a:gd name="adj1" fmla="val 478947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angulado 19"/>
              <p:cNvCxnSpPr>
                <a:stCxn id="87" idx="3"/>
                <a:endCxn id="28" idx="1"/>
              </p:cNvCxnSpPr>
              <p:nvPr userDrawn="1"/>
            </p:nvCxnSpPr>
            <p:spPr>
              <a:xfrm flipV="1">
                <a:off x="6087117" y="6085572"/>
                <a:ext cx="161247" cy="530"/>
              </a:xfrm>
              <a:prstGeom prst="bentConnector3">
                <a:avLst>
                  <a:gd name="adj1" fmla="val 50000"/>
                </a:avLst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angulado 20"/>
              <p:cNvCxnSpPr>
                <a:endCxn id="29" idx="3"/>
              </p:cNvCxnSpPr>
              <p:nvPr userDrawn="1"/>
            </p:nvCxnSpPr>
            <p:spPr>
              <a:xfrm rot="5400000">
                <a:off x="6447083" y="5816761"/>
                <a:ext cx="207697" cy="68038"/>
              </a:xfrm>
              <a:prstGeom prst="bentConnector2">
                <a:avLst/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angulado 21"/>
              <p:cNvCxnSpPr>
                <a:endCxn id="30" idx="3"/>
              </p:cNvCxnSpPr>
              <p:nvPr userDrawn="1"/>
            </p:nvCxnSpPr>
            <p:spPr>
              <a:xfrm rot="5400000">
                <a:off x="6391785" y="5867138"/>
                <a:ext cx="462597" cy="209484"/>
              </a:xfrm>
              <a:prstGeom prst="bentConnector2">
                <a:avLst/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6050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gradFill flip="none" rotWithShape="1">
          <a:gsLst>
            <a:gs pos="69000">
              <a:schemeClr val="bg1"/>
            </a:gs>
            <a:gs pos="96000">
              <a:schemeClr val="bg1"/>
            </a:gs>
            <a:gs pos="81000">
              <a:schemeClr val="accent1">
                <a:lumMod val="45000"/>
                <a:lumOff val="5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624138"/>
            <a:ext cx="7886700" cy="2852737"/>
          </a:xfrm>
        </p:spPr>
        <p:txBody>
          <a:bodyPr anchor="b"/>
          <a:lstStyle>
            <a:lvl1pPr>
              <a:defRPr lang="en-US" sz="4400" dirty="0"/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5476875"/>
            <a:ext cx="7886700" cy="61277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84CD-8AC0-4FA3-89C3-EF5C4B295A2F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94451"/>
            <a:ext cx="2057400" cy="365125"/>
          </a:xfrm>
          <a:prstGeom prst="rect">
            <a:avLst/>
          </a:prstGeom>
        </p:spPr>
        <p:txBody>
          <a:bodyPr/>
          <a:lstStyle/>
          <a:p>
            <a:fld id="{E7B9CD9D-1AC3-4606-9F36-ECCA237A59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4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896710"/>
            <a:ext cx="3886200" cy="528025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896710"/>
            <a:ext cx="3886200" cy="5280253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84CD-8AC0-4FA3-89C3-EF5C4B295A2F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94451"/>
            <a:ext cx="2057400" cy="365125"/>
          </a:xfrm>
          <a:prstGeom prst="rect">
            <a:avLst/>
          </a:prstGeom>
        </p:spPr>
        <p:txBody>
          <a:bodyPr/>
          <a:lstStyle/>
          <a:p>
            <a:fld id="{E7B9CD9D-1AC3-4606-9F36-ECCA237A5965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6457950" y="63944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B9CD9D-1AC3-4606-9F36-ECCA237A5965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9" name="Grupo 8"/>
          <p:cNvGrpSpPr/>
          <p:nvPr userDrawn="1"/>
        </p:nvGrpSpPr>
        <p:grpSpPr>
          <a:xfrm>
            <a:off x="5818868" y="5734233"/>
            <a:ext cx="3325132" cy="1098185"/>
            <a:chOff x="5818868" y="5547090"/>
            <a:chExt cx="3325132" cy="1098185"/>
          </a:xfrm>
        </p:grpSpPr>
        <p:grpSp>
          <p:nvGrpSpPr>
            <p:cNvPr id="10" name="Grupo 9"/>
            <p:cNvGrpSpPr/>
            <p:nvPr userDrawn="1"/>
          </p:nvGrpSpPr>
          <p:grpSpPr>
            <a:xfrm>
              <a:off x="5818868" y="5547090"/>
              <a:ext cx="1331117" cy="1043035"/>
              <a:chOff x="5818868" y="5508990"/>
              <a:chExt cx="1331117" cy="1043035"/>
            </a:xfrm>
          </p:grpSpPr>
          <p:sp>
            <p:nvSpPr>
              <p:cNvPr id="76" name="Forma livre 75"/>
              <p:cNvSpPr/>
              <p:nvPr userDrawn="1"/>
            </p:nvSpPr>
            <p:spPr>
              <a:xfrm>
                <a:off x="6074886" y="5718968"/>
                <a:ext cx="969646" cy="636587"/>
              </a:xfrm>
              <a:custGeom>
                <a:avLst/>
                <a:gdLst>
                  <a:gd name="connsiteX0" fmla="*/ 18330 w 983530"/>
                  <a:gd name="connsiteY0" fmla="*/ 982308 h 982308"/>
                  <a:gd name="connsiteX1" fmla="*/ 18330 w 983530"/>
                  <a:gd name="connsiteY1" fmla="*/ 194908 h 982308"/>
                  <a:gd name="connsiteX2" fmla="*/ 208830 w 983530"/>
                  <a:gd name="connsiteY2" fmla="*/ 17108 h 982308"/>
                  <a:gd name="connsiteX3" fmla="*/ 983530 w 983530"/>
                  <a:gd name="connsiteY3" fmla="*/ 17108 h 982308"/>
                  <a:gd name="connsiteX0" fmla="*/ 18330 w 983530"/>
                  <a:gd name="connsiteY0" fmla="*/ 978139 h 978139"/>
                  <a:gd name="connsiteX1" fmla="*/ 18330 w 983530"/>
                  <a:gd name="connsiteY1" fmla="*/ 190739 h 978139"/>
                  <a:gd name="connsiteX2" fmla="*/ 208830 w 983530"/>
                  <a:gd name="connsiteY2" fmla="*/ 12939 h 978139"/>
                  <a:gd name="connsiteX3" fmla="*/ 983530 w 983530"/>
                  <a:gd name="connsiteY3" fmla="*/ 12939 h 978139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8001 w 973201"/>
                  <a:gd name="connsiteY0" fmla="*/ 986439 h 986439"/>
                  <a:gd name="connsiteX1" fmla="*/ 8001 w 973201"/>
                  <a:gd name="connsiteY1" fmla="*/ 199039 h 986439"/>
                  <a:gd name="connsiteX2" fmla="*/ 198501 w 973201"/>
                  <a:gd name="connsiteY2" fmla="*/ 21239 h 986439"/>
                  <a:gd name="connsiteX3" fmla="*/ 973201 w 973201"/>
                  <a:gd name="connsiteY3" fmla="*/ 21239 h 986439"/>
                  <a:gd name="connsiteX0" fmla="*/ 5031 w 970231"/>
                  <a:gd name="connsiteY0" fmla="*/ 986439 h 986439"/>
                  <a:gd name="connsiteX1" fmla="*/ 5031 w 970231"/>
                  <a:gd name="connsiteY1" fmla="*/ 199039 h 986439"/>
                  <a:gd name="connsiteX2" fmla="*/ 195531 w 970231"/>
                  <a:gd name="connsiteY2" fmla="*/ 21239 h 986439"/>
                  <a:gd name="connsiteX3" fmla="*/ 970231 w 970231"/>
                  <a:gd name="connsiteY3" fmla="*/ 21239 h 986439"/>
                  <a:gd name="connsiteX0" fmla="*/ 0 w 965200"/>
                  <a:gd name="connsiteY0" fmla="*/ 986439 h 986439"/>
                  <a:gd name="connsiteX1" fmla="*/ 0 w 965200"/>
                  <a:gd name="connsiteY1" fmla="*/ 199039 h 986439"/>
                  <a:gd name="connsiteX2" fmla="*/ 190500 w 965200"/>
                  <a:gd name="connsiteY2" fmla="*/ 21239 h 986439"/>
                  <a:gd name="connsiteX3" fmla="*/ 965200 w 965200"/>
                  <a:gd name="connsiteY3" fmla="*/ 21239 h 986439"/>
                  <a:gd name="connsiteX0" fmla="*/ 0 w 965200"/>
                  <a:gd name="connsiteY0" fmla="*/ 986439 h 986439"/>
                  <a:gd name="connsiteX1" fmla="*/ 0 w 965200"/>
                  <a:gd name="connsiteY1" fmla="*/ 199039 h 986439"/>
                  <a:gd name="connsiteX2" fmla="*/ 190500 w 965200"/>
                  <a:gd name="connsiteY2" fmla="*/ 21239 h 986439"/>
                  <a:gd name="connsiteX3" fmla="*/ 965200 w 965200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71627 h 971627"/>
                  <a:gd name="connsiteX1" fmla="*/ 521 w 965721"/>
                  <a:gd name="connsiteY1" fmla="*/ 184227 h 971627"/>
                  <a:gd name="connsiteX2" fmla="*/ 191021 w 965721"/>
                  <a:gd name="connsiteY2" fmla="*/ 6427 h 971627"/>
                  <a:gd name="connsiteX3" fmla="*/ 965721 w 965721"/>
                  <a:gd name="connsiteY3" fmla="*/ 6427 h 971627"/>
                  <a:gd name="connsiteX0" fmla="*/ 521 w 965721"/>
                  <a:gd name="connsiteY0" fmla="*/ 971627 h 971627"/>
                  <a:gd name="connsiteX1" fmla="*/ 521 w 965721"/>
                  <a:gd name="connsiteY1" fmla="*/ 184227 h 971627"/>
                  <a:gd name="connsiteX2" fmla="*/ 191021 w 965721"/>
                  <a:gd name="connsiteY2" fmla="*/ 6427 h 971627"/>
                  <a:gd name="connsiteX3" fmla="*/ 965721 w 965721"/>
                  <a:gd name="connsiteY3" fmla="*/ 6427 h 971627"/>
                  <a:gd name="connsiteX0" fmla="*/ 521 w 965721"/>
                  <a:gd name="connsiteY0" fmla="*/ 965200 h 965200"/>
                  <a:gd name="connsiteX1" fmla="*/ 521 w 965721"/>
                  <a:gd name="connsiteY1" fmla="*/ 177800 h 965200"/>
                  <a:gd name="connsiteX2" fmla="*/ 191021 w 965721"/>
                  <a:gd name="connsiteY2" fmla="*/ 0 h 965200"/>
                  <a:gd name="connsiteX3" fmla="*/ 965721 w 965721"/>
                  <a:gd name="connsiteY3" fmla="*/ 0 h 965200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8102"/>
                  <a:gd name="connsiteY0" fmla="*/ 977106 h 977106"/>
                  <a:gd name="connsiteX1" fmla="*/ 521 w 968102"/>
                  <a:gd name="connsiteY1" fmla="*/ 189706 h 977106"/>
                  <a:gd name="connsiteX2" fmla="*/ 188640 w 968102"/>
                  <a:gd name="connsiteY2" fmla="*/ 2381 h 977106"/>
                  <a:gd name="connsiteX3" fmla="*/ 968102 w 968102"/>
                  <a:gd name="connsiteY3" fmla="*/ 0 h 977106"/>
                  <a:gd name="connsiteX0" fmla="*/ 521 w 968102"/>
                  <a:gd name="connsiteY0" fmla="*/ 977106 h 977106"/>
                  <a:gd name="connsiteX1" fmla="*/ 521 w 968102"/>
                  <a:gd name="connsiteY1" fmla="*/ 189706 h 977106"/>
                  <a:gd name="connsiteX2" fmla="*/ 188640 w 968102"/>
                  <a:gd name="connsiteY2" fmla="*/ 2381 h 977106"/>
                  <a:gd name="connsiteX3" fmla="*/ 968102 w 968102"/>
                  <a:gd name="connsiteY3" fmla="*/ 0 h 977106"/>
                  <a:gd name="connsiteX0" fmla="*/ 521 w 968102"/>
                  <a:gd name="connsiteY0" fmla="*/ 636587 h 636587"/>
                  <a:gd name="connsiteX1" fmla="*/ 521 w 968102"/>
                  <a:gd name="connsiteY1" fmla="*/ 189706 h 636587"/>
                  <a:gd name="connsiteX2" fmla="*/ 188640 w 968102"/>
                  <a:gd name="connsiteY2" fmla="*/ 2381 h 636587"/>
                  <a:gd name="connsiteX3" fmla="*/ 968102 w 968102"/>
                  <a:gd name="connsiteY3" fmla="*/ 0 h 636587"/>
                  <a:gd name="connsiteX0" fmla="*/ 2065 w 969646"/>
                  <a:gd name="connsiteY0" fmla="*/ 636587 h 636587"/>
                  <a:gd name="connsiteX1" fmla="*/ 2065 w 969646"/>
                  <a:gd name="connsiteY1" fmla="*/ 189706 h 636587"/>
                  <a:gd name="connsiteX2" fmla="*/ 190184 w 969646"/>
                  <a:gd name="connsiteY2" fmla="*/ 2381 h 636587"/>
                  <a:gd name="connsiteX3" fmla="*/ 969646 w 969646"/>
                  <a:gd name="connsiteY3" fmla="*/ 0 h 636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9646" h="636587">
                    <a:moveTo>
                      <a:pt x="2065" y="636587"/>
                    </a:moveTo>
                    <a:cubicBezTo>
                      <a:pt x="-1111" y="366976"/>
                      <a:pt x="-231" y="429682"/>
                      <a:pt x="2065" y="189706"/>
                    </a:cubicBezTo>
                    <a:cubicBezTo>
                      <a:pt x="3653" y="70114"/>
                      <a:pt x="96521" y="14742"/>
                      <a:pt x="190184" y="2381"/>
                    </a:cubicBezTo>
                    <a:lnTo>
                      <a:pt x="969646" y="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7" name="Grupo 76"/>
              <p:cNvGrpSpPr/>
              <p:nvPr userDrawn="1"/>
            </p:nvGrpSpPr>
            <p:grpSpPr>
              <a:xfrm>
                <a:off x="5818868" y="5508990"/>
                <a:ext cx="1331117" cy="1043035"/>
                <a:chOff x="5818868" y="5508990"/>
                <a:chExt cx="1331117" cy="1043035"/>
              </a:xfrm>
            </p:grpSpPr>
            <p:grpSp>
              <p:nvGrpSpPr>
                <p:cNvPr id="78" name="Grupo 77"/>
                <p:cNvGrpSpPr/>
                <p:nvPr userDrawn="1"/>
              </p:nvGrpSpPr>
              <p:grpSpPr>
                <a:xfrm>
                  <a:off x="5818868" y="5530451"/>
                  <a:ext cx="1113276" cy="1021574"/>
                  <a:chOff x="5818868" y="5530451"/>
                  <a:chExt cx="1113276" cy="1021574"/>
                </a:xfrm>
              </p:grpSpPr>
              <p:sp>
                <p:nvSpPr>
                  <p:cNvPr id="80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5891946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1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6045667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2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6197698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3" name="Rectangle 42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24330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4" name="Rectangle 43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39701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5" name="Rectangle 44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550727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6" name="Rectangle 45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70274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7" name="Rectangle 46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856457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8" name="Retângulo 87"/>
                  <p:cNvSpPr/>
                  <p:nvPr userDrawn="1"/>
                </p:nvSpPr>
                <p:spPr>
                  <a:xfrm>
                    <a:off x="6029979" y="6050865"/>
                    <a:ext cx="57138" cy="514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89" name="Retângulo 88"/>
                  <p:cNvSpPr/>
                  <p:nvPr userDrawn="1"/>
                </p:nvSpPr>
                <p:spPr>
                  <a:xfrm>
                    <a:off x="6397091" y="5683294"/>
                    <a:ext cx="57138" cy="507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90" name="Retângulo 89"/>
                  <p:cNvSpPr/>
                  <p:nvPr userDrawn="1"/>
                </p:nvSpPr>
                <p:spPr>
                  <a:xfrm>
                    <a:off x="6554934" y="5683294"/>
                    <a:ext cx="57138" cy="507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91" name="Retângulo 90"/>
                  <p:cNvSpPr/>
                  <p:nvPr userDrawn="1"/>
                </p:nvSpPr>
                <p:spPr>
                  <a:xfrm>
                    <a:off x="5818868" y="5626894"/>
                    <a:ext cx="1113276" cy="925131"/>
                  </a:xfrm>
                  <a:prstGeom prst="rect">
                    <a:avLst/>
                  </a:prstGeom>
                  <a:gradFill>
                    <a:gsLst>
                      <a:gs pos="7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</p:grpSp>
            <p:sp>
              <p:nvSpPr>
                <p:cNvPr id="79" name="Retângulo 78"/>
                <p:cNvSpPr/>
                <p:nvPr userDrawn="1"/>
              </p:nvSpPr>
              <p:spPr>
                <a:xfrm rot="16200000">
                  <a:off x="6042549" y="5424332"/>
                  <a:ext cx="1022777" cy="1192094"/>
                </a:xfrm>
                <a:prstGeom prst="rect">
                  <a:avLst/>
                </a:prstGeom>
                <a:gradFill>
                  <a:gsLst>
                    <a:gs pos="77000">
                      <a:schemeClr val="bg1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defRPr/>
                  </a:pPr>
                  <a:endParaRPr lang="pt-BR"/>
                </a:p>
              </p:txBody>
            </p:sp>
          </p:grpSp>
        </p:grpSp>
        <p:grpSp>
          <p:nvGrpSpPr>
            <p:cNvPr id="11" name="Grupo 10"/>
            <p:cNvGrpSpPr/>
            <p:nvPr userDrawn="1"/>
          </p:nvGrpSpPr>
          <p:grpSpPr>
            <a:xfrm>
              <a:off x="7149984" y="6308803"/>
              <a:ext cx="254264" cy="263549"/>
              <a:chOff x="7149984" y="6270703"/>
              <a:chExt cx="254264" cy="263549"/>
            </a:xfrm>
          </p:grpSpPr>
          <p:sp>
            <p:nvSpPr>
              <p:cNvPr id="72" name="Triângulo isósceles 71"/>
              <p:cNvSpPr/>
              <p:nvPr/>
            </p:nvSpPr>
            <p:spPr bwMode="auto">
              <a:xfrm rot="16200000">
                <a:off x="7143556" y="6288559"/>
                <a:ext cx="263549" cy="22783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 dirty="0"/>
              </a:p>
            </p:txBody>
          </p:sp>
          <p:sp>
            <p:nvSpPr>
              <p:cNvPr id="73" name="Retângulo 72"/>
              <p:cNvSpPr/>
              <p:nvPr/>
            </p:nvSpPr>
            <p:spPr bwMode="auto">
              <a:xfrm rot="10800000">
                <a:off x="7372822" y="6461797"/>
                <a:ext cx="31426" cy="178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74" name="Retângulo 73"/>
              <p:cNvSpPr/>
              <p:nvPr/>
            </p:nvSpPr>
            <p:spPr bwMode="auto">
              <a:xfrm rot="10800000">
                <a:off x="7372822" y="6318952"/>
                <a:ext cx="31426" cy="171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75" name="Retângulo 74"/>
              <p:cNvSpPr/>
              <p:nvPr/>
            </p:nvSpPr>
            <p:spPr bwMode="auto">
              <a:xfrm rot="10800000">
                <a:off x="7149984" y="6391089"/>
                <a:ext cx="31426" cy="178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</p:grpSp>
        <p:grpSp>
          <p:nvGrpSpPr>
            <p:cNvPr id="12" name="Grupo 11"/>
            <p:cNvGrpSpPr/>
            <p:nvPr userDrawn="1"/>
          </p:nvGrpSpPr>
          <p:grpSpPr>
            <a:xfrm>
              <a:off x="7734120" y="5999883"/>
              <a:ext cx="181413" cy="226409"/>
              <a:chOff x="7734120" y="5961783"/>
              <a:chExt cx="181413" cy="226409"/>
            </a:xfrm>
          </p:grpSpPr>
          <p:sp>
            <p:nvSpPr>
              <p:cNvPr id="52" name="Freeform 84"/>
              <p:cNvSpPr>
                <a:spLocks/>
              </p:cNvSpPr>
              <p:nvPr userDrawn="1"/>
            </p:nvSpPr>
            <p:spPr bwMode="auto">
              <a:xfrm>
                <a:off x="7735548" y="6008207"/>
                <a:ext cx="179985" cy="179985"/>
              </a:xfrm>
              <a:custGeom>
                <a:avLst/>
                <a:gdLst>
                  <a:gd name="T0" fmla="*/ 252 w 12332"/>
                  <a:gd name="T1" fmla="*/ 135 h 12321"/>
                  <a:gd name="T2" fmla="*/ 249 w 12332"/>
                  <a:gd name="T3" fmla="*/ 154 h 12321"/>
                  <a:gd name="T4" fmla="*/ 244 w 12332"/>
                  <a:gd name="T5" fmla="*/ 171 h 12321"/>
                  <a:gd name="T6" fmla="*/ 236 w 12332"/>
                  <a:gd name="T7" fmla="*/ 188 h 12321"/>
                  <a:gd name="T8" fmla="*/ 225 w 12332"/>
                  <a:gd name="T9" fmla="*/ 203 h 12321"/>
                  <a:gd name="T10" fmla="*/ 215 w 12332"/>
                  <a:gd name="T11" fmla="*/ 215 h 12321"/>
                  <a:gd name="T12" fmla="*/ 203 w 12332"/>
                  <a:gd name="T13" fmla="*/ 225 h 12321"/>
                  <a:gd name="T14" fmla="*/ 188 w 12332"/>
                  <a:gd name="T15" fmla="*/ 236 h 12321"/>
                  <a:gd name="T16" fmla="*/ 171 w 12332"/>
                  <a:gd name="T17" fmla="*/ 244 h 12321"/>
                  <a:gd name="T18" fmla="*/ 154 w 12332"/>
                  <a:gd name="T19" fmla="*/ 249 h 12321"/>
                  <a:gd name="T20" fmla="*/ 135 w 12332"/>
                  <a:gd name="T21" fmla="*/ 252 h 12321"/>
                  <a:gd name="T22" fmla="*/ 123 w 12332"/>
                  <a:gd name="T23" fmla="*/ 252 h 12321"/>
                  <a:gd name="T24" fmla="*/ 104 w 12332"/>
                  <a:gd name="T25" fmla="*/ 250 h 12321"/>
                  <a:gd name="T26" fmla="*/ 86 w 12332"/>
                  <a:gd name="T27" fmla="*/ 246 h 12321"/>
                  <a:gd name="T28" fmla="*/ 69 w 12332"/>
                  <a:gd name="T29" fmla="*/ 239 h 12321"/>
                  <a:gd name="T30" fmla="*/ 54 w 12332"/>
                  <a:gd name="T31" fmla="*/ 229 h 12321"/>
                  <a:gd name="T32" fmla="*/ 39 w 12332"/>
                  <a:gd name="T33" fmla="*/ 217 h 12321"/>
                  <a:gd name="T34" fmla="*/ 31 w 12332"/>
                  <a:gd name="T35" fmla="*/ 208 h 12321"/>
                  <a:gd name="T36" fmla="*/ 19 w 12332"/>
                  <a:gd name="T37" fmla="*/ 193 h 12321"/>
                  <a:gd name="T38" fmla="*/ 11 w 12332"/>
                  <a:gd name="T39" fmla="*/ 177 h 12321"/>
                  <a:gd name="T40" fmla="*/ 5 w 12332"/>
                  <a:gd name="T41" fmla="*/ 160 h 12321"/>
                  <a:gd name="T42" fmla="*/ 1 w 12332"/>
                  <a:gd name="T43" fmla="*/ 142 h 12321"/>
                  <a:gd name="T44" fmla="*/ 0 w 12332"/>
                  <a:gd name="T45" fmla="*/ 126 h 12321"/>
                  <a:gd name="T46" fmla="*/ 1 w 12332"/>
                  <a:gd name="T47" fmla="*/ 110 h 12321"/>
                  <a:gd name="T48" fmla="*/ 5 w 12332"/>
                  <a:gd name="T49" fmla="*/ 92 h 12321"/>
                  <a:gd name="T50" fmla="*/ 11 w 12332"/>
                  <a:gd name="T51" fmla="*/ 75 h 12321"/>
                  <a:gd name="T52" fmla="*/ 19 w 12332"/>
                  <a:gd name="T53" fmla="*/ 59 h 12321"/>
                  <a:gd name="T54" fmla="*/ 31 w 12332"/>
                  <a:gd name="T55" fmla="*/ 44 h 12321"/>
                  <a:gd name="T56" fmla="*/ 39 w 12332"/>
                  <a:gd name="T57" fmla="*/ 35 h 12321"/>
                  <a:gd name="T58" fmla="*/ 54 w 12332"/>
                  <a:gd name="T59" fmla="*/ 23 h 12321"/>
                  <a:gd name="T60" fmla="*/ 69 w 12332"/>
                  <a:gd name="T61" fmla="*/ 13 h 12321"/>
                  <a:gd name="T62" fmla="*/ 86 w 12332"/>
                  <a:gd name="T63" fmla="*/ 6 h 12321"/>
                  <a:gd name="T64" fmla="*/ 104 w 12332"/>
                  <a:gd name="T65" fmla="*/ 2 h 12321"/>
                  <a:gd name="T66" fmla="*/ 123 w 12332"/>
                  <a:gd name="T67" fmla="*/ 0 h 12321"/>
                  <a:gd name="T68" fmla="*/ 135 w 12332"/>
                  <a:gd name="T69" fmla="*/ 0 h 12321"/>
                  <a:gd name="T70" fmla="*/ 154 w 12332"/>
                  <a:gd name="T71" fmla="*/ 3 h 12321"/>
                  <a:gd name="T72" fmla="*/ 171 w 12332"/>
                  <a:gd name="T73" fmla="*/ 8 h 12321"/>
                  <a:gd name="T74" fmla="*/ 188 w 12332"/>
                  <a:gd name="T75" fmla="*/ 16 h 12321"/>
                  <a:gd name="T76" fmla="*/ 203 w 12332"/>
                  <a:gd name="T77" fmla="*/ 27 h 12321"/>
                  <a:gd name="T78" fmla="*/ 215 w 12332"/>
                  <a:gd name="T79" fmla="*/ 37 h 12321"/>
                  <a:gd name="T80" fmla="*/ 225 w 12332"/>
                  <a:gd name="T81" fmla="*/ 49 h 12321"/>
                  <a:gd name="T82" fmla="*/ 236 w 12332"/>
                  <a:gd name="T83" fmla="*/ 64 h 12321"/>
                  <a:gd name="T84" fmla="*/ 244 w 12332"/>
                  <a:gd name="T85" fmla="*/ 81 h 12321"/>
                  <a:gd name="T86" fmla="*/ 249 w 12332"/>
                  <a:gd name="T87" fmla="*/ 98 h 12321"/>
                  <a:gd name="T88" fmla="*/ 252 w 12332"/>
                  <a:gd name="T89" fmla="*/ 117 h 1232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12332" h="12321">
                    <a:moveTo>
                      <a:pt x="12332" y="6160"/>
                    </a:moveTo>
                    <a:lnTo>
                      <a:pt x="12331" y="6313"/>
                    </a:lnTo>
                    <a:lnTo>
                      <a:pt x="12316" y="6618"/>
                    </a:lnTo>
                    <a:lnTo>
                      <a:pt x="12286" y="6921"/>
                    </a:lnTo>
                    <a:lnTo>
                      <a:pt x="12241" y="7219"/>
                    </a:lnTo>
                    <a:lnTo>
                      <a:pt x="12182" y="7516"/>
                    </a:lnTo>
                    <a:lnTo>
                      <a:pt x="12109" y="7808"/>
                    </a:lnTo>
                    <a:lnTo>
                      <a:pt x="12021" y="8095"/>
                    </a:lnTo>
                    <a:lnTo>
                      <a:pt x="11920" y="8379"/>
                    </a:lnTo>
                    <a:lnTo>
                      <a:pt x="11804" y="8656"/>
                    </a:lnTo>
                    <a:lnTo>
                      <a:pt x="11676" y="8928"/>
                    </a:lnTo>
                    <a:lnTo>
                      <a:pt x="11534" y="9193"/>
                    </a:lnTo>
                    <a:lnTo>
                      <a:pt x="11379" y="9452"/>
                    </a:lnTo>
                    <a:lnTo>
                      <a:pt x="11212" y="9703"/>
                    </a:lnTo>
                    <a:lnTo>
                      <a:pt x="11031" y="9947"/>
                    </a:lnTo>
                    <a:lnTo>
                      <a:pt x="10839" y="10181"/>
                    </a:lnTo>
                    <a:lnTo>
                      <a:pt x="10634" y="10408"/>
                    </a:lnTo>
                    <a:lnTo>
                      <a:pt x="10527" y="10517"/>
                    </a:lnTo>
                    <a:lnTo>
                      <a:pt x="10418" y="10624"/>
                    </a:lnTo>
                    <a:lnTo>
                      <a:pt x="10191" y="10829"/>
                    </a:lnTo>
                    <a:lnTo>
                      <a:pt x="9955" y="11022"/>
                    </a:lnTo>
                    <a:lnTo>
                      <a:pt x="9713" y="11202"/>
                    </a:lnTo>
                    <a:lnTo>
                      <a:pt x="9460" y="11369"/>
                    </a:lnTo>
                    <a:lnTo>
                      <a:pt x="9202" y="11524"/>
                    </a:lnTo>
                    <a:lnTo>
                      <a:pt x="8936" y="11665"/>
                    </a:lnTo>
                    <a:lnTo>
                      <a:pt x="8665" y="11793"/>
                    </a:lnTo>
                    <a:lnTo>
                      <a:pt x="8387" y="11909"/>
                    </a:lnTo>
                    <a:lnTo>
                      <a:pt x="8103" y="12011"/>
                    </a:lnTo>
                    <a:lnTo>
                      <a:pt x="7816" y="12098"/>
                    </a:lnTo>
                    <a:lnTo>
                      <a:pt x="7523" y="12172"/>
                    </a:lnTo>
                    <a:lnTo>
                      <a:pt x="7227" y="12231"/>
                    </a:lnTo>
                    <a:lnTo>
                      <a:pt x="6927" y="12275"/>
                    </a:lnTo>
                    <a:lnTo>
                      <a:pt x="6625" y="12305"/>
                    </a:lnTo>
                    <a:lnTo>
                      <a:pt x="6320" y="12320"/>
                    </a:lnTo>
                    <a:lnTo>
                      <a:pt x="6166" y="12321"/>
                    </a:lnTo>
                    <a:lnTo>
                      <a:pt x="6013" y="12320"/>
                    </a:lnTo>
                    <a:lnTo>
                      <a:pt x="5708" y="12305"/>
                    </a:lnTo>
                    <a:lnTo>
                      <a:pt x="5406" y="12275"/>
                    </a:lnTo>
                    <a:lnTo>
                      <a:pt x="5106" y="12231"/>
                    </a:lnTo>
                    <a:lnTo>
                      <a:pt x="4809" y="12172"/>
                    </a:lnTo>
                    <a:lnTo>
                      <a:pt x="4517" y="12098"/>
                    </a:lnTo>
                    <a:lnTo>
                      <a:pt x="4230" y="12011"/>
                    </a:lnTo>
                    <a:lnTo>
                      <a:pt x="3946" y="11909"/>
                    </a:lnTo>
                    <a:lnTo>
                      <a:pt x="3668" y="11793"/>
                    </a:lnTo>
                    <a:lnTo>
                      <a:pt x="3396" y="11665"/>
                    </a:lnTo>
                    <a:lnTo>
                      <a:pt x="3131" y="11524"/>
                    </a:lnTo>
                    <a:lnTo>
                      <a:pt x="2871" y="11369"/>
                    </a:lnTo>
                    <a:lnTo>
                      <a:pt x="2620" y="11202"/>
                    </a:lnTo>
                    <a:lnTo>
                      <a:pt x="2377" y="11022"/>
                    </a:lnTo>
                    <a:lnTo>
                      <a:pt x="2142" y="10829"/>
                    </a:lnTo>
                    <a:lnTo>
                      <a:pt x="1915" y="10624"/>
                    </a:lnTo>
                    <a:lnTo>
                      <a:pt x="1806" y="10517"/>
                    </a:lnTo>
                    <a:lnTo>
                      <a:pt x="1699" y="10408"/>
                    </a:lnTo>
                    <a:lnTo>
                      <a:pt x="1494" y="10181"/>
                    </a:lnTo>
                    <a:lnTo>
                      <a:pt x="1301" y="9947"/>
                    </a:lnTo>
                    <a:lnTo>
                      <a:pt x="1121" y="9703"/>
                    </a:lnTo>
                    <a:lnTo>
                      <a:pt x="953" y="9452"/>
                    </a:lnTo>
                    <a:lnTo>
                      <a:pt x="799" y="9193"/>
                    </a:lnTo>
                    <a:lnTo>
                      <a:pt x="657" y="8928"/>
                    </a:lnTo>
                    <a:lnTo>
                      <a:pt x="529" y="8656"/>
                    </a:lnTo>
                    <a:lnTo>
                      <a:pt x="413" y="8379"/>
                    </a:lnTo>
                    <a:lnTo>
                      <a:pt x="311" y="8095"/>
                    </a:lnTo>
                    <a:lnTo>
                      <a:pt x="224" y="7808"/>
                    </a:lnTo>
                    <a:lnTo>
                      <a:pt x="150" y="7516"/>
                    </a:lnTo>
                    <a:lnTo>
                      <a:pt x="91" y="7219"/>
                    </a:lnTo>
                    <a:lnTo>
                      <a:pt x="47" y="6921"/>
                    </a:lnTo>
                    <a:lnTo>
                      <a:pt x="16" y="6618"/>
                    </a:lnTo>
                    <a:lnTo>
                      <a:pt x="1" y="6313"/>
                    </a:lnTo>
                    <a:lnTo>
                      <a:pt x="0" y="6160"/>
                    </a:lnTo>
                    <a:lnTo>
                      <a:pt x="1" y="6007"/>
                    </a:lnTo>
                    <a:lnTo>
                      <a:pt x="16" y="5702"/>
                    </a:lnTo>
                    <a:lnTo>
                      <a:pt x="47" y="5400"/>
                    </a:lnTo>
                    <a:lnTo>
                      <a:pt x="91" y="5101"/>
                    </a:lnTo>
                    <a:lnTo>
                      <a:pt x="150" y="4805"/>
                    </a:lnTo>
                    <a:lnTo>
                      <a:pt x="224" y="4512"/>
                    </a:lnTo>
                    <a:lnTo>
                      <a:pt x="311" y="4225"/>
                    </a:lnTo>
                    <a:lnTo>
                      <a:pt x="413" y="3941"/>
                    </a:lnTo>
                    <a:lnTo>
                      <a:pt x="529" y="3664"/>
                    </a:lnTo>
                    <a:lnTo>
                      <a:pt x="657" y="3393"/>
                    </a:lnTo>
                    <a:lnTo>
                      <a:pt x="799" y="3127"/>
                    </a:lnTo>
                    <a:lnTo>
                      <a:pt x="953" y="2869"/>
                    </a:lnTo>
                    <a:lnTo>
                      <a:pt x="1121" y="2617"/>
                    </a:lnTo>
                    <a:lnTo>
                      <a:pt x="1301" y="2374"/>
                    </a:lnTo>
                    <a:lnTo>
                      <a:pt x="1494" y="2139"/>
                    </a:lnTo>
                    <a:lnTo>
                      <a:pt x="1699" y="1912"/>
                    </a:lnTo>
                    <a:lnTo>
                      <a:pt x="1806" y="1803"/>
                    </a:lnTo>
                    <a:lnTo>
                      <a:pt x="1915" y="1696"/>
                    </a:lnTo>
                    <a:lnTo>
                      <a:pt x="2142" y="1491"/>
                    </a:lnTo>
                    <a:lnTo>
                      <a:pt x="2377" y="1300"/>
                    </a:lnTo>
                    <a:lnTo>
                      <a:pt x="2620" y="1119"/>
                    </a:lnTo>
                    <a:lnTo>
                      <a:pt x="2871" y="952"/>
                    </a:lnTo>
                    <a:lnTo>
                      <a:pt x="3131" y="797"/>
                    </a:lnTo>
                    <a:lnTo>
                      <a:pt x="3396" y="655"/>
                    </a:lnTo>
                    <a:lnTo>
                      <a:pt x="3668" y="527"/>
                    </a:lnTo>
                    <a:lnTo>
                      <a:pt x="3946" y="412"/>
                    </a:lnTo>
                    <a:lnTo>
                      <a:pt x="4230" y="311"/>
                    </a:lnTo>
                    <a:lnTo>
                      <a:pt x="4517" y="223"/>
                    </a:lnTo>
                    <a:lnTo>
                      <a:pt x="4809" y="150"/>
                    </a:lnTo>
                    <a:lnTo>
                      <a:pt x="5106" y="90"/>
                    </a:lnTo>
                    <a:lnTo>
                      <a:pt x="5406" y="46"/>
                    </a:lnTo>
                    <a:lnTo>
                      <a:pt x="5708" y="16"/>
                    </a:lnTo>
                    <a:lnTo>
                      <a:pt x="6013" y="1"/>
                    </a:lnTo>
                    <a:lnTo>
                      <a:pt x="6166" y="0"/>
                    </a:lnTo>
                    <a:lnTo>
                      <a:pt x="6320" y="1"/>
                    </a:lnTo>
                    <a:lnTo>
                      <a:pt x="6625" y="16"/>
                    </a:lnTo>
                    <a:lnTo>
                      <a:pt x="6927" y="46"/>
                    </a:lnTo>
                    <a:lnTo>
                      <a:pt x="7227" y="90"/>
                    </a:lnTo>
                    <a:lnTo>
                      <a:pt x="7523" y="150"/>
                    </a:lnTo>
                    <a:lnTo>
                      <a:pt x="7816" y="223"/>
                    </a:lnTo>
                    <a:lnTo>
                      <a:pt x="8103" y="311"/>
                    </a:lnTo>
                    <a:lnTo>
                      <a:pt x="8387" y="412"/>
                    </a:lnTo>
                    <a:lnTo>
                      <a:pt x="8665" y="527"/>
                    </a:lnTo>
                    <a:lnTo>
                      <a:pt x="8936" y="655"/>
                    </a:lnTo>
                    <a:lnTo>
                      <a:pt x="9202" y="797"/>
                    </a:lnTo>
                    <a:lnTo>
                      <a:pt x="9460" y="952"/>
                    </a:lnTo>
                    <a:lnTo>
                      <a:pt x="9713" y="1119"/>
                    </a:lnTo>
                    <a:lnTo>
                      <a:pt x="9955" y="1300"/>
                    </a:lnTo>
                    <a:lnTo>
                      <a:pt x="10191" y="1491"/>
                    </a:lnTo>
                    <a:lnTo>
                      <a:pt x="10418" y="1696"/>
                    </a:lnTo>
                    <a:lnTo>
                      <a:pt x="10527" y="1803"/>
                    </a:lnTo>
                    <a:lnTo>
                      <a:pt x="10634" y="1912"/>
                    </a:lnTo>
                    <a:lnTo>
                      <a:pt x="10839" y="2139"/>
                    </a:lnTo>
                    <a:lnTo>
                      <a:pt x="11031" y="2374"/>
                    </a:lnTo>
                    <a:lnTo>
                      <a:pt x="11212" y="2617"/>
                    </a:lnTo>
                    <a:lnTo>
                      <a:pt x="11379" y="2869"/>
                    </a:lnTo>
                    <a:lnTo>
                      <a:pt x="11534" y="3127"/>
                    </a:lnTo>
                    <a:lnTo>
                      <a:pt x="11676" y="3393"/>
                    </a:lnTo>
                    <a:lnTo>
                      <a:pt x="11804" y="3664"/>
                    </a:lnTo>
                    <a:lnTo>
                      <a:pt x="11920" y="3941"/>
                    </a:lnTo>
                    <a:lnTo>
                      <a:pt x="12021" y="4225"/>
                    </a:lnTo>
                    <a:lnTo>
                      <a:pt x="12109" y="4512"/>
                    </a:lnTo>
                    <a:lnTo>
                      <a:pt x="12182" y="4805"/>
                    </a:lnTo>
                    <a:lnTo>
                      <a:pt x="12241" y="5101"/>
                    </a:lnTo>
                    <a:lnTo>
                      <a:pt x="12286" y="5400"/>
                    </a:lnTo>
                    <a:lnTo>
                      <a:pt x="12316" y="5702"/>
                    </a:lnTo>
                    <a:lnTo>
                      <a:pt x="12331" y="6007"/>
                    </a:lnTo>
                    <a:lnTo>
                      <a:pt x="12332" y="6160"/>
                    </a:lnTo>
                    <a:close/>
                  </a:path>
                </a:pathLst>
              </a:cu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3" name="Freeform 85"/>
              <p:cNvSpPr>
                <a:spLocks/>
              </p:cNvSpPr>
              <p:nvPr userDrawn="1"/>
            </p:nvSpPr>
            <p:spPr bwMode="auto">
              <a:xfrm>
                <a:off x="7806971" y="5961783"/>
                <a:ext cx="35711" cy="29997"/>
              </a:xfrm>
              <a:custGeom>
                <a:avLst/>
                <a:gdLst>
                  <a:gd name="T0" fmla="*/ 6 w 2453"/>
                  <a:gd name="T1" fmla="*/ 0 h 2075"/>
                  <a:gd name="T2" fmla="*/ 44 w 2453"/>
                  <a:gd name="T3" fmla="*/ 0 h 2075"/>
                  <a:gd name="T4" fmla="*/ 44 w 2453"/>
                  <a:gd name="T5" fmla="*/ 0 h 2075"/>
                  <a:gd name="T6" fmla="*/ 46 w 2453"/>
                  <a:gd name="T7" fmla="*/ 0 h 2075"/>
                  <a:gd name="T8" fmla="*/ 47 w 2453"/>
                  <a:gd name="T9" fmla="*/ 1 h 2075"/>
                  <a:gd name="T10" fmla="*/ 48 w 2453"/>
                  <a:gd name="T11" fmla="*/ 1 h 2075"/>
                  <a:gd name="T12" fmla="*/ 49 w 2453"/>
                  <a:gd name="T13" fmla="*/ 2 h 2075"/>
                  <a:gd name="T14" fmla="*/ 49 w 2453"/>
                  <a:gd name="T15" fmla="*/ 3 h 2075"/>
                  <a:gd name="T16" fmla="*/ 50 w 2453"/>
                  <a:gd name="T17" fmla="*/ 4 h 2075"/>
                  <a:gd name="T18" fmla="*/ 50 w 2453"/>
                  <a:gd name="T19" fmla="*/ 6 h 2075"/>
                  <a:gd name="T20" fmla="*/ 50 w 2453"/>
                  <a:gd name="T21" fmla="*/ 6 h 2075"/>
                  <a:gd name="T22" fmla="*/ 50 w 2453"/>
                  <a:gd name="T23" fmla="*/ 36 h 2075"/>
                  <a:gd name="T24" fmla="*/ 50 w 2453"/>
                  <a:gd name="T25" fmla="*/ 36 h 2075"/>
                  <a:gd name="T26" fmla="*/ 50 w 2453"/>
                  <a:gd name="T27" fmla="*/ 38 h 2075"/>
                  <a:gd name="T28" fmla="*/ 49 w 2453"/>
                  <a:gd name="T29" fmla="*/ 39 h 2075"/>
                  <a:gd name="T30" fmla="*/ 49 w 2453"/>
                  <a:gd name="T31" fmla="*/ 40 h 2075"/>
                  <a:gd name="T32" fmla="*/ 48 w 2453"/>
                  <a:gd name="T33" fmla="*/ 41 h 2075"/>
                  <a:gd name="T34" fmla="*/ 47 w 2453"/>
                  <a:gd name="T35" fmla="*/ 41 h 2075"/>
                  <a:gd name="T36" fmla="*/ 46 w 2453"/>
                  <a:gd name="T37" fmla="*/ 42 h 2075"/>
                  <a:gd name="T38" fmla="*/ 44 w 2453"/>
                  <a:gd name="T39" fmla="*/ 42 h 2075"/>
                  <a:gd name="T40" fmla="*/ 44 w 2453"/>
                  <a:gd name="T41" fmla="*/ 42 h 2075"/>
                  <a:gd name="T42" fmla="*/ 6 w 2453"/>
                  <a:gd name="T43" fmla="*/ 42 h 2075"/>
                  <a:gd name="T44" fmla="*/ 6 w 2453"/>
                  <a:gd name="T45" fmla="*/ 42 h 2075"/>
                  <a:gd name="T46" fmla="*/ 5 w 2453"/>
                  <a:gd name="T47" fmla="*/ 42 h 2075"/>
                  <a:gd name="T48" fmla="*/ 3 w 2453"/>
                  <a:gd name="T49" fmla="*/ 41 h 2075"/>
                  <a:gd name="T50" fmla="*/ 2 w 2453"/>
                  <a:gd name="T51" fmla="*/ 41 h 2075"/>
                  <a:gd name="T52" fmla="*/ 1 w 2453"/>
                  <a:gd name="T53" fmla="*/ 40 h 2075"/>
                  <a:gd name="T54" fmla="*/ 1 w 2453"/>
                  <a:gd name="T55" fmla="*/ 39 h 2075"/>
                  <a:gd name="T56" fmla="*/ 0 w 2453"/>
                  <a:gd name="T57" fmla="*/ 38 h 2075"/>
                  <a:gd name="T58" fmla="*/ 0 w 2453"/>
                  <a:gd name="T59" fmla="*/ 36 h 2075"/>
                  <a:gd name="T60" fmla="*/ 0 w 2453"/>
                  <a:gd name="T61" fmla="*/ 36 h 2075"/>
                  <a:gd name="T62" fmla="*/ 0 w 2453"/>
                  <a:gd name="T63" fmla="*/ 6 h 2075"/>
                  <a:gd name="T64" fmla="*/ 0 w 2453"/>
                  <a:gd name="T65" fmla="*/ 6 h 2075"/>
                  <a:gd name="T66" fmla="*/ 0 w 2453"/>
                  <a:gd name="T67" fmla="*/ 4 h 2075"/>
                  <a:gd name="T68" fmla="*/ 1 w 2453"/>
                  <a:gd name="T69" fmla="*/ 3 h 2075"/>
                  <a:gd name="T70" fmla="*/ 1 w 2453"/>
                  <a:gd name="T71" fmla="*/ 2 h 2075"/>
                  <a:gd name="T72" fmla="*/ 2 w 2453"/>
                  <a:gd name="T73" fmla="*/ 1 h 2075"/>
                  <a:gd name="T74" fmla="*/ 3 w 2453"/>
                  <a:gd name="T75" fmla="*/ 1 h 2075"/>
                  <a:gd name="T76" fmla="*/ 5 w 2453"/>
                  <a:gd name="T77" fmla="*/ 0 h 2075"/>
                  <a:gd name="T78" fmla="*/ 6 w 2453"/>
                  <a:gd name="T79" fmla="*/ 0 h 2075"/>
                  <a:gd name="T80" fmla="*/ 6 w 2453"/>
                  <a:gd name="T81" fmla="*/ 0 h 207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53" h="2075">
                    <a:moveTo>
                      <a:pt x="315" y="0"/>
                    </a:moveTo>
                    <a:lnTo>
                      <a:pt x="2139" y="0"/>
                    </a:lnTo>
                    <a:lnTo>
                      <a:pt x="2172" y="1"/>
                    </a:lnTo>
                    <a:lnTo>
                      <a:pt x="2233" y="13"/>
                    </a:lnTo>
                    <a:lnTo>
                      <a:pt x="2289" y="38"/>
                    </a:lnTo>
                    <a:lnTo>
                      <a:pt x="2340" y="71"/>
                    </a:lnTo>
                    <a:lnTo>
                      <a:pt x="2382" y="114"/>
                    </a:lnTo>
                    <a:lnTo>
                      <a:pt x="2417" y="164"/>
                    </a:lnTo>
                    <a:lnTo>
                      <a:pt x="2440" y="220"/>
                    </a:lnTo>
                    <a:lnTo>
                      <a:pt x="2452" y="282"/>
                    </a:lnTo>
                    <a:lnTo>
                      <a:pt x="2453" y="314"/>
                    </a:lnTo>
                    <a:lnTo>
                      <a:pt x="2453" y="1761"/>
                    </a:lnTo>
                    <a:lnTo>
                      <a:pt x="2452" y="1792"/>
                    </a:lnTo>
                    <a:lnTo>
                      <a:pt x="2440" y="1855"/>
                    </a:lnTo>
                    <a:lnTo>
                      <a:pt x="2417" y="1911"/>
                    </a:lnTo>
                    <a:lnTo>
                      <a:pt x="2382" y="1961"/>
                    </a:lnTo>
                    <a:lnTo>
                      <a:pt x="2340" y="2003"/>
                    </a:lnTo>
                    <a:lnTo>
                      <a:pt x="2289" y="2037"/>
                    </a:lnTo>
                    <a:lnTo>
                      <a:pt x="2233" y="2062"/>
                    </a:lnTo>
                    <a:lnTo>
                      <a:pt x="2172" y="2074"/>
                    </a:lnTo>
                    <a:lnTo>
                      <a:pt x="2139" y="2075"/>
                    </a:lnTo>
                    <a:lnTo>
                      <a:pt x="315" y="2075"/>
                    </a:lnTo>
                    <a:lnTo>
                      <a:pt x="282" y="2074"/>
                    </a:lnTo>
                    <a:lnTo>
                      <a:pt x="221" y="2062"/>
                    </a:lnTo>
                    <a:lnTo>
                      <a:pt x="164" y="2037"/>
                    </a:lnTo>
                    <a:lnTo>
                      <a:pt x="114" y="2003"/>
                    </a:lnTo>
                    <a:lnTo>
                      <a:pt x="71" y="1961"/>
                    </a:lnTo>
                    <a:lnTo>
                      <a:pt x="37" y="1911"/>
                    </a:lnTo>
                    <a:lnTo>
                      <a:pt x="14" y="1855"/>
                    </a:lnTo>
                    <a:lnTo>
                      <a:pt x="1" y="1792"/>
                    </a:lnTo>
                    <a:lnTo>
                      <a:pt x="0" y="1761"/>
                    </a:lnTo>
                    <a:lnTo>
                      <a:pt x="0" y="314"/>
                    </a:lnTo>
                    <a:lnTo>
                      <a:pt x="1" y="282"/>
                    </a:lnTo>
                    <a:lnTo>
                      <a:pt x="14" y="220"/>
                    </a:lnTo>
                    <a:lnTo>
                      <a:pt x="37" y="164"/>
                    </a:lnTo>
                    <a:lnTo>
                      <a:pt x="71" y="114"/>
                    </a:lnTo>
                    <a:lnTo>
                      <a:pt x="114" y="71"/>
                    </a:lnTo>
                    <a:lnTo>
                      <a:pt x="164" y="38"/>
                    </a:lnTo>
                    <a:lnTo>
                      <a:pt x="221" y="13"/>
                    </a:lnTo>
                    <a:lnTo>
                      <a:pt x="282" y="1"/>
                    </a:lnTo>
                    <a:lnTo>
                      <a:pt x="315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4" name="Rectangle 86"/>
              <p:cNvSpPr>
                <a:spLocks noChangeArrowheads="1"/>
              </p:cNvSpPr>
              <p:nvPr userDrawn="1"/>
            </p:nvSpPr>
            <p:spPr bwMode="auto">
              <a:xfrm>
                <a:off x="7818398" y="5991066"/>
                <a:ext cx="13570" cy="107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55" name="Freeform 87"/>
              <p:cNvSpPr>
                <a:spLocks/>
              </p:cNvSpPr>
              <p:nvPr userDrawn="1"/>
            </p:nvSpPr>
            <p:spPr bwMode="auto">
              <a:xfrm>
                <a:off x="7734120" y="6002494"/>
                <a:ext cx="30712" cy="29997"/>
              </a:xfrm>
              <a:custGeom>
                <a:avLst/>
                <a:gdLst>
                  <a:gd name="T0" fmla="*/ 1 w 2083"/>
                  <a:gd name="T1" fmla="*/ 20 h 2081"/>
                  <a:gd name="T2" fmla="*/ 20 w 2083"/>
                  <a:gd name="T3" fmla="*/ 1 h 2081"/>
                  <a:gd name="T4" fmla="*/ 21 w 2083"/>
                  <a:gd name="T5" fmla="*/ 1 h 2081"/>
                  <a:gd name="T6" fmla="*/ 21 w 2083"/>
                  <a:gd name="T7" fmla="*/ 1 h 2081"/>
                  <a:gd name="T8" fmla="*/ 22 w 2083"/>
                  <a:gd name="T9" fmla="*/ 0 h 2081"/>
                  <a:gd name="T10" fmla="*/ 23 w 2083"/>
                  <a:gd name="T11" fmla="*/ 0 h 2081"/>
                  <a:gd name="T12" fmla="*/ 24 w 2083"/>
                  <a:gd name="T13" fmla="*/ 0 h 2081"/>
                  <a:gd name="T14" fmla="*/ 25 w 2083"/>
                  <a:gd name="T15" fmla="*/ 0 h 2081"/>
                  <a:gd name="T16" fmla="*/ 26 w 2083"/>
                  <a:gd name="T17" fmla="*/ 1 h 2081"/>
                  <a:gd name="T18" fmla="*/ 26 w 2083"/>
                  <a:gd name="T19" fmla="*/ 1 h 2081"/>
                  <a:gd name="T20" fmla="*/ 27 w 2083"/>
                  <a:gd name="T21" fmla="*/ 1 h 2081"/>
                  <a:gd name="T22" fmla="*/ 42 w 2083"/>
                  <a:gd name="T23" fmla="*/ 16 h 2081"/>
                  <a:gd name="T24" fmla="*/ 42 w 2083"/>
                  <a:gd name="T25" fmla="*/ 16 h 2081"/>
                  <a:gd name="T26" fmla="*/ 43 w 2083"/>
                  <a:gd name="T27" fmla="*/ 17 h 2081"/>
                  <a:gd name="T28" fmla="*/ 43 w 2083"/>
                  <a:gd name="T29" fmla="*/ 18 h 2081"/>
                  <a:gd name="T30" fmla="*/ 43 w 2083"/>
                  <a:gd name="T31" fmla="*/ 19 h 2081"/>
                  <a:gd name="T32" fmla="*/ 43 w 2083"/>
                  <a:gd name="T33" fmla="*/ 20 h 2081"/>
                  <a:gd name="T34" fmla="*/ 43 w 2083"/>
                  <a:gd name="T35" fmla="*/ 20 h 2081"/>
                  <a:gd name="T36" fmla="*/ 43 w 2083"/>
                  <a:gd name="T37" fmla="*/ 21 h 2081"/>
                  <a:gd name="T38" fmla="*/ 42 w 2083"/>
                  <a:gd name="T39" fmla="*/ 22 h 2081"/>
                  <a:gd name="T40" fmla="*/ 42 w 2083"/>
                  <a:gd name="T41" fmla="*/ 22 h 2081"/>
                  <a:gd name="T42" fmla="*/ 23 w 2083"/>
                  <a:gd name="T43" fmla="*/ 41 h 2081"/>
                  <a:gd name="T44" fmla="*/ 22 w 2083"/>
                  <a:gd name="T45" fmla="*/ 41 h 2081"/>
                  <a:gd name="T46" fmla="*/ 22 w 2083"/>
                  <a:gd name="T47" fmla="*/ 42 h 2081"/>
                  <a:gd name="T48" fmla="*/ 21 w 2083"/>
                  <a:gd name="T49" fmla="*/ 42 h 2081"/>
                  <a:gd name="T50" fmla="*/ 20 w 2083"/>
                  <a:gd name="T51" fmla="*/ 42 h 2081"/>
                  <a:gd name="T52" fmla="*/ 19 w 2083"/>
                  <a:gd name="T53" fmla="*/ 42 h 2081"/>
                  <a:gd name="T54" fmla="*/ 18 w 2083"/>
                  <a:gd name="T55" fmla="*/ 42 h 2081"/>
                  <a:gd name="T56" fmla="*/ 17 w 2083"/>
                  <a:gd name="T57" fmla="*/ 42 h 2081"/>
                  <a:gd name="T58" fmla="*/ 17 w 2083"/>
                  <a:gd name="T59" fmla="*/ 41 h 2081"/>
                  <a:gd name="T60" fmla="*/ 16 w 2083"/>
                  <a:gd name="T61" fmla="*/ 41 h 2081"/>
                  <a:gd name="T62" fmla="*/ 1 w 2083"/>
                  <a:gd name="T63" fmla="*/ 26 h 2081"/>
                  <a:gd name="T64" fmla="*/ 1 w 2083"/>
                  <a:gd name="T65" fmla="*/ 26 h 2081"/>
                  <a:gd name="T66" fmla="*/ 1 w 2083"/>
                  <a:gd name="T67" fmla="*/ 25 h 2081"/>
                  <a:gd name="T68" fmla="*/ 0 w 2083"/>
                  <a:gd name="T69" fmla="*/ 24 h 2081"/>
                  <a:gd name="T70" fmla="*/ 0 w 2083"/>
                  <a:gd name="T71" fmla="*/ 23 h 2081"/>
                  <a:gd name="T72" fmla="*/ 0 w 2083"/>
                  <a:gd name="T73" fmla="*/ 22 h 2081"/>
                  <a:gd name="T74" fmla="*/ 0 w 2083"/>
                  <a:gd name="T75" fmla="*/ 22 h 2081"/>
                  <a:gd name="T76" fmla="*/ 1 w 2083"/>
                  <a:gd name="T77" fmla="*/ 21 h 2081"/>
                  <a:gd name="T78" fmla="*/ 1 w 2083"/>
                  <a:gd name="T79" fmla="*/ 20 h 2081"/>
                  <a:gd name="T80" fmla="*/ 1 w 2083"/>
                  <a:gd name="T81" fmla="*/ 20 h 208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083" h="2081">
                    <a:moveTo>
                      <a:pt x="66" y="978"/>
                    </a:moveTo>
                    <a:lnTo>
                      <a:pt x="979" y="66"/>
                    </a:lnTo>
                    <a:lnTo>
                      <a:pt x="995" y="49"/>
                    </a:lnTo>
                    <a:lnTo>
                      <a:pt x="1033" y="25"/>
                    </a:lnTo>
                    <a:lnTo>
                      <a:pt x="1073" y="8"/>
                    </a:lnTo>
                    <a:lnTo>
                      <a:pt x="1115" y="0"/>
                    </a:lnTo>
                    <a:lnTo>
                      <a:pt x="1158" y="0"/>
                    </a:lnTo>
                    <a:lnTo>
                      <a:pt x="1200" y="8"/>
                    </a:lnTo>
                    <a:lnTo>
                      <a:pt x="1240" y="25"/>
                    </a:lnTo>
                    <a:lnTo>
                      <a:pt x="1277" y="49"/>
                    </a:lnTo>
                    <a:lnTo>
                      <a:pt x="1294" y="66"/>
                    </a:lnTo>
                    <a:lnTo>
                      <a:pt x="2019" y="789"/>
                    </a:lnTo>
                    <a:lnTo>
                      <a:pt x="2034" y="806"/>
                    </a:lnTo>
                    <a:lnTo>
                      <a:pt x="2059" y="844"/>
                    </a:lnTo>
                    <a:lnTo>
                      <a:pt x="2075" y="883"/>
                    </a:lnTo>
                    <a:lnTo>
                      <a:pt x="2083" y="925"/>
                    </a:lnTo>
                    <a:lnTo>
                      <a:pt x="2083" y="968"/>
                    </a:lnTo>
                    <a:lnTo>
                      <a:pt x="2075" y="1010"/>
                    </a:lnTo>
                    <a:lnTo>
                      <a:pt x="2059" y="1050"/>
                    </a:lnTo>
                    <a:lnTo>
                      <a:pt x="2034" y="1087"/>
                    </a:lnTo>
                    <a:lnTo>
                      <a:pt x="2019" y="1105"/>
                    </a:lnTo>
                    <a:lnTo>
                      <a:pt x="1104" y="2017"/>
                    </a:lnTo>
                    <a:lnTo>
                      <a:pt x="1088" y="2032"/>
                    </a:lnTo>
                    <a:lnTo>
                      <a:pt x="1051" y="2057"/>
                    </a:lnTo>
                    <a:lnTo>
                      <a:pt x="1011" y="2073"/>
                    </a:lnTo>
                    <a:lnTo>
                      <a:pt x="969" y="2081"/>
                    </a:lnTo>
                    <a:lnTo>
                      <a:pt x="926" y="2081"/>
                    </a:lnTo>
                    <a:lnTo>
                      <a:pt x="884" y="2073"/>
                    </a:lnTo>
                    <a:lnTo>
                      <a:pt x="844" y="2057"/>
                    </a:lnTo>
                    <a:lnTo>
                      <a:pt x="806" y="2032"/>
                    </a:lnTo>
                    <a:lnTo>
                      <a:pt x="790" y="2017"/>
                    </a:lnTo>
                    <a:lnTo>
                      <a:pt x="66" y="1293"/>
                    </a:lnTo>
                    <a:lnTo>
                      <a:pt x="49" y="1276"/>
                    </a:lnTo>
                    <a:lnTo>
                      <a:pt x="25" y="1239"/>
                    </a:lnTo>
                    <a:lnTo>
                      <a:pt x="9" y="1199"/>
                    </a:lnTo>
                    <a:lnTo>
                      <a:pt x="0" y="1157"/>
                    </a:lnTo>
                    <a:lnTo>
                      <a:pt x="0" y="1114"/>
                    </a:lnTo>
                    <a:lnTo>
                      <a:pt x="9" y="1072"/>
                    </a:lnTo>
                    <a:lnTo>
                      <a:pt x="25" y="1032"/>
                    </a:lnTo>
                    <a:lnTo>
                      <a:pt x="49" y="994"/>
                    </a:lnTo>
                    <a:lnTo>
                      <a:pt x="66" y="97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6" name="Freeform 88"/>
              <p:cNvSpPr>
                <a:spLocks/>
              </p:cNvSpPr>
              <p:nvPr userDrawn="1"/>
            </p:nvSpPr>
            <p:spPr bwMode="auto">
              <a:xfrm>
                <a:off x="7753404" y="6021063"/>
                <a:ext cx="12142" cy="12142"/>
              </a:xfrm>
              <a:custGeom>
                <a:avLst/>
                <a:gdLst>
                  <a:gd name="T0" fmla="*/ 0 w 835"/>
                  <a:gd name="T1" fmla="*/ 10 h 834"/>
                  <a:gd name="T2" fmla="*/ 10 w 835"/>
                  <a:gd name="T3" fmla="*/ 0 h 834"/>
                  <a:gd name="T4" fmla="*/ 17 w 835"/>
                  <a:gd name="T5" fmla="*/ 7 h 834"/>
                  <a:gd name="T6" fmla="*/ 7 w 835"/>
                  <a:gd name="T7" fmla="*/ 17 h 834"/>
                  <a:gd name="T8" fmla="*/ 0 w 835"/>
                  <a:gd name="T9" fmla="*/ 10 h 8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5" h="834">
                    <a:moveTo>
                      <a:pt x="0" y="472"/>
                    </a:moveTo>
                    <a:lnTo>
                      <a:pt x="473" y="0"/>
                    </a:lnTo>
                    <a:lnTo>
                      <a:pt x="835" y="362"/>
                    </a:lnTo>
                    <a:lnTo>
                      <a:pt x="363" y="834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7" name="Freeform 89"/>
              <p:cNvSpPr>
                <a:spLocks/>
              </p:cNvSpPr>
              <p:nvPr userDrawn="1"/>
            </p:nvSpPr>
            <p:spPr bwMode="auto">
              <a:xfrm>
                <a:off x="7818398" y="6091057"/>
                <a:ext cx="14284" cy="14284"/>
              </a:xfrm>
              <a:custGeom>
                <a:avLst/>
                <a:gdLst>
                  <a:gd name="T0" fmla="*/ 20 w 969"/>
                  <a:gd name="T1" fmla="*/ 10 h 968"/>
                  <a:gd name="T2" fmla="*/ 20 w 969"/>
                  <a:gd name="T3" fmla="*/ 11 h 968"/>
                  <a:gd name="T4" fmla="*/ 20 w 969"/>
                  <a:gd name="T5" fmla="*/ 13 h 968"/>
                  <a:gd name="T6" fmla="*/ 19 w 969"/>
                  <a:gd name="T7" fmla="*/ 15 h 968"/>
                  <a:gd name="T8" fmla="*/ 18 w 969"/>
                  <a:gd name="T9" fmla="*/ 16 h 968"/>
                  <a:gd name="T10" fmla="*/ 16 w 969"/>
                  <a:gd name="T11" fmla="*/ 18 h 968"/>
                  <a:gd name="T12" fmla="*/ 15 w 969"/>
                  <a:gd name="T13" fmla="*/ 19 h 968"/>
                  <a:gd name="T14" fmla="*/ 13 w 969"/>
                  <a:gd name="T15" fmla="*/ 20 h 968"/>
                  <a:gd name="T16" fmla="*/ 11 w 969"/>
                  <a:gd name="T17" fmla="*/ 20 h 968"/>
                  <a:gd name="T18" fmla="*/ 10 w 969"/>
                  <a:gd name="T19" fmla="*/ 20 h 968"/>
                  <a:gd name="T20" fmla="*/ 9 w 969"/>
                  <a:gd name="T21" fmla="*/ 20 h 968"/>
                  <a:gd name="T22" fmla="*/ 7 w 969"/>
                  <a:gd name="T23" fmla="*/ 20 h 968"/>
                  <a:gd name="T24" fmla="*/ 5 w 969"/>
                  <a:gd name="T25" fmla="*/ 19 h 968"/>
                  <a:gd name="T26" fmla="*/ 4 w 969"/>
                  <a:gd name="T27" fmla="*/ 18 h 968"/>
                  <a:gd name="T28" fmla="*/ 2 w 969"/>
                  <a:gd name="T29" fmla="*/ 16 h 968"/>
                  <a:gd name="T30" fmla="*/ 1 w 969"/>
                  <a:gd name="T31" fmla="*/ 15 h 968"/>
                  <a:gd name="T32" fmla="*/ 0 w 969"/>
                  <a:gd name="T33" fmla="*/ 13 h 968"/>
                  <a:gd name="T34" fmla="*/ 0 w 969"/>
                  <a:gd name="T35" fmla="*/ 11 h 968"/>
                  <a:gd name="T36" fmla="*/ 0 w 969"/>
                  <a:gd name="T37" fmla="*/ 10 h 968"/>
                  <a:gd name="T38" fmla="*/ 0 w 969"/>
                  <a:gd name="T39" fmla="*/ 9 h 968"/>
                  <a:gd name="T40" fmla="*/ 0 w 969"/>
                  <a:gd name="T41" fmla="*/ 7 h 968"/>
                  <a:gd name="T42" fmla="*/ 1 w 969"/>
                  <a:gd name="T43" fmla="*/ 5 h 968"/>
                  <a:gd name="T44" fmla="*/ 2 w 969"/>
                  <a:gd name="T45" fmla="*/ 4 h 968"/>
                  <a:gd name="T46" fmla="*/ 4 w 969"/>
                  <a:gd name="T47" fmla="*/ 2 h 968"/>
                  <a:gd name="T48" fmla="*/ 5 w 969"/>
                  <a:gd name="T49" fmla="*/ 1 h 968"/>
                  <a:gd name="T50" fmla="*/ 7 w 969"/>
                  <a:gd name="T51" fmla="*/ 0 h 968"/>
                  <a:gd name="T52" fmla="*/ 9 w 969"/>
                  <a:gd name="T53" fmla="*/ 0 h 968"/>
                  <a:gd name="T54" fmla="*/ 10 w 969"/>
                  <a:gd name="T55" fmla="*/ 0 h 968"/>
                  <a:gd name="T56" fmla="*/ 11 w 969"/>
                  <a:gd name="T57" fmla="*/ 0 h 968"/>
                  <a:gd name="T58" fmla="*/ 13 w 969"/>
                  <a:gd name="T59" fmla="*/ 0 h 968"/>
                  <a:gd name="T60" fmla="*/ 15 w 969"/>
                  <a:gd name="T61" fmla="*/ 1 h 968"/>
                  <a:gd name="T62" fmla="*/ 16 w 969"/>
                  <a:gd name="T63" fmla="*/ 2 h 968"/>
                  <a:gd name="T64" fmla="*/ 18 w 969"/>
                  <a:gd name="T65" fmla="*/ 4 h 968"/>
                  <a:gd name="T66" fmla="*/ 19 w 969"/>
                  <a:gd name="T67" fmla="*/ 5 h 968"/>
                  <a:gd name="T68" fmla="*/ 20 w 969"/>
                  <a:gd name="T69" fmla="*/ 7 h 968"/>
                  <a:gd name="T70" fmla="*/ 20 w 969"/>
                  <a:gd name="T71" fmla="*/ 9 h 968"/>
                  <a:gd name="T72" fmla="*/ 20 w 969"/>
                  <a:gd name="T73" fmla="*/ 10 h 96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69" h="968">
                    <a:moveTo>
                      <a:pt x="969" y="484"/>
                    </a:moveTo>
                    <a:lnTo>
                      <a:pt x="967" y="534"/>
                    </a:lnTo>
                    <a:lnTo>
                      <a:pt x="948" y="629"/>
                    </a:lnTo>
                    <a:lnTo>
                      <a:pt x="911" y="716"/>
                    </a:lnTo>
                    <a:lnTo>
                      <a:pt x="859" y="793"/>
                    </a:lnTo>
                    <a:lnTo>
                      <a:pt x="793" y="858"/>
                    </a:lnTo>
                    <a:lnTo>
                      <a:pt x="716" y="910"/>
                    </a:lnTo>
                    <a:lnTo>
                      <a:pt x="628" y="947"/>
                    </a:lnTo>
                    <a:lnTo>
                      <a:pt x="534" y="966"/>
                    </a:lnTo>
                    <a:lnTo>
                      <a:pt x="484" y="968"/>
                    </a:lnTo>
                    <a:lnTo>
                      <a:pt x="434" y="966"/>
                    </a:lnTo>
                    <a:lnTo>
                      <a:pt x="340" y="947"/>
                    </a:lnTo>
                    <a:lnTo>
                      <a:pt x="253" y="910"/>
                    </a:lnTo>
                    <a:lnTo>
                      <a:pt x="175" y="858"/>
                    </a:lnTo>
                    <a:lnTo>
                      <a:pt x="110" y="793"/>
                    </a:lnTo>
                    <a:lnTo>
                      <a:pt x="58" y="716"/>
                    </a:lnTo>
                    <a:lnTo>
                      <a:pt x="21" y="629"/>
                    </a:lnTo>
                    <a:lnTo>
                      <a:pt x="2" y="534"/>
                    </a:lnTo>
                    <a:lnTo>
                      <a:pt x="0" y="484"/>
                    </a:lnTo>
                    <a:lnTo>
                      <a:pt x="2" y="434"/>
                    </a:lnTo>
                    <a:lnTo>
                      <a:pt x="21" y="340"/>
                    </a:lnTo>
                    <a:lnTo>
                      <a:pt x="58" y="253"/>
                    </a:lnTo>
                    <a:lnTo>
                      <a:pt x="110" y="176"/>
                    </a:lnTo>
                    <a:lnTo>
                      <a:pt x="175" y="110"/>
                    </a:lnTo>
                    <a:lnTo>
                      <a:pt x="253" y="58"/>
                    </a:lnTo>
                    <a:lnTo>
                      <a:pt x="340" y="21"/>
                    </a:lnTo>
                    <a:lnTo>
                      <a:pt x="434" y="2"/>
                    </a:lnTo>
                    <a:lnTo>
                      <a:pt x="484" y="0"/>
                    </a:lnTo>
                    <a:lnTo>
                      <a:pt x="534" y="2"/>
                    </a:lnTo>
                    <a:lnTo>
                      <a:pt x="628" y="21"/>
                    </a:lnTo>
                    <a:lnTo>
                      <a:pt x="716" y="58"/>
                    </a:lnTo>
                    <a:lnTo>
                      <a:pt x="793" y="110"/>
                    </a:lnTo>
                    <a:lnTo>
                      <a:pt x="859" y="176"/>
                    </a:lnTo>
                    <a:lnTo>
                      <a:pt x="911" y="253"/>
                    </a:lnTo>
                    <a:lnTo>
                      <a:pt x="948" y="340"/>
                    </a:lnTo>
                    <a:lnTo>
                      <a:pt x="967" y="434"/>
                    </a:lnTo>
                    <a:lnTo>
                      <a:pt x="969" y="484"/>
                    </a:lnTo>
                    <a:close/>
                  </a:path>
                </a:pathLst>
              </a:cu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8" name="Freeform 90"/>
              <p:cNvSpPr>
                <a:spLocks/>
              </p:cNvSpPr>
              <p:nvPr userDrawn="1"/>
            </p:nvSpPr>
            <p:spPr bwMode="auto">
              <a:xfrm>
                <a:off x="7822684" y="6035348"/>
                <a:ext cx="5714" cy="52853"/>
              </a:xfrm>
              <a:custGeom>
                <a:avLst/>
                <a:gdLst>
                  <a:gd name="T0" fmla="*/ 0 w 365"/>
                  <a:gd name="T1" fmla="*/ 74 h 3624"/>
                  <a:gd name="T2" fmla="*/ 2 w 365"/>
                  <a:gd name="T3" fmla="*/ 4 h 3624"/>
                  <a:gd name="T4" fmla="*/ 4 w 365"/>
                  <a:gd name="T5" fmla="*/ 0 h 3624"/>
                  <a:gd name="T6" fmla="*/ 6 w 365"/>
                  <a:gd name="T7" fmla="*/ 4 h 3624"/>
                  <a:gd name="T8" fmla="*/ 8 w 365"/>
                  <a:gd name="T9" fmla="*/ 74 h 3624"/>
                  <a:gd name="T10" fmla="*/ 0 w 365"/>
                  <a:gd name="T11" fmla="*/ 74 h 36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65" h="3624">
                    <a:moveTo>
                      <a:pt x="0" y="3624"/>
                    </a:moveTo>
                    <a:lnTo>
                      <a:pt x="95" y="177"/>
                    </a:lnTo>
                    <a:lnTo>
                      <a:pt x="188" y="0"/>
                    </a:lnTo>
                    <a:lnTo>
                      <a:pt x="276" y="177"/>
                    </a:lnTo>
                    <a:lnTo>
                      <a:pt x="365" y="3624"/>
                    </a:lnTo>
                    <a:lnTo>
                      <a:pt x="0" y="362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9" name="Line 91"/>
              <p:cNvSpPr>
                <a:spLocks noChangeShapeType="1"/>
              </p:cNvSpPr>
              <p:nvPr userDrawn="1"/>
            </p:nvSpPr>
            <p:spPr bwMode="auto">
              <a:xfrm>
                <a:off x="7825541" y="6020349"/>
                <a:ext cx="0" cy="8571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0" name="Line 92"/>
              <p:cNvSpPr>
                <a:spLocks noChangeShapeType="1"/>
              </p:cNvSpPr>
              <p:nvPr userDrawn="1"/>
            </p:nvSpPr>
            <p:spPr bwMode="auto">
              <a:xfrm flipH="1">
                <a:off x="7894821" y="6098200"/>
                <a:ext cx="8571" cy="0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" name="Line 93"/>
              <p:cNvSpPr>
                <a:spLocks noChangeShapeType="1"/>
              </p:cNvSpPr>
              <p:nvPr userDrawn="1"/>
            </p:nvSpPr>
            <p:spPr bwMode="auto">
              <a:xfrm flipV="1">
                <a:off x="7825541" y="6167480"/>
                <a:ext cx="0" cy="8571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2" name="Line 94"/>
              <p:cNvSpPr>
                <a:spLocks noChangeShapeType="1"/>
              </p:cNvSpPr>
              <p:nvPr userDrawn="1"/>
            </p:nvSpPr>
            <p:spPr bwMode="auto">
              <a:xfrm>
                <a:off x="7747690" y="6098200"/>
                <a:ext cx="8571" cy="0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" name="Line 95"/>
              <p:cNvSpPr>
                <a:spLocks noChangeShapeType="1"/>
              </p:cNvSpPr>
              <p:nvPr userDrawn="1"/>
            </p:nvSpPr>
            <p:spPr bwMode="auto">
              <a:xfrm flipH="1">
                <a:off x="7860538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4" name="Line 96"/>
              <p:cNvSpPr>
                <a:spLocks noChangeShapeType="1"/>
              </p:cNvSpPr>
              <p:nvPr userDrawn="1"/>
            </p:nvSpPr>
            <p:spPr bwMode="auto">
              <a:xfrm flipH="1">
                <a:off x="7885536" y="6058918"/>
                <a:ext cx="7857" cy="4285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5" name="Line 97"/>
              <p:cNvSpPr>
                <a:spLocks noChangeShapeType="1"/>
              </p:cNvSpPr>
              <p:nvPr userDrawn="1"/>
            </p:nvSpPr>
            <p:spPr bwMode="auto">
              <a:xfrm flipH="1" flipV="1">
                <a:off x="7885536" y="6132482"/>
                <a:ext cx="7857" cy="4999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6" name="Line 98"/>
              <p:cNvSpPr>
                <a:spLocks noChangeShapeType="1"/>
              </p:cNvSpPr>
              <p:nvPr userDrawn="1"/>
            </p:nvSpPr>
            <p:spPr bwMode="auto">
              <a:xfrm flipH="1" flipV="1">
                <a:off x="7860538" y="6158195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7" name="Line 99"/>
              <p:cNvSpPr>
                <a:spLocks noChangeShapeType="1"/>
              </p:cNvSpPr>
              <p:nvPr userDrawn="1"/>
            </p:nvSpPr>
            <p:spPr bwMode="auto">
              <a:xfrm flipV="1">
                <a:off x="7786259" y="6158195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8" name="Line 100"/>
              <p:cNvSpPr>
                <a:spLocks noChangeShapeType="1"/>
              </p:cNvSpPr>
              <p:nvPr userDrawn="1"/>
            </p:nvSpPr>
            <p:spPr bwMode="auto">
              <a:xfrm flipV="1">
                <a:off x="7757690" y="6132482"/>
                <a:ext cx="7857" cy="4999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9" name="Line 101"/>
              <p:cNvSpPr>
                <a:spLocks noChangeShapeType="1"/>
              </p:cNvSpPr>
              <p:nvPr userDrawn="1"/>
            </p:nvSpPr>
            <p:spPr bwMode="auto">
              <a:xfrm>
                <a:off x="7757690" y="6058918"/>
                <a:ext cx="7857" cy="4285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0" name="Line 102"/>
              <p:cNvSpPr>
                <a:spLocks noChangeShapeType="1"/>
              </p:cNvSpPr>
              <p:nvPr userDrawn="1"/>
            </p:nvSpPr>
            <p:spPr bwMode="auto">
              <a:xfrm>
                <a:off x="7786259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1" name="Line 103"/>
              <p:cNvSpPr>
                <a:spLocks noChangeShapeType="1"/>
              </p:cNvSpPr>
              <p:nvPr userDrawn="1"/>
            </p:nvSpPr>
            <p:spPr bwMode="auto">
              <a:xfrm>
                <a:off x="7786259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3" name="Grupo 12"/>
            <p:cNvGrpSpPr/>
            <p:nvPr userDrawn="1"/>
          </p:nvGrpSpPr>
          <p:grpSpPr>
            <a:xfrm>
              <a:off x="8049807" y="5647120"/>
              <a:ext cx="1094193" cy="998155"/>
              <a:chOff x="8049807" y="5609020"/>
              <a:chExt cx="1094193" cy="998155"/>
            </a:xfrm>
          </p:grpSpPr>
          <p:sp>
            <p:nvSpPr>
              <p:cNvPr id="32" name="Retângulo 177"/>
              <p:cNvSpPr>
                <a:spLocks noChangeArrowheads="1"/>
              </p:cNvSpPr>
              <p:nvPr userDrawn="1"/>
            </p:nvSpPr>
            <p:spPr bwMode="auto">
              <a:xfrm>
                <a:off x="8049807" y="5822113"/>
                <a:ext cx="1004200" cy="7850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80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tângulo 56"/>
              <p:cNvSpPr>
                <a:spLocks noChangeArrowheads="1"/>
              </p:cNvSpPr>
              <p:nvPr userDrawn="1"/>
            </p:nvSpPr>
            <p:spPr bwMode="auto">
              <a:xfrm>
                <a:off x="8049807" y="5609020"/>
                <a:ext cx="1004200" cy="212839"/>
              </a:xfrm>
              <a:prstGeom prst="rect">
                <a:avLst/>
              </a:prstGeom>
              <a:solidFill>
                <a:schemeClr val="accent1"/>
              </a:solidFill>
              <a:ln w="1800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4" name="Rectangle 50"/>
              <p:cNvSpPr>
                <a:spLocks noChangeArrowheads="1"/>
              </p:cNvSpPr>
              <p:nvPr userDrawn="1"/>
            </p:nvSpPr>
            <p:spPr bwMode="auto">
              <a:xfrm>
                <a:off x="8742606" y="6407005"/>
                <a:ext cx="401394" cy="12856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  <a:buFontTx/>
                  <a:buNone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5" name="Rectangle 50"/>
              <p:cNvSpPr>
                <a:spLocks noChangeArrowheads="1"/>
              </p:cNvSpPr>
              <p:nvPr/>
            </p:nvSpPr>
            <p:spPr bwMode="auto">
              <a:xfrm>
                <a:off x="8084581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50"/>
              <p:cNvSpPr>
                <a:spLocks noChangeArrowheads="1"/>
              </p:cNvSpPr>
              <p:nvPr/>
            </p:nvSpPr>
            <p:spPr bwMode="auto">
              <a:xfrm>
                <a:off x="8166854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50"/>
              <p:cNvSpPr>
                <a:spLocks noChangeArrowheads="1"/>
              </p:cNvSpPr>
              <p:nvPr/>
            </p:nvSpPr>
            <p:spPr bwMode="auto">
              <a:xfrm>
                <a:off x="8249127" y="6407005"/>
                <a:ext cx="81178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0"/>
              <p:cNvSpPr>
                <a:spLocks noChangeArrowheads="1"/>
              </p:cNvSpPr>
              <p:nvPr/>
            </p:nvSpPr>
            <p:spPr bwMode="auto">
              <a:xfrm>
                <a:off x="8331399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/>
            </p:nvSpPr>
            <p:spPr bwMode="auto">
              <a:xfrm>
                <a:off x="8413672" y="6407005"/>
                <a:ext cx="81178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50"/>
              <p:cNvSpPr>
                <a:spLocks noChangeArrowheads="1"/>
              </p:cNvSpPr>
              <p:nvPr/>
            </p:nvSpPr>
            <p:spPr bwMode="auto">
              <a:xfrm>
                <a:off x="8495945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50"/>
              <p:cNvSpPr>
                <a:spLocks noChangeArrowheads="1"/>
              </p:cNvSpPr>
              <p:nvPr/>
            </p:nvSpPr>
            <p:spPr bwMode="auto">
              <a:xfrm>
                <a:off x="8578218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50"/>
              <p:cNvSpPr>
                <a:spLocks noChangeArrowheads="1"/>
              </p:cNvSpPr>
              <p:nvPr/>
            </p:nvSpPr>
            <p:spPr bwMode="auto">
              <a:xfrm>
                <a:off x="8660490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Rectangle 50"/>
              <p:cNvSpPr>
                <a:spLocks noChangeArrowheads="1"/>
              </p:cNvSpPr>
              <p:nvPr userDrawn="1"/>
            </p:nvSpPr>
            <p:spPr bwMode="auto">
              <a:xfrm>
                <a:off x="8736892" y="5988923"/>
                <a:ext cx="401394" cy="12856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  <a:buFontTx/>
                  <a:buNone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44" name="Rectangle 50"/>
              <p:cNvSpPr>
                <a:spLocks noChangeArrowheads="1"/>
              </p:cNvSpPr>
              <p:nvPr/>
            </p:nvSpPr>
            <p:spPr bwMode="auto">
              <a:xfrm>
                <a:off x="8079090" y="5988923"/>
                <a:ext cx="81090" cy="12856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50"/>
              <p:cNvSpPr>
                <a:spLocks noChangeArrowheads="1"/>
              </p:cNvSpPr>
              <p:nvPr/>
            </p:nvSpPr>
            <p:spPr bwMode="auto">
              <a:xfrm>
                <a:off x="8161273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50"/>
              <p:cNvSpPr>
                <a:spLocks noChangeArrowheads="1"/>
              </p:cNvSpPr>
              <p:nvPr/>
            </p:nvSpPr>
            <p:spPr bwMode="auto">
              <a:xfrm>
                <a:off x="8243457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50"/>
              <p:cNvSpPr>
                <a:spLocks noChangeArrowheads="1"/>
              </p:cNvSpPr>
              <p:nvPr/>
            </p:nvSpPr>
            <p:spPr bwMode="auto">
              <a:xfrm>
                <a:off x="8325640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0"/>
              <p:cNvSpPr>
                <a:spLocks noChangeArrowheads="1"/>
              </p:cNvSpPr>
              <p:nvPr/>
            </p:nvSpPr>
            <p:spPr bwMode="auto">
              <a:xfrm>
                <a:off x="8407824" y="5988923"/>
                <a:ext cx="81090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0"/>
              <p:cNvSpPr>
                <a:spLocks noChangeArrowheads="1"/>
              </p:cNvSpPr>
              <p:nvPr/>
            </p:nvSpPr>
            <p:spPr bwMode="auto">
              <a:xfrm>
                <a:off x="8490007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Rectangle 50"/>
              <p:cNvSpPr>
                <a:spLocks noChangeArrowheads="1"/>
              </p:cNvSpPr>
              <p:nvPr/>
            </p:nvSpPr>
            <p:spPr bwMode="auto">
              <a:xfrm>
                <a:off x="8572190" y="5988923"/>
                <a:ext cx="81090" cy="12856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Rectangle 50"/>
              <p:cNvSpPr>
                <a:spLocks noChangeArrowheads="1"/>
              </p:cNvSpPr>
              <p:nvPr/>
            </p:nvSpPr>
            <p:spPr bwMode="auto">
              <a:xfrm>
                <a:off x="8654373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4" name="Grupo 13"/>
            <p:cNvGrpSpPr/>
            <p:nvPr userDrawn="1"/>
          </p:nvGrpSpPr>
          <p:grpSpPr>
            <a:xfrm>
              <a:off x="6248364" y="5882738"/>
              <a:ext cx="269977" cy="458532"/>
              <a:chOff x="6248364" y="5844638"/>
              <a:chExt cx="269977" cy="458532"/>
            </a:xfrm>
          </p:grpSpPr>
          <p:sp>
            <p:nvSpPr>
              <p:cNvPr id="24" name="Line 6"/>
              <p:cNvSpPr>
                <a:spLocks noChangeShapeType="1"/>
              </p:cNvSpPr>
              <p:nvPr userDrawn="1"/>
            </p:nvSpPr>
            <p:spPr bwMode="auto">
              <a:xfrm>
                <a:off x="6284791" y="6075572"/>
                <a:ext cx="79883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Line 7"/>
              <p:cNvSpPr>
                <a:spLocks noChangeShapeType="1"/>
              </p:cNvSpPr>
              <p:nvPr userDrawn="1"/>
            </p:nvSpPr>
            <p:spPr bwMode="auto">
              <a:xfrm>
                <a:off x="6397462" y="5955137"/>
                <a:ext cx="85249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Line 8"/>
              <p:cNvSpPr>
                <a:spLocks noChangeShapeType="1"/>
              </p:cNvSpPr>
              <p:nvPr userDrawn="1"/>
            </p:nvSpPr>
            <p:spPr bwMode="auto">
              <a:xfrm flipV="1">
                <a:off x="6365867" y="5998931"/>
                <a:ext cx="40538" cy="7664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7" name="Line 10"/>
              <p:cNvSpPr>
                <a:spLocks noChangeShapeType="1"/>
              </p:cNvSpPr>
              <p:nvPr userDrawn="1"/>
            </p:nvSpPr>
            <p:spPr bwMode="auto">
              <a:xfrm>
                <a:off x="6397462" y="6204219"/>
                <a:ext cx="87633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8" name="Rectangle 113"/>
              <p:cNvSpPr>
                <a:spLocks noChangeArrowheads="1"/>
              </p:cNvSpPr>
              <p:nvPr userDrawn="1"/>
            </p:nvSpPr>
            <p:spPr bwMode="auto">
              <a:xfrm>
                <a:off x="6261744" y="5844638"/>
                <a:ext cx="245884" cy="458532"/>
              </a:xfrm>
              <a:prstGeom prst="rect">
                <a:avLst/>
              </a:prstGeom>
              <a:noFill/>
              <a:ln w="18000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29" name="Retângulo 28"/>
              <p:cNvSpPr/>
              <p:nvPr userDrawn="1"/>
            </p:nvSpPr>
            <p:spPr bwMode="auto">
              <a:xfrm>
                <a:off x="6248364" y="6048192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30" name="Retângulo 29"/>
              <p:cNvSpPr/>
              <p:nvPr userDrawn="1"/>
            </p:nvSpPr>
            <p:spPr bwMode="auto">
              <a:xfrm>
                <a:off x="6484772" y="5926774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31" name="Retângulo 30"/>
              <p:cNvSpPr/>
              <p:nvPr userDrawn="1"/>
            </p:nvSpPr>
            <p:spPr bwMode="auto">
              <a:xfrm>
                <a:off x="6486201" y="6175324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</p:grpSp>
        <p:grpSp>
          <p:nvGrpSpPr>
            <p:cNvPr id="15" name="Grupo 14"/>
            <p:cNvGrpSpPr/>
            <p:nvPr userDrawn="1"/>
          </p:nvGrpSpPr>
          <p:grpSpPr>
            <a:xfrm>
              <a:off x="6087117" y="5778681"/>
              <a:ext cx="2032519" cy="740229"/>
              <a:chOff x="6087117" y="5740581"/>
              <a:chExt cx="2032519" cy="740229"/>
            </a:xfrm>
          </p:grpSpPr>
          <p:cxnSp>
            <p:nvCxnSpPr>
              <p:cNvPr id="16" name="Conector angulado 15"/>
              <p:cNvCxnSpPr>
                <a:stCxn id="61" idx="1"/>
                <a:endCxn id="74" idx="1"/>
              </p:cNvCxnSpPr>
              <p:nvPr userDrawn="1"/>
            </p:nvCxnSpPr>
            <p:spPr>
              <a:xfrm rot="5400000">
                <a:off x="7534874" y="6046379"/>
                <a:ext cx="160042" cy="421294"/>
              </a:xfrm>
              <a:prstGeom prst="bentConnector2">
                <a:avLst/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angulado 16"/>
              <p:cNvCxnSpPr>
                <a:stCxn id="35" idx="1"/>
                <a:endCxn id="73" idx="1"/>
              </p:cNvCxnSpPr>
              <p:nvPr userDrawn="1"/>
            </p:nvCxnSpPr>
            <p:spPr>
              <a:xfrm rot="10800000">
                <a:off x="7404249" y="6480250"/>
                <a:ext cx="680333" cy="560"/>
              </a:xfrm>
              <a:prstGeom prst="bentConnector3">
                <a:avLst>
                  <a:gd name="adj1" fmla="val 50000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angulado 17"/>
              <p:cNvCxnSpPr>
                <a:stCxn id="72" idx="0"/>
                <a:endCxn id="28" idx="2"/>
              </p:cNvCxnSpPr>
              <p:nvPr userDrawn="1"/>
            </p:nvCxnSpPr>
            <p:spPr>
              <a:xfrm rot="10800000">
                <a:off x="6384686" y="6312696"/>
                <a:ext cx="776726" cy="99307"/>
              </a:xfrm>
              <a:prstGeom prst="bentConnector2">
                <a:avLst/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angulado 18"/>
              <p:cNvCxnSpPr>
                <a:stCxn id="75" idx="3"/>
                <a:endCxn id="55" idx="28"/>
              </p:cNvCxnSpPr>
              <p:nvPr userDrawn="1"/>
            </p:nvCxnSpPr>
            <p:spPr>
              <a:xfrm rot="10800000" flipH="1">
                <a:off x="7149983" y="6012625"/>
                <a:ext cx="584387" cy="396917"/>
              </a:xfrm>
              <a:prstGeom prst="bentConnector5">
                <a:avLst>
                  <a:gd name="adj1" fmla="val -39118"/>
                  <a:gd name="adj2" fmla="val 118614"/>
                  <a:gd name="adj3" fmla="val 90764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angulado 19"/>
              <p:cNvCxnSpPr/>
              <p:nvPr userDrawn="1"/>
            </p:nvCxnSpPr>
            <p:spPr>
              <a:xfrm rot="16200000" flipV="1">
                <a:off x="7959018" y="5830691"/>
                <a:ext cx="27141" cy="294095"/>
              </a:xfrm>
              <a:prstGeom prst="bentConnector3">
                <a:avLst>
                  <a:gd name="adj1" fmla="val 478947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angulado 20"/>
              <p:cNvCxnSpPr>
                <a:stCxn id="88" idx="3"/>
                <a:endCxn id="29" idx="1"/>
              </p:cNvCxnSpPr>
              <p:nvPr userDrawn="1"/>
            </p:nvCxnSpPr>
            <p:spPr>
              <a:xfrm flipV="1">
                <a:off x="6087117" y="6085572"/>
                <a:ext cx="161247" cy="530"/>
              </a:xfrm>
              <a:prstGeom prst="bentConnector3">
                <a:avLst>
                  <a:gd name="adj1" fmla="val 50000"/>
                </a:avLst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ector angulado 21"/>
              <p:cNvCxnSpPr>
                <a:endCxn id="30" idx="3"/>
              </p:cNvCxnSpPr>
              <p:nvPr userDrawn="1"/>
            </p:nvCxnSpPr>
            <p:spPr>
              <a:xfrm rot="5400000">
                <a:off x="6447083" y="5816761"/>
                <a:ext cx="207697" cy="68038"/>
              </a:xfrm>
              <a:prstGeom prst="bentConnector2">
                <a:avLst/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ector angulado 22"/>
              <p:cNvCxnSpPr>
                <a:endCxn id="31" idx="3"/>
              </p:cNvCxnSpPr>
              <p:nvPr userDrawn="1"/>
            </p:nvCxnSpPr>
            <p:spPr>
              <a:xfrm rot="5400000">
                <a:off x="6391785" y="5867138"/>
                <a:ext cx="462597" cy="209484"/>
              </a:xfrm>
              <a:prstGeom prst="bentConnector2">
                <a:avLst/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2026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84CD-8AC0-4FA3-89C3-EF5C4B295A2F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94451"/>
            <a:ext cx="2057400" cy="365125"/>
          </a:xfrm>
          <a:prstGeom prst="rect">
            <a:avLst/>
          </a:prstGeom>
        </p:spPr>
        <p:txBody>
          <a:bodyPr/>
          <a:lstStyle/>
          <a:p>
            <a:fld id="{E7B9CD9D-1AC3-4606-9F36-ECCA237A5965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6457950" y="63944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B9CD9D-1AC3-4606-9F36-ECCA237A5965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7" name="Grupo 6"/>
          <p:cNvGrpSpPr/>
          <p:nvPr userDrawn="1"/>
        </p:nvGrpSpPr>
        <p:grpSpPr>
          <a:xfrm>
            <a:off x="5818868" y="5734233"/>
            <a:ext cx="3325132" cy="1098185"/>
            <a:chOff x="5818868" y="5547090"/>
            <a:chExt cx="3325132" cy="1098185"/>
          </a:xfrm>
        </p:grpSpPr>
        <p:grpSp>
          <p:nvGrpSpPr>
            <p:cNvPr id="8" name="Grupo 7"/>
            <p:cNvGrpSpPr/>
            <p:nvPr userDrawn="1"/>
          </p:nvGrpSpPr>
          <p:grpSpPr>
            <a:xfrm>
              <a:off x="5818868" y="5547090"/>
              <a:ext cx="1331117" cy="1043035"/>
              <a:chOff x="5818868" y="5508990"/>
              <a:chExt cx="1331117" cy="1043035"/>
            </a:xfrm>
          </p:grpSpPr>
          <p:sp>
            <p:nvSpPr>
              <p:cNvPr id="74" name="Forma livre 73"/>
              <p:cNvSpPr/>
              <p:nvPr userDrawn="1"/>
            </p:nvSpPr>
            <p:spPr>
              <a:xfrm>
                <a:off x="6074886" y="5718968"/>
                <a:ext cx="969646" cy="636587"/>
              </a:xfrm>
              <a:custGeom>
                <a:avLst/>
                <a:gdLst>
                  <a:gd name="connsiteX0" fmla="*/ 18330 w 983530"/>
                  <a:gd name="connsiteY0" fmla="*/ 982308 h 982308"/>
                  <a:gd name="connsiteX1" fmla="*/ 18330 w 983530"/>
                  <a:gd name="connsiteY1" fmla="*/ 194908 h 982308"/>
                  <a:gd name="connsiteX2" fmla="*/ 208830 w 983530"/>
                  <a:gd name="connsiteY2" fmla="*/ 17108 h 982308"/>
                  <a:gd name="connsiteX3" fmla="*/ 983530 w 983530"/>
                  <a:gd name="connsiteY3" fmla="*/ 17108 h 982308"/>
                  <a:gd name="connsiteX0" fmla="*/ 18330 w 983530"/>
                  <a:gd name="connsiteY0" fmla="*/ 978139 h 978139"/>
                  <a:gd name="connsiteX1" fmla="*/ 18330 w 983530"/>
                  <a:gd name="connsiteY1" fmla="*/ 190739 h 978139"/>
                  <a:gd name="connsiteX2" fmla="*/ 208830 w 983530"/>
                  <a:gd name="connsiteY2" fmla="*/ 12939 h 978139"/>
                  <a:gd name="connsiteX3" fmla="*/ 983530 w 983530"/>
                  <a:gd name="connsiteY3" fmla="*/ 12939 h 978139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8001 w 973201"/>
                  <a:gd name="connsiteY0" fmla="*/ 986439 h 986439"/>
                  <a:gd name="connsiteX1" fmla="*/ 8001 w 973201"/>
                  <a:gd name="connsiteY1" fmla="*/ 199039 h 986439"/>
                  <a:gd name="connsiteX2" fmla="*/ 198501 w 973201"/>
                  <a:gd name="connsiteY2" fmla="*/ 21239 h 986439"/>
                  <a:gd name="connsiteX3" fmla="*/ 973201 w 973201"/>
                  <a:gd name="connsiteY3" fmla="*/ 21239 h 986439"/>
                  <a:gd name="connsiteX0" fmla="*/ 5031 w 970231"/>
                  <a:gd name="connsiteY0" fmla="*/ 986439 h 986439"/>
                  <a:gd name="connsiteX1" fmla="*/ 5031 w 970231"/>
                  <a:gd name="connsiteY1" fmla="*/ 199039 h 986439"/>
                  <a:gd name="connsiteX2" fmla="*/ 195531 w 970231"/>
                  <a:gd name="connsiteY2" fmla="*/ 21239 h 986439"/>
                  <a:gd name="connsiteX3" fmla="*/ 970231 w 970231"/>
                  <a:gd name="connsiteY3" fmla="*/ 21239 h 986439"/>
                  <a:gd name="connsiteX0" fmla="*/ 0 w 965200"/>
                  <a:gd name="connsiteY0" fmla="*/ 986439 h 986439"/>
                  <a:gd name="connsiteX1" fmla="*/ 0 w 965200"/>
                  <a:gd name="connsiteY1" fmla="*/ 199039 h 986439"/>
                  <a:gd name="connsiteX2" fmla="*/ 190500 w 965200"/>
                  <a:gd name="connsiteY2" fmla="*/ 21239 h 986439"/>
                  <a:gd name="connsiteX3" fmla="*/ 965200 w 965200"/>
                  <a:gd name="connsiteY3" fmla="*/ 21239 h 986439"/>
                  <a:gd name="connsiteX0" fmla="*/ 0 w 965200"/>
                  <a:gd name="connsiteY0" fmla="*/ 986439 h 986439"/>
                  <a:gd name="connsiteX1" fmla="*/ 0 w 965200"/>
                  <a:gd name="connsiteY1" fmla="*/ 199039 h 986439"/>
                  <a:gd name="connsiteX2" fmla="*/ 190500 w 965200"/>
                  <a:gd name="connsiteY2" fmla="*/ 21239 h 986439"/>
                  <a:gd name="connsiteX3" fmla="*/ 965200 w 965200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71627 h 971627"/>
                  <a:gd name="connsiteX1" fmla="*/ 521 w 965721"/>
                  <a:gd name="connsiteY1" fmla="*/ 184227 h 971627"/>
                  <a:gd name="connsiteX2" fmla="*/ 191021 w 965721"/>
                  <a:gd name="connsiteY2" fmla="*/ 6427 h 971627"/>
                  <a:gd name="connsiteX3" fmla="*/ 965721 w 965721"/>
                  <a:gd name="connsiteY3" fmla="*/ 6427 h 971627"/>
                  <a:gd name="connsiteX0" fmla="*/ 521 w 965721"/>
                  <a:gd name="connsiteY0" fmla="*/ 971627 h 971627"/>
                  <a:gd name="connsiteX1" fmla="*/ 521 w 965721"/>
                  <a:gd name="connsiteY1" fmla="*/ 184227 h 971627"/>
                  <a:gd name="connsiteX2" fmla="*/ 191021 w 965721"/>
                  <a:gd name="connsiteY2" fmla="*/ 6427 h 971627"/>
                  <a:gd name="connsiteX3" fmla="*/ 965721 w 965721"/>
                  <a:gd name="connsiteY3" fmla="*/ 6427 h 971627"/>
                  <a:gd name="connsiteX0" fmla="*/ 521 w 965721"/>
                  <a:gd name="connsiteY0" fmla="*/ 965200 h 965200"/>
                  <a:gd name="connsiteX1" fmla="*/ 521 w 965721"/>
                  <a:gd name="connsiteY1" fmla="*/ 177800 h 965200"/>
                  <a:gd name="connsiteX2" fmla="*/ 191021 w 965721"/>
                  <a:gd name="connsiteY2" fmla="*/ 0 h 965200"/>
                  <a:gd name="connsiteX3" fmla="*/ 965721 w 965721"/>
                  <a:gd name="connsiteY3" fmla="*/ 0 h 965200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8102"/>
                  <a:gd name="connsiteY0" fmla="*/ 977106 h 977106"/>
                  <a:gd name="connsiteX1" fmla="*/ 521 w 968102"/>
                  <a:gd name="connsiteY1" fmla="*/ 189706 h 977106"/>
                  <a:gd name="connsiteX2" fmla="*/ 188640 w 968102"/>
                  <a:gd name="connsiteY2" fmla="*/ 2381 h 977106"/>
                  <a:gd name="connsiteX3" fmla="*/ 968102 w 968102"/>
                  <a:gd name="connsiteY3" fmla="*/ 0 h 977106"/>
                  <a:gd name="connsiteX0" fmla="*/ 521 w 968102"/>
                  <a:gd name="connsiteY0" fmla="*/ 977106 h 977106"/>
                  <a:gd name="connsiteX1" fmla="*/ 521 w 968102"/>
                  <a:gd name="connsiteY1" fmla="*/ 189706 h 977106"/>
                  <a:gd name="connsiteX2" fmla="*/ 188640 w 968102"/>
                  <a:gd name="connsiteY2" fmla="*/ 2381 h 977106"/>
                  <a:gd name="connsiteX3" fmla="*/ 968102 w 968102"/>
                  <a:gd name="connsiteY3" fmla="*/ 0 h 977106"/>
                  <a:gd name="connsiteX0" fmla="*/ 521 w 968102"/>
                  <a:gd name="connsiteY0" fmla="*/ 636587 h 636587"/>
                  <a:gd name="connsiteX1" fmla="*/ 521 w 968102"/>
                  <a:gd name="connsiteY1" fmla="*/ 189706 h 636587"/>
                  <a:gd name="connsiteX2" fmla="*/ 188640 w 968102"/>
                  <a:gd name="connsiteY2" fmla="*/ 2381 h 636587"/>
                  <a:gd name="connsiteX3" fmla="*/ 968102 w 968102"/>
                  <a:gd name="connsiteY3" fmla="*/ 0 h 636587"/>
                  <a:gd name="connsiteX0" fmla="*/ 2065 w 969646"/>
                  <a:gd name="connsiteY0" fmla="*/ 636587 h 636587"/>
                  <a:gd name="connsiteX1" fmla="*/ 2065 w 969646"/>
                  <a:gd name="connsiteY1" fmla="*/ 189706 h 636587"/>
                  <a:gd name="connsiteX2" fmla="*/ 190184 w 969646"/>
                  <a:gd name="connsiteY2" fmla="*/ 2381 h 636587"/>
                  <a:gd name="connsiteX3" fmla="*/ 969646 w 969646"/>
                  <a:gd name="connsiteY3" fmla="*/ 0 h 636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9646" h="636587">
                    <a:moveTo>
                      <a:pt x="2065" y="636587"/>
                    </a:moveTo>
                    <a:cubicBezTo>
                      <a:pt x="-1111" y="366976"/>
                      <a:pt x="-231" y="429682"/>
                      <a:pt x="2065" y="189706"/>
                    </a:cubicBezTo>
                    <a:cubicBezTo>
                      <a:pt x="3653" y="70114"/>
                      <a:pt x="96521" y="14742"/>
                      <a:pt x="190184" y="2381"/>
                    </a:cubicBezTo>
                    <a:lnTo>
                      <a:pt x="969646" y="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5" name="Grupo 74"/>
              <p:cNvGrpSpPr/>
              <p:nvPr userDrawn="1"/>
            </p:nvGrpSpPr>
            <p:grpSpPr>
              <a:xfrm>
                <a:off x="5818868" y="5508990"/>
                <a:ext cx="1331117" cy="1043035"/>
                <a:chOff x="5818868" y="5508990"/>
                <a:chExt cx="1331117" cy="1043035"/>
              </a:xfrm>
            </p:grpSpPr>
            <p:grpSp>
              <p:nvGrpSpPr>
                <p:cNvPr id="76" name="Grupo 75"/>
                <p:cNvGrpSpPr/>
                <p:nvPr userDrawn="1"/>
              </p:nvGrpSpPr>
              <p:grpSpPr>
                <a:xfrm>
                  <a:off x="5818868" y="5530451"/>
                  <a:ext cx="1113276" cy="1021574"/>
                  <a:chOff x="5818868" y="5530451"/>
                  <a:chExt cx="1113276" cy="1021574"/>
                </a:xfrm>
              </p:grpSpPr>
              <p:sp>
                <p:nvSpPr>
                  <p:cNvPr id="78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5891946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79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6045667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0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6197698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1" name="Rectangle 42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24330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2" name="Rectangle 43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39701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3" name="Rectangle 44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550727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4" name="Rectangle 45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70274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5" name="Rectangle 46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856457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6" name="Retângulo 85"/>
                  <p:cNvSpPr/>
                  <p:nvPr userDrawn="1"/>
                </p:nvSpPr>
                <p:spPr>
                  <a:xfrm>
                    <a:off x="6029979" y="6050865"/>
                    <a:ext cx="57138" cy="514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87" name="Retângulo 86"/>
                  <p:cNvSpPr/>
                  <p:nvPr userDrawn="1"/>
                </p:nvSpPr>
                <p:spPr>
                  <a:xfrm>
                    <a:off x="6397091" y="5683294"/>
                    <a:ext cx="57138" cy="507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88" name="Retângulo 87"/>
                  <p:cNvSpPr/>
                  <p:nvPr userDrawn="1"/>
                </p:nvSpPr>
                <p:spPr>
                  <a:xfrm>
                    <a:off x="6554934" y="5683294"/>
                    <a:ext cx="57138" cy="507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89" name="Retângulo 88"/>
                  <p:cNvSpPr/>
                  <p:nvPr userDrawn="1"/>
                </p:nvSpPr>
                <p:spPr>
                  <a:xfrm>
                    <a:off x="5818868" y="5626894"/>
                    <a:ext cx="1113276" cy="925131"/>
                  </a:xfrm>
                  <a:prstGeom prst="rect">
                    <a:avLst/>
                  </a:prstGeom>
                  <a:gradFill>
                    <a:gsLst>
                      <a:gs pos="7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</p:grpSp>
            <p:sp>
              <p:nvSpPr>
                <p:cNvPr id="77" name="Retângulo 76"/>
                <p:cNvSpPr/>
                <p:nvPr userDrawn="1"/>
              </p:nvSpPr>
              <p:spPr>
                <a:xfrm rot="16200000">
                  <a:off x="6042549" y="5424332"/>
                  <a:ext cx="1022777" cy="1192094"/>
                </a:xfrm>
                <a:prstGeom prst="rect">
                  <a:avLst/>
                </a:prstGeom>
                <a:gradFill>
                  <a:gsLst>
                    <a:gs pos="77000">
                      <a:schemeClr val="bg1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defRPr/>
                  </a:pPr>
                  <a:endParaRPr lang="pt-BR"/>
                </a:p>
              </p:txBody>
            </p:sp>
          </p:grpSp>
        </p:grpSp>
        <p:grpSp>
          <p:nvGrpSpPr>
            <p:cNvPr id="9" name="Grupo 8"/>
            <p:cNvGrpSpPr/>
            <p:nvPr userDrawn="1"/>
          </p:nvGrpSpPr>
          <p:grpSpPr>
            <a:xfrm>
              <a:off x="7149984" y="6308803"/>
              <a:ext cx="254264" cy="263549"/>
              <a:chOff x="7149984" y="6270703"/>
              <a:chExt cx="254264" cy="263549"/>
            </a:xfrm>
          </p:grpSpPr>
          <p:sp>
            <p:nvSpPr>
              <p:cNvPr id="70" name="Triângulo isósceles 69"/>
              <p:cNvSpPr/>
              <p:nvPr/>
            </p:nvSpPr>
            <p:spPr bwMode="auto">
              <a:xfrm rot="16200000">
                <a:off x="7143556" y="6288559"/>
                <a:ext cx="263549" cy="22783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 dirty="0"/>
              </a:p>
            </p:txBody>
          </p:sp>
          <p:sp>
            <p:nvSpPr>
              <p:cNvPr id="71" name="Retângulo 70"/>
              <p:cNvSpPr/>
              <p:nvPr/>
            </p:nvSpPr>
            <p:spPr bwMode="auto">
              <a:xfrm rot="10800000">
                <a:off x="7372822" y="6461797"/>
                <a:ext cx="31426" cy="178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72" name="Retângulo 71"/>
              <p:cNvSpPr/>
              <p:nvPr/>
            </p:nvSpPr>
            <p:spPr bwMode="auto">
              <a:xfrm rot="10800000">
                <a:off x="7372822" y="6318952"/>
                <a:ext cx="31426" cy="171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73" name="Retângulo 72"/>
              <p:cNvSpPr/>
              <p:nvPr/>
            </p:nvSpPr>
            <p:spPr bwMode="auto">
              <a:xfrm rot="10800000">
                <a:off x="7149984" y="6391089"/>
                <a:ext cx="31426" cy="178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</p:grpSp>
        <p:grpSp>
          <p:nvGrpSpPr>
            <p:cNvPr id="10" name="Grupo 9"/>
            <p:cNvGrpSpPr/>
            <p:nvPr userDrawn="1"/>
          </p:nvGrpSpPr>
          <p:grpSpPr>
            <a:xfrm>
              <a:off x="7734120" y="5999883"/>
              <a:ext cx="181413" cy="226409"/>
              <a:chOff x="7734120" y="5961783"/>
              <a:chExt cx="181413" cy="226409"/>
            </a:xfrm>
          </p:grpSpPr>
          <p:sp>
            <p:nvSpPr>
              <p:cNvPr id="50" name="Freeform 84"/>
              <p:cNvSpPr>
                <a:spLocks/>
              </p:cNvSpPr>
              <p:nvPr userDrawn="1"/>
            </p:nvSpPr>
            <p:spPr bwMode="auto">
              <a:xfrm>
                <a:off x="7735548" y="6008207"/>
                <a:ext cx="179985" cy="179985"/>
              </a:xfrm>
              <a:custGeom>
                <a:avLst/>
                <a:gdLst>
                  <a:gd name="T0" fmla="*/ 252 w 12332"/>
                  <a:gd name="T1" fmla="*/ 135 h 12321"/>
                  <a:gd name="T2" fmla="*/ 249 w 12332"/>
                  <a:gd name="T3" fmla="*/ 154 h 12321"/>
                  <a:gd name="T4" fmla="*/ 244 w 12332"/>
                  <a:gd name="T5" fmla="*/ 171 h 12321"/>
                  <a:gd name="T6" fmla="*/ 236 w 12332"/>
                  <a:gd name="T7" fmla="*/ 188 h 12321"/>
                  <a:gd name="T8" fmla="*/ 225 w 12332"/>
                  <a:gd name="T9" fmla="*/ 203 h 12321"/>
                  <a:gd name="T10" fmla="*/ 215 w 12332"/>
                  <a:gd name="T11" fmla="*/ 215 h 12321"/>
                  <a:gd name="T12" fmla="*/ 203 w 12332"/>
                  <a:gd name="T13" fmla="*/ 225 h 12321"/>
                  <a:gd name="T14" fmla="*/ 188 w 12332"/>
                  <a:gd name="T15" fmla="*/ 236 h 12321"/>
                  <a:gd name="T16" fmla="*/ 171 w 12332"/>
                  <a:gd name="T17" fmla="*/ 244 h 12321"/>
                  <a:gd name="T18" fmla="*/ 154 w 12332"/>
                  <a:gd name="T19" fmla="*/ 249 h 12321"/>
                  <a:gd name="T20" fmla="*/ 135 w 12332"/>
                  <a:gd name="T21" fmla="*/ 252 h 12321"/>
                  <a:gd name="T22" fmla="*/ 123 w 12332"/>
                  <a:gd name="T23" fmla="*/ 252 h 12321"/>
                  <a:gd name="T24" fmla="*/ 104 w 12332"/>
                  <a:gd name="T25" fmla="*/ 250 h 12321"/>
                  <a:gd name="T26" fmla="*/ 86 w 12332"/>
                  <a:gd name="T27" fmla="*/ 246 h 12321"/>
                  <a:gd name="T28" fmla="*/ 69 w 12332"/>
                  <a:gd name="T29" fmla="*/ 239 h 12321"/>
                  <a:gd name="T30" fmla="*/ 54 w 12332"/>
                  <a:gd name="T31" fmla="*/ 229 h 12321"/>
                  <a:gd name="T32" fmla="*/ 39 w 12332"/>
                  <a:gd name="T33" fmla="*/ 217 h 12321"/>
                  <a:gd name="T34" fmla="*/ 31 w 12332"/>
                  <a:gd name="T35" fmla="*/ 208 h 12321"/>
                  <a:gd name="T36" fmla="*/ 19 w 12332"/>
                  <a:gd name="T37" fmla="*/ 193 h 12321"/>
                  <a:gd name="T38" fmla="*/ 11 w 12332"/>
                  <a:gd name="T39" fmla="*/ 177 h 12321"/>
                  <a:gd name="T40" fmla="*/ 5 w 12332"/>
                  <a:gd name="T41" fmla="*/ 160 h 12321"/>
                  <a:gd name="T42" fmla="*/ 1 w 12332"/>
                  <a:gd name="T43" fmla="*/ 142 h 12321"/>
                  <a:gd name="T44" fmla="*/ 0 w 12332"/>
                  <a:gd name="T45" fmla="*/ 126 h 12321"/>
                  <a:gd name="T46" fmla="*/ 1 w 12332"/>
                  <a:gd name="T47" fmla="*/ 110 h 12321"/>
                  <a:gd name="T48" fmla="*/ 5 w 12332"/>
                  <a:gd name="T49" fmla="*/ 92 h 12321"/>
                  <a:gd name="T50" fmla="*/ 11 w 12332"/>
                  <a:gd name="T51" fmla="*/ 75 h 12321"/>
                  <a:gd name="T52" fmla="*/ 19 w 12332"/>
                  <a:gd name="T53" fmla="*/ 59 h 12321"/>
                  <a:gd name="T54" fmla="*/ 31 w 12332"/>
                  <a:gd name="T55" fmla="*/ 44 h 12321"/>
                  <a:gd name="T56" fmla="*/ 39 w 12332"/>
                  <a:gd name="T57" fmla="*/ 35 h 12321"/>
                  <a:gd name="T58" fmla="*/ 54 w 12332"/>
                  <a:gd name="T59" fmla="*/ 23 h 12321"/>
                  <a:gd name="T60" fmla="*/ 69 w 12332"/>
                  <a:gd name="T61" fmla="*/ 13 h 12321"/>
                  <a:gd name="T62" fmla="*/ 86 w 12332"/>
                  <a:gd name="T63" fmla="*/ 6 h 12321"/>
                  <a:gd name="T64" fmla="*/ 104 w 12332"/>
                  <a:gd name="T65" fmla="*/ 2 h 12321"/>
                  <a:gd name="T66" fmla="*/ 123 w 12332"/>
                  <a:gd name="T67" fmla="*/ 0 h 12321"/>
                  <a:gd name="T68" fmla="*/ 135 w 12332"/>
                  <a:gd name="T69" fmla="*/ 0 h 12321"/>
                  <a:gd name="T70" fmla="*/ 154 w 12332"/>
                  <a:gd name="T71" fmla="*/ 3 h 12321"/>
                  <a:gd name="T72" fmla="*/ 171 w 12332"/>
                  <a:gd name="T73" fmla="*/ 8 h 12321"/>
                  <a:gd name="T74" fmla="*/ 188 w 12332"/>
                  <a:gd name="T75" fmla="*/ 16 h 12321"/>
                  <a:gd name="T76" fmla="*/ 203 w 12332"/>
                  <a:gd name="T77" fmla="*/ 27 h 12321"/>
                  <a:gd name="T78" fmla="*/ 215 w 12332"/>
                  <a:gd name="T79" fmla="*/ 37 h 12321"/>
                  <a:gd name="T80" fmla="*/ 225 w 12332"/>
                  <a:gd name="T81" fmla="*/ 49 h 12321"/>
                  <a:gd name="T82" fmla="*/ 236 w 12332"/>
                  <a:gd name="T83" fmla="*/ 64 h 12321"/>
                  <a:gd name="T84" fmla="*/ 244 w 12332"/>
                  <a:gd name="T85" fmla="*/ 81 h 12321"/>
                  <a:gd name="T86" fmla="*/ 249 w 12332"/>
                  <a:gd name="T87" fmla="*/ 98 h 12321"/>
                  <a:gd name="T88" fmla="*/ 252 w 12332"/>
                  <a:gd name="T89" fmla="*/ 117 h 1232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12332" h="12321">
                    <a:moveTo>
                      <a:pt x="12332" y="6160"/>
                    </a:moveTo>
                    <a:lnTo>
                      <a:pt x="12331" y="6313"/>
                    </a:lnTo>
                    <a:lnTo>
                      <a:pt x="12316" y="6618"/>
                    </a:lnTo>
                    <a:lnTo>
                      <a:pt x="12286" y="6921"/>
                    </a:lnTo>
                    <a:lnTo>
                      <a:pt x="12241" y="7219"/>
                    </a:lnTo>
                    <a:lnTo>
                      <a:pt x="12182" y="7516"/>
                    </a:lnTo>
                    <a:lnTo>
                      <a:pt x="12109" y="7808"/>
                    </a:lnTo>
                    <a:lnTo>
                      <a:pt x="12021" y="8095"/>
                    </a:lnTo>
                    <a:lnTo>
                      <a:pt x="11920" y="8379"/>
                    </a:lnTo>
                    <a:lnTo>
                      <a:pt x="11804" y="8656"/>
                    </a:lnTo>
                    <a:lnTo>
                      <a:pt x="11676" y="8928"/>
                    </a:lnTo>
                    <a:lnTo>
                      <a:pt x="11534" y="9193"/>
                    </a:lnTo>
                    <a:lnTo>
                      <a:pt x="11379" y="9452"/>
                    </a:lnTo>
                    <a:lnTo>
                      <a:pt x="11212" y="9703"/>
                    </a:lnTo>
                    <a:lnTo>
                      <a:pt x="11031" y="9947"/>
                    </a:lnTo>
                    <a:lnTo>
                      <a:pt x="10839" y="10181"/>
                    </a:lnTo>
                    <a:lnTo>
                      <a:pt x="10634" y="10408"/>
                    </a:lnTo>
                    <a:lnTo>
                      <a:pt x="10527" y="10517"/>
                    </a:lnTo>
                    <a:lnTo>
                      <a:pt x="10418" y="10624"/>
                    </a:lnTo>
                    <a:lnTo>
                      <a:pt x="10191" y="10829"/>
                    </a:lnTo>
                    <a:lnTo>
                      <a:pt x="9955" y="11022"/>
                    </a:lnTo>
                    <a:lnTo>
                      <a:pt x="9713" y="11202"/>
                    </a:lnTo>
                    <a:lnTo>
                      <a:pt x="9460" y="11369"/>
                    </a:lnTo>
                    <a:lnTo>
                      <a:pt x="9202" y="11524"/>
                    </a:lnTo>
                    <a:lnTo>
                      <a:pt x="8936" y="11665"/>
                    </a:lnTo>
                    <a:lnTo>
                      <a:pt x="8665" y="11793"/>
                    </a:lnTo>
                    <a:lnTo>
                      <a:pt x="8387" y="11909"/>
                    </a:lnTo>
                    <a:lnTo>
                      <a:pt x="8103" y="12011"/>
                    </a:lnTo>
                    <a:lnTo>
                      <a:pt x="7816" y="12098"/>
                    </a:lnTo>
                    <a:lnTo>
                      <a:pt x="7523" y="12172"/>
                    </a:lnTo>
                    <a:lnTo>
                      <a:pt x="7227" y="12231"/>
                    </a:lnTo>
                    <a:lnTo>
                      <a:pt x="6927" y="12275"/>
                    </a:lnTo>
                    <a:lnTo>
                      <a:pt x="6625" y="12305"/>
                    </a:lnTo>
                    <a:lnTo>
                      <a:pt x="6320" y="12320"/>
                    </a:lnTo>
                    <a:lnTo>
                      <a:pt x="6166" y="12321"/>
                    </a:lnTo>
                    <a:lnTo>
                      <a:pt x="6013" y="12320"/>
                    </a:lnTo>
                    <a:lnTo>
                      <a:pt x="5708" y="12305"/>
                    </a:lnTo>
                    <a:lnTo>
                      <a:pt x="5406" y="12275"/>
                    </a:lnTo>
                    <a:lnTo>
                      <a:pt x="5106" y="12231"/>
                    </a:lnTo>
                    <a:lnTo>
                      <a:pt x="4809" y="12172"/>
                    </a:lnTo>
                    <a:lnTo>
                      <a:pt x="4517" y="12098"/>
                    </a:lnTo>
                    <a:lnTo>
                      <a:pt x="4230" y="12011"/>
                    </a:lnTo>
                    <a:lnTo>
                      <a:pt x="3946" y="11909"/>
                    </a:lnTo>
                    <a:lnTo>
                      <a:pt x="3668" y="11793"/>
                    </a:lnTo>
                    <a:lnTo>
                      <a:pt x="3396" y="11665"/>
                    </a:lnTo>
                    <a:lnTo>
                      <a:pt x="3131" y="11524"/>
                    </a:lnTo>
                    <a:lnTo>
                      <a:pt x="2871" y="11369"/>
                    </a:lnTo>
                    <a:lnTo>
                      <a:pt x="2620" y="11202"/>
                    </a:lnTo>
                    <a:lnTo>
                      <a:pt x="2377" y="11022"/>
                    </a:lnTo>
                    <a:lnTo>
                      <a:pt x="2142" y="10829"/>
                    </a:lnTo>
                    <a:lnTo>
                      <a:pt x="1915" y="10624"/>
                    </a:lnTo>
                    <a:lnTo>
                      <a:pt x="1806" y="10517"/>
                    </a:lnTo>
                    <a:lnTo>
                      <a:pt x="1699" y="10408"/>
                    </a:lnTo>
                    <a:lnTo>
                      <a:pt x="1494" y="10181"/>
                    </a:lnTo>
                    <a:lnTo>
                      <a:pt x="1301" y="9947"/>
                    </a:lnTo>
                    <a:lnTo>
                      <a:pt x="1121" y="9703"/>
                    </a:lnTo>
                    <a:lnTo>
                      <a:pt x="953" y="9452"/>
                    </a:lnTo>
                    <a:lnTo>
                      <a:pt x="799" y="9193"/>
                    </a:lnTo>
                    <a:lnTo>
                      <a:pt x="657" y="8928"/>
                    </a:lnTo>
                    <a:lnTo>
                      <a:pt x="529" y="8656"/>
                    </a:lnTo>
                    <a:lnTo>
                      <a:pt x="413" y="8379"/>
                    </a:lnTo>
                    <a:lnTo>
                      <a:pt x="311" y="8095"/>
                    </a:lnTo>
                    <a:lnTo>
                      <a:pt x="224" y="7808"/>
                    </a:lnTo>
                    <a:lnTo>
                      <a:pt x="150" y="7516"/>
                    </a:lnTo>
                    <a:lnTo>
                      <a:pt x="91" y="7219"/>
                    </a:lnTo>
                    <a:lnTo>
                      <a:pt x="47" y="6921"/>
                    </a:lnTo>
                    <a:lnTo>
                      <a:pt x="16" y="6618"/>
                    </a:lnTo>
                    <a:lnTo>
                      <a:pt x="1" y="6313"/>
                    </a:lnTo>
                    <a:lnTo>
                      <a:pt x="0" y="6160"/>
                    </a:lnTo>
                    <a:lnTo>
                      <a:pt x="1" y="6007"/>
                    </a:lnTo>
                    <a:lnTo>
                      <a:pt x="16" y="5702"/>
                    </a:lnTo>
                    <a:lnTo>
                      <a:pt x="47" y="5400"/>
                    </a:lnTo>
                    <a:lnTo>
                      <a:pt x="91" y="5101"/>
                    </a:lnTo>
                    <a:lnTo>
                      <a:pt x="150" y="4805"/>
                    </a:lnTo>
                    <a:lnTo>
                      <a:pt x="224" y="4512"/>
                    </a:lnTo>
                    <a:lnTo>
                      <a:pt x="311" y="4225"/>
                    </a:lnTo>
                    <a:lnTo>
                      <a:pt x="413" y="3941"/>
                    </a:lnTo>
                    <a:lnTo>
                      <a:pt x="529" y="3664"/>
                    </a:lnTo>
                    <a:lnTo>
                      <a:pt x="657" y="3393"/>
                    </a:lnTo>
                    <a:lnTo>
                      <a:pt x="799" y="3127"/>
                    </a:lnTo>
                    <a:lnTo>
                      <a:pt x="953" y="2869"/>
                    </a:lnTo>
                    <a:lnTo>
                      <a:pt x="1121" y="2617"/>
                    </a:lnTo>
                    <a:lnTo>
                      <a:pt x="1301" y="2374"/>
                    </a:lnTo>
                    <a:lnTo>
                      <a:pt x="1494" y="2139"/>
                    </a:lnTo>
                    <a:lnTo>
                      <a:pt x="1699" y="1912"/>
                    </a:lnTo>
                    <a:lnTo>
                      <a:pt x="1806" y="1803"/>
                    </a:lnTo>
                    <a:lnTo>
                      <a:pt x="1915" y="1696"/>
                    </a:lnTo>
                    <a:lnTo>
                      <a:pt x="2142" y="1491"/>
                    </a:lnTo>
                    <a:lnTo>
                      <a:pt x="2377" y="1300"/>
                    </a:lnTo>
                    <a:lnTo>
                      <a:pt x="2620" y="1119"/>
                    </a:lnTo>
                    <a:lnTo>
                      <a:pt x="2871" y="952"/>
                    </a:lnTo>
                    <a:lnTo>
                      <a:pt x="3131" y="797"/>
                    </a:lnTo>
                    <a:lnTo>
                      <a:pt x="3396" y="655"/>
                    </a:lnTo>
                    <a:lnTo>
                      <a:pt x="3668" y="527"/>
                    </a:lnTo>
                    <a:lnTo>
                      <a:pt x="3946" y="412"/>
                    </a:lnTo>
                    <a:lnTo>
                      <a:pt x="4230" y="311"/>
                    </a:lnTo>
                    <a:lnTo>
                      <a:pt x="4517" y="223"/>
                    </a:lnTo>
                    <a:lnTo>
                      <a:pt x="4809" y="150"/>
                    </a:lnTo>
                    <a:lnTo>
                      <a:pt x="5106" y="90"/>
                    </a:lnTo>
                    <a:lnTo>
                      <a:pt x="5406" y="46"/>
                    </a:lnTo>
                    <a:lnTo>
                      <a:pt x="5708" y="16"/>
                    </a:lnTo>
                    <a:lnTo>
                      <a:pt x="6013" y="1"/>
                    </a:lnTo>
                    <a:lnTo>
                      <a:pt x="6166" y="0"/>
                    </a:lnTo>
                    <a:lnTo>
                      <a:pt x="6320" y="1"/>
                    </a:lnTo>
                    <a:lnTo>
                      <a:pt x="6625" y="16"/>
                    </a:lnTo>
                    <a:lnTo>
                      <a:pt x="6927" y="46"/>
                    </a:lnTo>
                    <a:lnTo>
                      <a:pt x="7227" y="90"/>
                    </a:lnTo>
                    <a:lnTo>
                      <a:pt x="7523" y="150"/>
                    </a:lnTo>
                    <a:lnTo>
                      <a:pt x="7816" y="223"/>
                    </a:lnTo>
                    <a:lnTo>
                      <a:pt x="8103" y="311"/>
                    </a:lnTo>
                    <a:lnTo>
                      <a:pt x="8387" y="412"/>
                    </a:lnTo>
                    <a:lnTo>
                      <a:pt x="8665" y="527"/>
                    </a:lnTo>
                    <a:lnTo>
                      <a:pt x="8936" y="655"/>
                    </a:lnTo>
                    <a:lnTo>
                      <a:pt x="9202" y="797"/>
                    </a:lnTo>
                    <a:lnTo>
                      <a:pt x="9460" y="952"/>
                    </a:lnTo>
                    <a:lnTo>
                      <a:pt x="9713" y="1119"/>
                    </a:lnTo>
                    <a:lnTo>
                      <a:pt x="9955" y="1300"/>
                    </a:lnTo>
                    <a:lnTo>
                      <a:pt x="10191" y="1491"/>
                    </a:lnTo>
                    <a:lnTo>
                      <a:pt x="10418" y="1696"/>
                    </a:lnTo>
                    <a:lnTo>
                      <a:pt x="10527" y="1803"/>
                    </a:lnTo>
                    <a:lnTo>
                      <a:pt x="10634" y="1912"/>
                    </a:lnTo>
                    <a:lnTo>
                      <a:pt x="10839" y="2139"/>
                    </a:lnTo>
                    <a:lnTo>
                      <a:pt x="11031" y="2374"/>
                    </a:lnTo>
                    <a:lnTo>
                      <a:pt x="11212" y="2617"/>
                    </a:lnTo>
                    <a:lnTo>
                      <a:pt x="11379" y="2869"/>
                    </a:lnTo>
                    <a:lnTo>
                      <a:pt x="11534" y="3127"/>
                    </a:lnTo>
                    <a:lnTo>
                      <a:pt x="11676" y="3393"/>
                    </a:lnTo>
                    <a:lnTo>
                      <a:pt x="11804" y="3664"/>
                    </a:lnTo>
                    <a:lnTo>
                      <a:pt x="11920" y="3941"/>
                    </a:lnTo>
                    <a:lnTo>
                      <a:pt x="12021" y="4225"/>
                    </a:lnTo>
                    <a:lnTo>
                      <a:pt x="12109" y="4512"/>
                    </a:lnTo>
                    <a:lnTo>
                      <a:pt x="12182" y="4805"/>
                    </a:lnTo>
                    <a:lnTo>
                      <a:pt x="12241" y="5101"/>
                    </a:lnTo>
                    <a:lnTo>
                      <a:pt x="12286" y="5400"/>
                    </a:lnTo>
                    <a:lnTo>
                      <a:pt x="12316" y="5702"/>
                    </a:lnTo>
                    <a:lnTo>
                      <a:pt x="12331" y="6007"/>
                    </a:lnTo>
                    <a:lnTo>
                      <a:pt x="12332" y="6160"/>
                    </a:lnTo>
                    <a:close/>
                  </a:path>
                </a:pathLst>
              </a:cu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" name="Freeform 85"/>
              <p:cNvSpPr>
                <a:spLocks/>
              </p:cNvSpPr>
              <p:nvPr userDrawn="1"/>
            </p:nvSpPr>
            <p:spPr bwMode="auto">
              <a:xfrm>
                <a:off x="7806971" y="5961783"/>
                <a:ext cx="35711" cy="29997"/>
              </a:xfrm>
              <a:custGeom>
                <a:avLst/>
                <a:gdLst>
                  <a:gd name="T0" fmla="*/ 6 w 2453"/>
                  <a:gd name="T1" fmla="*/ 0 h 2075"/>
                  <a:gd name="T2" fmla="*/ 44 w 2453"/>
                  <a:gd name="T3" fmla="*/ 0 h 2075"/>
                  <a:gd name="T4" fmla="*/ 44 w 2453"/>
                  <a:gd name="T5" fmla="*/ 0 h 2075"/>
                  <a:gd name="T6" fmla="*/ 46 w 2453"/>
                  <a:gd name="T7" fmla="*/ 0 h 2075"/>
                  <a:gd name="T8" fmla="*/ 47 w 2453"/>
                  <a:gd name="T9" fmla="*/ 1 h 2075"/>
                  <a:gd name="T10" fmla="*/ 48 w 2453"/>
                  <a:gd name="T11" fmla="*/ 1 h 2075"/>
                  <a:gd name="T12" fmla="*/ 49 w 2453"/>
                  <a:gd name="T13" fmla="*/ 2 h 2075"/>
                  <a:gd name="T14" fmla="*/ 49 w 2453"/>
                  <a:gd name="T15" fmla="*/ 3 h 2075"/>
                  <a:gd name="T16" fmla="*/ 50 w 2453"/>
                  <a:gd name="T17" fmla="*/ 4 h 2075"/>
                  <a:gd name="T18" fmla="*/ 50 w 2453"/>
                  <a:gd name="T19" fmla="*/ 6 h 2075"/>
                  <a:gd name="T20" fmla="*/ 50 w 2453"/>
                  <a:gd name="T21" fmla="*/ 6 h 2075"/>
                  <a:gd name="T22" fmla="*/ 50 w 2453"/>
                  <a:gd name="T23" fmla="*/ 36 h 2075"/>
                  <a:gd name="T24" fmla="*/ 50 w 2453"/>
                  <a:gd name="T25" fmla="*/ 36 h 2075"/>
                  <a:gd name="T26" fmla="*/ 50 w 2453"/>
                  <a:gd name="T27" fmla="*/ 38 h 2075"/>
                  <a:gd name="T28" fmla="*/ 49 w 2453"/>
                  <a:gd name="T29" fmla="*/ 39 h 2075"/>
                  <a:gd name="T30" fmla="*/ 49 w 2453"/>
                  <a:gd name="T31" fmla="*/ 40 h 2075"/>
                  <a:gd name="T32" fmla="*/ 48 w 2453"/>
                  <a:gd name="T33" fmla="*/ 41 h 2075"/>
                  <a:gd name="T34" fmla="*/ 47 w 2453"/>
                  <a:gd name="T35" fmla="*/ 41 h 2075"/>
                  <a:gd name="T36" fmla="*/ 46 w 2453"/>
                  <a:gd name="T37" fmla="*/ 42 h 2075"/>
                  <a:gd name="T38" fmla="*/ 44 w 2453"/>
                  <a:gd name="T39" fmla="*/ 42 h 2075"/>
                  <a:gd name="T40" fmla="*/ 44 w 2453"/>
                  <a:gd name="T41" fmla="*/ 42 h 2075"/>
                  <a:gd name="T42" fmla="*/ 6 w 2453"/>
                  <a:gd name="T43" fmla="*/ 42 h 2075"/>
                  <a:gd name="T44" fmla="*/ 6 w 2453"/>
                  <a:gd name="T45" fmla="*/ 42 h 2075"/>
                  <a:gd name="T46" fmla="*/ 5 w 2453"/>
                  <a:gd name="T47" fmla="*/ 42 h 2075"/>
                  <a:gd name="T48" fmla="*/ 3 w 2453"/>
                  <a:gd name="T49" fmla="*/ 41 h 2075"/>
                  <a:gd name="T50" fmla="*/ 2 w 2453"/>
                  <a:gd name="T51" fmla="*/ 41 h 2075"/>
                  <a:gd name="T52" fmla="*/ 1 w 2453"/>
                  <a:gd name="T53" fmla="*/ 40 h 2075"/>
                  <a:gd name="T54" fmla="*/ 1 w 2453"/>
                  <a:gd name="T55" fmla="*/ 39 h 2075"/>
                  <a:gd name="T56" fmla="*/ 0 w 2453"/>
                  <a:gd name="T57" fmla="*/ 38 h 2075"/>
                  <a:gd name="T58" fmla="*/ 0 w 2453"/>
                  <a:gd name="T59" fmla="*/ 36 h 2075"/>
                  <a:gd name="T60" fmla="*/ 0 w 2453"/>
                  <a:gd name="T61" fmla="*/ 36 h 2075"/>
                  <a:gd name="T62" fmla="*/ 0 w 2453"/>
                  <a:gd name="T63" fmla="*/ 6 h 2075"/>
                  <a:gd name="T64" fmla="*/ 0 w 2453"/>
                  <a:gd name="T65" fmla="*/ 6 h 2075"/>
                  <a:gd name="T66" fmla="*/ 0 w 2453"/>
                  <a:gd name="T67" fmla="*/ 4 h 2075"/>
                  <a:gd name="T68" fmla="*/ 1 w 2453"/>
                  <a:gd name="T69" fmla="*/ 3 h 2075"/>
                  <a:gd name="T70" fmla="*/ 1 w 2453"/>
                  <a:gd name="T71" fmla="*/ 2 h 2075"/>
                  <a:gd name="T72" fmla="*/ 2 w 2453"/>
                  <a:gd name="T73" fmla="*/ 1 h 2075"/>
                  <a:gd name="T74" fmla="*/ 3 w 2453"/>
                  <a:gd name="T75" fmla="*/ 1 h 2075"/>
                  <a:gd name="T76" fmla="*/ 5 w 2453"/>
                  <a:gd name="T77" fmla="*/ 0 h 2075"/>
                  <a:gd name="T78" fmla="*/ 6 w 2453"/>
                  <a:gd name="T79" fmla="*/ 0 h 2075"/>
                  <a:gd name="T80" fmla="*/ 6 w 2453"/>
                  <a:gd name="T81" fmla="*/ 0 h 207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53" h="2075">
                    <a:moveTo>
                      <a:pt x="315" y="0"/>
                    </a:moveTo>
                    <a:lnTo>
                      <a:pt x="2139" y="0"/>
                    </a:lnTo>
                    <a:lnTo>
                      <a:pt x="2172" y="1"/>
                    </a:lnTo>
                    <a:lnTo>
                      <a:pt x="2233" y="13"/>
                    </a:lnTo>
                    <a:lnTo>
                      <a:pt x="2289" y="38"/>
                    </a:lnTo>
                    <a:lnTo>
                      <a:pt x="2340" y="71"/>
                    </a:lnTo>
                    <a:lnTo>
                      <a:pt x="2382" y="114"/>
                    </a:lnTo>
                    <a:lnTo>
                      <a:pt x="2417" y="164"/>
                    </a:lnTo>
                    <a:lnTo>
                      <a:pt x="2440" y="220"/>
                    </a:lnTo>
                    <a:lnTo>
                      <a:pt x="2452" y="282"/>
                    </a:lnTo>
                    <a:lnTo>
                      <a:pt x="2453" y="314"/>
                    </a:lnTo>
                    <a:lnTo>
                      <a:pt x="2453" y="1761"/>
                    </a:lnTo>
                    <a:lnTo>
                      <a:pt x="2452" y="1792"/>
                    </a:lnTo>
                    <a:lnTo>
                      <a:pt x="2440" y="1855"/>
                    </a:lnTo>
                    <a:lnTo>
                      <a:pt x="2417" y="1911"/>
                    </a:lnTo>
                    <a:lnTo>
                      <a:pt x="2382" y="1961"/>
                    </a:lnTo>
                    <a:lnTo>
                      <a:pt x="2340" y="2003"/>
                    </a:lnTo>
                    <a:lnTo>
                      <a:pt x="2289" y="2037"/>
                    </a:lnTo>
                    <a:lnTo>
                      <a:pt x="2233" y="2062"/>
                    </a:lnTo>
                    <a:lnTo>
                      <a:pt x="2172" y="2074"/>
                    </a:lnTo>
                    <a:lnTo>
                      <a:pt x="2139" y="2075"/>
                    </a:lnTo>
                    <a:lnTo>
                      <a:pt x="315" y="2075"/>
                    </a:lnTo>
                    <a:lnTo>
                      <a:pt x="282" y="2074"/>
                    </a:lnTo>
                    <a:lnTo>
                      <a:pt x="221" y="2062"/>
                    </a:lnTo>
                    <a:lnTo>
                      <a:pt x="164" y="2037"/>
                    </a:lnTo>
                    <a:lnTo>
                      <a:pt x="114" y="2003"/>
                    </a:lnTo>
                    <a:lnTo>
                      <a:pt x="71" y="1961"/>
                    </a:lnTo>
                    <a:lnTo>
                      <a:pt x="37" y="1911"/>
                    </a:lnTo>
                    <a:lnTo>
                      <a:pt x="14" y="1855"/>
                    </a:lnTo>
                    <a:lnTo>
                      <a:pt x="1" y="1792"/>
                    </a:lnTo>
                    <a:lnTo>
                      <a:pt x="0" y="1761"/>
                    </a:lnTo>
                    <a:lnTo>
                      <a:pt x="0" y="314"/>
                    </a:lnTo>
                    <a:lnTo>
                      <a:pt x="1" y="282"/>
                    </a:lnTo>
                    <a:lnTo>
                      <a:pt x="14" y="220"/>
                    </a:lnTo>
                    <a:lnTo>
                      <a:pt x="37" y="164"/>
                    </a:lnTo>
                    <a:lnTo>
                      <a:pt x="71" y="114"/>
                    </a:lnTo>
                    <a:lnTo>
                      <a:pt x="114" y="71"/>
                    </a:lnTo>
                    <a:lnTo>
                      <a:pt x="164" y="38"/>
                    </a:lnTo>
                    <a:lnTo>
                      <a:pt x="221" y="13"/>
                    </a:lnTo>
                    <a:lnTo>
                      <a:pt x="282" y="1"/>
                    </a:lnTo>
                    <a:lnTo>
                      <a:pt x="315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2" name="Rectangle 86"/>
              <p:cNvSpPr>
                <a:spLocks noChangeArrowheads="1"/>
              </p:cNvSpPr>
              <p:nvPr userDrawn="1"/>
            </p:nvSpPr>
            <p:spPr bwMode="auto">
              <a:xfrm>
                <a:off x="7818398" y="5991066"/>
                <a:ext cx="13570" cy="107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53" name="Freeform 87"/>
              <p:cNvSpPr>
                <a:spLocks/>
              </p:cNvSpPr>
              <p:nvPr userDrawn="1"/>
            </p:nvSpPr>
            <p:spPr bwMode="auto">
              <a:xfrm>
                <a:off x="7734120" y="6002494"/>
                <a:ext cx="30712" cy="29997"/>
              </a:xfrm>
              <a:custGeom>
                <a:avLst/>
                <a:gdLst>
                  <a:gd name="T0" fmla="*/ 1 w 2083"/>
                  <a:gd name="T1" fmla="*/ 20 h 2081"/>
                  <a:gd name="T2" fmla="*/ 20 w 2083"/>
                  <a:gd name="T3" fmla="*/ 1 h 2081"/>
                  <a:gd name="T4" fmla="*/ 21 w 2083"/>
                  <a:gd name="T5" fmla="*/ 1 h 2081"/>
                  <a:gd name="T6" fmla="*/ 21 w 2083"/>
                  <a:gd name="T7" fmla="*/ 1 h 2081"/>
                  <a:gd name="T8" fmla="*/ 22 w 2083"/>
                  <a:gd name="T9" fmla="*/ 0 h 2081"/>
                  <a:gd name="T10" fmla="*/ 23 w 2083"/>
                  <a:gd name="T11" fmla="*/ 0 h 2081"/>
                  <a:gd name="T12" fmla="*/ 24 w 2083"/>
                  <a:gd name="T13" fmla="*/ 0 h 2081"/>
                  <a:gd name="T14" fmla="*/ 25 w 2083"/>
                  <a:gd name="T15" fmla="*/ 0 h 2081"/>
                  <a:gd name="T16" fmla="*/ 26 w 2083"/>
                  <a:gd name="T17" fmla="*/ 1 h 2081"/>
                  <a:gd name="T18" fmla="*/ 26 w 2083"/>
                  <a:gd name="T19" fmla="*/ 1 h 2081"/>
                  <a:gd name="T20" fmla="*/ 27 w 2083"/>
                  <a:gd name="T21" fmla="*/ 1 h 2081"/>
                  <a:gd name="T22" fmla="*/ 42 w 2083"/>
                  <a:gd name="T23" fmla="*/ 16 h 2081"/>
                  <a:gd name="T24" fmla="*/ 42 w 2083"/>
                  <a:gd name="T25" fmla="*/ 16 h 2081"/>
                  <a:gd name="T26" fmla="*/ 43 w 2083"/>
                  <a:gd name="T27" fmla="*/ 17 h 2081"/>
                  <a:gd name="T28" fmla="*/ 43 w 2083"/>
                  <a:gd name="T29" fmla="*/ 18 h 2081"/>
                  <a:gd name="T30" fmla="*/ 43 w 2083"/>
                  <a:gd name="T31" fmla="*/ 19 h 2081"/>
                  <a:gd name="T32" fmla="*/ 43 w 2083"/>
                  <a:gd name="T33" fmla="*/ 20 h 2081"/>
                  <a:gd name="T34" fmla="*/ 43 w 2083"/>
                  <a:gd name="T35" fmla="*/ 20 h 2081"/>
                  <a:gd name="T36" fmla="*/ 43 w 2083"/>
                  <a:gd name="T37" fmla="*/ 21 h 2081"/>
                  <a:gd name="T38" fmla="*/ 42 w 2083"/>
                  <a:gd name="T39" fmla="*/ 22 h 2081"/>
                  <a:gd name="T40" fmla="*/ 42 w 2083"/>
                  <a:gd name="T41" fmla="*/ 22 h 2081"/>
                  <a:gd name="T42" fmla="*/ 23 w 2083"/>
                  <a:gd name="T43" fmla="*/ 41 h 2081"/>
                  <a:gd name="T44" fmla="*/ 22 w 2083"/>
                  <a:gd name="T45" fmla="*/ 41 h 2081"/>
                  <a:gd name="T46" fmla="*/ 22 w 2083"/>
                  <a:gd name="T47" fmla="*/ 42 h 2081"/>
                  <a:gd name="T48" fmla="*/ 21 w 2083"/>
                  <a:gd name="T49" fmla="*/ 42 h 2081"/>
                  <a:gd name="T50" fmla="*/ 20 w 2083"/>
                  <a:gd name="T51" fmla="*/ 42 h 2081"/>
                  <a:gd name="T52" fmla="*/ 19 w 2083"/>
                  <a:gd name="T53" fmla="*/ 42 h 2081"/>
                  <a:gd name="T54" fmla="*/ 18 w 2083"/>
                  <a:gd name="T55" fmla="*/ 42 h 2081"/>
                  <a:gd name="T56" fmla="*/ 17 w 2083"/>
                  <a:gd name="T57" fmla="*/ 42 h 2081"/>
                  <a:gd name="T58" fmla="*/ 17 w 2083"/>
                  <a:gd name="T59" fmla="*/ 41 h 2081"/>
                  <a:gd name="T60" fmla="*/ 16 w 2083"/>
                  <a:gd name="T61" fmla="*/ 41 h 2081"/>
                  <a:gd name="T62" fmla="*/ 1 w 2083"/>
                  <a:gd name="T63" fmla="*/ 26 h 2081"/>
                  <a:gd name="T64" fmla="*/ 1 w 2083"/>
                  <a:gd name="T65" fmla="*/ 26 h 2081"/>
                  <a:gd name="T66" fmla="*/ 1 w 2083"/>
                  <a:gd name="T67" fmla="*/ 25 h 2081"/>
                  <a:gd name="T68" fmla="*/ 0 w 2083"/>
                  <a:gd name="T69" fmla="*/ 24 h 2081"/>
                  <a:gd name="T70" fmla="*/ 0 w 2083"/>
                  <a:gd name="T71" fmla="*/ 23 h 2081"/>
                  <a:gd name="T72" fmla="*/ 0 w 2083"/>
                  <a:gd name="T73" fmla="*/ 22 h 2081"/>
                  <a:gd name="T74" fmla="*/ 0 w 2083"/>
                  <a:gd name="T75" fmla="*/ 22 h 2081"/>
                  <a:gd name="T76" fmla="*/ 1 w 2083"/>
                  <a:gd name="T77" fmla="*/ 21 h 2081"/>
                  <a:gd name="T78" fmla="*/ 1 w 2083"/>
                  <a:gd name="T79" fmla="*/ 20 h 2081"/>
                  <a:gd name="T80" fmla="*/ 1 w 2083"/>
                  <a:gd name="T81" fmla="*/ 20 h 208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083" h="2081">
                    <a:moveTo>
                      <a:pt x="66" y="978"/>
                    </a:moveTo>
                    <a:lnTo>
                      <a:pt x="979" y="66"/>
                    </a:lnTo>
                    <a:lnTo>
                      <a:pt x="995" y="49"/>
                    </a:lnTo>
                    <a:lnTo>
                      <a:pt x="1033" y="25"/>
                    </a:lnTo>
                    <a:lnTo>
                      <a:pt x="1073" y="8"/>
                    </a:lnTo>
                    <a:lnTo>
                      <a:pt x="1115" y="0"/>
                    </a:lnTo>
                    <a:lnTo>
                      <a:pt x="1158" y="0"/>
                    </a:lnTo>
                    <a:lnTo>
                      <a:pt x="1200" y="8"/>
                    </a:lnTo>
                    <a:lnTo>
                      <a:pt x="1240" y="25"/>
                    </a:lnTo>
                    <a:lnTo>
                      <a:pt x="1277" y="49"/>
                    </a:lnTo>
                    <a:lnTo>
                      <a:pt x="1294" y="66"/>
                    </a:lnTo>
                    <a:lnTo>
                      <a:pt x="2019" y="789"/>
                    </a:lnTo>
                    <a:lnTo>
                      <a:pt x="2034" y="806"/>
                    </a:lnTo>
                    <a:lnTo>
                      <a:pt x="2059" y="844"/>
                    </a:lnTo>
                    <a:lnTo>
                      <a:pt x="2075" y="883"/>
                    </a:lnTo>
                    <a:lnTo>
                      <a:pt x="2083" y="925"/>
                    </a:lnTo>
                    <a:lnTo>
                      <a:pt x="2083" y="968"/>
                    </a:lnTo>
                    <a:lnTo>
                      <a:pt x="2075" y="1010"/>
                    </a:lnTo>
                    <a:lnTo>
                      <a:pt x="2059" y="1050"/>
                    </a:lnTo>
                    <a:lnTo>
                      <a:pt x="2034" y="1087"/>
                    </a:lnTo>
                    <a:lnTo>
                      <a:pt x="2019" y="1105"/>
                    </a:lnTo>
                    <a:lnTo>
                      <a:pt x="1104" y="2017"/>
                    </a:lnTo>
                    <a:lnTo>
                      <a:pt x="1088" y="2032"/>
                    </a:lnTo>
                    <a:lnTo>
                      <a:pt x="1051" y="2057"/>
                    </a:lnTo>
                    <a:lnTo>
                      <a:pt x="1011" y="2073"/>
                    </a:lnTo>
                    <a:lnTo>
                      <a:pt x="969" y="2081"/>
                    </a:lnTo>
                    <a:lnTo>
                      <a:pt x="926" y="2081"/>
                    </a:lnTo>
                    <a:lnTo>
                      <a:pt x="884" y="2073"/>
                    </a:lnTo>
                    <a:lnTo>
                      <a:pt x="844" y="2057"/>
                    </a:lnTo>
                    <a:lnTo>
                      <a:pt x="806" y="2032"/>
                    </a:lnTo>
                    <a:lnTo>
                      <a:pt x="790" y="2017"/>
                    </a:lnTo>
                    <a:lnTo>
                      <a:pt x="66" y="1293"/>
                    </a:lnTo>
                    <a:lnTo>
                      <a:pt x="49" y="1276"/>
                    </a:lnTo>
                    <a:lnTo>
                      <a:pt x="25" y="1239"/>
                    </a:lnTo>
                    <a:lnTo>
                      <a:pt x="9" y="1199"/>
                    </a:lnTo>
                    <a:lnTo>
                      <a:pt x="0" y="1157"/>
                    </a:lnTo>
                    <a:lnTo>
                      <a:pt x="0" y="1114"/>
                    </a:lnTo>
                    <a:lnTo>
                      <a:pt x="9" y="1072"/>
                    </a:lnTo>
                    <a:lnTo>
                      <a:pt x="25" y="1032"/>
                    </a:lnTo>
                    <a:lnTo>
                      <a:pt x="49" y="994"/>
                    </a:lnTo>
                    <a:lnTo>
                      <a:pt x="66" y="97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4" name="Freeform 88"/>
              <p:cNvSpPr>
                <a:spLocks/>
              </p:cNvSpPr>
              <p:nvPr userDrawn="1"/>
            </p:nvSpPr>
            <p:spPr bwMode="auto">
              <a:xfrm>
                <a:off x="7753404" y="6021063"/>
                <a:ext cx="12142" cy="12142"/>
              </a:xfrm>
              <a:custGeom>
                <a:avLst/>
                <a:gdLst>
                  <a:gd name="T0" fmla="*/ 0 w 835"/>
                  <a:gd name="T1" fmla="*/ 10 h 834"/>
                  <a:gd name="T2" fmla="*/ 10 w 835"/>
                  <a:gd name="T3" fmla="*/ 0 h 834"/>
                  <a:gd name="T4" fmla="*/ 17 w 835"/>
                  <a:gd name="T5" fmla="*/ 7 h 834"/>
                  <a:gd name="T6" fmla="*/ 7 w 835"/>
                  <a:gd name="T7" fmla="*/ 17 h 834"/>
                  <a:gd name="T8" fmla="*/ 0 w 835"/>
                  <a:gd name="T9" fmla="*/ 10 h 8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5" h="834">
                    <a:moveTo>
                      <a:pt x="0" y="472"/>
                    </a:moveTo>
                    <a:lnTo>
                      <a:pt x="473" y="0"/>
                    </a:lnTo>
                    <a:lnTo>
                      <a:pt x="835" y="362"/>
                    </a:lnTo>
                    <a:lnTo>
                      <a:pt x="363" y="834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" name="Freeform 89"/>
              <p:cNvSpPr>
                <a:spLocks/>
              </p:cNvSpPr>
              <p:nvPr userDrawn="1"/>
            </p:nvSpPr>
            <p:spPr bwMode="auto">
              <a:xfrm>
                <a:off x="7818398" y="6091057"/>
                <a:ext cx="14284" cy="14284"/>
              </a:xfrm>
              <a:custGeom>
                <a:avLst/>
                <a:gdLst>
                  <a:gd name="T0" fmla="*/ 20 w 969"/>
                  <a:gd name="T1" fmla="*/ 10 h 968"/>
                  <a:gd name="T2" fmla="*/ 20 w 969"/>
                  <a:gd name="T3" fmla="*/ 11 h 968"/>
                  <a:gd name="T4" fmla="*/ 20 w 969"/>
                  <a:gd name="T5" fmla="*/ 13 h 968"/>
                  <a:gd name="T6" fmla="*/ 19 w 969"/>
                  <a:gd name="T7" fmla="*/ 15 h 968"/>
                  <a:gd name="T8" fmla="*/ 18 w 969"/>
                  <a:gd name="T9" fmla="*/ 16 h 968"/>
                  <a:gd name="T10" fmla="*/ 16 w 969"/>
                  <a:gd name="T11" fmla="*/ 18 h 968"/>
                  <a:gd name="T12" fmla="*/ 15 w 969"/>
                  <a:gd name="T13" fmla="*/ 19 h 968"/>
                  <a:gd name="T14" fmla="*/ 13 w 969"/>
                  <a:gd name="T15" fmla="*/ 20 h 968"/>
                  <a:gd name="T16" fmla="*/ 11 w 969"/>
                  <a:gd name="T17" fmla="*/ 20 h 968"/>
                  <a:gd name="T18" fmla="*/ 10 w 969"/>
                  <a:gd name="T19" fmla="*/ 20 h 968"/>
                  <a:gd name="T20" fmla="*/ 9 w 969"/>
                  <a:gd name="T21" fmla="*/ 20 h 968"/>
                  <a:gd name="T22" fmla="*/ 7 w 969"/>
                  <a:gd name="T23" fmla="*/ 20 h 968"/>
                  <a:gd name="T24" fmla="*/ 5 w 969"/>
                  <a:gd name="T25" fmla="*/ 19 h 968"/>
                  <a:gd name="T26" fmla="*/ 4 w 969"/>
                  <a:gd name="T27" fmla="*/ 18 h 968"/>
                  <a:gd name="T28" fmla="*/ 2 w 969"/>
                  <a:gd name="T29" fmla="*/ 16 h 968"/>
                  <a:gd name="T30" fmla="*/ 1 w 969"/>
                  <a:gd name="T31" fmla="*/ 15 h 968"/>
                  <a:gd name="T32" fmla="*/ 0 w 969"/>
                  <a:gd name="T33" fmla="*/ 13 h 968"/>
                  <a:gd name="T34" fmla="*/ 0 w 969"/>
                  <a:gd name="T35" fmla="*/ 11 h 968"/>
                  <a:gd name="T36" fmla="*/ 0 w 969"/>
                  <a:gd name="T37" fmla="*/ 10 h 968"/>
                  <a:gd name="T38" fmla="*/ 0 w 969"/>
                  <a:gd name="T39" fmla="*/ 9 h 968"/>
                  <a:gd name="T40" fmla="*/ 0 w 969"/>
                  <a:gd name="T41" fmla="*/ 7 h 968"/>
                  <a:gd name="T42" fmla="*/ 1 w 969"/>
                  <a:gd name="T43" fmla="*/ 5 h 968"/>
                  <a:gd name="T44" fmla="*/ 2 w 969"/>
                  <a:gd name="T45" fmla="*/ 4 h 968"/>
                  <a:gd name="T46" fmla="*/ 4 w 969"/>
                  <a:gd name="T47" fmla="*/ 2 h 968"/>
                  <a:gd name="T48" fmla="*/ 5 w 969"/>
                  <a:gd name="T49" fmla="*/ 1 h 968"/>
                  <a:gd name="T50" fmla="*/ 7 w 969"/>
                  <a:gd name="T51" fmla="*/ 0 h 968"/>
                  <a:gd name="T52" fmla="*/ 9 w 969"/>
                  <a:gd name="T53" fmla="*/ 0 h 968"/>
                  <a:gd name="T54" fmla="*/ 10 w 969"/>
                  <a:gd name="T55" fmla="*/ 0 h 968"/>
                  <a:gd name="T56" fmla="*/ 11 w 969"/>
                  <a:gd name="T57" fmla="*/ 0 h 968"/>
                  <a:gd name="T58" fmla="*/ 13 w 969"/>
                  <a:gd name="T59" fmla="*/ 0 h 968"/>
                  <a:gd name="T60" fmla="*/ 15 w 969"/>
                  <a:gd name="T61" fmla="*/ 1 h 968"/>
                  <a:gd name="T62" fmla="*/ 16 w 969"/>
                  <a:gd name="T63" fmla="*/ 2 h 968"/>
                  <a:gd name="T64" fmla="*/ 18 w 969"/>
                  <a:gd name="T65" fmla="*/ 4 h 968"/>
                  <a:gd name="T66" fmla="*/ 19 w 969"/>
                  <a:gd name="T67" fmla="*/ 5 h 968"/>
                  <a:gd name="T68" fmla="*/ 20 w 969"/>
                  <a:gd name="T69" fmla="*/ 7 h 968"/>
                  <a:gd name="T70" fmla="*/ 20 w 969"/>
                  <a:gd name="T71" fmla="*/ 9 h 968"/>
                  <a:gd name="T72" fmla="*/ 20 w 969"/>
                  <a:gd name="T73" fmla="*/ 10 h 96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69" h="968">
                    <a:moveTo>
                      <a:pt x="969" y="484"/>
                    </a:moveTo>
                    <a:lnTo>
                      <a:pt x="967" y="534"/>
                    </a:lnTo>
                    <a:lnTo>
                      <a:pt x="948" y="629"/>
                    </a:lnTo>
                    <a:lnTo>
                      <a:pt x="911" y="716"/>
                    </a:lnTo>
                    <a:lnTo>
                      <a:pt x="859" y="793"/>
                    </a:lnTo>
                    <a:lnTo>
                      <a:pt x="793" y="858"/>
                    </a:lnTo>
                    <a:lnTo>
                      <a:pt x="716" y="910"/>
                    </a:lnTo>
                    <a:lnTo>
                      <a:pt x="628" y="947"/>
                    </a:lnTo>
                    <a:lnTo>
                      <a:pt x="534" y="966"/>
                    </a:lnTo>
                    <a:lnTo>
                      <a:pt x="484" y="968"/>
                    </a:lnTo>
                    <a:lnTo>
                      <a:pt x="434" y="966"/>
                    </a:lnTo>
                    <a:lnTo>
                      <a:pt x="340" y="947"/>
                    </a:lnTo>
                    <a:lnTo>
                      <a:pt x="253" y="910"/>
                    </a:lnTo>
                    <a:lnTo>
                      <a:pt x="175" y="858"/>
                    </a:lnTo>
                    <a:lnTo>
                      <a:pt x="110" y="793"/>
                    </a:lnTo>
                    <a:lnTo>
                      <a:pt x="58" y="716"/>
                    </a:lnTo>
                    <a:lnTo>
                      <a:pt x="21" y="629"/>
                    </a:lnTo>
                    <a:lnTo>
                      <a:pt x="2" y="534"/>
                    </a:lnTo>
                    <a:lnTo>
                      <a:pt x="0" y="484"/>
                    </a:lnTo>
                    <a:lnTo>
                      <a:pt x="2" y="434"/>
                    </a:lnTo>
                    <a:lnTo>
                      <a:pt x="21" y="340"/>
                    </a:lnTo>
                    <a:lnTo>
                      <a:pt x="58" y="253"/>
                    </a:lnTo>
                    <a:lnTo>
                      <a:pt x="110" y="176"/>
                    </a:lnTo>
                    <a:lnTo>
                      <a:pt x="175" y="110"/>
                    </a:lnTo>
                    <a:lnTo>
                      <a:pt x="253" y="58"/>
                    </a:lnTo>
                    <a:lnTo>
                      <a:pt x="340" y="21"/>
                    </a:lnTo>
                    <a:lnTo>
                      <a:pt x="434" y="2"/>
                    </a:lnTo>
                    <a:lnTo>
                      <a:pt x="484" y="0"/>
                    </a:lnTo>
                    <a:lnTo>
                      <a:pt x="534" y="2"/>
                    </a:lnTo>
                    <a:lnTo>
                      <a:pt x="628" y="21"/>
                    </a:lnTo>
                    <a:lnTo>
                      <a:pt x="716" y="58"/>
                    </a:lnTo>
                    <a:lnTo>
                      <a:pt x="793" y="110"/>
                    </a:lnTo>
                    <a:lnTo>
                      <a:pt x="859" y="176"/>
                    </a:lnTo>
                    <a:lnTo>
                      <a:pt x="911" y="253"/>
                    </a:lnTo>
                    <a:lnTo>
                      <a:pt x="948" y="340"/>
                    </a:lnTo>
                    <a:lnTo>
                      <a:pt x="967" y="434"/>
                    </a:lnTo>
                    <a:lnTo>
                      <a:pt x="969" y="484"/>
                    </a:lnTo>
                    <a:close/>
                  </a:path>
                </a:pathLst>
              </a:cu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6" name="Freeform 90"/>
              <p:cNvSpPr>
                <a:spLocks/>
              </p:cNvSpPr>
              <p:nvPr userDrawn="1"/>
            </p:nvSpPr>
            <p:spPr bwMode="auto">
              <a:xfrm>
                <a:off x="7822684" y="6035348"/>
                <a:ext cx="5714" cy="52853"/>
              </a:xfrm>
              <a:custGeom>
                <a:avLst/>
                <a:gdLst>
                  <a:gd name="T0" fmla="*/ 0 w 365"/>
                  <a:gd name="T1" fmla="*/ 74 h 3624"/>
                  <a:gd name="T2" fmla="*/ 2 w 365"/>
                  <a:gd name="T3" fmla="*/ 4 h 3624"/>
                  <a:gd name="T4" fmla="*/ 4 w 365"/>
                  <a:gd name="T5" fmla="*/ 0 h 3624"/>
                  <a:gd name="T6" fmla="*/ 6 w 365"/>
                  <a:gd name="T7" fmla="*/ 4 h 3624"/>
                  <a:gd name="T8" fmla="*/ 8 w 365"/>
                  <a:gd name="T9" fmla="*/ 74 h 3624"/>
                  <a:gd name="T10" fmla="*/ 0 w 365"/>
                  <a:gd name="T11" fmla="*/ 74 h 36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65" h="3624">
                    <a:moveTo>
                      <a:pt x="0" y="3624"/>
                    </a:moveTo>
                    <a:lnTo>
                      <a:pt x="95" y="177"/>
                    </a:lnTo>
                    <a:lnTo>
                      <a:pt x="188" y="0"/>
                    </a:lnTo>
                    <a:lnTo>
                      <a:pt x="276" y="177"/>
                    </a:lnTo>
                    <a:lnTo>
                      <a:pt x="365" y="3624"/>
                    </a:lnTo>
                    <a:lnTo>
                      <a:pt x="0" y="362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7" name="Line 91"/>
              <p:cNvSpPr>
                <a:spLocks noChangeShapeType="1"/>
              </p:cNvSpPr>
              <p:nvPr userDrawn="1"/>
            </p:nvSpPr>
            <p:spPr bwMode="auto">
              <a:xfrm>
                <a:off x="7825541" y="6020349"/>
                <a:ext cx="0" cy="8571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8" name="Line 92"/>
              <p:cNvSpPr>
                <a:spLocks noChangeShapeType="1"/>
              </p:cNvSpPr>
              <p:nvPr userDrawn="1"/>
            </p:nvSpPr>
            <p:spPr bwMode="auto">
              <a:xfrm flipH="1">
                <a:off x="7894821" y="6098200"/>
                <a:ext cx="8571" cy="0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9" name="Line 93"/>
              <p:cNvSpPr>
                <a:spLocks noChangeShapeType="1"/>
              </p:cNvSpPr>
              <p:nvPr userDrawn="1"/>
            </p:nvSpPr>
            <p:spPr bwMode="auto">
              <a:xfrm flipV="1">
                <a:off x="7825541" y="6167480"/>
                <a:ext cx="0" cy="8571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0" name="Line 94"/>
              <p:cNvSpPr>
                <a:spLocks noChangeShapeType="1"/>
              </p:cNvSpPr>
              <p:nvPr userDrawn="1"/>
            </p:nvSpPr>
            <p:spPr bwMode="auto">
              <a:xfrm>
                <a:off x="7747690" y="6098200"/>
                <a:ext cx="8571" cy="0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" name="Line 95"/>
              <p:cNvSpPr>
                <a:spLocks noChangeShapeType="1"/>
              </p:cNvSpPr>
              <p:nvPr userDrawn="1"/>
            </p:nvSpPr>
            <p:spPr bwMode="auto">
              <a:xfrm flipH="1">
                <a:off x="7860538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2" name="Line 96"/>
              <p:cNvSpPr>
                <a:spLocks noChangeShapeType="1"/>
              </p:cNvSpPr>
              <p:nvPr userDrawn="1"/>
            </p:nvSpPr>
            <p:spPr bwMode="auto">
              <a:xfrm flipH="1">
                <a:off x="7885536" y="6058918"/>
                <a:ext cx="7857" cy="4285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" name="Line 97"/>
              <p:cNvSpPr>
                <a:spLocks noChangeShapeType="1"/>
              </p:cNvSpPr>
              <p:nvPr userDrawn="1"/>
            </p:nvSpPr>
            <p:spPr bwMode="auto">
              <a:xfrm flipH="1" flipV="1">
                <a:off x="7885536" y="6132482"/>
                <a:ext cx="7857" cy="4999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4" name="Line 98"/>
              <p:cNvSpPr>
                <a:spLocks noChangeShapeType="1"/>
              </p:cNvSpPr>
              <p:nvPr userDrawn="1"/>
            </p:nvSpPr>
            <p:spPr bwMode="auto">
              <a:xfrm flipH="1" flipV="1">
                <a:off x="7860538" y="6158195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5" name="Line 99"/>
              <p:cNvSpPr>
                <a:spLocks noChangeShapeType="1"/>
              </p:cNvSpPr>
              <p:nvPr userDrawn="1"/>
            </p:nvSpPr>
            <p:spPr bwMode="auto">
              <a:xfrm flipV="1">
                <a:off x="7786259" y="6158195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6" name="Line 100"/>
              <p:cNvSpPr>
                <a:spLocks noChangeShapeType="1"/>
              </p:cNvSpPr>
              <p:nvPr userDrawn="1"/>
            </p:nvSpPr>
            <p:spPr bwMode="auto">
              <a:xfrm flipV="1">
                <a:off x="7757690" y="6132482"/>
                <a:ext cx="7857" cy="4999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7" name="Line 101"/>
              <p:cNvSpPr>
                <a:spLocks noChangeShapeType="1"/>
              </p:cNvSpPr>
              <p:nvPr userDrawn="1"/>
            </p:nvSpPr>
            <p:spPr bwMode="auto">
              <a:xfrm>
                <a:off x="7757690" y="6058918"/>
                <a:ext cx="7857" cy="4285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8" name="Line 102"/>
              <p:cNvSpPr>
                <a:spLocks noChangeShapeType="1"/>
              </p:cNvSpPr>
              <p:nvPr userDrawn="1"/>
            </p:nvSpPr>
            <p:spPr bwMode="auto">
              <a:xfrm>
                <a:off x="7786259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9" name="Line 103"/>
              <p:cNvSpPr>
                <a:spLocks noChangeShapeType="1"/>
              </p:cNvSpPr>
              <p:nvPr userDrawn="1"/>
            </p:nvSpPr>
            <p:spPr bwMode="auto">
              <a:xfrm>
                <a:off x="7786259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1" name="Grupo 10"/>
            <p:cNvGrpSpPr/>
            <p:nvPr userDrawn="1"/>
          </p:nvGrpSpPr>
          <p:grpSpPr>
            <a:xfrm>
              <a:off x="8049807" y="5647120"/>
              <a:ext cx="1094193" cy="998155"/>
              <a:chOff x="8049807" y="5609020"/>
              <a:chExt cx="1094193" cy="998155"/>
            </a:xfrm>
          </p:grpSpPr>
          <p:sp>
            <p:nvSpPr>
              <p:cNvPr id="30" name="Retângulo 177"/>
              <p:cNvSpPr>
                <a:spLocks noChangeArrowheads="1"/>
              </p:cNvSpPr>
              <p:nvPr userDrawn="1"/>
            </p:nvSpPr>
            <p:spPr bwMode="auto">
              <a:xfrm>
                <a:off x="8049807" y="5822113"/>
                <a:ext cx="1004200" cy="7850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80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Retângulo 56"/>
              <p:cNvSpPr>
                <a:spLocks noChangeArrowheads="1"/>
              </p:cNvSpPr>
              <p:nvPr userDrawn="1"/>
            </p:nvSpPr>
            <p:spPr bwMode="auto">
              <a:xfrm>
                <a:off x="8049807" y="5609020"/>
                <a:ext cx="1004200" cy="212839"/>
              </a:xfrm>
              <a:prstGeom prst="rect">
                <a:avLst/>
              </a:prstGeom>
              <a:solidFill>
                <a:schemeClr val="accent1"/>
              </a:solidFill>
              <a:ln w="1800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2" name="Rectangle 50"/>
              <p:cNvSpPr>
                <a:spLocks noChangeArrowheads="1"/>
              </p:cNvSpPr>
              <p:nvPr userDrawn="1"/>
            </p:nvSpPr>
            <p:spPr bwMode="auto">
              <a:xfrm>
                <a:off x="8742606" y="6407005"/>
                <a:ext cx="401394" cy="12856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  <a:buFontTx/>
                  <a:buNone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3" name="Rectangle 50"/>
              <p:cNvSpPr>
                <a:spLocks noChangeArrowheads="1"/>
              </p:cNvSpPr>
              <p:nvPr/>
            </p:nvSpPr>
            <p:spPr bwMode="auto">
              <a:xfrm>
                <a:off x="8084581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Rectangle 50"/>
              <p:cNvSpPr>
                <a:spLocks noChangeArrowheads="1"/>
              </p:cNvSpPr>
              <p:nvPr/>
            </p:nvSpPr>
            <p:spPr bwMode="auto">
              <a:xfrm>
                <a:off x="8166854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50"/>
              <p:cNvSpPr>
                <a:spLocks noChangeArrowheads="1"/>
              </p:cNvSpPr>
              <p:nvPr/>
            </p:nvSpPr>
            <p:spPr bwMode="auto">
              <a:xfrm>
                <a:off x="8249127" y="6407005"/>
                <a:ext cx="81178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50"/>
              <p:cNvSpPr>
                <a:spLocks noChangeArrowheads="1"/>
              </p:cNvSpPr>
              <p:nvPr/>
            </p:nvSpPr>
            <p:spPr bwMode="auto">
              <a:xfrm>
                <a:off x="8331399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50"/>
              <p:cNvSpPr>
                <a:spLocks noChangeArrowheads="1"/>
              </p:cNvSpPr>
              <p:nvPr/>
            </p:nvSpPr>
            <p:spPr bwMode="auto">
              <a:xfrm>
                <a:off x="8413672" y="6407005"/>
                <a:ext cx="81178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0"/>
              <p:cNvSpPr>
                <a:spLocks noChangeArrowheads="1"/>
              </p:cNvSpPr>
              <p:nvPr/>
            </p:nvSpPr>
            <p:spPr bwMode="auto">
              <a:xfrm>
                <a:off x="8495945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/>
            </p:nvSpPr>
            <p:spPr bwMode="auto">
              <a:xfrm>
                <a:off x="8578218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50"/>
              <p:cNvSpPr>
                <a:spLocks noChangeArrowheads="1"/>
              </p:cNvSpPr>
              <p:nvPr/>
            </p:nvSpPr>
            <p:spPr bwMode="auto">
              <a:xfrm>
                <a:off x="8660490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50"/>
              <p:cNvSpPr>
                <a:spLocks noChangeArrowheads="1"/>
              </p:cNvSpPr>
              <p:nvPr userDrawn="1"/>
            </p:nvSpPr>
            <p:spPr bwMode="auto">
              <a:xfrm>
                <a:off x="8736892" y="5988923"/>
                <a:ext cx="401394" cy="12856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  <a:buFontTx/>
                  <a:buNone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42" name="Rectangle 50"/>
              <p:cNvSpPr>
                <a:spLocks noChangeArrowheads="1"/>
              </p:cNvSpPr>
              <p:nvPr/>
            </p:nvSpPr>
            <p:spPr bwMode="auto">
              <a:xfrm>
                <a:off x="8079090" y="5988923"/>
                <a:ext cx="81090" cy="12856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Rectangle 50"/>
              <p:cNvSpPr>
                <a:spLocks noChangeArrowheads="1"/>
              </p:cNvSpPr>
              <p:nvPr/>
            </p:nvSpPr>
            <p:spPr bwMode="auto">
              <a:xfrm>
                <a:off x="8161273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50"/>
              <p:cNvSpPr>
                <a:spLocks noChangeArrowheads="1"/>
              </p:cNvSpPr>
              <p:nvPr/>
            </p:nvSpPr>
            <p:spPr bwMode="auto">
              <a:xfrm>
                <a:off x="8243457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50"/>
              <p:cNvSpPr>
                <a:spLocks noChangeArrowheads="1"/>
              </p:cNvSpPr>
              <p:nvPr/>
            </p:nvSpPr>
            <p:spPr bwMode="auto">
              <a:xfrm>
                <a:off x="8325640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50"/>
              <p:cNvSpPr>
                <a:spLocks noChangeArrowheads="1"/>
              </p:cNvSpPr>
              <p:nvPr/>
            </p:nvSpPr>
            <p:spPr bwMode="auto">
              <a:xfrm>
                <a:off x="8407824" y="5988923"/>
                <a:ext cx="81090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50"/>
              <p:cNvSpPr>
                <a:spLocks noChangeArrowheads="1"/>
              </p:cNvSpPr>
              <p:nvPr/>
            </p:nvSpPr>
            <p:spPr bwMode="auto">
              <a:xfrm>
                <a:off x="8490007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0"/>
              <p:cNvSpPr>
                <a:spLocks noChangeArrowheads="1"/>
              </p:cNvSpPr>
              <p:nvPr/>
            </p:nvSpPr>
            <p:spPr bwMode="auto">
              <a:xfrm>
                <a:off x="8572190" y="5988923"/>
                <a:ext cx="81090" cy="12856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Rectangle 50"/>
              <p:cNvSpPr>
                <a:spLocks noChangeArrowheads="1"/>
              </p:cNvSpPr>
              <p:nvPr/>
            </p:nvSpPr>
            <p:spPr bwMode="auto">
              <a:xfrm>
                <a:off x="8654373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" name="Grupo 11"/>
            <p:cNvGrpSpPr/>
            <p:nvPr userDrawn="1"/>
          </p:nvGrpSpPr>
          <p:grpSpPr>
            <a:xfrm>
              <a:off x="6248364" y="5882738"/>
              <a:ext cx="269977" cy="458532"/>
              <a:chOff x="6248364" y="5844638"/>
              <a:chExt cx="269977" cy="458532"/>
            </a:xfrm>
          </p:grpSpPr>
          <p:sp>
            <p:nvSpPr>
              <p:cNvPr id="22" name="Line 6"/>
              <p:cNvSpPr>
                <a:spLocks noChangeShapeType="1"/>
              </p:cNvSpPr>
              <p:nvPr userDrawn="1"/>
            </p:nvSpPr>
            <p:spPr bwMode="auto">
              <a:xfrm>
                <a:off x="6284791" y="6075572"/>
                <a:ext cx="79883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Line 7"/>
              <p:cNvSpPr>
                <a:spLocks noChangeShapeType="1"/>
              </p:cNvSpPr>
              <p:nvPr userDrawn="1"/>
            </p:nvSpPr>
            <p:spPr bwMode="auto">
              <a:xfrm>
                <a:off x="6397462" y="5955137"/>
                <a:ext cx="85249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Line 8"/>
              <p:cNvSpPr>
                <a:spLocks noChangeShapeType="1"/>
              </p:cNvSpPr>
              <p:nvPr userDrawn="1"/>
            </p:nvSpPr>
            <p:spPr bwMode="auto">
              <a:xfrm flipV="1">
                <a:off x="6365867" y="5998931"/>
                <a:ext cx="40538" cy="7664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Line 10"/>
              <p:cNvSpPr>
                <a:spLocks noChangeShapeType="1"/>
              </p:cNvSpPr>
              <p:nvPr userDrawn="1"/>
            </p:nvSpPr>
            <p:spPr bwMode="auto">
              <a:xfrm>
                <a:off x="6397462" y="6204219"/>
                <a:ext cx="87633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6" name="Rectangle 113"/>
              <p:cNvSpPr>
                <a:spLocks noChangeArrowheads="1"/>
              </p:cNvSpPr>
              <p:nvPr userDrawn="1"/>
            </p:nvSpPr>
            <p:spPr bwMode="auto">
              <a:xfrm>
                <a:off x="6261744" y="5844638"/>
                <a:ext cx="245884" cy="458532"/>
              </a:xfrm>
              <a:prstGeom prst="rect">
                <a:avLst/>
              </a:prstGeom>
              <a:noFill/>
              <a:ln w="18000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27" name="Retângulo 26"/>
              <p:cNvSpPr/>
              <p:nvPr userDrawn="1"/>
            </p:nvSpPr>
            <p:spPr bwMode="auto">
              <a:xfrm>
                <a:off x="6248364" y="6048192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28" name="Retângulo 27"/>
              <p:cNvSpPr/>
              <p:nvPr userDrawn="1"/>
            </p:nvSpPr>
            <p:spPr bwMode="auto">
              <a:xfrm>
                <a:off x="6484772" y="5926774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29" name="Retângulo 28"/>
              <p:cNvSpPr/>
              <p:nvPr userDrawn="1"/>
            </p:nvSpPr>
            <p:spPr bwMode="auto">
              <a:xfrm>
                <a:off x="6486201" y="6175324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</p:grpSp>
        <p:grpSp>
          <p:nvGrpSpPr>
            <p:cNvPr id="13" name="Grupo 12"/>
            <p:cNvGrpSpPr/>
            <p:nvPr userDrawn="1"/>
          </p:nvGrpSpPr>
          <p:grpSpPr>
            <a:xfrm>
              <a:off x="6087117" y="5778681"/>
              <a:ext cx="2032519" cy="740229"/>
              <a:chOff x="6087117" y="5740581"/>
              <a:chExt cx="2032519" cy="740229"/>
            </a:xfrm>
          </p:grpSpPr>
          <p:cxnSp>
            <p:nvCxnSpPr>
              <p:cNvPr id="14" name="Conector angulado 13"/>
              <p:cNvCxnSpPr>
                <a:stCxn id="59" idx="1"/>
                <a:endCxn id="72" idx="1"/>
              </p:cNvCxnSpPr>
              <p:nvPr userDrawn="1"/>
            </p:nvCxnSpPr>
            <p:spPr>
              <a:xfrm rot="5400000">
                <a:off x="7534874" y="6046379"/>
                <a:ext cx="160042" cy="421294"/>
              </a:xfrm>
              <a:prstGeom prst="bentConnector2">
                <a:avLst/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angulado 14"/>
              <p:cNvCxnSpPr>
                <a:stCxn id="33" idx="1"/>
                <a:endCxn id="71" idx="1"/>
              </p:cNvCxnSpPr>
              <p:nvPr userDrawn="1"/>
            </p:nvCxnSpPr>
            <p:spPr>
              <a:xfrm rot="10800000">
                <a:off x="7404249" y="6480250"/>
                <a:ext cx="680333" cy="560"/>
              </a:xfrm>
              <a:prstGeom prst="bentConnector3">
                <a:avLst>
                  <a:gd name="adj1" fmla="val 50000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angulado 15"/>
              <p:cNvCxnSpPr>
                <a:stCxn id="70" idx="0"/>
                <a:endCxn id="26" idx="2"/>
              </p:cNvCxnSpPr>
              <p:nvPr userDrawn="1"/>
            </p:nvCxnSpPr>
            <p:spPr>
              <a:xfrm rot="10800000">
                <a:off x="6384686" y="6312696"/>
                <a:ext cx="776726" cy="99307"/>
              </a:xfrm>
              <a:prstGeom prst="bentConnector2">
                <a:avLst/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angulado 16"/>
              <p:cNvCxnSpPr>
                <a:stCxn id="73" idx="3"/>
                <a:endCxn id="53" idx="28"/>
              </p:cNvCxnSpPr>
              <p:nvPr userDrawn="1"/>
            </p:nvCxnSpPr>
            <p:spPr>
              <a:xfrm rot="10800000" flipH="1">
                <a:off x="7149983" y="6012625"/>
                <a:ext cx="584387" cy="396917"/>
              </a:xfrm>
              <a:prstGeom prst="bentConnector5">
                <a:avLst>
                  <a:gd name="adj1" fmla="val -39118"/>
                  <a:gd name="adj2" fmla="val 118614"/>
                  <a:gd name="adj3" fmla="val 90764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angulado 17"/>
              <p:cNvCxnSpPr/>
              <p:nvPr userDrawn="1"/>
            </p:nvCxnSpPr>
            <p:spPr>
              <a:xfrm rot="16200000" flipV="1">
                <a:off x="7959018" y="5830691"/>
                <a:ext cx="27141" cy="294095"/>
              </a:xfrm>
              <a:prstGeom prst="bentConnector3">
                <a:avLst>
                  <a:gd name="adj1" fmla="val 478947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angulado 18"/>
              <p:cNvCxnSpPr>
                <a:stCxn id="86" idx="3"/>
                <a:endCxn id="27" idx="1"/>
              </p:cNvCxnSpPr>
              <p:nvPr userDrawn="1"/>
            </p:nvCxnSpPr>
            <p:spPr>
              <a:xfrm flipV="1">
                <a:off x="6087117" y="6085572"/>
                <a:ext cx="161247" cy="530"/>
              </a:xfrm>
              <a:prstGeom prst="bentConnector3">
                <a:avLst>
                  <a:gd name="adj1" fmla="val 50000"/>
                </a:avLst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angulado 19"/>
              <p:cNvCxnSpPr>
                <a:endCxn id="28" idx="3"/>
              </p:cNvCxnSpPr>
              <p:nvPr userDrawn="1"/>
            </p:nvCxnSpPr>
            <p:spPr>
              <a:xfrm rot="5400000">
                <a:off x="6447083" y="5816761"/>
                <a:ext cx="207697" cy="68038"/>
              </a:xfrm>
              <a:prstGeom prst="bentConnector2">
                <a:avLst/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ector angulado 20"/>
              <p:cNvCxnSpPr>
                <a:endCxn id="29" idx="3"/>
              </p:cNvCxnSpPr>
              <p:nvPr userDrawn="1"/>
            </p:nvCxnSpPr>
            <p:spPr>
              <a:xfrm rot="5400000">
                <a:off x="6391785" y="5867138"/>
                <a:ext cx="462597" cy="209484"/>
              </a:xfrm>
              <a:prstGeom prst="bentConnector2">
                <a:avLst/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3141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A84CD-8AC0-4FA3-89C3-EF5C4B295A2F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94451"/>
            <a:ext cx="2057400" cy="365125"/>
          </a:xfrm>
          <a:prstGeom prst="rect">
            <a:avLst/>
          </a:prstGeom>
        </p:spPr>
        <p:txBody>
          <a:bodyPr/>
          <a:lstStyle/>
          <a:p>
            <a:fld id="{E7B9CD9D-1AC3-4606-9F36-ECCA237A5965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6457950" y="63944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B9CD9D-1AC3-4606-9F36-ECCA237A5965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6" name="Grupo 5"/>
          <p:cNvGrpSpPr/>
          <p:nvPr userDrawn="1"/>
        </p:nvGrpSpPr>
        <p:grpSpPr>
          <a:xfrm>
            <a:off x="5818868" y="5734233"/>
            <a:ext cx="3325132" cy="1098185"/>
            <a:chOff x="5818868" y="5547090"/>
            <a:chExt cx="3325132" cy="1098185"/>
          </a:xfrm>
        </p:grpSpPr>
        <p:grpSp>
          <p:nvGrpSpPr>
            <p:cNvPr id="7" name="Grupo 6"/>
            <p:cNvGrpSpPr/>
            <p:nvPr userDrawn="1"/>
          </p:nvGrpSpPr>
          <p:grpSpPr>
            <a:xfrm>
              <a:off x="5818868" y="5547090"/>
              <a:ext cx="1331117" cy="1043035"/>
              <a:chOff x="5818868" y="5508990"/>
              <a:chExt cx="1331117" cy="1043035"/>
            </a:xfrm>
          </p:grpSpPr>
          <p:sp>
            <p:nvSpPr>
              <p:cNvPr id="73" name="Forma livre 72"/>
              <p:cNvSpPr/>
              <p:nvPr userDrawn="1"/>
            </p:nvSpPr>
            <p:spPr>
              <a:xfrm>
                <a:off x="6074886" y="5718968"/>
                <a:ext cx="969646" cy="636587"/>
              </a:xfrm>
              <a:custGeom>
                <a:avLst/>
                <a:gdLst>
                  <a:gd name="connsiteX0" fmla="*/ 18330 w 983530"/>
                  <a:gd name="connsiteY0" fmla="*/ 982308 h 982308"/>
                  <a:gd name="connsiteX1" fmla="*/ 18330 w 983530"/>
                  <a:gd name="connsiteY1" fmla="*/ 194908 h 982308"/>
                  <a:gd name="connsiteX2" fmla="*/ 208830 w 983530"/>
                  <a:gd name="connsiteY2" fmla="*/ 17108 h 982308"/>
                  <a:gd name="connsiteX3" fmla="*/ 983530 w 983530"/>
                  <a:gd name="connsiteY3" fmla="*/ 17108 h 982308"/>
                  <a:gd name="connsiteX0" fmla="*/ 18330 w 983530"/>
                  <a:gd name="connsiteY0" fmla="*/ 978139 h 978139"/>
                  <a:gd name="connsiteX1" fmla="*/ 18330 w 983530"/>
                  <a:gd name="connsiteY1" fmla="*/ 190739 h 978139"/>
                  <a:gd name="connsiteX2" fmla="*/ 208830 w 983530"/>
                  <a:gd name="connsiteY2" fmla="*/ 12939 h 978139"/>
                  <a:gd name="connsiteX3" fmla="*/ 983530 w 983530"/>
                  <a:gd name="connsiteY3" fmla="*/ 12939 h 978139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66868 h 966868"/>
                  <a:gd name="connsiteX1" fmla="*/ 18330 w 983530"/>
                  <a:gd name="connsiteY1" fmla="*/ 179468 h 966868"/>
                  <a:gd name="connsiteX2" fmla="*/ 208830 w 983530"/>
                  <a:gd name="connsiteY2" fmla="*/ 1668 h 966868"/>
                  <a:gd name="connsiteX3" fmla="*/ 983530 w 983530"/>
                  <a:gd name="connsiteY3" fmla="*/ 1668 h 966868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18330 w 983530"/>
                  <a:gd name="connsiteY0" fmla="*/ 986439 h 986439"/>
                  <a:gd name="connsiteX1" fmla="*/ 18330 w 983530"/>
                  <a:gd name="connsiteY1" fmla="*/ 199039 h 986439"/>
                  <a:gd name="connsiteX2" fmla="*/ 208830 w 983530"/>
                  <a:gd name="connsiteY2" fmla="*/ 21239 h 986439"/>
                  <a:gd name="connsiteX3" fmla="*/ 983530 w 98353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75940 w 1041140"/>
                  <a:gd name="connsiteY0" fmla="*/ 986439 h 986439"/>
                  <a:gd name="connsiteX1" fmla="*/ 75940 w 1041140"/>
                  <a:gd name="connsiteY1" fmla="*/ 199039 h 986439"/>
                  <a:gd name="connsiteX2" fmla="*/ 266440 w 1041140"/>
                  <a:gd name="connsiteY2" fmla="*/ 21239 h 986439"/>
                  <a:gd name="connsiteX3" fmla="*/ 1041140 w 1041140"/>
                  <a:gd name="connsiteY3" fmla="*/ 21239 h 986439"/>
                  <a:gd name="connsiteX0" fmla="*/ 8001 w 973201"/>
                  <a:gd name="connsiteY0" fmla="*/ 986439 h 986439"/>
                  <a:gd name="connsiteX1" fmla="*/ 8001 w 973201"/>
                  <a:gd name="connsiteY1" fmla="*/ 199039 h 986439"/>
                  <a:gd name="connsiteX2" fmla="*/ 198501 w 973201"/>
                  <a:gd name="connsiteY2" fmla="*/ 21239 h 986439"/>
                  <a:gd name="connsiteX3" fmla="*/ 973201 w 973201"/>
                  <a:gd name="connsiteY3" fmla="*/ 21239 h 986439"/>
                  <a:gd name="connsiteX0" fmla="*/ 5031 w 970231"/>
                  <a:gd name="connsiteY0" fmla="*/ 986439 h 986439"/>
                  <a:gd name="connsiteX1" fmla="*/ 5031 w 970231"/>
                  <a:gd name="connsiteY1" fmla="*/ 199039 h 986439"/>
                  <a:gd name="connsiteX2" fmla="*/ 195531 w 970231"/>
                  <a:gd name="connsiteY2" fmla="*/ 21239 h 986439"/>
                  <a:gd name="connsiteX3" fmla="*/ 970231 w 970231"/>
                  <a:gd name="connsiteY3" fmla="*/ 21239 h 986439"/>
                  <a:gd name="connsiteX0" fmla="*/ 0 w 965200"/>
                  <a:gd name="connsiteY0" fmla="*/ 986439 h 986439"/>
                  <a:gd name="connsiteX1" fmla="*/ 0 w 965200"/>
                  <a:gd name="connsiteY1" fmla="*/ 199039 h 986439"/>
                  <a:gd name="connsiteX2" fmla="*/ 190500 w 965200"/>
                  <a:gd name="connsiteY2" fmla="*/ 21239 h 986439"/>
                  <a:gd name="connsiteX3" fmla="*/ 965200 w 965200"/>
                  <a:gd name="connsiteY3" fmla="*/ 21239 h 986439"/>
                  <a:gd name="connsiteX0" fmla="*/ 0 w 965200"/>
                  <a:gd name="connsiteY0" fmla="*/ 986439 h 986439"/>
                  <a:gd name="connsiteX1" fmla="*/ 0 w 965200"/>
                  <a:gd name="connsiteY1" fmla="*/ 199039 h 986439"/>
                  <a:gd name="connsiteX2" fmla="*/ 190500 w 965200"/>
                  <a:gd name="connsiteY2" fmla="*/ 21239 h 986439"/>
                  <a:gd name="connsiteX3" fmla="*/ 965200 w 965200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86439 h 986439"/>
                  <a:gd name="connsiteX1" fmla="*/ 521 w 965721"/>
                  <a:gd name="connsiteY1" fmla="*/ 199039 h 986439"/>
                  <a:gd name="connsiteX2" fmla="*/ 191021 w 965721"/>
                  <a:gd name="connsiteY2" fmla="*/ 21239 h 986439"/>
                  <a:gd name="connsiteX3" fmla="*/ 965721 w 965721"/>
                  <a:gd name="connsiteY3" fmla="*/ 21239 h 986439"/>
                  <a:gd name="connsiteX0" fmla="*/ 521 w 965721"/>
                  <a:gd name="connsiteY0" fmla="*/ 971627 h 971627"/>
                  <a:gd name="connsiteX1" fmla="*/ 521 w 965721"/>
                  <a:gd name="connsiteY1" fmla="*/ 184227 h 971627"/>
                  <a:gd name="connsiteX2" fmla="*/ 191021 w 965721"/>
                  <a:gd name="connsiteY2" fmla="*/ 6427 h 971627"/>
                  <a:gd name="connsiteX3" fmla="*/ 965721 w 965721"/>
                  <a:gd name="connsiteY3" fmla="*/ 6427 h 971627"/>
                  <a:gd name="connsiteX0" fmla="*/ 521 w 965721"/>
                  <a:gd name="connsiteY0" fmla="*/ 971627 h 971627"/>
                  <a:gd name="connsiteX1" fmla="*/ 521 w 965721"/>
                  <a:gd name="connsiteY1" fmla="*/ 184227 h 971627"/>
                  <a:gd name="connsiteX2" fmla="*/ 191021 w 965721"/>
                  <a:gd name="connsiteY2" fmla="*/ 6427 h 971627"/>
                  <a:gd name="connsiteX3" fmla="*/ 965721 w 965721"/>
                  <a:gd name="connsiteY3" fmla="*/ 6427 h 971627"/>
                  <a:gd name="connsiteX0" fmla="*/ 521 w 965721"/>
                  <a:gd name="connsiteY0" fmla="*/ 965200 h 965200"/>
                  <a:gd name="connsiteX1" fmla="*/ 521 w 965721"/>
                  <a:gd name="connsiteY1" fmla="*/ 177800 h 965200"/>
                  <a:gd name="connsiteX2" fmla="*/ 191021 w 965721"/>
                  <a:gd name="connsiteY2" fmla="*/ 0 h 965200"/>
                  <a:gd name="connsiteX3" fmla="*/ 965721 w 965721"/>
                  <a:gd name="connsiteY3" fmla="*/ 0 h 965200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5721"/>
                  <a:gd name="connsiteY0" fmla="*/ 974725 h 974725"/>
                  <a:gd name="connsiteX1" fmla="*/ 521 w 965721"/>
                  <a:gd name="connsiteY1" fmla="*/ 187325 h 974725"/>
                  <a:gd name="connsiteX2" fmla="*/ 188640 w 965721"/>
                  <a:gd name="connsiteY2" fmla="*/ 0 h 974725"/>
                  <a:gd name="connsiteX3" fmla="*/ 965721 w 965721"/>
                  <a:gd name="connsiteY3" fmla="*/ 9525 h 974725"/>
                  <a:gd name="connsiteX0" fmla="*/ 521 w 968102"/>
                  <a:gd name="connsiteY0" fmla="*/ 977106 h 977106"/>
                  <a:gd name="connsiteX1" fmla="*/ 521 w 968102"/>
                  <a:gd name="connsiteY1" fmla="*/ 189706 h 977106"/>
                  <a:gd name="connsiteX2" fmla="*/ 188640 w 968102"/>
                  <a:gd name="connsiteY2" fmla="*/ 2381 h 977106"/>
                  <a:gd name="connsiteX3" fmla="*/ 968102 w 968102"/>
                  <a:gd name="connsiteY3" fmla="*/ 0 h 977106"/>
                  <a:gd name="connsiteX0" fmla="*/ 521 w 968102"/>
                  <a:gd name="connsiteY0" fmla="*/ 977106 h 977106"/>
                  <a:gd name="connsiteX1" fmla="*/ 521 w 968102"/>
                  <a:gd name="connsiteY1" fmla="*/ 189706 h 977106"/>
                  <a:gd name="connsiteX2" fmla="*/ 188640 w 968102"/>
                  <a:gd name="connsiteY2" fmla="*/ 2381 h 977106"/>
                  <a:gd name="connsiteX3" fmla="*/ 968102 w 968102"/>
                  <a:gd name="connsiteY3" fmla="*/ 0 h 977106"/>
                  <a:gd name="connsiteX0" fmla="*/ 521 w 968102"/>
                  <a:gd name="connsiteY0" fmla="*/ 636587 h 636587"/>
                  <a:gd name="connsiteX1" fmla="*/ 521 w 968102"/>
                  <a:gd name="connsiteY1" fmla="*/ 189706 h 636587"/>
                  <a:gd name="connsiteX2" fmla="*/ 188640 w 968102"/>
                  <a:gd name="connsiteY2" fmla="*/ 2381 h 636587"/>
                  <a:gd name="connsiteX3" fmla="*/ 968102 w 968102"/>
                  <a:gd name="connsiteY3" fmla="*/ 0 h 636587"/>
                  <a:gd name="connsiteX0" fmla="*/ 2065 w 969646"/>
                  <a:gd name="connsiteY0" fmla="*/ 636587 h 636587"/>
                  <a:gd name="connsiteX1" fmla="*/ 2065 w 969646"/>
                  <a:gd name="connsiteY1" fmla="*/ 189706 h 636587"/>
                  <a:gd name="connsiteX2" fmla="*/ 190184 w 969646"/>
                  <a:gd name="connsiteY2" fmla="*/ 2381 h 636587"/>
                  <a:gd name="connsiteX3" fmla="*/ 969646 w 969646"/>
                  <a:gd name="connsiteY3" fmla="*/ 0 h 636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9646" h="636587">
                    <a:moveTo>
                      <a:pt x="2065" y="636587"/>
                    </a:moveTo>
                    <a:cubicBezTo>
                      <a:pt x="-1111" y="366976"/>
                      <a:pt x="-231" y="429682"/>
                      <a:pt x="2065" y="189706"/>
                    </a:cubicBezTo>
                    <a:cubicBezTo>
                      <a:pt x="3653" y="70114"/>
                      <a:pt x="96521" y="14742"/>
                      <a:pt x="190184" y="2381"/>
                    </a:cubicBezTo>
                    <a:lnTo>
                      <a:pt x="969646" y="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grpSp>
            <p:nvGrpSpPr>
              <p:cNvPr id="74" name="Grupo 73"/>
              <p:cNvGrpSpPr/>
              <p:nvPr userDrawn="1"/>
            </p:nvGrpSpPr>
            <p:grpSpPr>
              <a:xfrm>
                <a:off x="5818868" y="5508990"/>
                <a:ext cx="1331117" cy="1043035"/>
                <a:chOff x="5818868" y="5508990"/>
                <a:chExt cx="1331117" cy="1043035"/>
              </a:xfrm>
            </p:grpSpPr>
            <p:grpSp>
              <p:nvGrpSpPr>
                <p:cNvPr id="75" name="Grupo 74"/>
                <p:cNvGrpSpPr/>
                <p:nvPr userDrawn="1"/>
              </p:nvGrpSpPr>
              <p:grpSpPr>
                <a:xfrm>
                  <a:off x="5818868" y="5530451"/>
                  <a:ext cx="1113276" cy="1021574"/>
                  <a:chOff x="5818868" y="5530451"/>
                  <a:chExt cx="1113276" cy="1021574"/>
                </a:xfrm>
              </p:grpSpPr>
              <p:sp>
                <p:nvSpPr>
                  <p:cNvPr id="77" name="Rectangle 36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5891946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78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6045667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79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5832853" y="6197698"/>
                    <a:ext cx="249977" cy="59123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0" name="Rectangle 42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24330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1" name="Rectangle 43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39701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2" name="Rectangle 44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550727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3" name="Rectangle 45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702748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4" name="Rectangle 46"/>
                  <p:cNvSpPr>
                    <a:spLocks noChangeArrowheads="1"/>
                  </p:cNvSpPr>
                  <p:nvPr userDrawn="1"/>
                </p:nvSpPr>
                <p:spPr bwMode="auto">
                  <a:xfrm>
                    <a:off x="6856457" y="5530451"/>
                    <a:ext cx="57430" cy="192571"/>
                  </a:xfrm>
                  <a:prstGeom prst="rect">
                    <a:avLst/>
                  </a:prstGeom>
                  <a:solidFill>
                    <a:srgbClr val="000000"/>
                  </a:solidFill>
                  <a:ln w="19080" cap="sq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</a:pPr>
                    <a:endParaRPr lang="pt-BR" altLang="pt-BR"/>
                  </a:p>
                </p:txBody>
              </p:sp>
              <p:sp>
                <p:nvSpPr>
                  <p:cNvPr id="85" name="Retângulo 84"/>
                  <p:cNvSpPr/>
                  <p:nvPr userDrawn="1"/>
                </p:nvSpPr>
                <p:spPr>
                  <a:xfrm>
                    <a:off x="6029979" y="6050865"/>
                    <a:ext cx="57138" cy="514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86" name="Retângulo 85"/>
                  <p:cNvSpPr/>
                  <p:nvPr userDrawn="1"/>
                </p:nvSpPr>
                <p:spPr>
                  <a:xfrm>
                    <a:off x="6397091" y="5683294"/>
                    <a:ext cx="57138" cy="507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87" name="Retângulo 86"/>
                  <p:cNvSpPr/>
                  <p:nvPr userDrawn="1"/>
                </p:nvSpPr>
                <p:spPr>
                  <a:xfrm>
                    <a:off x="6554934" y="5683294"/>
                    <a:ext cx="57138" cy="5071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  <p:sp>
                <p:nvSpPr>
                  <p:cNvPr id="88" name="Retângulo 87"/>
                  <p:cNvSpPr/>
                  <p:nvPr userDrawn="1"/>
                </p:nvSpPr>
                <p:spPr>
                  <a:xfrm>
                    <a:off x="5818868" y="5626894"/>
                    <a:ext cx="1113276" cy="925131"/>
                  </a:xfrm>
                  <a:prstGeom prst="rect">
                    <a:avLst/>
                  </a:prstGeom>
                  <a:gradFill>
                    <a:gsLst>
                      <a:gs pos="73000">
                        <a:schemeClr val="bg1"/>
                      </a:gs>
                      <a:gs pos="0">
                        <a:schemeClr val="bg1">
                          <a:alpha val="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buNone/>
                      <a:defRPr/>
                    </a:pPr>
                    <a:endParaRPr lang="pt-BR"/>
                  </a:p>
                </p:txBody>
              </p:sp>
            </p:grpSp>
            <p:sp>
              <p:nvSpPr>
                <p:cNvPr id="76" name="Retângulo 75"/>
                <p:cNvSpPr/>
                <p:nvPr userDrawn="1"/>
              </p:nvSpPr>
              <p:spPr>
                <a:xfrm rot="16200000">
                  <a:off x="6042549" y="5424332"/>
                  <a:ext cx="1022777" cy="1192094"/>
                </a:xfrm>
                <a:prstGeom prst="rect">
                  <a:avLst/>
                </a:prstGeom>
                <a:gradFill>
                  <a:gsLst>
                    <a:gs pos="77000">
                      <a:schemeClr val="bg1"/>
                    </a:gs>
                    <a:gs pos="0">
                      <a:schemeClr val="bg1">
                        <a:alpha val="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defRPr/>
                  </a:pPr>
                  <a:endParaRPr lang="pt-BR"/>
                </a:p>
              </p:txBody>
            </p:sp>
          </p:grpSp>
        </p:grpSp>
        <p:grpSp>
          <p:nvGrpSpPr>
            <p:cNvPr id="8" name="Grupo 7"/>
            <p:cNvGrpSpPr/>
            <p:nvPr userDrawn="1"/>
          </p:nvGrpSpPr>
          <p:grpSpPr>
            <a:xfrm>
              <a:off x="7149984" y="6308803"/>
              <a:ext cx="254264" cy="263549"/>
              <a:chOff x="7149984" y="6270703"/>
              <a:chExt cx="254264" cy="263549"/>
            </a:xfrm>
          </p:grpSpPr>
          <p:sp>
            <p:nvSpPr>
              <p:cNvPr id="69" name="Triângulo isósceles 68"/>
              <p:cNvSpPr/>
              <p:nvPr/>
            </p:nvSpPr>
            <p:spPr bwMode="auto">
              <a:xfrm rot="16200000">
                <a:off x="7143556" y="6288559"/>
                <a:ext cx="263549" cy="227837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 dirty="0"/>
              </a:p>
            </p:txBody>
          </p:sp>
          <p:sp>
            <p:nvSpPr>
              <p:cNvPr id="70" name="Retângulo 69"/>
              <p:cNvSpPr/>
              <p:nvPr/>
            </p:nvSpPr>
            <p:spPr bwMode="auto">
              <a:xfrm rot="10800000">
                <a:off x="7372822" y="6461797"/>
                <a:ext cx="31426" cy="1785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71" name="Retângulo 70"/>
              <p:cNvSpPr/>
              <p:nvPr/>
            </p:nvSpPr>
            <p:spPr bwMode="auto">
              <a:xfrm rot="10800000">
                <a:off x="7372822" y="6318952"/>
                <a:ext cx="31426" cy="1714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72" name="Retângulo 71"/>
              <p:cNvSpPr/>
              <p:nvPr/>
            </p:nvSpPr>
            <p:spPr bwMode="auto">
              <a:xfrm rot="10800000">
                <a:off x="7149984" y="6391089"/>
                <a:ext cx="31426" cy="1785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</p:grpSp>
        <p:grpSp>
          <p:nvGrpSpPr>
            <p:cNvPr id="9" name="Grupo 8"/>
            <p:cNvGrpSpPr/>
            <p:nvPr userDrawn="1"/>
          </p:nvGrpSpPr>
          <p:grpSpPr>
            <a:xfrm>
              <a:off x="7734120" y="5999883"/>
              <a:ext cx="181413" cy="226409"/>
              <a:chOff x="7734120" y="5961783"/>
              <a:chExt cx="181413" cy="226409"/>
            </a:xfrm>
          </p:grpSpPr>
          <p:sp>
            <p:nvSpPr>
              <p:cNvPr id="49" name="Freeform 84"/>
              <p:cNvSpPr>
                <a:spLocks/>
              </p:cNvSpPr>
              <p:nvPr userDrawn="1"/>
            </p:nvSpPr>
            <p:spPr bwMode="auto">
              <a:xfrm>
                <a:off x="7735548" y="6008207"/>
                <a:ext cx="179985" cy="179985"/>
              </a:xfrm>
              <a:custGeom>
                <a:avLst/>
                <a:gdLst>
                  <a:gd name="T0" fmla="*/ 252 w 12332"/>
                  <a:gd name="T1" fmla="*/ 135 h 12321"/>
                  <a:gd name="T2" fmla="*/ 249 w 12332"/>
                  <a:gd name="T3" fmla="*/ 154 h 12321"/>
                  <a:gd name="T4" fmla="*/ 244 w 12332"/>
                  <a:gd name="T5" fmla="*/ 171 h 12321"/>
                  <a:gd name="T6" fmla="*/ 236 w 12332"/>
                  <a:gd name="T7" fmla="*/ 188 h 12321"/>
                  <a:gd name="T8" fmla="*/ 225 w 12332"/>
                  <a:gd name="T9" fmla="*/ 203 h 12321"/>
                  <a:gd name="T10" fmla="*/ 215 w 12332"/>
                  <a:gd name="T11" fmla="*/ 215 h 12321"/>
                  <a:gd name="T12" fmla="*/ 203 w 12332"/>
                  <a:gd name="T13" fmla="*/ 225 h 12321"/>
                  <a:gd name="T14" fmla="*/ 188 w 12332"/>
                  <a:gd name="T15" fmla="*/ 236 h 12321"/>
                  <a:gd name="T16" fmla="*/ 171 w 12332"/>
                  <a:gd name="T17" fmla="*/ 244 h 12321"/>
                  <a:gd name="T18" fmla="*/ 154 w 12332"/>
                  <a:gd name="T19" fmla="*/ 249 h 12321"/>
                  <a:gd name="T20" fmla="*/ 135 w 12332"/>
                  <a:gd name="T21" fmla="*/ 252 h 12321"/>
                  <a:gd name="T22" fmla="*/ 123 w 12332"/>
                  <a:gd name="T23" fmla="*/ 252 h 12321"/>
                  <a:gd name="T24" fmla="*/ 104 w 12332"/>
                  <a:gd name="T25" fmla="*/ 250 h 12321"/>
                  <a:gd name="T26" fmla="*/ 86 w 12332"/>
                  <a:gd name="T27" fmla="*/ 246 h 12321"/>
                  <a:gd name="T28" fmla="*/ 69 w 12332"/>
                  <a:gd name="T29" fmla="*/ 239 h 12321"/>
                  <a:gd name="T30" fmla="*/ 54 w 12332"/>
                  <a:gd name="T31" fmla="*/ 229 h 12321"/>
                  <a:gd name="T32" fmla="*/ 39 w 12332"/>
                  <a:gd name="T33" fmla="*/ 217 h 12321"/>
                  <a:gd name="T34" fmla="*/ 31 w 12332"/>
                  <a:gd name="T35" fmla="*/ 208 h 12321"/>
                  <a:gd name="T36" fmla="*/ 19 w 12332"/>
                  <a:gd name="T37" fmla="*/ 193 h 12321"/>
                  <a:gd name="T38" fmla="*/ 11 w 12332"/>
                  <a:gd name="T39" fmla="*/ 177 h 12321"/>
                  <a:gd name="T40" fmla="*/ 5 w 12332"/>
                  <a:gd name="T41" fmla="*/ 160 h 12321"/>
                  <a:gd name="T42" fmla="*/ 1 w 12332"/>
                  <a:gd name="T43" fmla="*/ 142 h 12321"/>
                  <a:gd name="T44" fmla="*/ 0 w 12332"/>
                  <a:gd name="T45" fmla="*/ 126 h 12321"/>
                  <a:gd name="T46" fmla="*/ 1 w 12332"/>
                  <a:gd name="T47" fmla="*/ 110 h 12321"/>
                  <a:gd name="T48" fmla="*/ 5 w 12332"/>
                  <a:gd name="T49" fmla="*/ 92 h 12321"/>
                  <a:gd name="T50" fmla="*/ 11 w 12332"/>
                  <a:gd name="T51" fmla="*/ 75 h 12321"/>
                  <a:gd name="T52" fmla="*/ 19 w 12332"/>
                  <a:gd name="T53" fmla="*/ 59 h 12321"/>
                  <a:gd name="T54" fmla="*/ 31 w 12332"/>
                  <a:gd name="T55" fmla="*/ 44 h 12321"/>
                  <a:gd name="T56" fmla="*/ 39 w 12332"/>
                  <a:gd name="T57" fmla="*/ 35 h 12321"/>
                  <a:gd name="T58" fmla="*/ 54 w 12332"/>
                  <a:gd name="T59" fmla="*/ 23 h 12321"/>
                  <a:gd name="T60" fmla="*/ 69 w 12332"/>
                  <a:gd name="T61" fmla="*/ 13 h 12321"/>
                  <a:gd name="T62" fmla="*/ 86 w 12332"/>
                  <a:gd name="T63" fmla="*/ 6 h 12321"/>
                  <a:gd name="T64" fmla="*/ 104 w 12332"/>
                  <a:gd name="T65" fmla="*/ 2 h 12321"/>
                  <a:gd name="T66" fmla="*/ 123 w 12332"/>
                  <a:gd name="T67" fmla="*/ 0 h 12321"/>
                  <a:gd name="T68" fmla="*/ 135 w 12332"/>
                  <a:gd name="T69" fmla="*/ 0 h 12321"/>
                  <a:gd name="T70" fmla="*/ 154 w 12332"/>
                  <a:gd name="T71" fmla="*/ 3 h 12321"/>
                  <a:gd name="T72" fmla="*/ 171 w 12332"/>
                  <a:gd name="T73" fmla="*/ 8 h 12321"/>
                  <a:gd name="T74" fmla="*/ 188 w 12332"/>
                  <a:gd name="T75" fmla="*/ 16 h 12321"/>
                  <a:gd name="T76" fmla="*/ 203 w 12332"/>
                  <a:gd name="T77" fmla="*/ 27 h 12321"/>
                  <a:gd name="T78" fmla="*/ 215 w 12332"/>
                  <a:gd name="T79" fmla="*/ 37 h 12321"/>
                  <a:gd name="T80" fmla="*/ 225 w 12332"/>
                  <a:gd name="T81" fmla="*/ 49 h 12321"/>
                  <a:gd name="T82" fmla="*/ 236 w 12332"/>
                  <a:gd name="T83" fmla="*/ 64 h 12321"/>
                  <a:gd name="T84" fmla="*/ 244 w 12332"/>
                  <a:gd name="T85" fmla="*/ 81 h 12321"/>
                  <a:gd name="T86" fmla="*/ 249 w 12332"/>
                  <a:gd name="T87" fmla="*/ 98 h 12321"/>
                  <a:gd name="T88" fmla="*/ 252 w 12332"/>
                  <a:gd name="T89" fmla="*/ 117 h 12321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12332" h="12321">
                    <a:moveTo>
                      <a:pt x="12332" y="6160"/>
                    </a:moveTo>
                    <a:lnTo>
                      <a:pt x="12331" y="6313"/>
                    </a:lnTo>
                    <a:lnTo>
                      <a:pt x="12316" y="6618"/>
                    </a:lnTo>
                    <a:lnTo>
                      <a:pt x="12286" y="6921"/>
                    </a:lnTo>
                    <a:lnTo>
                      <a:pt x="12241" y="7219"/>
                    </a:lnTo>
                    <a:lnTo>
                      <a:pt x="12182" y="7516"/>
                    </a:lnTo>
                    <a:lnTo>
                      <a:pt x="12109" y="7808"/>
                    </a:lnTo>
                    <a:lnTo>
                      <a:pt x="12021" y="8095"/>
                    </a:lnTo>
                    <a:lnTo>
                      <a:pt x="11920" y="8379"/>
                    </a:lnTo>
                    <a:lnTo>
                      <a:pt x="11804" y="8656"/>
                    </a:lnTo>
                    <a:lnTo>
                      <a:pt x="11676" y="8928"/>
                    </a:lnTo>
                    <a:lnTo>
                      <a:pt x="11534" y="9193"/>
                    </a:lnTo>
                    <a:lnTo>
                      <a:pt x="11379" y="9452"/>
                    </a:lnTo>
                    <a:lnTo>
                      <a:pt x="11212" y="9703"/>
                    </a:lnTo>
                    <a:lnTo>
                      <a:pt x="11031" y="9947"/>
                    </a:lnTo>
                    <a:lnTo>
                      <a:pt x="10839" y="10181"/>
                    </a:lnTo>
                    <a:lnTo>
                      <a:pt x="10634" y="10408"/>
                    </a:lnTo>
                    <a:lnTo>
                      <a:pt x="10527" y="10517"/>
                    </a:lnTo>
                    <a:lnTo>
                      <a:pt x="10418" y="10624"/>
                    </a:lnTo>
                    <a:lnTo>
                      <a:pt x="10191" y="10829"/>
                    </a:lnTo>
                    <a:lnTo>
                      <a:pt x="9955" y="11022"/>
                    </a:lnTo>
                    <a:lnTo>
                      <a:pt x="9713" y="11202"/>
                    </a:lnTo>
                    <a:lnTo>
                      <a:pt x="9460" y="11369"/>
                    </a:lnTo>
                    <a:lnTo>
                      <a:pt x="9202" y="11524"/>
                    </a:lnTo>
                    <a:lnTo>
                      <a:pt x="8936" y="11665"/>
                    </a:lnTo>
                    <a:lnTo>
                      <a:pt x="8665" y="11793"/>
                    </a:lnTo>
                    <a:lnTo>
                      <a:pt x="8387" y="11909"/>
                    </a:lnTo>
                    <a:lnTo>
                      <a:pt x="8103" y="12011"/>
                    </a:lnTo>
                    <a:lnTo>
                      <a:pt x="7816" y="12098"/>
                    </a:lnTo>
                    <a:lnTo>
                      <a:pt x="7523" y="12172"/>
                    </a:lnTo>
                    <a:lnTo>
                      <a:pt x="7227" y="12231"/>
                    </a:lnTo>
                    <a:lnTo>
                      <a:pt x="6927" y="12275"/>
                    </a:lnTo>
                    <a:lnTo>
                      <a:pt x="6625" y="12305"/>
                    </a:lnTo>
                    <a:lnTo>
                      <a:pt x="6320" y="12320"/>
                    </a:lnTo>
                    <a:lnTo>
                      <a:pt x="6166" y="12321"/>
                    </a:lnTo>
                    <a:lnTo>
                      <a:pt x="6013" y="12320"/>
                    </a:lnTo>
                    <a:lnTo>
                      <a:pt x="5708" y="12305"/>
                    </a:lnTo>
                    <a:lnTo>
                      <a:pt x="5406" y="12275"/>
                    </a:lnTo>
                    <a:lnTo>
                      <a:pt x="5106" y="12231"/>
                    </a:lnTo>
                    <a:lnTo>
                      <a:pt x="4809" y="12172"/>
                    </a:lnTo>
                    <a:lnTo>
                      <a:pt x="4517" y="12098"/>
                    </a:lnTo>
                    <a:lnTo>
                      <a:pt x="4230" y="12011"/>
                    </a:lnTo>
                    <a:lnTo>
                      <a:pt x="3946" y="11909"/>
                    </a:lnTo>
                    <a:lnTo>
                      <a:pt x="3668" y="11793"/>
                    </a:lnTo>
                    <a:lnTo>
                      <a:pt x="3396" y="11665"/>
                    </a:lnTo>
                    <a:lnTo>
                      <a:pt x="3131" y="11524"/>
                    </a:lnTo>
                    <a:lnTo>
                      <a:pt x="2871" y="11369"/>
                    </a:lnTo>
                    <a:lnTo>
                      <a:pt x="2620" y="11202"/>
                    </a:lnTo>
                    <a:lnTo>
                      <a:pt x="2377" y="11022"/>
                    </a:lnTo>
                    <a:lnTo>
                      <a:pt x="2142" y="10829"/>
                    </a:lnTo>
                    <a:lnTo>
                      <a:pt x="1915" y="10624"/>
                    </a:lnTo>
                    <a:lnTo>
                      <a:pt x="1806" y="10517"/>
                    </a:lnTo>
                    <a:lnTo>
                      <a:pt x="1699" y="10408"/>
                    </a:lnTo>
                    <a:lnTo>
                      <a:pt x="1494" y="10181"/>
                    </a:lnTo>
                    <a:lnTo>
                      <a:pt x="1301" y="9947"/>
                    </a:lnTo>
                    <a:lnTo>
                      <a:pt x="1121" y="9703"/>
                    </a:lnTo>
                    <a:lnTo>
                      <a:pt x="953" y="9452"/>
                    </a:lnTo>
                    <a:lnTo>
                      <a:pt x="799" y="9193"/>
                    </a:lnTo>
                    <a:lnTo>
                      <a:pt x="657" y="8928"/>
                    </a:lnTo>
                    <a:lnTo>
                      <a:pt x="529" y="8656"/>
                    </a:lnTo>
                    <a:lnTo>
                      <a:pt x="413" y="8379"/>
                    </a:lnTo>
                    <a:lnTo>
                      <a:pt x="311" y="8095"/>
                    </a:lnTo>
                    <a:lnTo>
                      <a:pt x="224" y="7808"/>
                    </a:lnTo>
                    <a:lnTo>
                      <a:pt x="150" y="7516"/>
                    </a:lnTo>
                    <a:lnTo>
                      <a:pt x="91" y="7219"/>
                    </a:lnTo>
                    <a:lnTo>
                      <a:pt x="47" y="6921"/>
                    </a:lnTo>
                    <a:lnTo>
                      <a:pt x="16" y="6618"/>
                    </a:lnTo>
                    <a:lnTo>
                      <a:pt x="1" y="6313"/>
                    </a:lnTo>
                    <a:lnTo>
                      <a:pt x="0" y="6160"/>
                    </a:lnTo>
                    <a:lnTo>
                      <a:pt x="1" y="6007"/>
                    </a:lnTo>
                    <a:lnTo>
                      <a:pt x="16" y="5702"/>
                    </a:lnTo>
                    <a:lnTo>
                      <a:pt x="47" y="5400"/>
                    </a:lnTo>
                    <a:lnTo>
                      <a:pt x="91" y="5101"/>
                    </a:lnTo>
                    <a:lnTo>
                      <a:pt x="150" y="4805"/>
                    </a:lnTo>
                    <a:lnTo>
                      <a:pt x="224" y="4512"/>
                    </a:lnTo>
                    <a:lnTo>
                      <a:pt x="311" y="4225"/>
                    </a:lnTo>
                    <a:lnTo>
                      <a:pt x="413" y="3941"/>
                    </a:lnTo>
                    <a:lnTo>
                      <a:pt x="529" y="3664"/>
                    </a:lnTo>
                    <a:lnTo>
                      <a:pt x="657" y="3393"/>
                    </a:lnTo>
                    <a:lnTo>
                      <a:pt x="799" y="3127"/>
                    </a:lnTo>
                    <a:lnTo>
                      <a:pt x="953" y="2869"/>
                    </a:lnTo>
                    <a:lnTo>
                      <a:pt x="1121" y="2617"/>
                    </a:lnTo>
                    <a:lnTo>
                      <a:pt x="1301" y="2374"/>
                    </a:lnTo>
                    <a:lnTo>
                      <a:pt x="1494" y="2139"/>
                    </a:lnTo>
                    <a:lnTo>
                      <a:pt x="1699" y="1912"/>
                    </a:lnTo>
                    <a:lnTo>
                      <a:pt x="1806" y="1803"/>
                    </a:lnTo>
                    <a:lnTo>
                      <a:pt x="1915" y="1696"/>
                    </a:lnTo>
                    <a:lnTo>
                      <a:pt x="2142" y="1491"/>
                    </a:lnTo>
                    <a:lnTo>
                      <a:pt x="2377" y="1300"/>
                    </a:lnTo>
                    <a:lnTo>
                      <a:pt x="2620" y="1119"/>
                    </a:lnTo>
                    <a:lnTo>
                      <a:pt x="2871" y="952"/>
                    </a:lnTo>
                    <a:lnTo>
                      <a:pt x="3131" y="797"/>
                    </a:lnTo>
                    <a:lnTo>
                      <a:pt x="3396" y="655"/>
                    </a:lnTo>
                    <a:lnTo>
                      <a:pt x="3668" y="527"/>
                    </a:lnTo>
                    <a:lnTo>
                      <a:pt x="3946" y="412"/>
                    </a:lnTo>
                    <a:lnTo>
                      <a:pt x="4230" y="311"/>
                    </a:lnTo>
                    <a:lnTo>
                      <a:pt x="4517" y="223"/>
                    </a:lnTo>
                    <a:lnTo>
                      <a:pt x="4809" y="150"/>
                    </a:lnTo>
                    <a:lnTo>
                      <a:pt x="5106" y="90"/>
                    </a:lnTo>
                    <a:lnTo>
                      <a:pt x="5406" y="46"/>
                    </a:lnTo>
                    <a:lnTo>
                      <a:pt x="5708" y="16"/>
                    </a:lnTo>
                    <a:lnTo>
                      <a:pt x="6013" y="1"/>
                    </a:lnTo>
                    <a:lnTo>
                      <a:pt x="6166" y="0"/>
                    </a:lnTo>
                    <a:lnTo>
                      <a:pt x="6320" y="1"/>
                    </a:lnTo>
                    <a:lnTo>
                      <a:pt x="6625" y="16"/>
                    </a:lnTo>
                    <a:lnTo>
                      <a:pt x="6927" y="46"/>
                    </a:lnTo>
                    <a:lnTo>
                      <a:pt x="7227" y="90"/>
                    </a:lnTo>
                    <a:lnTo>
                      <a:pt x="7523" y="150"/>
                    </a:lnTo>
                    <a:lnTo>
                      <a:pt x="7816" y="223"/>
                    </a:lnTo>
                    <a:lnTo>
                      <a:pt x="8103" y="311"/>
                    </a:lnTo>
                    <a:lnTo>
                      <a:pt x="8387" y="412"/>
                    </a:lnTo>
                    <a:lnTo>
                      <a:pt x="8665" y="527"/>
                    </a:lnTo>
                    <a:lnTo>
                      <a:pt x="8936" y="655"/>
                    </a:lnTo>
                    <a:lnTo>
                      <a:pt x="9202" y="797"/>
                    </a:lnTo>
                    <a:lnTo>
                      <a:pt x="9460" y="952"/>
                    </a:lnTo>
                    <a:lnTo>
                      <a:pt x="9713" y="1119"/>
                    </a:lnTo>
                    <a:lnTo>
                      <a:pt x="9955" y="1300"/>
                    </a:lnTo>
                    <a:lnTo>
                      <a:pt x="10191" y="1491"/>
                    </a:lnTo>
                    <a:lnTo>
                      <a:pt x="10418" y="1696"/>
                    </a:lnTo>
                    <a:lnTo>
                      <a:pt x="10527" y="1803"/>
                    </a:lnTo>
                    <a:lnTo>
                      <a:pt x="10634" y="1912"/>
                    </a:lnTo>
                    <a:lnTo>
                      <a:pt x="10839" y="2139"/>
                    </a:lnTo>
                    <a:lnTo>
                      <a:pt x="11031" y="2374"/>
                    </a:lnTo>
                    <a:lnTo>
                      <a:pt x="11212" y="2617"/>
                    </a:lnTo>
                    <a:lnTo>
                      <a:pt x="11379" y="2869"/>
                    </a:lnTo>
                    <a:lnTo>
                      <a:pt x="11534" y="3127"/>
                    </a:lnTo>
                    <a:lnTo>
                      <a:pt x="11676" y="3393"/>
                    </a:lnTo>
                    <a:lnTo>
                      <a:pt x="11804" y="3664"/>
                    </a:lnTo>
                    <a:lnTo>
                      <a:pt x="11920" y="3941"/>
                    </a:lnTo>
                    <a:lnTo>
                      <a:pt x="12021" y="4225"/>
                    </a:lnTo>
                    <a:lnTo>
                      <a:pt x="12109" y="4512"/>
                    </a:lnTo>
                    <a:lnTo>
                      <a:pt x="12182" y="4805"/>
                    </a:lnTo>
                    <a:lnTo>
                      <a:pt x="12241" y="5101"/>
                    </a:lnTo>
                    <a:lnTo>
                      <a:pt x="12286" y="5400"/>
                    </a:lnTo>
                    <a:lnTo>
                      <a:pt x="12316" y="5702"/>
                    </a:lnTo>
                    <a:lnTo>
                      <a:pt x="12331" y="6007"/>
                    </a:lnTo>
                    <a:lnTo>
                      <a:pt x="12332" y="6160"/>
                    </a:lnTo>
                    <a:close/>
                  </a:path>
                </a:pathLst>
              </a:cu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" name="Freeform 85"/>
              <p:cNvSpPr>
                <a:spLocks/>
              </p:cNvSpPr>
              <p:nvPr userDrawn="1"/>
            </p:nvSpPr>
            <p:spPr bwMode="auto">
              <a:xfrm>
                <a:off x="7806971" y="5961783"/>
                <a:ext cx="35711" cy="29997"/>
              </a:xfrm>
              <a:custGeom>
                <a:avLst/>
                <a:gdLst>
                  <a:gd name="T0" fmla="*/ 6 w 2453"/>
                  <a:gd name="T1" fmla="*/ 0 h 2075"/>
                  <a:gd name="T2" fmla="*/ 44 w 2453"/>
                  <a:gd name="T3" fmla="*/ 0 h 2075"/>
                  <a:gd name="T4" fmla="*/ 44 w 2453"/>
                  <a:gd name="T5" fmla="*/ 0 h 2075"/>
                  <a:gd name="T6" fmla="*/ 46 w 2453"/>
                  <a:gd name="T7" fmla="*/ 0 h 2075"/>
                  <a:gd name="T8" fmla="*/ 47 w 2453"/>
                  <a:gd name="T9" fmla="*/ 1 h 2075"/>
                  <a:gd name="T10" fmla="*/ 48 w 2453"/>
                  <a:gd name="T11" fmla="*/ 1 h 2075"/>
                  <a:gd name="T12" fmla="*/ 49 w 2453"/>
                  <a:gd name="T13" fmla="*/ 2 h 2075"/>
                  <a:gd name="T14" fmla="*/ 49 w 2453"/>
                  <a:gd name="T15" fmla="*/ 3 h 2075"/>
                  <a:gd name="T16" fmla="*/ 50 w 2453"/>
                  <a:gd name="T17" fmla="*/ 4 h 2075"/>
                  <a:gd name="T18" fmla="*/ 50 w 2453"/>
                  <a:gd name="T19" fmla="*/ 6 h 2075"/>
                  <a:gd name="T20" fmla="*/ 50 w 2453"/>
                  <a:gd name="T21" fmla="*/ 6 h 2075"/>
                  <a:gd name="T22" fmla="*/ 50 w 2453"/>
                  <a:gd name="T23" fmla="*/ 36 h 2075"/>
                  <a:gd name="T24" fmla="*/ 50 w 2453"/>
                  <a:gd name="T25" fmla="*/ 36 h 2075"/>
                  <a:gd name="T26" fmla="*/ 50 w 2453"/>
                  <a:gd name="T27" fmla="*/ 38 h 2075"/>
                  <a:gd name="T28" fmla="*/ 49 w 2453"/>
                  <a:gd name="T29" fmla="*/ 39 h 2075"/>
                  <a:gd name="T30" fmla="*/ 49 w 2453"/>
                  <a:gd name="T31" fmla="*/ 40 h 2075"/>
                  <a:gd name="T32" fmla="*/ 48 w 2453"/>
                  <a:gd name="T33" fmla="*/ 41 h 2075"/>
                  <a:gd name="T34" fmla="*/ 47 w 2453"/>
                  <a:gd name="T35" fmla="*/ 41 h 2075"/>
                  <a:gd name="T36" fmla="*/ 46 w 2453"/>
                  <a:gd name="T37" fmla="*/ 42 h 2075"/>
                  <a:gd name="T38" fmla="*/ 44 w 2453"/>
                  <a:gd name="T39" fmla="*/ 42 h 2075"/>
                  <a:gd name="T40" fmla="*/ 44 w 2453"/>
                  <a:gd name="T41" fmla="*/ 42 h 2075"/>
                  <a:gd name="T42" fmla="*/ 6 w 2453"/>
                  <a:gd name="T43" fmla="*/ 42 h 2075"/>
                  <a:gd name="T44" fmla="*/ 6 w 2453"/>
                  <a:gd name="T45" fmla="*/ 42 h 2075"/>
                  <a:gd name="T46" fmla="*/ 5 w 2453"/>
                  <a:gd name="T47" fmla="*/ 42 h 2075"/>
                  <a:gd name="T48" fmla="*/ 3 w 2453"/>
                  <a:gd name="T49" fmla="*/ 41 h 2075"/>
                  <a:gd name="T50" fmla="*/ 2 w 2453"/>
                  <a:gd name="T51" fmla="*/ 41 h 2075"/>
                  <a:gd name="T52" fmla="*/ 1 w 2453"/>
                  <a:gd name="T53" fmla="*/ 40 h 2075"/>
                  <a:gd name="T54" fmla="*/ 1 w 2453"/>
                  <a:gd name="T55" fmla="*/ 39 h 2075"/>
                  <a:gd name="T56" fmla="*/ 0 w 2453"/>
                  <a:gd name="T57" fmla="*/ 38 h 2075"/>
                  <a:gd name="T58" fmla="*/ 0 w 2453"/>
                  <a:gd name="T59" fmla="*/ 36 h 2075"/>
                  <a:gd name="T60" fmla="*/ 0 w 2453"/>
                  <a:gd name="T61" fmla="*/ 36 h 2075"/>
                  <a:gd name="T62" fmla="*/ 0 w 2453"/>
                  <a:gd name="T63" fmla="*/ 6 h 2075"/>
                  <a:gd name="T64" fmla="*/ 0 w 2453"/>
                  <a:gd name="T65" fmla="*/ 6 h 2075"/>
                  <a:gd name="T66" fmla="*/ 0 w 2453"/>
                  <a:gd name="T67" fmla="*/ 4 h 2075"/>
                  <a:gd name="T68" fmla="*/ 1 w 2453"/>
                  <a:gd name="T69" fmla="*/ 3 h 2075"/>
                  <a:gd name="T70" fmla="*/ 1 w 2453"/>
                  <a:gd name="T71" fmla="*/ 2 h 2075"/>
                  <a:gd name="T72" fmla="*/ 2 w 2453"/>
                  <a:gd name="T73" fmla="*/ 1 h 2075"/>
                  <a:gd name="T74" fmla="*/ 3 w 2453"/>
                  <a:gd name="T75" fmla="*/ 1 h 2075"/>
                  <a:gd name="T76" fmla="*/ 5 w 2453"/>
                  <a:gd name="T77" fmla="*/ 0 h 2075"/>
                  <a:gd name="T78" fmla="*/ 6 w 2453"/>
                  <a:gd name="T79" fmla="*/ 0 h 2075"/>
                  <a:gd name="T80" fmla="*/ 6 w 2453"/>
                  <a:gd name="T81" fmla="*/ 0 h 2075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453" h="2075">
                    <a:moveTo>
                      <a:pt x="315" y="0"/>
                    </a:moveTo>
                    <a:lnTo>
                      <a:pt x="2139" y="0"/>
                    </a:lnTo>
                    <a:lnTo>
                      <a:pt x="2172" y="1"/>
                    </a:lnTo>
                    <a:lnTo>
                      <a:pt x="2233" y="13"/>
                    </a:lnTo>
                    <a:lnTo>
                      <a:pt x="2289" y="38"/>
                    </a:lnTo>
                    <a:lnTo>
                      <a:pt x="2340" y="71"/>
                    </a:lnTo>
                    <a:lnTo>
                      <a:pt x="2382" y="114"/>
                    </a:lnTo>
                    <a:lnTo>
                      <a:pt x="2417" y="164"/>
                    </a:lnTo>
                    <a:lnTo>
                      <a:pt x="2440" y="220"/>
                    </a:lnTo>
                    <a:lnTo>
                      <a:pt x="2452" y="282"/>
                    </a:lnTo>
                    <a:lnTo>
                      <a:pt x="2453" y="314"/>
                    </a:lnTo>
                    <a:lnTo>
                      <a:pt x="2453" y="1761"/>
                    </a:lnTo>
                    <a:lnTo>
                      <a:pt x="2452" y="1792"/>
                    </a:lnTo>
                    <a:lnTo>
                      <a:pt x="2440" y="1855"/>
                    </a:lnTo>
                    <a:lnTo>
                      <a:pt x="2417" y="1911"/>
                    </a:lnTo>
                    <a:lnTo>
                      <a:pt x="2382" y="1961"/>
                    </a:lnTo>
                    <a:lnTo>
                      <a:pt x="2340" y="2003"/>
                    </a:lnTo>
                    <a:lnTo>
                      <a:pt x="2289" y="2037"/>
                    </a:lnTo>
                    <a:lnTo>
                      <a:pt x="2233" y="2062"/>
                    </a:lnTo>
                    <a:lnTo>
                      <a:pt x="2172" y="2074"/>
                    </a:lnTo>
                    <a:lnTo>
                      <a:pt x="2139" y="2075"/>
                    </a:lnTo>
                    <a:lnTo>
                      <a:pt x="315" y="2075"/>
                    </a:lnTo>
                    <a:lnTo>
                      <a:pt x="282" y="2074"/>
                    </a:lnTo>
                    <a:lnTo>
                      <a:pt x="221" y="2062"/>
                    </a:lnTo>
                    <a:lnTo>
                      <a:pt x="164" y="2037"/>
                    </a:lnTo>
                    <a:lnTo>
                      <a:pt x="114" y="2003"/>
                    </a:lnTo>
                    <a:lnTo>
                      <a:pt x="71" y="1961"/>
                    </a:lnTo>
                    <a:lnTo>
                      <a:pt x="37" y="1911"/>
                    </a:lnTo>
                    <a:lnTo>
                      <a:pt x="14" y="1855"/>
                    </a:lnTo>
                    <a:lnTo>
                      <a:pt x="1" y="1792"/>
                    </a:lnTo>
                    <a:lnTo>
                      <a:pt x="0" y="1761"/>
                    </a:lnTo>
                    <a:lnTo>
                      <a:pt x="0" y="314"/>
                    </a:lnTo>
                    <a:lnTo>
                      <a:pt x="1" y="282"/>
                    </a:lnTo>
                    <a:lnTo>
                      <a:pt x="14" y="220"/>
                    </a:lnTo>
                    <a:lnTo>
                      <a:pt x="37" y="164"/>
                    </a:lnTo>
                    <a:lnTo>
                      <a:pt x="71" y="114"/>
                    </a:lnTo>
                    <a:lnTo>
                      <a:pt x="114" y="71"/>
                    </a:lnTo>
                    <a:lnTo>
                      <a:pt x="164" y="38"/>
                    </a:lnTo>
                    <a:lnTo>
                      <a:pt x="221" y="13"/>
                    </a:lnTo>
                    <a:lnTo>
                      <a:pt x="282" y="1"/>
                    </a:lnTo>
                    <a:lnTo>
                      <a:pt x="315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" name="Rectangle 86"/>
              <p:cNvSpPr>
                <a:spLocks noChangeArrowheads="1"/>
              </p:cNvSpPr>
              <p:nvPr userDrawn="1"/>
            </p:nvSpPr>
            <p:spPr bwMode="auto">
              <a:xfrm>
                <a:off x="7818398" y="5991066"/>
                <a:ext cx="13570" cy="1071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/>
            </p:spPr>
            <p:txBody>
              <a:bodyPr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52" name="Freeform 87"/>
              <p:cNvSpPr>
                <a:spLocks/>
              </p:cNvSpPr>
              <p:nvPr userDrawn="1"/>
            </p:nvSpPr>
            <p:spPr bwMode="auto">
              <a:xfrm>
                <a:off x="7734120" y="6002494"/>
                <a:ext cx="30712" cy="29997"/>
              </a:xfrm>
              <a:custGeom>
                <a:avLst/>
                <a:gdLst>
                  <a:gd name="T0" fmla="*/ 1 w 2083"/>
                  <a:gd name="T1" fmla="*/ 20 h 2081"/>
                  <a:gd name="T2" fmla="*/ 20 w 2083"/>
                  <a:gd name="T3" fmla="*/ 1 h 2081"/>
                  <a:gd name="T4" fmla="*/ 21 w 2083"/>
                  <a:gd name="T5" fmla="*/ 1 h 2081"/>
                  <a:gd name="T6" fmla="*/ 21 w 2083"/>
                  <a:gd name="T7" fmla="*/ 1 h 2081"/>
                  <a:gd name="T8" fmla="*/ 22 w 2083"/>
                  <a:gd name="T9" fmla="*/ 0 h 2081"/>
                  <a:gd name="T10" fmla="*/ 23 w 2083"/>
                  <a:gd name="T11" fmla="*/ 0 h 2081"/>
                  <a:gd name="T12" fmla="*/ 24 w 2083"/>
                  <a:gd name="T13" fmla="*/ 0 h 2081"/>
                  <a:gd name="T14" fmla="*/ 25 w 2083"/>
                  <a:gd name="T15" fmla="*/ 0 h 2081"/>
                  <a:gd name="T16" fmla="*/ 26 w 2083"/>
                  <a:gd name="T17" fmla="*/ 1 h 2081"/>
                  <a:gd name="T18" fmla="*/ 26 w 2083"/>
                  <a:gd name="T19" fmla="*/ 1 h 2081"/>
                  <a:gd name="T20" fmla="*/ 27 w 2083"/>
                  <a:gd name="T21" fmla="*/ 1 h 2081"/>
                  <a:gd name="T22" fmla="*/ 42 w 2083"/>
                  <a:gd name="T23" fmla="*/ 16 h 2081"/>
                  <a:gd name="T24" fmla="*/ 42 w 2083"/>
                  <a:gd name="T25" fmla="*/ 16 h 2081"/>
                  <a:gd name="T26" fmla="*/ 43 w 2083"/>
                  <a:gd name="T27" fmla="*/ 17 h 2081"/>
                  <a:gd name="T28" fmla="*/ 43 w 2083"/>
                  <a:gd name="T29" fmla="*/ 18 h 2081"/>
                  <a:gd name="T30" fmla="*/ 43 w 2083"/>
                  <a:gd name="T31" fmla="*/ 19 h 2081"/>
                  <a:gd name="T32" fmla="*/ 43 w 2083"/>
                  <a:gd name="T33" fmla="*/ 20 h 2081"/>
                  <a:gd name="T34" fmla="*/ 43 w 2083"/>
                  <a:gd name="T35" fmla="*/ 20 h 2081"/>
                  <a:gd name="T36" fmla="*/ 43 w 2083"/>
                  <a:gd name="T37" fmla="*/ 21 h 2081"/>
                  <a:gd name="T38" fmla="*/ 42 w 2083"/>
                  <a:gd name="T39" fmla="*/ 22 h 2081"/>
                  <a:gd name="T40" fmla="*/ 42 w 2083"/>
                  <a:gd name="T41" fmla="*/ 22 h 2081"/>
                  <a:gd name="T42" fmla="*/ 23 w 2083"/>
                  <a:gd name="T43" fmla="*/ 41 h 2081"/>
                  <a:gd name="T44" fmla="*/ 22 w 2083"/>
                  <a:gd name="T45" fmla="*/ 41 h 2081"/>
                  <a:gd name="T46" fmla="*/ 22 w 2083"/>
                  <a:gd name="T47" fmla="*/ 42 h 2081"/>
                  <a:gd name="T48" fmla="*/ 21 w 2083"/>
                  <a:gd name="T49" fmla="*/ 42 h 2081"/>
                  <a:gd name="T50" fmla="*/ 20 w 2083"/>
                  <a:gd name="T51" fmla="*/ 42 h 2081"/>
                  <a:gd name="T52" fmla="*/ 19 w 2083"/>
                  <a:gd name="T53" fmla="*/ 42 h 2081"/>
                  <a:gd name="T54" fmla="*/ 18 w 2083"/>
                  <a:gd name="T55" fmla="*/ 42 h 2081"/>
                  <a:gd name="T56" fmla="*/ 17 w 2083"/>
                  <a:gd name="T57" fmla="*/ 42 h 2081"/>
                  <a:gd name="T58" fmla="*/ 17 w 2083"/>
                  <a:gd name="T59" fmla="*/ 41 h 2081"/>
                  <a:gd name="T60" fmla="*/ 16 w 2083"/>
                  <a:gd name="T61" fmla="*/ 41 h 2081"/>
                  <a:gd name="T62" fmla="*/ 1 w 2083"/>
                  <a:gd name="T63" fmla="*/ 26 h 2081"/>
                  <a:gd name="T64" fmla="*/ 1 w 2083"/>
                  <a:gd name="T65" fmla="*/ 26 h 2081"/>
                  <a:gd name="T66" fmla="*/ 1 w 2083"/>
                  <a:gd name="T67" fmla="*/ 25 h 2081"/>
                  <a:gd name="T68" fmla="*/ 0 w 2083"/>
                  <a:gd name="T69" fmla="*/ 24 h 2081"/>
                  <a:gd name="T70" fmla="*/ 0 w 2083"/>
                  <a:gd name="T71" fmla="*/ 23 h 2081"/>
                  <a:gd name="T72" fmla="*/ 0 w 2083"/>
                  <a:gd name="T73" fmla="*/ 22 h 2081"/>
                  <a:gd name="T74" fmla="*/ 0 w 2083"/>
                  <a:gd name="T75" fmla="*/ 22 h 2081"/>
                  <a:gd name="T76" fmla="*/ 1 w 2083"/>
                  <a:gd name="T77" fmla="*/ 21 h 2081"/>
                  <a:gd name="T78" fmla="*/ 1 w 2083"/>
                  <a:gd name="T79" fmla="*/ 20 h 2081"/>
                  <a:gd name="T80" fmla="*/ 1 w 2083"/>
                  <a:gd name="T81" fmla="*/ 20 h 208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083" h="2081">
                    <a:moveTo>
                      <a:pt x="66" y="978"/>
                    </a:moveTo>
                    <a:lnTo>
                      <a:pt x="979" y="66"/>
                    </a:lnTo>
                    <a:lnTo>
                      <a:pt x="995" y="49"/>
                    </a:lnTo>
                    <a:lnTo>
                      <a:pt x="1033" y="25"/>
                    </a:lnTo>
                    <a:lnTo>
                      <a:pt x="1073" y="8"/>
                    </a:lnTo>
                    <a:lnTo>
                      <a:pt x="1115" y="0"/>
                    </a:lnTo>
                    <a:lnTo>
                      <a:pt x="1158" y="0"/>
                    </a:lnTo>
                    <a:lnTo>
                      <a:pt x="1200" y="8"/>
                    </a:lnTo>
                    <a:lnTo>
                      <a:pt x="1240" y="25"/>
                    </a:lnTo>
                    <a:lnTo>
                      <a:pt x="1277" y="49"/>
                    </a:lnTo>
                    <a:lnTo>
                      <a:pt x="1294" y="66"/>
                    </a:lnTo>
                    <a:lnTo>
                      <a:pt x="2019" y="789"/>
                    </a:lnTo>
                    <a:lnTo>
                      <a:pt x="2034" y="806"/>
                    </a:lnTo>
                    <a:lnTo>
                      <a:pt x="2059" y="844"/>
                    </a:lnTo>
                    <a:lnTo>
                      <a:pt x="2075" y="883"/>
                    </a:lnTo>
                    <a:lnTo>
                      <a:pt x="2083" y="925"/>
                    </a:lnTo>
                    <a:lnTo>
                      <a:pt x="2083" y="968"/>
                    </a:lnTo>
                    <a:lnTo>
                      <a:pt x="2075" y="1010"/>
                    </a:lnTo>
                    <a:lnTo>
                      <a:pt x="2059" y="1050"/>
                    </a:lnTo>
                    <a:lnTo>
                      <a:pt x="2034" y="1087"/>
                    </a:lnTo>
                    <a:lnTo>
                      <a:pt x="2019" y="1105"/>
                    </a:lnTo>
                    <a:lnTo>
                      <a:pt x="1104" y="2017"/>
                    </a:lnTo>
                    <a:lnTo>
                      <a:pt x="1088" y="2032"/>
                    </a:lnTo>
                    <a:lnTo>
                      <a:pt x="1051" y="2057"/>
                    </a:lnTo>
                    <a:lnTo>
                      <a:pt x="1011" y="2073"/>
                    </a:lnTo>
                    <a:lnTo>
                      <a:pt x="969" y="2081"/>
                    </a:lnTo>
                    <a:lnTo>
                      <a:pt x="926" y="2081"/>
                    </a:lnTo>
                    <a:lnTo>
                      <a:pt x="884" y="2073"/>
                    </a:lnTo>
                    <a:lnTo>
                      <a:pt x="844" y="2057"/>
                    </a:lnTo>
                    <a:lnTo>
                      <a:pt x="806" y="2032"/>
                    </a:lnTo>
                    <a:lnTo>
                      <a:pt x="790" y="2017"/>
                    </a:lnTo>
                    <a:lnTo>
                      <a:pt x="66" y="1293"/>
                    </a:lnTo>
                    <a:lnTo>
                      <a:pt x="49" y="1276"/>
                    </a:lnTo>
                    <a:lnTo>
                      <a:pt x="25" y="1239"/>
                    </a:lnTo>
                    <a:lnTo>
                      <a:pt x="9" y="1199"/>
                    </a:lnTo>
                    <a:lnTo>
                      <a:pt x="0" y="1157"/>
                    </a:lnTo>
                    <a:lnTo>
                      <a:pt x="0" y="1114"/>
                    </a:lnTo>
                    <a:lnTo>
                      <a:pt x="9" y="1072"/>
                    </a:lnTo>
                    <a:lnTo>
                      <a:pt x="25" y="1032"/>
                    </a:lnTo>
                    <a:lnTo>
                      <a:pt x="49" y="994"/>
                    </a:lnTo>
                    <a:lnTo>
                      <a:pt x="66" y="978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ex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3" name="Freeform 88"/>
              <p:cNvSpPr>
                <a:spLocks/>
              </p:cNvSpPr>
              <p:nvPr userDrawn="1"/>
            </p:nvSpPr>
            <p:spPr bwMode="auto">
              <a:xfrm>
                <a:off x="7753404" y="6021063"/>
                <a:ext cx="12142" cy="12142"/>
              </a:xfrm>
              <a:custGeom>
                <a:avLst/>
                <a:gdLst>
                  <a:gd name="T0" fmla="*/ 0 w 835"/>
                  <a:gd name="T1" fmla="*/ 10 h 834"/>
                  <a:gd name="T2" fmla="*/ 10 w 835"/>
                  <a:gd name="T3" fmla="*/ 0 h 834"/>
                  <a:gd name="T4" fmla="*/ 17 w 835"/>
                  <a:gd name="T5" fmla="*/ 7 h 834"/>
                  <a:gd name="T6" fmla="*/ 7 w 835"/>
                  <a:gd name="T7" fmla="*/ 17 h 834"/>
                  <a:gd name="T8" fmla="*/ 0 w 835"/>
                  <a:gd name="T9" fmla="*/ 10 h 8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35" h="834">
                    <a:moveTo>
                      <a:pt x="0" y="472"/>
                    </a:moveTo>
                    <a:lnTo>
                      <a:pt x="473" y="0"/>
                    </a:lnTo>
                    <a:lnTo>
                      <a:pt x="835" y="362"/>
                    </a:lnTo>
                    <a:lnTo>
                      <a:pt x="363" y="834"/>
                    </a:lnTo>
                    <a:lnTo>
                      <a:pt x="0" y="47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952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4" name="Freeform 89"/>
              <p:cNvSpPr>
                <a:spLocks/>
              </p:cNvSpPr>
              <p:nvPr userDrawn="1"/>
            </p:nvSpPr>
            <p:spPr bwMode="auto">
              <a:xfrm>
                <a:off x="7818398" y="6091057"/>
                <a:ext cx="14284" cy="14284"/>
              </a:xfrm>
              <a:custGeom>
                <a:avLst/>
                <a:gdLst>
                  <a:gd name="T0" fmla="*/ 20 w 969"/>
                  <a:gd name="T1" fmla="*/ 10 h 968"/>
                  <a:gd name="T2" fmla="*/ 20 w 969"/>
                  <a:gd name="T3" fmla="*/ 11 h 968"/>
                  <a:gd name="T4" fmla="*/ 20 w 969"/>
                  <a:gd name="T5" fmla="*/ 13 h 968"/>
                  <a:gd name="T6" fmla="*/ 19 w 969"/>
                  <a:gd name="T7" fmla="*/ 15 h 968"/>
                  <a:gd name="T8" fmla="*/ 18 w 969"/>
                  <a:gd name="T9" fmla="*/ 16 h 968"/>
                  <a:gd name="T10" fmla="*/ 16 w 969"/>
                  <a:gd name="T11" fmla="*/ 18 h 968"/>
                  <a:gd name="T12" fmla="*/ 15 w 969"/>
                  <a:gd name="T13" fmla="*/ 19 h 968"/>
                  <a:gd name="T14" fmla="*/ 13 w 969"/>
                  <a:gd name="T15" fmla="*/ 20 h 968"/>
                  <a:gd name="T16" fmla="*/ 11 w 969"/>
                  <a:gd name="T17" fmla="*/ 20 h 968"/>
                  <a:gd name="T18" fmla="*/ 10 w 969"/>
                  <a:gd name="T19" fmla="*/ 20 h 968"/>
                  <a:gd name="T20" fmla="*/ 9 w 969"/>
                  <a:gd name="T21" fmla="*/ 20 h 968"/>
                  <a:gd name="T22" fmla="*/ 7 w 969"/>
                  <a:gd name="T23" fmla="*/ 20 h 968"/>
                  <a:gd name="T24" fmla="*/ 5 w 969"/>
                  <a:gd name="T25" fmla="*/ 19 h 968"/>
                  <a:gd name="T26" fmla="*/ 4 w 969"/>
                  <a:gd name="T27" fmla="*/ 18 h 968"/>
                  <a:gd name="T28" fmla="*/ 2 w 969"/>
                  <a:gd name="T29" fmla="*/ 16 h 968"/>
                  <a:gd name="T30" fmla="*/ 1 w 969"/>
                  <a:gd name="T31" fmla="*/ 15 h 968"/>
                  <a:gd name="T32" fmla="*/ 0 w 969"/>
                  <a:gd name="T33" fmla="*/ 13 h 968"/>
                  <a:gd name="T34" fmla="*/ 0 w 969"/>
                  <a:gd name="T35" fmla="*/ 11 h 968"/>
                  <a:gd name="T36" fmla="*/ 0 w 969"/>
                  <a:gd name="T37" fmla="*/ 10 h 968"/>
                  <a:gd name="T38" fmla="*/ 0 w 969"/>
                  <a:gd name="T39" fmla="*/ 9 h 968"/>
                  <a:gd name="T40" fmla="*/ 0 w 969"/>
                  <a:gd name="T41" fmla="*/ 7 h 968"/>
                  <a:gd name="T42" fmla="*/ 1 w 969"/>
                  <a:gd name="T43" fmla="*/ 5 h 968"/>
                  <a:gd name="T44" fmla="*/ 2 w 969"/>
                  <a:gd name="T45" fmla="*/ 4 h 968"/>
                  <a:gd name="T46" fmla="*/ 4 w 969"/>
                  <a:gd name="T47" fmla="*/ 2 h 968"/>
                  <a:gd name="T48" fmla="*/ 5 w 969"/>
                  <a:gd name="T49" fmla="*/ 1 h 968"/>
                  <a:gd name="T50" fmla="*/ 7 w 969"/>
                  <a:gd name="T51" fmla="*/ 0 h 968"/>
                  <a:gd name="T52" fmla="*/ 9 w 969"/>
                  <a:gd name="T53" fmla="*/ 0 h 968"/>
                  <a:gd name="T54" fmla="*/ 10 w 969"/>
                  <a:gd name="T55" fmla="*/ 0 h 968"/>
                  <a:gd name="T56" fmla="*/ 11 w 969"/>
                  <a:gd name="T57" fmla="*/ 0 h 968"/>
                  <a:gd name="T58" fmla="*/ 13 w 969"/>
                  <a:gd name="T59" fmla="*/ 0 h 968"/>
                  <a:gd name="T60" fmla="*/ 15 w 969"/>
                  <a:gd name="T61" fmla="*/ 1 h 968"/>
                  <a:gd name="T62" fmla="*/ 16 w 969"/>
                  <a:gd name="T63" fmla="*/ 2 h 968"/>
                  <a:gd name="T64" fmla="*/ 18 w 969"/>
                  <a:gd name="T65" fmla="*/ 4 h 968"/>
                  <a:gd name="T66" fmla="*/ 19 w 969"/>
                  <a:gd name="T67" fmla="*/ 5 h 968"/>
                  <a:gd name="T68" fmla="*/ 20 w 969"/>
                  <a:gd name="T69" fmla="*/ 7 h 968"/>
                  <a:gd name="T70" fmla="*/ 20 w 969"/>
                  <a:gd name="T71" fmla="*/ 9 h 968"/>
                  <a:gd name="T72" fmla="*/ 20 w 969"/>
                  <a:gd name="T73" fmla="*/ 10 h 96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969" h="968">
                    <a:moveTo>
                      <a:pt x="969" y="484"/>
                    </a:moveTo>
                    <a:lnTo>
                      <a:pt x="967" y="534"/>
                    </a:lnTo>
                    <a:lnTo>
                      <a:pt x="948" y="629"/>
                    </a:lnTo>
                    <a:lnTo>
                      <a:pt x="911" y="716"/>
                    </a:lnTo>
                    <a:lnTo>
                      <a:pt x="859" y="793"/>
                    </a:lnTo>
                    <a:lnTo>
                      <a:pt x="793" y="858"/>
                    </a:lnTo>
                    <a:lnTo>
                      <a:pt x="716" y="910"/>
                    </a:lnTo>
                    <a:lnTo>
                      <a:pt x="628" y="947"/>
                    </a:lnTo>
                    <a:lnTo>
                      <a:pt x="534" y="966"/>
                    </a:lnTo>
                    <a:lnTo>
                      <a:pt x="484" y="968"/>
                    </a:lnTo>
                    <a:lnTo>
                      <a:pt x="434" y="966"/>
                    </a:lnTo>
                    <a:lnTo>
                      <a:pt x="340" y="947"/>
                    </a:lnTo>
                    <a:lnTo>
                      <a:pt x="253" y="910"/>
                    </a:lnTo>
                    <a:lnTo>
                      <a:pt x="175" y="858"/>
                    </a:lnTo>
                    <a:lnTo>
                      <a:pt x="110" y="793"/>
                    </a:lnTo>
                    <a:lnTo>
                      <a:pt x="58" y="716"/>
                    </a:lnTo>
                    <a:lnTo>
                      <a:pt x="21" y="629"/>
                    </a:lnTo>
                    <a:lnTo>
                      <a:pt x="2" y="534"/>
                    </a:lnTo>
                    <a:lnTo>
                      <a:pt x="0" y="484"/>
                    </a:lnTo>
                    <a:lnTo>
                      <a:pt x="2" y="434"/>
                    </a:lnTo>
                    <a:lnTo>
                      <a:pt x="21" y="340"/>
                    </a:lnTo>
                    <a:lnTo>
                      <a:pt x="58" y="253"/>
                    </a:lnTo>
                    <a:lnTo>
                      <a:pt x="110" y="176"/>
                    </a:lnTo>
                    <a:lnTo>
                      <a:pt x="175" y="110"/>
                    </a:lnTo>
                    <a:lnTo>
                      <a:pt x="253" y="58"/>
                    </a:lnTo>
                    <a:lnTo>
                      <a:pt x="340" y="21"/>
                    </a:lnTo>
                    <a:lnTo>
                      <a:pt x="434" y="2"/>
                    </a:lnTo>
                    <a:lnTo>
                      <a:pt x="484" y="0"/>
                    </a:lnTo>
                    <a:lnTo>
                      <a:pt x="534" y="2"/>
                    </a:lnTo>
                    <a:lnTo>
                      <a:pt x="628" y="21"/>
                    </a:lnTo>
                    <a:lnTo>
                      <a:pt x="716" y="58"/>
                    </a:lnTo>
                    <a:lnTo>
                      <a:pt x="793" y="110"/>
                    </a:lnTo>
                    <a:lnTo>
                      <a:pt x="859" y="176"/>
                    </a:lnTo>
                    <a:lnTo>
                      <a:pt x="911" y="253"/>
                    </a:lnTo>
                    <a:lnTo>
                      <a:pt x="948" y="340"/>
                    </a:lnTo>
                    <a:lnTo>
                      <a:pt x="967" y="434"/>
                    </a:lnTo>
                    <a:lnTo>
                      <a:pt x="969" y="484"/>
                    </a:lnTo>
                    <a:close/>
                  </a:path>
                </a:pathLst>
              </a:cu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5" name="Freeform 90"/>
              <p:cNvSpPr>
                <a:spLocks/>
              </p:cNvSpPr>
              <p:nvPr userDrawn="1"/>
            </p:nvSpPr>
            <p:spPr bwMode="auto">
              <a:xfrm>
                <a:off x="7822684" y="6035348"/>
                <a:ext cx="5714" cy="52853"/>
              </a:xfrm>
              <a:custGeom>
                <a:avLst/>
                <a:gdLst>
                  <a:gd name="T0" fmla="*/ 0 w 365"/>
                  <a:gd name="T1" fmla="*/ 74 h 3624"/>
                  <a:gd name="T2" fmla="*/ 2 w 365"/>
                  <a:gd name="T3" fmla="*/ 4 h 3624"/>
                  <a:gd name="T4" fmla="*/ 4 w 365"/>
                  <a:gd name="T5" fmla="*/ 0 h 3624"/>
                  <a:gd name="T6" fmla="*/ 6 w 365"/>
                  <a:gd name="T7" fmla="*/ 4 h 3624"/>
                  <a:gd name="T8" fmla="*/ 8 w 365"/>
                  <a:gd name="T9" fmla="*/ 74 h 3624"/>
                  <a:gd name="T10" fmla="*/ 0 w 365"/>
                  <a:gd name="T11" fmla="*/ 74 h 362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65" h="3624">
                    <a:moveTo>
                      <a:pt x="0" y="3624"/>
                    </a:moveTo>
                    <a:lnTo>
                      <a:pt x="95" y="177"/>
                    </a:lnTo>
                    <a:lnTo>
                      <a:pt x="188" y="0"/>
                    </a:lnTo>
                    <a:lnTo>
                      <a:pt x="276" y="177"/>
                    </a:lnTo>
                    <a:lnTo>
                      <a:pt x="365" y="3624"/>
                    </a:lnTo>
                    <a:lnTo>
                      <a:pt x="0" y="362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6" name="Line 91"/>
              <p:cNvSpPr>
                <a:spLocks noChangeShapeType="1"/>
              </p:cNvSpPr>
              <p:nvPr userDrawn="1"/>
            </p:nvSpPr>
            <p:spPr bwMode="auto">
              <a:xfrm>
                <a:off x="7825541" y="6020349"/>
                <a:ext cx="0" cy="8571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7" name="Line 92"/>
              <p:cNvSpPr>
                <a:spLocks noChangeShapeType="1"/>
              </p:cNvSpPr>
              <p:nvPr userDrawn="1"/>
            </p:nvSpPr>
            <p:spPr bwMode="auto">
              <a:xfrm flipH="1">
                <a:off x="7894821" y="6098200"/>
                <a:ext cx="8571" cy="0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8" name="Line 93"/>
              <p:cNvSpPr>
                <a:spLocks noChangeShapeType="1"/>
              </p:cNvSpPr>
              <p:nvPr userDrawn="1"/>
            </p:nvSpPr>
            <p:spPr bwMode="auto">
              <a:xfrm flipV="1">
                <a:off x="7825541" y="6167480"/>
                <a:ext cx="0" cy="8571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9" name="Line 94"/>
              <p:cNvSpPr>
                <a:spLocks noChangeShapeType="1"/>
              </p:cNvSpPr>
              <p:nvPr userDrawn="1"/>
            </p:nvSpPr>
            <p:spPr bwMode="auto">
              <a:xfrm>
                <a:off x="7747690" y="6098200"/>
                <a:ext cx="8571" cy="0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0" name="Line 95"/>
              <p:cNvSpPr>
                <a:spLocks noChangeShapeType="1"/>
              </p:cNvSpPr>
              <p:nvPr userDrawn="1"/>
            </p:nvSpPr>
            <p:spPr bwMode="auto">
              <a:xfrm flipH="1">
                <a:off x="7860538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1" name="Line 96"/>
              <p:cNvSpPr>
                <a:spLocks noChangeShapeType="1"/>
              </p:cNvSpPr>
              <p:nvPr userDrawn="1"/>
            </p:nvSpPr>
            <p:spPr bwMode="auto">
              <a:xfrm flipH="1">
                <a:off x="7885536" y="6058918"/>
                <a:ext cx="7857" cy="4285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2" name="Line 97"/>
              <p:cNvSpPr>
                <a:spLocks noChangeShapeType="1"/>
              </p:cNvSpPr>
              <p:nvPr userDrawn="1"/>
            </p:nvSpPr>
            <p:spPr bwMode="auto">
              <a:xfrm flipH="1" flipV="1">
                <a:off x="7885536" y="6132482"/>
                <a:ext cx="7857" cy="4999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3" name="Line 98"/>
              <p:cNvSpPr>
                <a:spLocks noChangeShapeType="1"/>
              </p:cNvSpPr>
              <p:nvPr userDrawn="1"/>
            </p:nvSpPr>
            <p:spPr bwMode="auto">
              <a:xfrm flipH="1" flipV="1">
                <a:off x="7860538" y="6158195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4" name="Line 99"/>
              <p:cNvSpPr>
                <a:spLocks noChangeShapeType="1"/>
              </p:cNvSpPr>
              <p:nvPr userDrawn="1"/>
            </p:nvSpPr>
            <p:spPr bwMode="auto">
              <a:xfrm flipV="1">
                <a:off x="7786259" y="6158195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5" name="Line 100"/>
              <p:cNvSpPr>
                <a:spLocks noChangeShapeType="1"/>
              </p:cNvSpPr>
              <p:nvPr userDrawn="1"/>
            </p:nvSpPr>
            <p:spPr bwMode="auto">
              <a:xfrm flipV="1">
                <a:off x="7757690" y="6132482"/>
                <a:ext cx="7857" cy="4999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6" name="Line 101"/>
              <p:cNvSpPr>
                <a:spLocks noChangeShapeType="1"/>
              </p:cNvSpPr>
              <p:nvPr userDrawn="1"/>
            </p:nvSpPr>
            <p:spPr bwMode="auto">
              <a:xfrm>
                <a:off x="7757690" y="6058918"/>
                <a:ext cx="7857" cy="4285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7" name="Line 102"/>
              <p:cNvSpPr>
                <a:spLocks noChangeShapeType="1"/>
              </p:cNvSpPr>
              <p:nvPr userDrawn="1"/>
            </p:nvSpPr>
            <p:spPr bwMode="auto">
              <a:xfrm>
                <a:off x="7786259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8" name="Line 103"/>
              <p:cNvSpPr>
                <a:spLocks noChangeShapeType="1"/>
              </p:cNvSpPr>
              <p:nvPr userDrawn="1"/>
            </p:nvSpPr>
            <p:spPr bwMode="auto">
              <a:xfrm>
                <a:off x="7786259" y="6030349"/>
                <a:ext cx="4285" cy="7856"/>
              </a:xfrm>
              <a:prstGeom prst="line">
                <a:avLst/>
              </a:prstGeom>
              <a:noFill/>
              <a:ln w="4763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10" name="Grupo 9"/>
            <p:cNvGrpSpPr/>
            <p:nvPr userDrawn="1"/>
          </p:nvGrpSpPr>
          <p:grpSpPr>
            <a:xfrm>
              <a:off x="8049807" y="5647120"/>
              <a:ext cx="1094193" cy="998155"/>
              <a:chOff x="8049807" y="5609020"/>
              <a:chExt cx="1094193" cy="998155"/>
            </a:xfrm>
          </p:grpSpPr>
          <p:sp>
            <p:nvSpPr>
              <p:cNvPr id="29" name="Retângulo 177"/>
              <p:cNvSpPr>
                <a:spLocks noChangeArrowheads="1"/>
              </p:cNvSpPr>
              <p:nvPr userDrawn="1"/>
            </p:nvSpPr>
            <p:spPr bwMode="auto">
              <a:xfrm>
                <a:off x="8049807" y="5822113"/>
                <a:ext cx="1004200" cy="7850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8000">
                <a:noFill/>
                <a:round/>
                <a:headEnd/>
                <a:tailEnd/>
              </a:ln>
              <a:effectLst/>
              <a:extLst/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Retângulo 56"/>
              <p:cNvSpPr>
                <a:spLocks noChangeArrowheads="1"/>
              </p:cNvSpPr>
              <p:nvPr userDrawn="1"/>
            </p:nvSpPr>
            <p:spPr bwMode="auto">
              <a:xfrm>
                <a:off x="8049807" y="5609020"/>
                <a:ext cx="1004200" cy="212839"/>
              </a:xfrm>
              <a:prstGeom prst="rect">
                <a:avLst/>
              </a:prstGeom>
              <a:solidFill>
                <a:schemeClr val="accent1"/>
              </a:solidFill>
              <a:ln w="18000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1" name="Rectangle 50"/>
              <p:cNvSpPr>
                <a:spLocks noChangeArrowheads="1"/>
              </p:cNvSpPr>
              <p:nvPr userDrawn="1"/>
            </p:nvSpPr>
            <p:spPr bwMode="auto">
              <a:xfrm>
                <a:off x="8742606" y="6407005"/>
                <a:ext cx="401394" cy="12856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  <a:buFontTx/>
                  <a:buNone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32" name="Rectangle 50"/>
              <p:cNvSpPr>
                <a:spLocks noChangeArrowheads="1"/>
              </p:cNvSpPr>
              <p:nvPr/>
            </p:nvSpPr>
            <p:spPr bwMode="auto">
              <a:xfrm>
                <a:off x="8084581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Rectangle 50"/>
              <p:cNvSpPr>
                <a:spLocks noChangeArrowheads="1"/>
              </p:cNvSpPr>
              <p:nvPr/>
            </p:nvSpPr>
            <p:spPr bwMode="auto">
              <a:xfrm>
                <a:off x="8166854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Rectangle 50"/>
              <p:cNvSpPr>
                <a:spLocks noChangeArrowheads="1"/>
              </p:cNvSpPr>
              <p:nvPr/>
            </p:nvSpPr>
            <p:spPr bwMode="auto">
              <a:xfrm>
                <a:off x="8249127" y="6407005"/>
                <a:ext cx="81178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ectangle 50"/>
              <p:cNvSpPr>
                <a:spLocks noChangeArrowheads="1"/>
              </p:cNvSpPr>
              <p:nvPr/>
            </p:nvSpPr>
            <p:spPr bwMode="auto">
              <a:xfrm>
                <a:off x="8331399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Rectangle 50"/>
              <p:cNvSpPr>
                <a:spLocks noChangeArrowheads="1"/>
              </p:cNvSpPr>
              <p:nvPr/>
            </p:nvSpPr>
            <p:spPr bwMode="auto">
              <a:xfrm>
                <a:off x="8413672" y="6407005"/>
                <a:ext cx="81178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50"/>
              <p:cNvSpPr>
                <a:spLocks noChangeArrowheads="1"/>
              </p:cNvSpPr>
              <p:nvPr/>
            </p:nvSpPr>
            <p:spPr bwMode="auto">
              <a:xfrm>
                <a:off x="8495945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50"/>
              <p:cNvSpPr>
                <a:spLocks noChangeArrowheads="1"/>
              </p:cNvSpPr>
              <p:nvPr/>
            </p:nvSpPr>
            <p:spPr bwMode="auto">
              <a:xfrm>
                <a:off x="8578218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/>
            </p:nvSpPr>
            <p:spPr bwMode="auto">
              <a:xfrm>
                <a:off x="8660490" y="6407005"/>
                <a:ext cx="81178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50"/>
              <p:cNvSpPr>
                <a:spLocks noChangeArrowheads="1"/>
              </p:cNvSpPr>
              <p:nvPr userDrawn="1"/>
            </p:nvSpPr>
            <p:spPr bwMode="auto">
              <a:xfrm>
                <a:off x="8736892" y="5988923"/>
                <a:ext cx="401394" cy="128560"/>
              </a:xfrm>
              <a:prstGeom prst="rect">
                <a:avLst/>
              </a:prstGeom>
              <a:solidFill>
                <a:schemeClr val="accent1"/>
              </a:solidFill>
              <a:ln w="2857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lnSpc>
                    <a:spcPct val="93000"/>
                  </a:lnSpc>
                  <a:buClrTx/>
                  <a:buFontTx/>
                  <a:buNone/>
                </a:pPr>
                <a:endParaRPr lang="pt-BR" altLang="pt-BR" sz="12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41" name="Rectangle 50"/>
              <p:cNvSpPr>
                <a:spLocks noChangeArrowheads="1"/>
              </p:cNvSpPr>
              <p:nvPr/>
            </p:nvSpPr>
            <p:spPr bwMode="auto">
              <a:xfrm>
                <a:off x="8079090" y="5988923"/>
                <a:ext cx="81090" cy="12856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50"/>
              <p:cNvSpPr>
                <a:spLocks noChangeArrowheads="1"/>
              </p:cNvSpPr>
              <p:nvPr/>
            </p:nvSpPr>
            <p:spPr bwMode="auto">
              <a:xfrm>
                <a:off x="8161273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Rectangle 50"/>
              <p:cNvSpPr>
                <a:spLocks noChangeArrowheads="1"/>
              </p:cNvSpPr>
              <p:nvPr/>
            </p:nvSpPr>
            <p:spPr bwMode="auto">
              <a:xfrm>
                <a:off x="8243457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50"/>
              <p:cNvSpPr>
                <a:spLocks noChangeArrowheads="1"/>
              </p:cNvSpPr>
              <p:nvPr/>
            </p:nvSpPr>
            <p:spPr bwMode="auto">
              <a:xfrm>
                <a:off x="8325640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50"/>
              <p:cNvSpPr>
                <a:spLocks noChangeArrowheads="1"/>
              </p:cNvSpPr>
              <p:nvPr/>
            </p:nvSpPr>
            <p:spPr bwMode="auto">
              <a:xfrm>
                <a:off x="8407824" y="5988923"/>
                <a:ext cx="81090" cy="1285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Rectangle 50"/>
              <p:cNvSpPr>
                <a:spLocks noChangeArrowheads="1"/>
              </p:cNvSpPr>
              <p:nvPr/>
            </p:nvSpPr>
            <p:spPr bwMode="auto">
              <a:xfrm>
                <a:off x="8490007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Rectangle 50"/>
              <p:cNvSpPr>
                <a:spLocks noChangeArrowheads="1"/>
              </p:cNvSpPr>
              <p:nvPr/>
            </p:nvSpPr>
            <p:spPr bwMode="auto">
              <a:xfrm>
                <a:off x="8572190" y="5988923"/>
                <a:ext cx="81090" cy="12856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Rectangle 50"/>
              <p:cNvSpPr>
                <a:spLocks noChangeArrowheads="1"/>
              </p:cNvSpPr>
              <p:nvPr/>
            </p:nvSpPr>
            <p:spPr bwMode="auto">
              <a:xfrm>
                <a:off x="8654373" y="5988923"/>
                <a:ext cx="81090" cy="128560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chemeClr val="bg1">
                    <a:lumMod val="8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000" tIns="54000" rIns="99000" bIns="54000" anchor="ctr"/>
              <a:lstStyle>
                <a:lvl1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1pPr>
                <a:lvl2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2pPr>
                <a:lvl3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3pPr>
                <a:lvl4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4pPr>
                <a:lvl5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688975" algn="l"/>
                    <a:tab pos="1379538" algn="l"/>
                    <a:tab pos="2070100" algn="l"/>
                    <a:tab pos="2760663" algn="l"/>
                    <a:tab pos="3451225" algn="l"/>
                    <a:tab pos="4141788" algn="l"/>
                    <a:tab pos="4832350" algn="l"/>
                    <a:tab pos="5522913" algn="l"/>
                    <a:tab pos="6213475" algn="l"/>
                    <a:tab pos="6904038" algn="l"/>
                    <a:tab pos="7594600" algn="l"/>
                    <a:tab pos="8285163" algn="l"/>
                    <a:tab pos="8975725" algn="l"/>
                    <a:tab pos="9666288" algn="l"/>
                    <a:tab pos="10356850" algn="l"/>
                  </a:tabLst>
                  <a:defRPr sz="1300">
                    <a:solidFill>
                      <a:schemeClr val="bg1"/>
                    </a:solidFill>
                    <a:latin typeface="Calibri" panose="020F0502020204030204" pitchFamily="34" charset="0"/>
                    <a:ea typeface="Microsoft YaHei" panose="020B0503020204020204" pitchFamily="34" charset="-122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endParaRPr lang="pt-BR" altLang="pt-BR" sz="12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1" name="Grupo 10"/>
            <p:cNvGrpSpPr/>
            <p:nvPr userDrawn="1"/>
          </p:nvGrpSpPr>
          <p:grpSpPr>
            <a:xfrm>
              <a:off x="6248364" y="5882738"/>
              <a:ext cx="269977" cy="458532"/>
              <a:chOff x="6248364" y="5844638"/>
              <a:chExt cx="269977" cy="458532"/>
            </a:xfrm>
          </p:grpSpPr>
          <p:sp>
            <p:nvSpPr>
              <p:cNvPr id="21" name="Line 6"/>
              <p:cNvSpPr>
                <a:spLocks noChangeShapeType="1"/>
              </p:cNvSpPr>
              <p:nvPr userDrawn="1"/>
            </p:nvSpPr>
            <p:spPr bwMode="auto">
              <a:xfrm>
                <a:off x="6284791" y="6075572"/>
                <a:ext cx="79883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2" name="Line 7"/>
              <p:cNvSpPr>
                <a:spLocks noChangeShapeType="1"/>
              </p:cNvSpPr>
              <p:nvPr userDrawn="1"/>
            </p:nvSpPr>
            <p:spPr bwMode="auto">
              <a:xfrm>
                <a:off x="6397462" y="5955137"/>
                <a:ext cx="85249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3" name="Line 8"/>
              <p:cNvSpPr>
                <a:spLocks noChangeShapeType="1"/>
              </p:cNvSpPr>
              <p:nvPr userDrawn="1"/>
            </p:nvSpPr>
            <p:spPr bwMode="auto">
              <a:xfrm flipV="1">
                <a:off x="6365867" y="5998931"/>
                <a:ext cx="40538" cy="7664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4" name="Line 10"/>
              <p:cNvSpPr>
                <a:spLocks noChangeShapeType="1"/>
              </p:cNvSpPr>
              <p:nvPr userDrawn="1"/>
            </p:nvSpPr>
            <p:spPr bwMode="auto">
              <a:xfrm>
                <a:off x="6397462" y="6204219"/>
                <a:ext cx="87633" cy="0"/>
              </a:xfrm>
              <a:prstGeom prst="line">
                <a:avLst/>
              </a:prstGeom>
              <a:noFill/>
              <a:ln w="25400" cap="sq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 type="oval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5" name="Rectangle 113"/>
              <p:cNvSpPr>
                <a:spLocks noChangeArrowheads="1"/>
              </p:cNvSpPr>
              <p:nvPr userDrawn="1"/>
            </p:nvSpPr>
            <p:spPr bwMode="auto">
              <a:xfrm>
                <a:off x="6261744" y="5844638"/>
                <a:ext cx="245884" cy="458532"/>
              </a:xfrm>
              <a:prstGeom prst="rect">
                <a:avLst/>
              </a:prstGeom>
              <a:noFill/>
              <a:ln w="18000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pt-BR" altLang="pt-BR"/>
              </a:p>
            </p:txBody>
          </p:sp>
          <p:sp>
            <p:nvSpPr>
              <p:cNvPr id="26" name="Retângulo 25"/>
              <p:cNvSpPr/>
              <p:nvPr userDrawn="1"/>
            </p:nvSpPr>
            <p:spPr bwMode="auto">
              <a:xfrm>
                <a:off x="6248364" y="6048192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27" name="Retângulo 26"/>
              <p:cNvSpPr/>
              <p:nvPr userDrawn="1"/>
            </p:nvSpPr>
            <p:spPr bwMode="auto">
              <a:xfrm>
                <a:off x="6484772" y="5926774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  <p:sp>
            <p:nvSpPr>
              <p:cNvPr id="28" name="Retângulo 27"/>
              <p:cNvSpPr/>
              <p:nvPr userDrawn="1"/>
            </p:nvSpPr>
            <p:spPr bwMode="auto">
              <a:xfrm>
                <a:off x="6486201" y="6175324"/>
                <a:ext cx="32140" cy="5571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defRPr/>
                </a:pPr>
                <a:endParaRPr lang="pt-BR"/>
              </a:p>
            </p:txBody>
          </p:sp>
        </p:grpSp>
        <p:grpSp>
          <p:nvGrpSpPr>
            <p:cNvPr id="12" name="Grupo 11"/>
            <p:cNvGrpSpPr/>
            <p:nvPr userDrawn="1"/>
          </p:nvGrpSpPr>
          <p:grpSpPr>
            <a:xfrm>
              <a:off x="6087117" y="5778681"/>
              <a:ext cx="2032519" cy="740229"/>
              <a:chOff x="6087117" y="5740581"/>
              <a:chExt cx="2032519" cy="740229"/>
            </a:xfrm>
          </p:grpSpPr>
          <p:cxnSp>
            <p:nvCxnSpPr>
              <p:cNvPr id="13" name="Conector angulado 12"/>
              <p:cNvCxnSpPr>
                <a:stCxn id="58" idx="1"/>
                <a:endCxn id="71" idx="1"/>
              </p:cNvCxnSpPr>
              <p:nvPr userDrawn="1"/>
            </p:nvCxnSpPr>
            <p:spPr>
              <a:xfrm rot="5400000">
                <a:off x="7534874" y="6046379"/>
                <a:ext cx="160042" cy="421294"/>
              </a:xfrm>
              <a:prstGeom prst="bentConnector2">
                <a:avLst/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ector angulado 13"/>
              <p:cNvCxnSpPr>
                <a:stCxn id="32" idx="1"/>
                <a:endCxn id="70" idx="1"/>
              </p:cNvCxnSpPr>
              <p:nvPr userDrawn="1"/>
            </p:nvCxnSpPr>
            <p:spPr>
              <a:xfrm rot="10800000">
                <a:off x="7404249" y="6480250"/>
                <a:ext cx="680333" cy="560"/>
              </a:xfrm>
              <a:prstGeom prst="bentConnector3">
                <a:avLst>
                  <a:gd name="adj1" fmla="val 50000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angulado 14"/>
              <p:cNvCxnSpPr>
                <a:stCxn id="69" idx="0"/>
                <a:endCxn id="25" idx="2"/>
              </p:cNvCxnSpPr>
              <p:nvPr userDrawn="1"/>
            </p:nvCxnSpPr>
            <p:spPr>
              <a:xfrm rot="10800000">
                <a:off x="6384686" y="6312696"/>
                <a:ext cx="776726" cy="99307"/>
              </a:xfrm>
              <a:prstGeom prst="bentConnector2">
                <a:avLst/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angulado 15"/>
              <p:cNvCxnSpPr>
                <a:stCxn id="72" idx="3"/>
                <a:endCxn id="52" idx="28"/>
              </p:cNvCxnSpPr>
              <p:nvPr userDrawn="1"/>
            </p:nvCxnSpPr>
            <p:spPr>
              <a:xfrm rot="10800000" flipH="1">
                <a:off x="7149983" y="6012625"/>
                <a:ext cx="584387" cy="396917"/>
              </a:xfrm>
              <a:prstGeom prst="bentConnector5">
                <a:avLst>
                  <a:gd name="adj1" fmla="val -39118"/>
                  <a:gd name="adj2" fmla="val 118614"/>
                  <a:gd name="adj3" fmla="val 90764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angulado 16"/>
              <p:cNvCxnSpPr/>
              <p:nvPr userDrawn="1"/>
            </p:nvCxnSpPr>
            <p:spPr>
              <a:xfrm rot="16200000" flipV="1">
                <a:off x="7959018" y="5830691"/>
                <a:ext cx="27141" cy="294095"/>
              </a:xfrm>
              <a:prstGeom prst="bentConnector3">
                <a:avLst>
                  <a:gd name="adj1" fmla="val 478947"/>
                </a:avLst>
              </a:prstGeom>
              <a:ln w="19050" cmpd="sng"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ector angulado 17"/>
              <p:cNvCxnSpPr>
                <a:stCxn id="85" idx="3"/>
                <a:endCxn id="26" idx="1"/>
              </p:cNvCxnSpPr>
              <p:nvPr userDrawn="1"/>
            </p:nvCxnSpPr>
            <p:spPr>
              <a:xfrm flipV="1">
                <a:off x="6087117" y="6085572"/>
                <a:ext cx="161247" cy="530"/>
              </a:xfrm>
              <a:prstGeom prst="bentConnector3">
                <a:avLst>
                  <a:gd name="adj1" fmla="val 50000"/>
                </a:avLst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ector angulado 18"/>
              <p:cNvCxnSpPr>
                <a:endCxn id="27" idx="3"/>
              </p:cNvCxnSpPr>
              <p:nvPr userDrawn="1"/>
            </p:nvCxnSpPr>
            <p:spPr>
              <a:xfrm rot="5400000">
                <a:off x="6447083" y="5816761"/>
                <a:ext cx="207697" cy="68038"/>
              </a:xfrm>
              <a:prstGeom prst="bentConnector2">
                <a:avLst/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angulado 19"/>
              <p:cNvCxnSpPr>
                <a:endCxn id="28" idx="3"/>
              </p:cNvCxnSpPr>
              <p:nvPr userDrawn="1"/>
            </p:nvCxnSpPr>
            <p:spPr>
              <a:xfrm rot="5400000">
                <a:off x="6391785" y="5867138"/>
                <a:ext cx="462597" cy="209484"/>
              </a:xfrm>
              <a:prstGeom prst="bentConnector2">
                <a:avLst/>
              </a:prstGeom>
              <a:ln w="53975" cmpd="dbl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0854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628650" y="103870"/>
            <a:ext cx="7886700" cy="6944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28650" y="896710"/>
            <a:ext cx="7886700" cy="53135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4CD-8AC0-4FA3-89C3-EF5C4B295A2F}" type="datetimeFigureOut">
              <a:rPr lang="pt-BR" smtClean="0"/>
              <a:t>16/11/2015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3028950" y="6356351"/>
            <a:ext cx="36983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255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9" r:id="rId5"/>
    <p:sldLayoutId id="214748368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1" kern="1200" spc="-150">
          <a:solidFill>
            <a:schemeClr val="accent1">
              <a:lumMod val="50000"/>
            </a:schemeClr>
          </a:solidFill>
          <a:latin typeface="Consolas" panose="020B0609020204030204" pitchFamily="49" charset="0"/>
          <a:ea typeface="+mj-ea"/>
          <a:cs typeface="Consolas" panose="020B06090202040302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3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2.wmf"/><Relationship Id="rId5" Type="http://schemas.openxmlformats.org/officeDocument/2006/relationships/image" Target="../media/image15.png"/><Relationship Id="rId10" Type="http://schemas.openxmlformats.org/officeDocument/2006/relationships/oleObject" Target="../embeddings/oleObject6.bin"/><Relationship Id="rId4" Type="http://schemas.openxmlformats.org/officeDocument/2006/relationships/image" Target="../media/image14.png"/><Relationship Id="rId9" Type="http://schemas.openxmlformats.org/officeDocument/2006/relationships/image" Target="../media/image1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Operações com bits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virtude do binário é ser o modo mais simples de representar números. Qualquer outra coisa é mais complicada. Você pode pegar erros com ele, é inequívoco em sua leitura, há muitas coisas boas sobre o binário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/>
              <a:t>George M. </a:t>
            </a:r>
            <a:r>
              <a:rPr lang="pt-BR" dirty="0" err="1" smtClean="0"/>
              <a:t>Whitesides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852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tângulo 51"/>
          <p:cNvSpPr/>
          <p:nvPr/>
        </p:nvSpPr>
        <p:spPr>
          <a:xfrm>
            <a:off x="0" y="1730746"/>
            <a:ext cx="9144000" cy="594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5445" indent="-325445" algn="ctr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  <a:defRPr/>
            </a:pPr>
            <a:r>
              <a:rPr lang="pt-BR" sz="3266" dirty="0">
                <a:solidFill>
                  <a:srgbClr val="000000"/>
                </a:solidFill>
              </a:rPr>
              <a:t>Operação booleana E</a:t>
            </a:r>
          </a:p>
        </p:txBody>
      </p:sp>
      <p:sp>
        <p:nvSpPr>
          <p:cNvPr id="56" name="Retângulo 55"/>
          <p:cNvSpPr/>
          <p:nvPr/>
        </p:nvSpPr>
        <p:spPr>
          <a:xfrm>
            <a:off x="2342940" y="3975630"/>
            <a:ext cx="1680268" cy="706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991" b="1" i="1" dirty="0"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pt-BR" sz="3991" b="1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pt-BR" sz="3991" b="1" i="1" dirty="0" err="1">
                <a:latin typeface="Arial"/>
                <a:cs typeface="Arial"/>
              </a:rPr>
              <a:t>•</a:t>
            </a:r>
            <a:r>
              <a:rPr lang="pt-BR" sz="3991" b="1" i="1" dirty="0" err="1">
                <a:latin typeface="Times New Roman" pitchFamily="18" charset="0"/>
                <a:cs typeface="Times New Roman" pitchFamily="18" charset="0"/>
              </a:rPr>
              <a:t>B</a:t>
            </a:r>
            <a:endParaRPr lang="pt-BR" sz="3266" b="1" dirty="0"/>
          </a:p>
        </p:txBody>
      </p:sp>
      <p:grpSp>
        <p:nvGrpSpPr>
          <p:cNvPr id="3" name="Grupo 56"/>
          <p:cNvGrpSpPr/>
          <p:nvPr/>
        </p:nvGrpSpPr>
        <p:grpSpPr>
          <a:xfrm>
            <a:off x="5298720" y="2801709"/>
            <a:ext cx="1271790" cy="1975640"/>
            <a:chOff x="6192440" y="3523677"/>
            <a:chExt cx="1402060" cy="2178005"/>
          </a:xfrm>
        </p:grpSpPr>
        <p:sp>
          <p:nvSpPr>
            <p:cNvPr id="58" name="Retângulo 57"/>
            <p:cNvSpPr/>
            <p:nvPr/>
          </p:nvSpPr>
          <p:spPr bwMode="auto">
            <a:xfrm>
              <a:off x="6192440" y="3545770"/>
              <a:ext cx="1368152" cy="43204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82944" tIns="41472" rIns="82944" bIns="41472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pt-BR" sz="1814" dirty="0" err="1"/>
            </a:p>
          </p:txBody>
        </p:sp>
        <p:grpSp>
          <p:nvGrpSpPr>
            <p:cNvPr id="4" name="Grupo 33"/>
            <p:cNvGrpSpPr/>
            <p:nvPr/>
          </p:nvGrpSpPr>
          <p:grpSpPr>
            <a:xfrm>
              <a:off x="6192440" y="3523677"/>
              <a:ext cx="1368152" cy="2110325"/>
              <a:chOff x="4464248" y="3469712"/>
              <a:chExt cx="3581404" cy="2110325"/>
            </a:xfrm>
          </p:grpSpPr>
          <p:cxnSp>
            <p:nvCxnSpPr>
              <p:cNvPr id="64" name="Conector reto 63"/>
              <p:cNvCxnSpPr/>
              <p:nvPr/>
            </p:nvCxnSpPr>
            <p:spPr bwMode="auto">
              <a:xfrm>
                <a:off x="4464248" y="3469712"/>
                <a:ext cx="3581404" cy="0"/>
              </a:xfrm>
              <a:prstGeom prst="line">
                <a:avLst/>
              </a:prstGeom>
              <a:solidFill>
                <a:srgbClr val="00B8FF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5" name="Conector reto 64"/>
              <p:cNvCxnSpPr/>
              <p:nvPr/>
            </p:nvCxnSpPr>
            <p:spPr bwMode="auto">
              <a:xfrm>
                <a:off x="4464248" y="3911640"/>
                <a:ext cx="3581404" cy="0"/>
              </a:xfrm>
              <a:prstGeom prst="line">
                <a:avLst/>
              </a:prstGeom>
              <a:solidFill>
                <a:srgbClr val="00B8FF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" name="Conector reto 65"/>
              <p:cNvCxnSpPr/>
              <p:nvPr/>
            </p:nvCxnSpPr>
            <p:spPr bwMode="auto">
              <a:xfrm>
                <a:off x="4464248" y="5580037"/>
                <a:ext cx="3581404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0" name="CaixaDeTexto 59"/>
            <p:cNvSpPr txBox="1"/>
            <p:nvPr/>
          </p:nvSpPr>
          <p:spPr>
            <a:xfrm>
              <a:off x="6192440" y="3568389"/>
              <a:ext cx="432048" cy="2133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177" dirty="0"/>
                <a:t>A</a:t>
              </a:r>
            </a:p>
            <a:p>
              <a:endParaRPr lang="pt-BR" sz="1089" dirty="0"/>
            </a:p>
            <a:p>
              <a:r>
                <a:rPr lang="pt-BR" sz="2177" dirty="0"/>
                <a:t>0</a:t>
              </a:r>
            </a:p>
            <a:p>
              <a:r>
                <a:rPr lang="pt-BR" sz="2177" dirty="0"/>
                <a:t>0</a:t>
              </a:r>
            </a:p>
            <a:p>
              <a:r>
                <a:rPr lang="pt-BR" sz="2177" dirty="0"/>
                <a:t>1</a:t>
              </a:r>
            </a:p>
            <a:p>
              <a:r>
                <a:rPr lang="pt-BR" sz="2177" dirty="0"/>
                <a:t>1</a:t>
              </a: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6624488" y="3563813"/>
              <a:ext cx="432048" cy="2133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177" dirty="0"/>
                <a:t>B</a:t>
              </a:r>
            </a:p>
            <a:p>
              <a:endParaRPr lang="pt-BR" sz="1089" dirty="0"/>
            </a:p>
            <a:p>
              <a:r>
                <a:rPr lang="pt-BR" sz="2177" dirty="0"/>
                <a:t>0</a:t>
              </a:r>
            </a:p>
            <a:p>
              <a:r>
                <a:rPr lang="pt-BR" sz="2177" dirty="0"/>
                <a:t>1</a:t>
              </a:r>
            </a:p>
            <a:p>
              <a:r>
                <a:rPr lang="pt-BR" sz="2177" dirty="0"/>
                <a:t>0</a:t>
              </a:r>
            </a:p>
            <a:p>
              <a:r>
                <a:rPr lang="pt-BR" sz="2177" dirty="0"/>
                <a:t>1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7162452" y="3563813"/>
              <a:ext cx="432048" cy="2133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177" b="1" dirty="0"/>
                <a:t>X</a:t>
              </a:r>
            </a:p>
            <a:p>
              <a:endParaRPr lang="pt-BR" sz="1089" dirty="0"/>
            </a:p>
            <a:p>
              <a:r>
                <a:rPr lang="pt-BR" sz="2177" b="1" dirty="0"/>
                <a:t>0</a:t>
              </a:r>
            </a:p>
            <a:p>
              <a:r>
                <a:rPr lang="pt-BR" sz="2177" b="1" dirty="0"/>
                <a:t>0</a:t>
              </a:r>
            </a:p>
            <a:p>
              <a:r>
                <a:rPr lang="pt-BR" sz="2177" b="1" dirty="0"/>
                <a:t>0</a:t>
              </a:r>
            </a:p>
            <a:p>
              <a:r>
                <a:rPr lang="pt-BR" sz="2177" b="1" dirty="0"/>
                <a:t>1</a:t>
              </a:r>
            </a:p>
          </p:txBody>
        </p:sp>
        <p:cxnSp>
          <p:nvCxnSpPr>
            <p:cNvPr id="63" name="Conector reto 62"/>
            <p:cNvCxnSpPr/>
            <p:nvPr/>
          </p:nvCxnSpPr>
          <p:spPr bwMode="auto">
            <a:xfrm>
              <a:off x="7096794" y="3545770"/>
              <a:ext cx="0" cy="208823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upo 24"/>
          <p:cNvGrpSpPr/>
          <p:nvPr/>
        </p:nvGrpSpPr>
        <p:grpSpPr>
          <a:xfrm>
            <a:off x="2677793" y="2932343"/>
            <a:ext cx="1470162" cy="626711"/>
            <a:chOff x="5306399" y="2987749"/>
            <a:chExt cx="1620751" cy="690905"/>
          </a:xfrm>
        </p:grpSpPr>
        <p:sp>
          <p:nvSpPr>
            <p:cNvPr id="26" name="Line 44"/>
            <p:cNvSpPr>
              <a:spLocks noChangeShapeType="1"/>
            </p:cNvSpPr>
            <p:nvPr/>
          </p:nvSpPr>
          <p:spPr bwMode="auto">
            <a:xfrm flipH="1">
              <a:off x="5313957" y="3131765"/>
              <a:ext cx="964947" cy="0"/>
            </a:xfrm>
            <a:prstGeom prst="line">
              <a:avLst/>
            </a:prstGeom>
            <a:noFill/>
            <a:ln w="476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pt-BR" sz="1633"/>
            </a:p>
          </p:txBody>
        </p:sp>
        <p:sp>
          <p:nvSpPr>
            <p:cNvPr id="27" name="Line 44"/>
            <p:cNvSpPr>
              <a:spLocks noChangeShapeType="1"/>
            </p:cNvSpPr>
            <p:nvPr/>
          </p:nvSpPr>
          <p:spPr bwMode="auto">
            <a:xfrm flipH="1">
              <a:off x="5306399" y="3534553"/>
              <a:ext cx="96494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pt-BR" sz="1633"/>
            </a:p>
          </p:txBody>
        </p:sp>
        <p:sp>
          <p:nvSpPr>
            <p:cNvPr id="28" name="Line 44"/>
            <p:cNvSpPr>
              <a:spLocks noChangeShapeType="1"/>
            </p:cNvSpPr>
            <p:nvPr/>
          </p:nvSpPr>
          <p:spPr bwMode="auto">
            <a:xfrm flipH="1">
              <a:off x="5962203" y="3340474"/>
              <a:ext cx="964947" cy="0"/>
            </a:xfrm>
            <a:prstGeom prst="line">
              <a:avLst/>
            </a:prstGeom>
            <a:noFill/>
            <a:ln w="476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pt-BR" sz="1633"/>
            </a:p>
          </p:txBody>
        </p:sp>
        <p:sp>
          <p:nvSpPr>
            <p:cNvPr id="29" name="AutoShape 11"/>
            <p:cNvSpPr>
              <a:spLocks noChangeArrowheads="1"/>
            </p:cNvSpPr>
            <p:nvPr/>
          </p:nvSpPr>
          <p:spPr bwMode="auto">
            <a:xfrm>
              <a:off x="5816625" y="2987749"/>
              <a:ext cx="690903" cy="690905"/>
            </a:xfrm>
            <a:prstGeom prst="flowChartDelay">
              <a:avLst/>
            </a:prstGeom>
            <a:solidFill>
              <a:srgbClr val="FFEBAB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1633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Operações</a:t>
            </a:r>
            <a:r>
              <a:rPr lang="en-US" dirty="0"/>
              <a:t> </a:t>
            </a:r>
            <a:r>
              <a:rPr lang="en-US" dirty="0" err="1"/>
              <a:t>booleanas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292217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tângulo 51"/>
          <p:cNvSpPr/>
          <p:nvPr/>
        </p:nvSpPr>
        <p:spPr>
          <a:xfrm>
            <a:off x="0" y="1730746"/>
            <a:ext cx="9144000" cy="594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5445" indent="-325445" algn="ctr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  <a:defRPr/>
            </a:pPr>
            <a:r>
              <a:rPr lang="pt-BR" sz="3266" dirty="0">
                <a:solidFill>
                  <a:srgbClr val="000000"/>
                </a:solidFill>
              </a:rPr>
              <a:t>Operação booleana E</a:t>
            </a:r>
          </a:p>
        </p:txBody>
      </p:sp>
      <p:cxnSp>
        <p:nvCxnSpPr>
          <p:cNvPr id="68" name="Conector angulado 69"/>
          <p:cNvCxnSpPr>
            <a:stCxn id="74" idx="1"/>
            <a:endCxn id="70" idx="1"/>
          </p:cNvCxnSpPr>
          <p:nvPr/>
        </p:nvCxnSpPr>
        <p:spPr bwMode="auto">
          <a:xfrm rot="5400000" flipH="1" flipV="1">
            <a:off x="1407162" y="3360645"/>
            <a:ext cx="451101" cy="391905"/>
          </a:xfrm>
          <a:prstGeom prst="bentConnector2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Forma 68"/>
          <p:cNvCxnSpPr>
            <a:stCxn id="70" idx="3"/>
            <a:endCxn id="75" idx="0"/>
          </p:cNvCxnSpPr>
          <p:nvPr/>
        </p:nvCxnSpPr>
        <p:spPr bwMode="auto">
          <a:xfrm>
            <a:off x="3135015" y="3331047"/>
            <a:ext cx="391905" cy="385784"/>
          </a:xfrm>
          <a:prstGeom prst="bentConnector2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Retângulo 69"/>
          <p:cNvSpPr/>
          <p:nvPr/>
        </p:nvSpPr>
        <p:spPr bwMode="auto">
          <a:xfrm>
            <a:off x="1828665" y="2971801"/>
            <a:ext cx="1306350" cy="71849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txBody>
          <a:bodyPr vert="horz" wrap="square" lIns="82944" tIns="41472" rIns="82944" bIns="41472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pt-BR" dirty="0" err="1"/>
          </a:p>
        </p:txBody>
      </p:sp>
      <p:sp>
        <p:nvSpPr>
          <p:cNvPr id="74" name="Fluxograma: Disco magnético 73"/>
          <p:cNvSpPr/>
          <p:nvPr/>
        </p:nvSpPr>
        <p:spPr bwMode="auto">
          <a:xfrm>
            <a:off x="1240808" y="3782149"/>
            <a:ext cx="391905" cy="522540"/>
          </a:xfrm>
          <a:prstGeom prst="flowChartMagneticDisk">
            <a:avLst/>
          </a:prstGeom>
          <a:solidFill>
            <a:srgbClr val="FF9B9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txBody>
          <a:bodyPr vert="horz" wrap="square" lIns="82944" tIns="41472" rIns="82944" bIns="41472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pt-BR" dirty="0" err="1"/>
          </a:p>
        </p:txBody>
      </p:sp>
      <p:pic>
        <p:nvPicPr>
          <p:cNvPr id="75" name="Picture 8" descr="bulb, lamb, light, off icon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265650" y="3716831"/>
            <a:ext cx="522540" cy="522540"/>
          </a:xfrm>
          <a:prstGeom prst="rect">
            <a:avLst/>
          </a:prstGeom>
          <a:noFill/>
        </p:spPr>
      </p:pic>
      <p:cxnSp>
        <p:nvCxnSpPr>
          <p:cNvPr id="76" name="Conector angulado 75"/>
          <p:cNvCxnSpPr>
            <a:stCxn id="74" idx="3"/>
            <a:endCxn id="75" idx="2"/>
          </p:cNvCxnSpPr>
          <p:nvPr/>
        </p:nvCxnSpPr>
        <p:spPr bwMode="auto">
          <a:xfrm rot="5400000" flipH="1" flipV="1">
            <a:off x="2449182" y="3226950"/>
            <a:ext cx="65317" cy="2090160"/>
          </a:xfrm>
          <a:prstGeom prst="bentConnector3">
            <a:avLst>
              <a:gd name="adj1" fmla="val -317465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tângulo 77"/>
          <p:cNvSpPr/>
          <p:nvPr/>
        </p:nvSpPr>
        <p:spPr>
          <a:xfrm>
            <a:off x="1044855" y="3520879"/>
            <a:ext cx="31290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/>
              <a:t>+</a:t>
            </a:r>
          </a:p>
          <a:p>
            <a:endParaRPr lang="pt-BR" sz="2000" b="1" dirty="0"/>
          </a:p>
          <a:p>
            <a:endParaRPr lang="pt-BR" sz="2000" b="1" dirty="0"/>
          </a:p>
          <a:p>
            <a:r>
              <a:rPr lang="pt-BR" sz="2000" b="1" dirty="0"/>
              <a:t>-</a:t>
            </a:r>
            <a:endParaRPr lang="pt-BR" sz="2000" dirty="0"/>
          </a:p>
        </p:txBody>
      </p:sp>
      <p:sp>
        <p:nvSpPr>
          <p:cNvPr id="98" name="Retângulo 97"/>
          <p:cNvSpPr/>
          <p:nvPr/>
        </p:nvSpPr>
        <p:spPr>
          <a:xfrm>
            <a:off x="2044107" y="3037118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/>
              <a:t>A</a:t>
            </a:r>
          </a:p>
        </p:txBody>
      </p:sp>
      <p:sp>
        <p:nvSpPr>
          <p:cNvPr id="99" name="Retângulo 98"/>
          <p:cNvSpPr/>
          <p:nvPr/>
        </p:nvSpPr>
        <p:spPr>
          <a:xfrm>
            <a:off x="2566647" y="3037118"/>
            <a:ext cx="324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/>
              <a:t>B</a:t>
            </a:r>
          </a:p>
        </p:txBody>
      </p:sp>
      <p:sp>
        <p:nvSpPr>
          <p:cNvPr id="102" name="Retângulo 101"/>
          <p:cNvSpPr/>
          <p:nvPr/>
        </p:nvSpPr>
        <p:spPr>
          <a:xfrm>
            <a:off x="2165327" y="2541116"/>
            <a:ext cx="82426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/>
              <a:t>X=</a:t>
            </a:r>
            <a:r>
              <a:rPr lang="pt-BR" sz="2000" dirty="0" err="1"/>
              <a:t>A</a:t>
            </a:r>
            <a:r>
              <a:rPr lang="pt-BR" sz="2000" b="1" i="1" dirty="0" err="1">
                <a:latin typeface="Arial"/>
                <a:cs typeface="Arial"/>
              </a:rPr>
              <a:t>•</a:t>
            </a:r>
            <a:r>
              <a:rPr lang="pt-BR" sz="2000" dirty="0" err="1"/>
              <a:t>B</a:t>
            </a:r>
            <a:endParaRPr lang="pt-BR" sz="2000" dirty="0"/>
          </a:p>
        </p:txBody>
      </p:sp>
      <p:cxnSp>
        <p:nvCxnSpPr>
          <p:cNvPr id="166" name="Conector reto 165"/>
          <p:cNvCxnSpPr/>
          <p:nvPr/>
        </p:nvCxnSpPr>
        <p:spPr bwMode="auto">
          <a:xfrm>
            <a:off x="2024618" y="3429022"/>
            <a:ext cx="130635" cy="0"/>
          </a:xfrm>
          <a:prstGeom prst="line">
            <a:avLst/>
          </a:prstGeom>
          <a:solidFill>
            <a:srgbClr val="00B8FF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67" name="Conector reto 166"/>
          <p:cNvCxnSpPr/>
          <p:nvPr/>
        </p:nvCxnSpPr>
        <p:spPr bwMode="auto">
          <a:xfrm>
            <a:off x="2351205" y="3429022"/>
            <a:ext cx="130635" cy="0"/>
          </a:xfrm>
          <a:prstGeom prst="line">
            <a:avLst/>
          </a:prstGeom>
          <a:solidFill>
            <a:srgbClr val="00B8FF"/>
          </a:solidFill>
          <a:ln w="3175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168" name="Conector reto 167"/>
          <p:cNvCxnSpPr/>
          <p:nvPr/>
        </p:nvCxnSpPr>
        <p:spPr bwMode="auto">
          <a:xfrm flipV="1">
            <a:off x="2155253" y="3298387"/>
            <a:ext cx="130635" cy="130635"/>
          </a:xfrm>
          <a:prstGeom prst="line">
            <a:avLst/>
          </a:prstGeom>
          <a:solidFill>
            <a:srgbClr val="00B8FF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9" name="Conector reto 168"/>
          <p:cNvCxnSpPr/>
          <p:nvPr/>
        </p:nvCxnSpPr>
        <p:spPr bwMode="auto">
          <a:xfrm>
            <a:off x="2481840" y="3429022"/>
            <a:ext cx="130635" cy="0"/>
          </a:xfrm>
          <a:prstGeom prst="line">
            <a:avLst/>
          </a:prstGeom>
          <a:solidFill>
            <a:srgbClr val="00B8FF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170" name="Conector reto 169"/>
          <p:cNvCxnSpPr/>
          <p:nvPr/>
        </p:nvCxnSpPr>
        <p:spPr bwMode="auto">
          <a:xfrm>
            <a:off x="2808428" y="3429022"/>
            <a:ext cx="130635" cy="0"/>
          </a:xfrm>
          <a:prstGeom prst="line">
            <a:avLst/>
          </a:prstGeom>
          <a:solidFill>
            <a:srgbClr val="00B8FF"/>
          </a:solidFill>
          <a:ln w="3175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171" name="Conector reto 170"/>
          <p:cNvCxnSpPr/>
          <p:nvPr/>
        </p:nvCxnSpPr>
        <p:spPr bwMode="auto">
          <a:xfrm flipV="1">
            <a:off x="2612475" y="3298387"/>
            <a:ext cx="130635" cy="130635"/>
          </a:xfrm>
          <a:prstGeom prst="line">
            <a:avLst/>
          </a:prstGeom>
          <a:solidFill>
            <a:srgbClr val="00B8FF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2" name="Grupo 221"/>
          <p:cNvGrpSpPr/>
          <p:nvPr/>
        </p:nvGrpSpPr>
        <p:grpSpPr>
          <a:xfrm>
            <a:off x="4310730" y="2728307"/>
            <a:ext cx="1700464" cy="644535"/>
            <a:chOff x="4896296" y="3511402"/>
            <a:chExt cx="1874644" cy="710555"/>
          </a:xfrm>
        </p:grpSpPr>
        <p:sp>
          <p:nvSpPr>
            <p:cNvPr id="113" name="Retângulo 112"/>
            <p:cNvSpPr/>
            <p:nvPr/>
          </p:nvSpPr>
          <p:spPr>
            <a:xfrm>
              <a:off x="4896296" y="3511402"/>
              <a:ext cx="652451" cy="441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/>
                <a:t>A=0</a:t>
              </a:r>
            </a:p>
          </p:txBody>
        </p:sp>
        <p:pic>
          <p:nvPicPr>
            <p:cNvPr id="115" name="Picture 8" descr="bulb, lamb, light, off icon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6194876" y="3645893"/>
              <a:ext cx="576064" cy="576064"/>
            </a:xfrm>
            <a:prstGeom prst="rect">
              <a:avLst/>
            </a:prstGeom>
            <a:noFill/>
          </p:spPr>
        </p:pic>
        <p:cxnSp>
          <p:nvCxnSpPr>
            <p:cNvPr id="188" name="Conector reto 187"/>
            <p:cNvCxnSpPr/>
            <p:nvPr/>
          </p:nvCxnSpPr>
          <p:spPr bwMode="auto">
            <a:xfrm>
              <a:off x="5040312" y="4067869"/>
              <a:ext cx="144016" cy="0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89" name="Conector reto 188"/>
            <p:cNvCxnSpPr/>
            <p:nvPr/>
          </p:nvCxnSpPr>
          <p:spPr bwMode="auto">
            <a:xfrm>
              <a:off x="5400352" y="4067869"/>
              <a:ext cx="144016" cy="0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90" name="Conector reto 189"/>
            <p:cNvCxnSpPr/>
            <p:nvPr/>
          </p:nvCxnSpPr>
          <p:spPr bwMode="auto">
            <a:xfrm flipV="1">
              <a:off x="5184328" y="3923853"/>
              <a:ext cx="144016" cy="144016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1" name="Conector reto 190"/>
            <p:cNvCxnSpPr/>
            <p:nvPr/>
          </p:nvCxnSpPr>
          <p:spPr bwMode="auto">
            <a:xfrm>
              <a:off x="5544368" y="4067869"/>
              <a:ext cx="144016" cy="0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92" name="Conector reto 191"/>
            <p:cNvCxnSpPr/>
            <p:nvPr/>
          </p:nvCxnSpPr>
          <p:spPr bwMode="auto">
            <a:xfrm>
              <a:off x="5904408" y="4067869"/>
              <a:ext cx="144016" cy="0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93" name="Conector reto 192"/>
            <p:cNvCxnSpPr/>
            <p:nvPr/>
          </p:nvCxnSpPr>
          <p:spPr bwMode="auto">
            <a:xfrm flipV="1">
              <a:off x="5688384" y="3923853"/>
              <a:ext cx="144016" cy="144016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4" name="Retângulo 193"/>
            <p:cNvSpPr/>
            <p:nvPr/>
          </p:nvSpPr>
          <p:spPr>
            <a:xfrm>
              <a:off x="5518985" y="3514577"/>
              <a:ext cx="641847" cy="441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/>
                <a:t>B=0</a:t>
              </a:r>
              <a:endParaRPr lang="pt-BR" sz="2000" dirty="0"/>
            </a:p>
          </p:txBody>
        </p:sp>
      </p:grpSp>
      <p:grpSp>
        <p:nvGrpSpPr>
          <p:cNvPr id="223" name="Grupo 222"/>
          <p:cNvGrpSpPr/>
          <p:nvPr/>
        </p:nvGrpSpPr>
        <p:grpSpPr>
          <a:xfrm>
            <a:off x="6333363" y="2731266"/>
            <a:ext cx="1700464" cy="644535"/>
            <a:chOff x="4896296" y="3511402"/>
            <a:chExt cx="1874644" cy="710555"/>
          </a:xfrm>
        </p:grpSpPr>
        <p:sp>
          <p:nvSpPr>
            <p:cNvPr id="224" name="Retângulo 223"/>
            <p:cNvSpPr/>
            <p:nvPr/>
          </p:nvSpPr>
          <p:spPr>
            <a:xfrm>
              <a:off x="4896296" y="3511402"/>
              <a:ext cx="652451" cy="441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/>
                <a:t>A=1</a:t>
              </a:r>
            </a:p>
          </p:txBody>
        </p:sp>
        <p:pic>
          <p:nvPicPr>
            <p:cNvPr id="225" name="Picture 8" descr="bulb, lamb, light, off icon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6194876" y="3645893"/>
              <a:ext cx="576064" cy="576064"/>
            </a:xfrm>
            <a:prstGeom prst="rect">
              <a:avLst/>
            </a:prstGeom>
            <a:noFill/>
          </p:spPr>
        </p:pic>
        <p:cxnSp>
          <p:nvCxnSpPr>
            <p:cNvPr id="226" name="Conector reto 225"/>
            <p:cNvCxnSpPr/>
            <p:nvPr/>
          </p:nvCxnSpPr>
          <p:spPr bwMode="auto">
            <a:xfrm>
              <a:off x="5040312" y="4067869"/>
              <a:ext cx="144016" cy="0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27" name="Conector reto 226"/>
            <p:cNvCxnSpPr/>
            <p:nvPr/>
          </p:nvCxnSpPr>
          <p:spPr bwMode="auto">
            <a:xfrm>
              <a:off x="5400352" y="4067869"/>
              <a:ext cx="144016" cy="0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228" name="Conector reto 227"/>
            <p:cNvCxnSpPr/>
            <p:nvPr/>
          </p:nvCxnSpPr>
          <p:spPr bwMode="auto">
            <a:xfrm flipV="1">
              <a:off x="5184328" y="4067722"/>
              <a:ext cx="251049" cy="147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9" name="Conector reto 228"/>
            <p:cNvCxnSpPr/>
            <p:nvPr/>
          </p:nvCxnSpPr>
          <p:spPr bwMode="auto">
            <a:xfrm>
              <a:off x="5544368" y="4067869"/>
              <a:ext cx="144016" cy="0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30" name="Conector reto 229"/>
            <p:cNvCxnSpPr/>
            <p:nvPr/>
          </p:nvCxnSpPr>
          <p:spPr bwMode="auto">
            <a:xfrm>
              <a:off x="5904408" y="4067869"/>
              <a:ext cx="144016" cy="0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231" name="Conector reto 230"/>
            <p:cNvCxnSpPr/>
            <p:nvPr/>
          </p:nvCxnSpPr>
          <p:spPr bwMode="auto">
            <a:xfrm flipV="1">
              <a:off x="5688384" y="3923853"/>
              <a:ext cx="144016" cy="144016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2" name="Retângulo 231"/>
            <p:cNvSpPr/>
            <p:nvPr/>
          </p:nvSpPr>
          <p:spPr>
            <a:xfrm>
              <a:off x="5518985" y="3514577"/>
              <a:ext cx="641847" cy="441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/>
                <a:t>B=0</a:t>
              </a:r>
              <a:endParaRPr lang="pt-BR" sz="2000" dirty="0"/>
            </a:p>
          </p:txBody>
        </p:sp>
      </p:grpSp>
      <p:grpSp>
        <p:nvGrpSpPr>
          <p:cNvPr id="236" name="Grupo 235"/>
          <p:cNvGrpSpPr/>
          <p:nvPr/>
        </p:nvGrpSpPr>
        <p:grpSpPr>
          <a:xfrm>
            <a:off x="4310730" y="3969339"/>
            <a:ext cx="1700464" cy="644535"/>
            <a:chOff x="4896296" y="3511402"/>
            <a:chExt cx="1874644" cy="710555"/>
          </a:xfrm>
        </p:grpSpPr>
        <p:sp>
          <p:nvSpPr>
            <p:cNvPr id="237" name="Retângulo 236"/>
            <p:cNvSpPr/>
            <p:nvPr/>
          </p:nvSpPr>
          <p:spPr>
            <a:xfrm>
              <a:off x="4896296" y="3511402"/>
              <a:ext cx="652451" cy="441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/>
                <a:t>A=0</a:t>
              </a:r>
            </a:p>
          </p:txBody>
        </p:sp>
        <p:pic>
          <p:nvPicPr>
            <p:cNvPr id="238" name="Picture 8" descr="bulb, lamb, light, off icon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6194876" y="3645893"/>
              <a:ext cx="576064" cy="576064"/>
            </a:xfrm>
            <a:prstGeom prst="rect">
              <a:avLst/>
            </a:prstGeom>
            <a:noFill/>
          </p:spPr>
        </p:pic>
        <p:cxnSp>
          <p:nvCxnSpPr>
            <p:cNvPr id="239" name="Conector reto 238"/>
            <p:cNvCxnSpPr/>
            <p:nvPr/>
          </p:nvCxnSpPr>
          <p:spPr bwMode="auto">
            <a:xfrm>
              <a:off x="5040312" y="4067869"/>
              <a:ext cx="144016" cy="0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40" name="Conector reto 239"/>
            <p:cNvCxnSpPr/>
            <p:nvPr/>
          </p:nvCxnSpPr>
          <p:spPr bwMode="auto">
            <a:xfrm>
              <a:off x="5400352" y="4067869"/>
              <a:ext cx="144016" cy="0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241" name="Conector reto 240"/>
            <p:cNvCxnSpPr/>
            <p:nvPr/>
          </p:nvCxnSpPr>
          <p:spPr bwMode="auto">
            <a:xfrm flipV="1">
              <a:off x="5184328" y="3923853"/>
              <a:ext cx="144016" cy="144016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2" name="Conector reto 241"/>
            <p:cNvCxnSpPr/>
            <p:nvPr/>
          </p:nvCxnSpPr>
          <p:spPr bwMode="auto">
            <a:xfrm>
              <a:off x="5544368" y="4067869"/>
              <a:ext cx="144016" cy="0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243" name="Conector reto 242"/>
            <p:cNvCxnSpPr/>
            <p:nvPr/>
          </p:nvCxnSpPr>
          <p:spPr bwMode="auto">
            <a:xfrm>
              <a:off x="5904408" y="4067869"/>
              <a:ext cx="144016" cy="0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244" name="Conector reto 243"/>
            <p:cNvCxnSpPr/>
            <p:nvPr/>
          </p:nvCxnSpPr>
          <p:spPr bwMode="auto">
            <a:xfrm flipV="1">
              <a:off x="5688384" y="4064908"/>
              <a:ext cx="262836" cy="2961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5" name="Retângulo 244"/>
            <p:cNvSpPr/>
            <p:nvPr/>
          </p:nvSpPr>
          <p:spPr>
            <a:xfrm>
              <a:off x="5518985" y="3514577"/>
              <a:ext cx="641847" cy="441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/>
                <a:t>B=1</a:t>
              </a:r>
            </a:p>
          </p:txBody>
        </p:sp>
      </p:grpSp>
      <p:grpSp>
        <p:nvGrpSpPr>
          <p:cNvPr id="258" name="Grupo 257"/>
          <p:cNvGrpSpPr/>
          <p:nvPr/>
        </p:nvGrpSpPr>
        <p:grpSpPr>
          <a:xfrm>
            <a:off x="6332447" y="3982320"/>
            <a:ext cx="1692740" cy="653175"/>
            <a:chOff x="7128544" y="4859957"/>
            <a:chExt cx="1866128" cy="720080"/>
          </a:xfrm>
        </p:grpSpPr>
        <p:pic>
          <p:nvPicPr>
            <p:cNvPr id="233" name="Picture 10" descr="bulb, idea, light icon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8421648" y="5007013"/>
              <a:ext cx="573024" cy="573024"/>
            </a:xfrm>
            <a:prstGeom prst="rect">
              <a:avLst/>
            </a:prstGeom>
            <a:noFill/>
          </p:spPr>
        </p:pic>
        <p:grpSp>
          <p:nvGrpSpPr>
            <p:cNvPr id="246" name="Grupo 245"/>
            <p:cNvGrpSpPr/>
            <p:nvPr/>
          </p:nvGrpSpPr>
          <p:grpSpPr>
            <a:xfrm>
              <a:off x="7128544" y="4859957"/>
              <a:ext cx="1264536" cy="557863"/>
              <a:chOff x="4896296" y="3511402"/>
              <a:chExt cx="1264536" cy="557863"/>
            </a:xfrm>
          </p:grpSpPr>
          <p:sp>
            <p:nvSpPr>
              <p:cNvPr id="247" name="Retângulo 246"/>
              <p:cNvSpPr/>
              <p:nvPr/>
            </p:nvSpPr>
            <p:spPr>
              <a:xfrm>
                <a:off x="4896296" y="3511402"/>
                <a:ext cx="652450" cy="441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2000" dirty="0"/>
                  <a:t>A=1</a:t>
                </a:r>
              </a:p>
            </p:txBody>
          </p:sp>
          <p:cxnSp>
            <p:nvCxnSpPr>
              <p:cNvPr id="249" name="Conector reto 248"/>
              <p:cNvCxnSpPr/>
              <p:nvPr/>
            </p:nvCxnSpPr>
            <p:spPr bwMode="auto">
              <a:xfrm>
                <a:off x="5040312" y="4067869"/>
                <a:ext cx="144016" cy="0"/>
              </a:xfrm>
              <a:prstGeom prst="line">
                <a:avLst/>
              </a:prstGeom>
              <a:solidFill>
                <a:srgbClr val="00B8FF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250" name="Conector reto 249"/>
              <p:cNvCxnSpPr/>
              <p:nvPr/>
            </p:nvCxnSpPr>
            <p:spPr bwMode="auto">
              <a:xfrm>
                <a:off x="5400352" y="4067869"/>
                <a:ext cx="144016" cy="0"/>
              </a:xfrm>
              <a:prstGeom prst="line">
                <a:avLst/>
              </a:prstGeom>
              <a:solidFill>
                <a:srgbClr val="00B8FF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251" name="Conector reto 250"/>
              <p:cNvCxnSpPr/>
              <p:nvPr/>
            </p:nvCxnSpPr>
            <p:spPr bwMode="auto">
              <a:xfrm flipV="1">
                <a:off x="5184328" y="4067722"/>
                <a:ext cx="251049" cy="147"/>
              </a:xfrm>
              <a:prstGeom prst="line">
                <a:avLst/>
              </a:prstGeom>
              <a:solidFill>
                <a:srgbClr val="00B8FF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52" name="Conector reto 251"/>
              <p:cNvCxnSpPr/>
              <p:nvPr/>
            </p:nvCxnSpPr>
            <p:spPr bwMode="auto">
              <a:xfrm>
                <a:off x="5544368" y="4067869"/>
                <a:ext cx="144016" cy="0"/>
              </a:xfrm>
              <a:prstGeom prst="line">
                <a:avLst/>
              </a:prstGeom>
              <a:solidFill>
                <a:srgbClr val="00B8FF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253" name="Conector reto 252"/>
              <p:cNvCxnSpPr/>
              <p:nvPr/>
            </p:nvCxnSpPr>
            <p:spPr bwMode="auto">
              <a:xfrm>
                <a:off x="5904408" y="4067869"/>
                <a:ext cx="144016" cy="0"/>
              </a:xfrm>
              <a:prstGeom prst="line">
                <a:avLst/>
              </a:prstGeom>
              <a:solidFill>
                <a:srgbClr val="00B8FF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254" name="Conector reto 253"/>
              <p:cNvCxnSpPr/>
              <p:nvPr/>
            </p:nvCxnSpPr>
            <p:spPr bwMode="auto">
              <a:xfrm>
                <a:off x="5688384" y="4067869"/>
                <a:ext cx="248008" cy="1396"/>
              </a:xfrm>
              <a:prstGeom prst="line">
                <a:avLst/>
              </a:prstGeom>
              <a:solidFill>
                <a:srgbClr val="00B8FF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55" name="Retângulo 254"/>
              <p:cNvSpPr/>
              <p:nvPr/>
            </p:nvSpPr>
            <p:spPr>
              <a:xfrm>
                <a:off x="5518985" y="3514577"/>
                <a:ext cx="641847" cy="441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2000" dirty="0"/>
                  <a:t>B=1</a:t>
                </a:r>
              </a:p>
            </p:txBody>
          </p: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Operações</a:t>
            </a:r>
            <a:r>
              <a:rPr lang="en-US" dirty="0"/>
              <a:t> </a:t>
            </a:r>
            <a:r>
              <a:rPr lang="en-US" dirty="0" err="1"/>
              <a:t>booleanas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744783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tângulo 51"/>
          <p:cNvSpPr/>
          <p:nvPr/>
        </p:nvSpPr>
        <p:spPr>
          <a:xfrm>
            <a:off x="0" y="1730746"/>
            <a:ext cx="9144000" cy="594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5445" indent="-325445" algn="ctr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  <a:defRPr/>
            </a:pPr>
            <a:r>
              <a:rPr lang="pt-BR" sz="3266" dirty="0">
                <a:solidFill>
                  <a:srgbClr val="000000"/>
                </a:solidFill>
              </a:rPr>
              <a:t>Operação booleana Não/Inversora</a:t>
            </a:r>
          </a:p>
        </p:txBody>
      </p:sp>
      <p:sp>
        <p:nvSpPr>
          <p:cNvPr id="56" name="Retângulo 55"/>
          <p:cNvSpPr/>
          <p:nvPr/>
        </p:nvSpPr>
        <p:spPr>
          <a:xfrm>
            <a:off x="2832904" y="3516128"/>
            <a:ext cx="1159292" cy="706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991" b="1" i="1" dirty="0">
                <a:latin typeface="Times New Roman" pitchFamily="18" charset="0"/>
                <a:cs typeface="Times New Roman" pitchFamily="18" charset="0"/>
              </a:rPr>
              <a:t>X=A</a:t>
            </a:r>
            <a:endParaRPr lang="pt-BR" sz="3266" b="1" dirty="0"/>
          </a:p>
        </p:txBody>
      </p:sp>
      <p:grpSp>
        <p:nvGrpSpPr>
          <p:cNvPr id="3" name="Grupo 56"/>
          <p:cNvGrpSpPr/>
          <p:nvPr/>
        </p:nvGrpSpPr>
        <p:grpSpPr>
          <a:xfrm>
            <a:off x="5372677" y="2917017"/>
            <a:ext cx="1271790" cy="1224048"/>
            <a:chOff x="6192440" y="3523677"/>
            <a:chExt cx="1402060" cy="1349429"/>
          </a:xfrm>
        </p:grpSpPr>
        <p:sp>
          <p:nvSpPr>
            <p:cNvPr id="58" name="Retângulo 57"/>
            <p:cNvSpPr/>
            <p:nvPr/>
          </p:nvSpPr>
          <p:spPr bwMode="auto">
            <a:xfrm>
              <a:off x="6192440" y="3545770"/>
              <a:ext cx="1368152" cy="43204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82944" tIns="41472" rIns="82944" bIns="41472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pt-BR" dirty="0" err="1"/>
            </a:p>
          </p:txBody>
        </p:sp>
        <p:grpSp>
          <p:nvGrpSpPr>
            <p:cNvPr id="4" name="Grupo 33"/>
            <p:cNvGrpSpPr/>
            <p:nvPr/>
          </p:nvGrpSpPr>
          <p:grpSpPr>
            <a:xfrm>
              <a:off x="6192440" y="3523677"/>
              <a:ext cx="1368152" cy="1296144"/>
              <a:chOff x="4464248" y="3469712"/>
              <a:chExt cx="3581404" cy="1296144"/>
            </a:xfrm>
          </p:grpSpPr>
          <p:cxnSp>
            <p:nvCxnSpPr>
              <p:cNvPr id="64" name="Conector reto 63"/>
              <p:cNvCxnSpPr/>
              <p:nvPr/>
            </p:nvCxnSpPr>
            <p:spPr bwMode="auto">
              <a:xfrm>
                <a:off x="4464248" y="3469712"/>
                <a:ext cx="3581404" cy="0"/>
              </a:xfrm>
              <a:prstGeom prst="line">
                <a:avLst/>
              </a:prstGeom>
              <a:solidFill>
                <a:srgbClr val="00B8FF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5" name="Conector reto 64"/>
              <p:cNvCxnSpPr/>
              <p:nvPr/>
            </p:nvCxnSpPr>
            <p:spPr bwMode="auto">
              <a:xfrm>
                <a:off x="4464248" y="3911640"/>
                <a:ext cx="3581404" cy="0"/>
              </a:xfrm>
              <a:prstGeom prst="line">
                <a:avLst/>
              </a:prstGeom>
              <a:solidFill>
                <a:srgbClr val="00B8FF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" name="Conector reto 65"/>
              <p:cNvCxnSpPr/>
              <p:nvPr/>
            </p:nvCxnSpPr>
            <p:spPr bwMode="auto">
              <a:xfrm>
                <a:off x="4464248" y="4765856"/>
                <a:ext cx="3581404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0" name="CaixaDeTexto 59"/>
            <p:cNvSpPr txBox="1"/>
            <p:nvPr/>
          </p:nvSpPr>
          <p:spPr>
            <a:xfrm>
              <a:off x="6428593" y="3575275"/>
              <a:ext cx="432048" cy="129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/>
                <a:t>A</a:t>
              </a:r>
            </a:p>
            <a:p>
              <a:endParaRPr lang="pt-BR" sz="1050" dirty="0"/>
            </a:p>
            <a:p>
              <a:r>
                <a:rPr lang="pt-BR" sz="2000" dirty="0"/>
                <a:t>0</a:t>
              </a:r>
            </a:p>
            <a:p>
              <a:r>
                <a:rPr lang="pt-BR" sz="2000" dirty="0"/>
                <a:t>1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7162452" y="3563813"/>
              <a:ext cx="432048" cy="129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b="1" dirty="0"/>
                <a:t>X</a:t>
              </a:r>
            </a:p>
            <a:p>
              <a:endParaRPr lang="pt-BR" sz="1050" dirty="0"/>
            </a:p>
            <a:p>
              <a:r>
                <a:rPr lang="pt-BR" sz="2000" b="1" dirty="0"/>
                <a:t>1</a:t>
              </a:r>
            </a:p>
            <a:p>
              <a:r>
                <a:rPr lang="pt-BR" sz="2000" b="1" dirty="0"/>
                <a:t>0</a:t>
              </a:r>
            </a:p>
          </p:txBody>
        </p:sp>
        <p:cxnSp>
          <p:nvCxnSpPr>
            <p:cNvPr id="63" name="Conector reto 62"/>
            <p:cNvCxnSpPr/>
            <p:nvPr/>
          </p:nvCxnSpPr>
          <p:spPr bwMode="auto">
            <a:xfrm>
              <a:off x="7096794" y="3545770"/>
              <a:ext cx="0" cy="1274051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upo 24"/>
          <p:cNvGrpSpPr/>
          <p:nvPr/>
        </p:nvGrpSpPr>
        <p:grpSpPr>
          <a:xfrm>
            <a:off x="2612476" y="2928270"/>
            <a:ext cx="1698256" cy="537384"/>
            <a:chOff x="4896294" y="4136149"/>
            <a:chExt cx="1872209" cy="592428"/>
          </a:xfrm>
        </p:grpSpPr>
        <p:sp>
          <p:nvSpPr>
            <p:cNvPr id="26" name="Line 44"/>
            <p:cNvSpPr>
              <a:spLocks noChangeShapeType="1"/>
            </p:cNvSpPr>
            <p:nvPr/>
          </p:nvSpPr>
          <p:spPr bwMode="auto">
            <a:xfrm flipH="1">
              <a:off x="4896294" y="4427909"/>
              <a:ext cx="1872209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pt-BR" sz="1633"/>
            </a:p>
          </p:txBody>
        </p:sp>
        <p:sp>
          <p:nvSpPr>
            <p:cNvPr id="27" name="Triângulo isósceles 26"/>
            <p:cNvSpPr/>
            <p:nvPr/>
          </p:nvSpPr>
          <p:spPr bwMode="auto">
            <a:xfrm rot="5400000">
              <a:off x="5482320" y="4148593"/>
              <a:ext cx="592428" cy="567539"/>
            </a:xfrm>
            <a:prstGeom prst="triangle">
              <a:avLst/>
            </a:prstGeom>
            <a:solidFill>
              <a:srgbClr val="CADBFE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1633" dirty="0"/>
            </a:p>
          </p:txBody>
        </p:sp>
        <p:sp>
          <p:nvSpPr>
            <p:cNvPr id="28" name="Elipse 27"/>
            <p:cNvSpPr/>
            <p:nvPr/>
          </p:nvSpPr>
          <p:spPr bwMode="auto">
            <a:xfrm>
              <a:off x="6063045" y="4333653"/>
              <a:ext cx="185923" cy="185923"/>
            </a:xfrm>
            <a:prstGeom prst="ellipse">
              <a:avLst/>
            </a:prstGeom>
            <a:solidFill>
              <a:srgbClr val="CADBFE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33" dirty="0" err="1"/>
            </a:p>
          </p:txBody>
        </p:sp>
      </p:grpSp>
      <p:cxnSp>
        <p:nvCxnSpPr>
          <p:cNvPr id="30" name="Conector reto 29"/>
          <p:cNvCxnSpPr/>
          <p:nvPr/>
        </p:nvCxnSpPr>
        <p:spPr bwMode="auto">
          <a:xfrm>
            <a:off x="3649868" y="3583238"/>
            <a:ext cx="261270" cy="0"/>
          </a:xfrm>
          <a:prstGeom prst="line">
            <a:avLst/>
          </a:prstGeom>
          <a:solidFill>
            <a:srgbClr val="00B8FF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Operações</a:t>
            </a:r>
            <a:r>
              <a:rPr lang="en-US" dirty="0"/>
              <a:t> </a:t>
            </a:r>
            <a:r>
              <a:rPr lang="en-US" dirty="0" err="1"/>
              <a:t>booleanas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3787552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tângulo 51"/>
          <p:cNvSpPr/>
          <p:nvPr/>
        </p:nvSpPr>
        <p:spPr>
          <a:xfrm>
            <a:off x="0" y="1730746"/>
            <a:ext cx="9144000" cy="594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5445" indent="-325445" algn="ctr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  <a:defRPr/>
            </a:pPr>
            <a:r>
              <a:rPr lang="pt-BR" sz="3266" dirty="0">
                <a:solidFill>
                  <a:srgbClr val="000000"/>
                </a:solidFill>
              </a:rPr>
              <a:t>Operação booleana Não/Inversora</a:t>
            </a:r>
          </a:p>
        </p:txBody>
      </p:sp>
      <p:cxnSp>
        <p:nvCxnSpPr>
          <p:cNvPr id="67" name="Conector angulado 69"/>
          <p:cNvCxnSpPr>
            <a:stCxn id="80" idx="1"/>
            <a:endCxn id="72" idx="1"/>
          </p:cNvCxnSpPr>
          <p:nvPr/>
        </p:nvCxnSpPr>
        <p:spPr bwMode="auto">
          <a:xfrm rot="5400000" flipH="1" flipV="1">
            <a:off x="1893983" y="3243952"/>
            <a:ext cx="391905" cy="653175"/>
          </a:xfrm>
          <a:prstGeom prst="bentConnector2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Forma 70"/>
          <p:cNvCxnSpPr>
            <a:stCxn id="72" idx="3"/>
            <a:endCxn id="81" idx="0"/>
          </p:cNvCxnSpPr>
          <p:nvPr/>
        </p:nvCxnSpPr>
        <p:spPr bwMode="auto">
          <a:xfrm>
            <a:off x="3135015" y="3374588"/>
            <a:ext cx="718492" cy="326587"/>
          </a:xfrm>
          <a:prstGeom prst="bentConnector2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tângulo 71"/>
          <p:cNvSpPr/>
          <p:nvPr/>
        </p:nvSpPr>
        <p:spPr bwMode="auto">
          <a:xfrm>
            <a:off x="2416523" y="2982682"/>
            <a:ext cx="718492" cy="78381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txBody>
          <a:bodyPr vert="horz" wrap="square" lIns="82944" tIns="41472" rIns="82944" bIns="41472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pt-BR" dirty="0" err="1"/>
          </a:p>
        </p:txBody>
      </p:sp>
      <p:cxnSp>
        <p:nvCxnSpPr>
          <p:cNvPr id="73" name="Conector reto 72"/>
          <p:cNvCxnSpPr/>
          <p:nvPr/>
        </p:nvCxnSpPr>
        <p:spPr bwMode="auto">
          <a:xfrm>
            <a:off x="2547158" y="3532870"/>
            <a:ext cx="130635" cy="0"/>
          </a:xfrm>
          <a:prstGeom prst="line">
            <a:avLst/>
          </a:prstGeom>
          <a:solidFill>
            <a:srgbClr val="00B8FF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77" name="Conector reto 76"/>
          <p:cNvCxnSpPr/>
          <p:nvPr/>
        </p:nvCxnSpPr>
        <p:spPr bwMode="auto">
          <a:xfrm>
            <a:off x="2873745" y="3532870"/>
            <a:ext cx="130635" cy="0"/>
          </a:xfrm>
          <a:prstGeom prst="line">
            <a:avLst/>
          </a:prstGeom>
          <a:solidFill>
            <a:srgbClr val="00B8FF"/>
          </a:solidFill>
          <a:ln w="3175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79" name="Conector reto 78"/>
          <p:cNvCxnSpPr/>
          <p:nvPr/>
        </p:nvCxnSpPr>
        <p:spPr bwMode="auto">
          <a:xfrm flipV="1">
            <a:off x="2677793" y="3402235"/>
            <a:ext cx="130635" cy="130635"/>
          </a:xfrm>
          <a:prstGeom prst="line">
            <a:avLst/>
          </a:prstGeom>
          <a:solidFill>
            <a:srgbClr val="00B8FF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0" name="Fluxograma: Disco magnético 79"/>
          <p:cNvSpPr/>
          <p:nvPr/>
        </p:nvSpPr>
        <p:spPr bwMode="auto">
          <a:xfrm>
            <a:off x="1567395" y="3766492"/>
            <a:ext cx="391905" cy="522540"/>
          </a:xfrm>
          <a:prstGeom prst="flowChartMagneticDisk">
            <a:avLst/>
          </a:prstGeom>
          <a:solidFill>
            <a:srgbClr val="FF9B9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txBody>
          <a:bodyPr vert="horz" wrap="square" lIns="82944" tIns="41472" rIns="82944" bIns="41472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pt-BR" dirty="0" err="1"/>
          </a:p>
        </p:txBody>
      </p:sp>
      <p:pic>
        <p:nvPicPr>
          <p:cNvPr id="81" name="Picture 8" descr="bulb, lamb, light, off icon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592238" y="3701175"/>
            <a:ext cx="522540" cy="522540"/>
          </a:xfrm>
          <a:prstGeom prst="rect">
            <a:avLst/>
          </a:prstGeom>
          <a:noFill/>
        </p:spPr>
      </p:pic>
      <p:cxnSp>
        <p:nvCxnSpPr>
          <p:cNvPr id="82" name="Conector angulado 81"/>
          <p:cNvCxnSpPr>
            <a:stCxn id="80" idx="3"/>
            <a:endCxn id="81" idx="2"/>
          </p:cNvCxnSpPr>
          <p:nvPr/>
        </p:nvCxnSpPr>
        <p:spPr bwMode="auto">
          <a:xfrm rot="5400000" flipH="1" flipV="1">
            <a:off x="2775769" y="3211294"/>
            <a:ext cx="65317" cy="2090160"/>
          </a:xfrm>
          <a:prstGeom prst="bentConnector3">
            <a:avLst>
              <a:gd name="adj1" fmla="val -317465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Retângulo 83"/>
          <p:cNvSpPr/>
          <p:nvPr/>
        </p:nvSpPr>
        <p:spPr>
          <a:xfrm>
            <a:off x="1371443" y="3505223"/>
            <a:ext cx="31290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/>
              <a:t>+</a:t>
            </a:r>
          </a:p>
          <a:p>
            <a:endParaRPr lang="pt-BR" sz="2000" b="1" dirty="0"/>
          </a:p>
          <a:p>
            <a:endParaRPr lang="pt-BR" sz="2000" b="1" dirty="0"/>
          </a:p>
          <a:p>
            <a:r>
              <a:rPr lang="pt-BR" sz="2000" b="1" dirty="0"/>
              <a:t>-</a:t>
            </a:r>
            <a:endParaRPr lang="pt-BR" sz="2000" dirty="0"/>
          </a:p>
        </p:txBody>
      </p:sp>
      <p:sp>
        <p:nvSpPr>
          <p:cNvPr id="88" name="Retângulo 87"/>
          <p:cNvSpPr/>
          <p:nvPr/>
        </p:nvSpPr>
        <p:spPr>
          <a:xfrm>
            <a:off x="2631965" y="3113318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/>
              <a:t>A</a:t>
            </a:r>
          </a:p>
        </p:txBody>
      </p:sp>
      <p:cxnSp>
        <p:nvCxnSpPr>
          <p:cNvPr id="89" name="Conector reto 88"/>
          <p:cNvCxnSpPr/>
          <p:nvPr/>
        </p:nvCxnSpPr>
        <p:spPr bwMode="auto">
          <a:xfrm>
            <a:off x="2712353" y="3136357"/>
            <a:ext cx="130635" cy="0"/>
          </a:xfrm>
          <a:prstGeom prst="line">
            <a:avLst/>
          </a:prstGeom>
          <a:solidFill>
            <a:srgbClr val="00B8FF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06" name="Grupo 105"/>
          <p:cNvGrpSpPr/>
          <p:nvPr/>
        </p:nvGrpSpPr>
        <p:grpSpPr>
          <a:xfrm>
            <a:off x="5097297" y="3570540"/>
            <a:ext cx="1107640" cy="519782"/>
            <a:chOff x="4752280" y="4355901"/>
            <a:chExt cx="1221096" cy="573024"/>
          </a:xfrm>
        </p:grpSpPr>
        <p:grpSp>
          <p:nvGrpSpPr>
            <p:cNvPr id="2" name="Grupo 221"/>
            <p:cNvGrpSpPr/>
            <p:nvPr/>
          </p:nvGrpSpPr>
          <p:grpSpPr>
            <a:xfrm>
              <a:off x="4752280" y="4365973"/>
              <a:ext cx="652450" cy="493984"/>
              <a:chOff x="4968304" y="3573885"/>
              <a:chExt cx="652450" cy="493984"/>
            </a:xfrm>
          </p:grpSpPr>
          <p:sp>
            <p:nvSpPr>
              <p:cNvPr id="113" name="Retângulo 112"/>
              <p:cNvSpPr/>
              <p:nvPr/>
            </p:nvSpPr>
            <p:spPr>
              <a:xfrm>
                <a:off x="4968304" y="3573885"/>
                <a:ext cx="652450" cy="441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2000" dirty="0"/>
                  <a:t>A=0</a:t>
                </a:r>
              </a:p>
            </p:txBody>
          </p:sp>
          <p:cxnSp>
            <p:nvCxnSpPr>
              <p:cNvPr id="188" name="Conector reto 187"/>
              <p:cNvCxnSpPr/>
              <p:nvPr/>
            </p:nvCxnSpPr>
            <p:spPr bwMode="auto">
              <a:xfrm>
                <a:off x="5040312" y="4067869"/>
                <a:ext cx="144016" cy="0"/>
              </a:xfrm>
              <a:prstGeom prst="line">
                <a:avLst/>
              </a:prstGeom>
              <a:solidFill>
                <a:srgbClr val="00B8FF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oval" w="med" len="med"/>
              </a:ln>
              <a:effectLst/>
            </p:spPr>
          </p:cxnSp>
          <p:cxnSp>
            <p:nvCxnSpPr>
              <p:cNvPr id="189" name="Conector reto 188"/>
              <p:cNvCxnSpPr/>
              <p:nvPr/>
            </p:nvCxnSpPr>
            <p:spPr bwMode="auto">
              <a:xfrm>
                <a:off x="5400352" y="4067869"/>
                <a:ext cx="144016" cy="0"/>
              </a:xfrm>
              <a:prstGeom prst="line">
                <a:avLst/>
              </a:prstGeom>
              <a:solidFill>
                <a:srgbClr val="00B8FF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oval" w="med" len="med"/>
                <a:tailEnd type="none" w="med" len="med"/>
              </a:ln>
              <a:effectLst/>
            </p:spPr>
          </p:cxnSp>
          <p:cxnSp>
            <p:nvCxnSpPr>
              <p:cNvPr id="190" name="Conector reto 189"/>
              <p:cNvCxnSpPr/>
              <p:nvPr/>
            </p:nvCxnSpPr>
            <p:spPr bwMode="auto">
              <a:xfrm>
                <a:off x="5184328" y="4067869"/>
                <a:ext cx="216024" cy="0"/>
              </a:xfrm>
              <a:prstGeom prst="line">
                <a:avLst/>
              </a:prstGeom>
              <a:solidFill>
                <a:srgbClr val="00B8FF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pic>
          <p:nvPicPr>
            <p:cNvPr id="96" name="Picture 10" descr="bulb, idea, light icon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5400352" y="4355901"/>
              <a:ext cx="573024" cy="573024"/>
            </a:xfrm>
            <a:prstGeom prst="rect">
              <a:avLst/>
            </a:prstGeom>
            <a:noFill/>
          </p:spPr>
        </p:pic>
      </p:grpSp>
      <p:grpSp>
        <p:nvGrpSpPr>
          <p:cNvPr id="97" name="Grupo 221"/>
          <p:cNvGrpSpPr/>
          <p:nvPr/>
        </p:nvGrpSpPr>
        <p:grpSpPr>
          <a:xfrm>
            <a:off x="6662160" y="3570540"/>
            <a:ext cx="1175715" cy="522540"/>
            <a:chOff x="4968304" y="3563813"/>
            <a:chExt cx="1296144" cy="576064"/>
          </a:xfrm>
        </p:grpSpPr>
        <p:sp>
          <p:nvSpPr>
            <p:cNvPr id="100" name="Retângulo 99"/>
            <p:cNvSpPr/>
            <p:nvPr/>
          </p:nvSpPr>
          <p:spPr>
            <a:xfrm>
              <a:off x="4968304" y="3573885"/>
              <a:ext cx="652450" cy="441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/>
                <a:t>A=1</a:t>
              </a:r>
            </a:p>
          </p:txBody>
        </p:sp>
        <p:pic>
          <p:nvPicPr>
            <p:cNvPr id="101" name="Picture 8" descr="bulb, lamb, light, off icon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5688384" y="3563813"/>
              <a:ext cx="576064" cy="576064"/>
            </a:xfrm>
            <a:prstGeom prst="rect">
              <a:avLst/>
            </a:prstGeom>
            <a:noFill/>
          </p:spPr>
        </p:pic>
        <p:cxnSp>
          <p:nvCxnSpPr>
            <p:cNvPr id="103" name="Conector reto 102"/>
            <p:cNvCxnSpPr/>
            <p:nvPr/>
          </p:nvCxnSpPr>
          <p:spPr bwMode="auto">
            <a:xfrm>
              <a:off x="5040312" y="4067869"/>
              <a:ext cx="144016" cy="0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4" name="Conector reto 103"/>
            <p:cNvCxnSpPr/>
            <p:nvPr/>
          </p:nvCxnSpPr>
          <p:spPr bwMode="auto">
            <a:xfrm>
              <a:off x="5400352" y="4067869"/>
              <a:ext cx="144016" cy="0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05" name="Conector reto 104"/>
            <p:cNvCxnSpPr/>
            <p:nvPr/>
          </p:nvCxnSpPr>
          <p:spPr bwMode="auto">
            <a:xfrm flipV="1">
              <a:off x="5184328" y="3913262"/>
              <a:ext cx="178272" cy="154607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2" name="Retângulo 101"/>
          <p:cNvSpPr/>
          <p:nvPr/>
        </p:nvSpPr>
        <p:spPr>
          <a:xfrm>
            <a:off x="4114778" y="3840946"/>
            <a:ext cx="6014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/>
              <a:t>B=A</a:t>
            </a:r>
          </a:p>
        </p:txBody>
      </p:sp>
      <p:cxnSp>
        <p:nvCxnSpPr>
          <p:cNvPr id="94" name="Conector reto 93"/>
          <p:cNvCxnSpPr/>
          <p:nvPr/>
        </p:nvCxnSpPr>
        <p:spPr bwMode="auto">
          <a:xfrm>
            <a:off x="4470375" y="3849090"/>
            <a:ext cx="130635" cy="0"/>
          </a:xfrm>
          <a:prstGeom prst="line">
            <a:avLst/>
          </a:prstGeom>
          <a:solidFill>
            <a:srgbClr val="00B8FF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Operações</a:t>
            </a:r>
            <a:r>
              <a:rPr lang="en-US" dirty="0"/>
              <a:t> </a:t>
            </a:r>
            <a:r>
              <a:rPr lang="en-US" dirty="0" err="1"/>
              <a:t>booleanas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724848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Operações lógicas em linguagem C</a:t>
            </a:r>
            <a:endParaRPr lang="pt-BR" dirty="0"/>
          </a:p>
        </p:txBody>
      </p:sp>
      <p:sp>
        <p:nvSpPr>
          <p:cNvPr id="2" name="Espaço Reservado para Texto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007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</a:t>
            </a:r>
            <a:r>
              <a:rPr lang="pt-BR" dirty="0" smtClean="0"/>
              <a:t>lógicas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Os operadores relacionais são utilizados para fazer</a:t>
            </a:r>
            <a:endParaRPr lang="pt-BR" dirty="0"/>
          </a:p>
          <a:p>
            <a:r>
              <a:rPr lang="pt-BR" dirty="0" smtClean="0"/>
              <a:t> comparações</a:t>
            </a:r>
            <a:endParaRPr lang="pt-BR" dirty="0"/>
          </a:p>
          <a:p>
            <a:r>
              <a:rPr lang="pt-BR" dirty="0" smtClean="0"/>
              <a:t> O </a:t>
            </a:r>
            <a:r>
              <a:rPr lang="pt-BR" dirty="0"/>
              <a:t>resultado </a:t>
            </a:r>
            <a:r>
              <a:rPr lang="pt-BR" dirty="0" smtClean="0"/>
              <a:t>de uma </a:t>
            </a:r>
            <a:r>
              <a:rPr lang="pt-BR" dirty="0"/>
              <a:t>comparação deve ser </a:t>
            </a:r>
            <a:r>
              <a:rPr lang="pt-BR" dirty="0" smtClean="0"/>
              <a:t>verdadeiro ou falso</a:t>
            </a:r>
            <a:endParaRPr lang="pt-BR" dirty="0"/>
          </a:p>
          <a:p>
            <a:r>
              <a:rPr lang="pt-BR" dirty="0" smtClean="0"/>
              <a:t> A </a:t>
            </a:r>
            <a:r>
              <a:rPr lang="pt-BR" dirty="0"/>
              <a:t>linguagem C </a:t>
            </a:r>
            <a:r>
              <a:rPr lang="pt-BR" dirty="0" smtClean="0"/>
              <a:t>não </a:t>
            </a:r>
            <a:r>
              <a:rPr lang="pt-BR" dirty="0"/>
              <a:t>define um tipo </a:t>
            </a:r>
            <a:r>
              <a:rPr lang="pt-BR" dirty="0" smtClean="0"/>
              <a:t>lógico</a:t>
            </a:r>
          </a:p>
          <a:p>
            <a:pPr lvl="1"/>
            <a:r>
              <a:rPr lang="pt-BR" dirty="0" smtClean="0"/>
              <a:t> Se o resultado de uma comparação for falso, o resultado </a:t>
            </a:r>
            <a:r>
              <a:rPr lang="pt-BR" dirty="0"/>
              <a:t>da operação será 0 (zero)</a:t>
            </a:r>
          </a:p>
          <a:p>
            <a:pPr lvl="1"/>
            <a:r>
              <a:rPr lang="pt-BR" dirty="0" smtClean="0"/>
              <a:t> Se </a:t>
            </a:r>
            <a:r>
              <a:rPr lang="pt-BR" dirty="0"/>
              <a:t>o </a:t>
            </a:r>
            <a:r>
              <a:rPr lang="pt-BR" dirty="0" smtClean="0"/>
              <a:t>resultado de </a:t>
            </a:r>
            <a:r>
              <a:rPr lang="pt-BR" dirty="0"/>
              <a:t>uma comparação for </a:t>
            </a:r>
            <a:r>
              <a:rPr lang="pt-BR" dirty="0" smtClean="0"/>
              <a:t>verdadeiro, o </a:t>
            </a:r>
            <a:r>
              <a:rPr lang="pt-BR" dirty="0"/>
              <a:t>resultado da operação será </a:t>
            </a:r>
            <a:r>
              <a:rPr lang="pt-BR" dirty="0" smtClean="0"/>
              <a:t>1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031938"/>
              </p:ext>
            </p:extLst>
          </p:nvPr>
        </p:nvGraphicFramePr>
        <p:xfrm>
          <a:off x="762000" y="4570094"/>
          <a:ext cx="7753352" cy="183070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38338"/>
                <a:gridCol w="1938338"/>
                <a:gridCol w="1938338"/>
                <a:gridCol w="1938338"/>
              </a:tblGrid>
              <a:tr h="3806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 smtClean="0">
                          <a:effectLst/>
                        </a:rPr>
                        <a:t>Operador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 smtClean="0">
                          <a:effectLst/>
                        </a:rPr>
                        <a:t>Descrição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 smtClean="0">
                          <a:effectLst/>
                        </a:rPr>
                        <a:t>Operador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 smtClean="0">
                          <a:effectLst/>
                        </a:rPr>
                        <a:t>Descrição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06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&gt;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Maior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&lt;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Menor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88894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&gt;=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Maior ou igual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&lt;=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Menor ou igual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80604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==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>
                          <a:effectLst/>
                        </a:rPr>
                        <a:t>Igualdade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 smtClean="0">
                          <a:effectLst/>
                        </a:rPr>
                        <a:t>!=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u="none" strike="noStrike" dirty="0">
                          <a:effectLst/>
                        </a:rPr>
                        <a:t>Diferente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085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binárias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Os </a:t>
            </a:r>
            <a:r>
              <a:rPr lang="pt-BR" dirty="0"/>
              <a:t>operadores lógicos são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 Lógico E: </a:t>
            </a:r>
            <a:r>
              <a:rPr lang="pt-BR" dirty="0"/>
              <a:t>indicado por </a:t>
            </a:r>
            <a:r>
              <a:rPr lang="pt-BR" dirty="0" smtClean="0"/>
              <a:t>&amp;&amp;</a:t>
            </a:r>
            <a:endParaRPr lang="pt-BR" dirty="0"/>
          </a:p>
          <a:p>
            <a:pPr lvl="1"/>
            <a:r>
              <a:rPr lang="pt-BR" dirty="0" smtClean="0"/>
              <a:t> Lógico OU: </a:t>
            </a:r>
            <a:r>
              <a:rPr lang="pt-BR" dirty="0"/>
              <a:t>indicado por </a:t>
            </a:r>
            <a:r>
              <a:rPr lang="pt-BR" dirty="0" smtClean="0"/>
              <a:t>||</a:t>
            </a:r>
            <a:endParaRPr lang="pt-BR" dirty="0"/>
          </a:p>
          <a:p>
            <a:pPr lvl="1"/>
            <a:r>
              <a:rPr lang="pt-BR" dirty="0" smtClean="0"/>
              <a:t> Lógico Negação: </a:t>
            </a:r>
            <a:r>
              <a:rPr lang="pt-BR" dirty="0"/>
              <a:t>indicado por </a:t>
            </a:r>
            <a:r>
              <a:rPr lang="pt-BR" dirty="0" smtClean="0"/>
              <a:t>!</a:t>
            </a:r>
          </a:p>
          <a:p>
            <a:r>
              <a:rPr lang="pt-BR" dirty="0" smtClean="0"/>
              <a:t> Se </a:t>
            </a:r>
            <a:r>
              <a:rPr lang="pt-BR" dirty="0"/>
              <a:t>exp1 e exp2 são duas expressões simples</a:t>
            </a:r>
            <a:r>
              <a:rPr lang="pt-BR" dirty="0" smtClean="0"/>
              <a:t>:</a:t>
            </a:r>
          </a:p>
          <a:p>
            <a:pPr lvl="1"/>
            <a:r>
              <a:rPr lang="pt-BR" dirty="0" smtClean="0"/>
              <a:t> exp1 &amp;&amp; exp2: é verdadeira se as duas expressões </a:t>
            </a:r>
            <a:r>
              <a:rPr lang="pt-BR" dirty="0"/>
              <a:t>forem verdadeiras</a:t>
            </a:r>
          </a:p>
          <a:p>
            <a:pPr lvl="1"/>
            <a:r>
              <a:rPr lang="pt-BR" dirty="0" smtClean="0"/>
              <a:t> exp1 || exp2</a:t>
            </a:r>
            <a:r>
              <a:rPr lang="pt-BR" dirty="0"/>
              <a:t>: é verdadeira </a:t>
            </a:r>
            <a:r>
              <a:rPr lang="pt-BR" dirty="0" smtClean="0"/>
              <a:t>se uma </a:t>
            </a:r>
            <a:r>
              <a:rPr lang="pt-BR" dirty="0"/>
              <a:t>ou </a:t>
            </a:r>
            <a:r>
              <a:rPr lang="pt-BR" dirty="0" smtClean="0"/>
              <a:t>as duas </a:t>
            </a:r>
            <a:r>
              <a:rPr lang="pt-BR" dirty="0"/>
              <a:t>expressões forem verdadeiras</a:t>
            </a:r>
          </a:p>
          <a:p>
            <a:pPr lvl="1"/>
            <a:r>
              <a:rPr lang="pt-BR" dirty="0" smtClean="0"/>
              <a:t>! exp1: é verdadeira se exp1 for falsa e vice-versa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9146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Operações binárias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 Expressões: a </a:t>
            </a:r>
            <a:r>
              <a:rPr lang="pt-BR" dirty="0"/>
              <a:t>linguagem </a:t>
            </a:r>
            <a:r>
              <a:rPr lang="pt-BR" dirty="0" smtClean="0"/>
              <a:t>C dá </a:t>
            </a:r>
            <a:r>
              <a:rPr lang="pt-BR" dirty="0"/>
              <a:t>ao </a:t>
            </a:r>
            <a:r>
              <a:rPr lang="pt-BR" dirty="0" smtClean="0"/>
              <a:t>usuário uma grande liberdade </a:t>
            </a:r>
            <a:r>
              <a:rPr lang="pt-BR" dirty="0"/>
              <a:t>no momento de escrever </a:t>
            </a:r>
            <a:r>
              <a:rPr lang="pt-BR" dirty="0" smtClean="0"/>
              <a:t>expressões</a:t>
            </a:r>
          </a:p>
          <a:p>
            <a:r>
              <a:rPr lang="pt-BR" dirty="0" smtClean="0"/>
              <a:t> Isto é </a:t>
            </a:r>
            <a:r>
              <a:rPr lang="pt-BR" dirty="0"/>
              <a:t>responsável pela compactação </a:t>
            </a:r>
            <a:r>
              <a:rPr lang="pt-BR" dirty="0" smtClean="0"/>
              <a:t>do código </a:t>
            </a:r>
            <a:r>
              <a:rPr lang="pt-BR" dirty="0"/>
              <a:t>escrito </a:t>
            </a:r>
            <a:r>
              <a:rPr lang="pt-BR" dirty="0" smtClean="0"/>
              <a:t>em C</a:t>
            </a:r>
            <a:r>
              <a:rPr lang="pt-BR" dirty="0"/>
              <a:t>, </a:t>
            </a:r>
            <a:r>
              <a:rPr lang="pt-BR" dirty="0" smtClean="0"/>
              <a:t>mas faz </a:t>
            </a:r>
            <a:r>
              <a:rPr lang="pt-BR" dirty="0"/>
              <a:t>com </a:t>
            </a:r>
            <a:r>
              <a:rPr lang="pt-BR" dirty="0" smtClean="0"/>
              <a:t>que as </a:t>
            </a:r>
            <a:r>
              <a:rPr lang="pt-BR" dirty="0"/>
              <a:t>expressões </a:t>
            </a:r>
            <a:r>
              <a:rPr lang="pt-BR" dirty="0" smtClean="0"/>
              <a:t>escritas por programadores mais </a:t>
            </a:r>
            <a:r>
              <a:rPr lang="pt-BR" dirty="0"/>
              <a:t>experientes sejam mais </a:t>
            </a:r>
            <a:r>
              <a:rPr lang="pt-BR" dirty="0" smtClean="0"/>
              <a:t>complicadas</a:t>
            </a:r>
          </a:p>
          <a:p>
            <a:r>
              <a:rPr lang="pt-BR" dirty="0" smtClean="0"/>
              <a:t> Para facilitar </a:t>
            </a:r>
            <a:r>
              <a:rPr lang="pt-BR" dirty="0"/>
              <a:t>a </a:t>
            </a:r>
            <a:r>
              <a:rPr lang="pt-BR" dirty="0" smtClean="0"/>
              <a:t>interpretação das </a:t>
            </a:r>
            <a:r>
              <a:rPr lang="pt-BR" dirty="0"/>
              <a:t>expressões </a:t>
            </a:r>
            <a:r>
              <a:rPr lang="pt-BR" dirty="0" smtClean="0"/>
              <a:t>é comum o uso </a:t>
            </a:r>
            <a:r>
              <a:rPr lang="pt-BR" dirty="0"/>
              <a:t>de parênteses para evitar a ambiguidade</a:t>
            </a:r>
          </a:p>
          <a:p>
            <a:pPr lvl="1"/>
            <a:r>
              <a:rPr lang="pt-BR" dirty="0" smtClean="0"/>
              <a:t> Exemplo: </a:t>
            </a:r>
            <a:r>
              <a:rPr lang="pt-BR" dirty="0"/>
              <a:t>(2+2)/2=2 e </a:t>
            </a:r>
            <a:r>
              <a:rPr lang="pt-BR" dirty="0" smtClean="0"/>
              <a:t>2+2/2=3 </a:t>
            </a:r>
            <a:endParaRPr lang="pt-BR" dirty="0"/>
          </a:p>
          <a:p>
            <a:r>
              <a:rPr lang="pt-BR" dirty="0" smtClean="0"/>
              <a:t>Comentários: são textos introduzidos no meio do programa </a:t>
            </a:r>
            <a:r>
              <a:rPr lang="pt-BR" dirty="0"/>
              <a:t>fonte com a intenção de torná-lo mais </a:t>
            </a:r>
            <a:r>
              <a:rPr lang="pt-BR" dirty="0" smtClean="0"/>
              <a:t>claro</a:t>
            </a:r>
          </a:p>
          <a:p>
            <a:pPr lvl="1"/>
            <a:r>
              <a:rPr lang="pt-BR" dirty="0" smtClean="0"/>
              <a:t>//: usado </a:t>
            </a:r>
            <a:r>
              <a:rPr lang="pt-BR" dirty="0"/>
              <a:t>para comentar uma linha do código</a:t>
            </a:r>
          </a:p>
          <a:p>
            <a:pPr lvl="1"/>
            <a:r>
              <a:rPr lang="pt-BR" dirty="0" smtClean="0"/>
              <a:t>/* ... */: </a:t>
            </a:r>
            <a:r>
              <a:rPr lang="pt-BR" dirty="0"/>
              <a:t>usado para </a:t>
            </a:r>
            <a:r>
              <a:rPr lang="pt-BR" dirty="0" smtClean="0"/>
              <a:t>comentar mais </a:t>
            </a:r>
            <a:r>
              <a:rPr lang="pt-BR" dirty="0"/>
              <a:t>de </a:t>
            </a:r>
            <a:r>
              <a:rPr lang="pt-BR" dirty="0" smtClean="0"/>
              <a:t>uma linha </a:t>
            </a:r>
            <a:r>
              <a:rPr lang="pt-BR" dirty="0"/>
              <a:t>de código</a:t>
            </a:r>
          </a:p>
        </p:txBody>
      </p:sp>
    </p:spTree>
    <p:extLst>
      <p:ext uri="{BB962C8B-B14F-4D97-AF65-F5344CB8AC3E}">
        <p14:creationId xmlns:p14="http://schemas.microsoft.com/office/powerpoint/2010/main" val="325620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bitwise em linguagem C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9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Operação de negação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Declaração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Operação </a:t>
            </a:r>
            <a:r>
              <a:rPr lang="pt-BR" dirty="0"/>
              <a:t>lógica </a:t>
            </a:r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Operação </a:t>
            </a:r>
            <a:r>
              <a:rPr lang="pt-BR" dirty="0"/>
              <a:t>bitwise</a:t>
            </a:r>
          </a:p>
        </p:txBody>
      </p:sp>
      <p:sp>
        <p:nvSpPr>
          <p:cNvPr id="4" name="Retângulo 3"/>
          <p:cNvSpPr/>
          <p:nvPr/>
        </p:nvSpPr>
        <p:spPr>
          <a:xfrm>
            <a:off x="628650" y="3392488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310950" y="3091276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3310950" y="4581159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243</a:t>
            </a:r>
          </a:p>
          <a:p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 = 0b00001100</a:t>
            </a:r>
          </a:p>
          <a:p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 = 0b11110011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310950" y="1545506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 = 0b00001000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04787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>
            <a:off x="4506683" y="2687408"/>
            <a:ext cx="1059503" cy="548302"/>
            <a:chOff x="3355552" y="5817634"/>
            <a:chExt cx="1432945" cy="741562"/>
          </a:xfrm>
        </p:grpSpPr>
        <p:grpSp>
          <p:nvGrpSpPr>
            <p:cNvPr id="14" name="Grupo 118"/>
            <p:cNvGrpSpPr/>
            <p:nvPr/>
          </p:nvGrpSpPr>
          <p:grpSpPr>
            <a:xfrm>
              <a:off x="3355552" y="5817634"/>
              <a:ext cx="942082" cy="294313"/>
              <a:chOff x="6338876" y="5292005"/>
              <a:chExt cx="1278440" cy="399393"/>
            </a:xfrm>
          </p:grpSpPr>
          <p:sp>
            <p:nvSpPr>
              <p:cNvPr id="27" name="Line 44"/>
              <p:cNvSpPr>
                <a:spLocks noChangeShapeType="1"/>
              </p:cNvSpPr>
              <p:nvPr/>
            </p:nvSpPr>
            <p:spPr bwMode="auto">
              <a:xfrm flipH="1">
                <a:off x="7316395" y="5487065"/>
                <a:ext cx="155948" cy="6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 sz="1633"/>
              </a:p>
            </p:txBody>
          </p:sp>
          <p:sp>
            <p:nvSpPr>
              <p:cNvPr id="28" name="Line 44"/>
              <p:cNvSpPr>
                <a:spLocks noChangeShapeType="1"/>
              </p:cNvSpPr>
              <p:nvPr/>
            </p:nvSpPr>
            <p:spPr bwMode="auto">
              <a:xfrm flipH="1">
                <a:off x="6621941" y="5384053"/>
                <a:ext cx="55781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 sz="1633"/>
              </a:p>
            </p:txBody>
          </p:sp>
          <p:sp>
            <p:nvSpPr>
              <p:cNvPr id="29" name="Line 45"/>
              <p:cNvSpPr>
                <a:spLocks noChangeShapeType="1"/>
              </p:cNvSpPr>
              <p:nvPr/>
            </p:nvSpPr>
            <p:spPr bwMode="auto">
              <a:xfrm flipH="1">
                <a:off x="6703978" y="5583749"/>
                <a:ext cx="26834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 sz="1633"/>
              </a:p>
            </p:txBody>
          </p:sp>
          <p:sp>
            <p:nvSpPr>
              <p:cNvPr id="30" name="AutoShape 11"/>
              <p:cNvSpPr>
                <a:spLocks noChangeArrowheads="1"/>
              </p:cNvSpPr>
              <p:nvPr/>
            </p:nvSpPr>
            <p:spPr bwMode="auto">
              <a:xfrm>
                <a:off x="6912520" y="5292005"/>
                <a:ext cx="399393" cy="399393"/>
              </a:xfrm>
              <a:prstGeom prst="flowChartDelay">
                <a:avLst/>
              </a:prstGeom>
              <a:solidFill>
                <a:srgbClr val="FFEBAB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 sz="1633"/>
              </a:p>
            </p:txBody>
          </p:sp>
          <p:sp>
            <p:nvSpPr>
              <p:cNvPr id="32" name="Line 44"/>
              <p:cNvSpPr>
                <a:spLocks noChangeShapeType="1"/>
              </p:cNvSpPr>
              <p:nvPr/>
            </p:nvSpPr>
            <p:spPr bwMode="auto">
              <a:xfrm flipH="1">
                <a:off x="6338876" y="5385112"/>
                <a:ext cx="27967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 sz="1633"/>
              </a:p>
            </p:txBody>
          </p:sp>
          <p:sp>
            <p:nvSpPr>
              <p:cNvPr id="33" name="Line 45"/>
              <p:cNvSpPr>
                <a:spLocks noChangeShapeType="1"/>
              </p:cNvSpPr>
              <p:nvPr/>
            </p:nvSpPr>
            <p:spPr bwMode="auto">
              <a:xfrm flipH="1">
                <a:off x="7475783" y="5486957"/>
                <a:ext cx="14153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 sz="1633"/>
              </a:p>
            </p:txBody>
          </p:sp>
        </p:grpSp>
        <p:grpSp>
          <p:nvGrpSpPr>
            <p:cNvPr id="15" name="Grupo 127"/>
            <p:cNvGrpSpPr/>
            <p:nvPr/>
          </p:nvGrpSpPr>
          <p:grpSpPr>
            <a:xfrm>
              <a:off x="4073204" y="6158926"/>
              <a:ext cx="715293" cy="176722"/>
              <a:chOff x="7416576" y="5652045"/>
              <a:chExt cx="966895" cy="238884"/>
            </a:xfrm>
          </p:grpSpPr>
          <p:sp>
            <p:nvSpPr>
              <p:cNvPr id="21" name="Line 44"/>
              <p:cNvSpPr>
                <a:spLocks noChangeShapeType="1"/>
              </p:cNvSpPr>
              <p:nvPr/>
            </p:nvSpPr>
            <p:spPr bwMode="auto">
              <a:xfrm flipH="1">
                <a:off x="7613167" y="5652045"/>
                <a:ext cx="41379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 sz="1633"/>
              </a:p>
            </p:txBody>
          </p:sp>
          <p:sp>
            <p:nvSpPr>
              <p:cNvPr id="22" name="Line 44"/>
              <p:cNvSpPr>
                <a:spLocks noChangeShapeType="1"/>
              </p:cNvSpPr>
              <p:nvPr/>
            </p:nvSpPr>
            <p:spPr bwMode="auto">
              <a:xfrm flipH="1">
                <a:off x="7416576" y="5652045"/>
                <a:ext cx="27967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 sz="1633"/>
              </a:p>
            </p:txBody>
          </p:sp>
          <p:sp>
            <p:nvSpPr>
              <p:cNvPr id="23" name="Line 44"/>
              <p:cNvSpPr>
                <a:spLocks noChangeShapeType="1"/>
              </p:cNvSpPr>
              <p:nvPr/>
            </p:nvSpPr>
            <p:spPr bwMode="auto">
              <a:xfrm flipH="1">
                <a:off x="8227523" y="5755041"/>
                <a:ext cx="155948" cy="62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 sz="1633"/>
              </a:p>
            </p:txBody>
          </p:sp>
          <p:sp>
            <p:nvSpPr>
              <p:cNvPr id="24" name="Line 44"/>
              <p:cNvSpPr>
                <a:spLocks noChangeShapeType="1"/>
              </p:cNvSpPr>
              <p:nvPr/>
            </p:nvSpPr>
            <p:spPr bwMode="auto">
              <a:xfrm flipH="1">
                <a:off x="7685175" y="5890929"/>
                <a:ext cx="41379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 sz="1633"/>
              </a:p>
            </p:txBody>
          </p:sp>
          <p:sp>
            <p:nvSpPr>
              <p:cNvPr id="25" name="Line 44"/>
              <p:cNvSpPr>
                <a:spLocks noChangeShapeType="1"/>
              </p:cNvSpPr>
              <p:nvPr/>
            </p:nvSpPr>
            <p:spPr bwMode="auto">
              <a:xfrm flipH="1">
                <a:off x="7488584" y="5890929"/>
                <a:ext cx="27967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sysDash"/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 sz="1633"/>
              </a:p>
            </p:txBody>
          </p:sp>
        </p:grpSp>
        <p:sp>
          <p:nvSpPr>
            <p:cNvPr id="16" name="Line 44"/>
            <p:cNvSpPr>
              <a:spLocks noChangeShapeType="1"/>
            </p:cNvSpPr>
            <p:nvPr/>
          </p:nvSpPr>
          <p:spPr bwMode="auto">
            <a:xfrm flipH="1">
              <a:off x="3425140" y="6431798"/>
              <a:ext cx="2068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pt-BR" sz="1633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H="1">
              <a:off x="3922846" y="6432815"/>
              <a:ext cx="20689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pt-BR" sz="1633"/>
            </a:p>
          </p:txBody>
        </p:sp>
        <p:grpSp>
          <p:nvGrpSpPr>
            <p:cNvPr id="18" name="Grupo 130"/>
            <p:cNvGrpSpPr/>
            <p:nvPr/>
          </p:nvGrpSpPr>
          <p:grpSpPr>
            <a:xfrm>
              <a:off x="3641164" y="6306832"/>
              <a:ext cx="321277" cy="252364"/>
              <a:chOff x="4578454" y="4530569"/>
              <a:chExt cx="880944" cy="691985"/>
            </a:xfrm>
          </p:grpSpPr>
          <p:sp>
            <p:nvSpPr>
              <p:cNvPr id="19" name="Triângulo isósceles 18"/>
              <p:cNvSpPr/>
              <p:nvPr/>
            </p:nvSpPr>
            <p:spPr bwMode="auto">
              <a:xfrm rot="5400000">
                <a:off x="4563917" y="4545106"/>
                <a:ext cx="691985" cy="662912"/>
              </a:xfrm>
              <a:prstGeom prst="triangle">
                <a:avLst/>
              </a:prstGeom>
              <a:solidFill>
                <a:srgbClr val="CADB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t-BR" sz="1633" dirty="0"/>
              </a:p>
            </p:txBody>
          </p:sp>
          <p:sp>
            <p:nvSpPr>
              <p:cNvPr id="20" name="Elipse 19"/>
              <p:cNvSpPr/>
              <p:nvPr/>
            </p:nvSpPr>
            <p:spPr bwMode="auto">
              <a:xfrm>
                <a:off x="5242231" y="4761265"/>
                <a:ext cx="217167" cy="217167"/>
              </a:xfrm>
              <a:prstGeom prst="ellipse">
                <a:avLst/>
              </a:prstGeom>
              <a:solidFill>
                <a:srgbClr val="CADBFE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633" dirty="0" err="1"/>
              </a:p>
            </p:txBody>
          </p:sp>
        </p:grpSp>
      </p:grpSp>
      <p:sp>
        <p:nvSpPr>
          <p:cNvPr id="34" name="Freeform 39"/>
          <p:cNvSpPr>
            <a:spLocks/>
          </p:cNvSpPr>
          <p:nvPr/>
        </p:nvSpPr>
        <p:spPr bwMode="auto">
          <a:xfrm>
            <a:off x="5221556" y="2873862"/>
            <a:ext cx="279160" cy="256344"/>
          </a:xfrm>
          <a:custGeom>
            <a:avLst/>
            <a:gdLst/>
            <a:ahLst/>
            <a:cxnLst>
              <a:cxn ang="0">
                <a:pos x="18" y="0"/>
              </a:cxn>
              <a:cxn ang="0">
                <a:pos x="156" y="16"/>
              </a:cxn>
              <a:cxn ang="0">
                <a:pos x="292" y="56"/>
              </a:cxn>
              <a:cxn ang="0">
                <a:pos x="298" y="60"/>
              </a:cxn>
              <a:cxn ang="0">
                <a:pos x="304" y="62"/>
              </a:cxn>
              <a:cxn ang="0">
                <a:pos x="316" y="70"/>
              </a:cxn>
              <a:cxn ang="0">
                <a:pos x="342" y="92"/>
              </a:cxn>
              <a:cxn ang="0">
                <a:pos x="374" y="116"/>
              </a:cxn>
              <a:cxn ang="0">
                <a:pos x="390" y="140"/>
              </a:cxn>
              <a:cxn ang="0">
                <a:pos x="416" y="194"/>
              </a:cxn>
              <a:cxn ang="0">
                <a:pos x="400" y="228"/>
              </a:cxn>
              <a:cxn ang="0">
                <a:pos x="384" y="250"/>
              </a:cxn>
              <a:cxn ang="0">
                <a:pos x="360" y="284"/>
              </a:cxn>
              <a:cxn ang="0">
                <a:pos x="338" y="298"/>
              </a:cxn>
              <a:cxn ang="0">
                <a:pos x="320" y="310"/>
              </a:cxn>
              <a:cxn ang="0">
                <a:pos x="272" y="336"/>
              </a:cxn>
              <a:cxn ang="0">
                <a:pos x="126" y="376"/>
              </a:cxn>
              <a:cxn ang="0">
                <a:pos x="8" y="382"/>
              </a:cxn>
              <a:cxn ang="0">
                <a:pos x="2" y="380"/>
              </a:cxn>
              <a:cxn ang="0">
                <a:pos x="40" y="368"/>
              </a:cxn>
              <a:cxn ang="0">
                <a:pos x="88" y="338"/>
              </a:cxn>
              <a:cxn ang="0">
                <a:pos x="110" y="296"/>
              </a:cxn>
              <a:cxn ang="0">
                <a:pos x="130" y="226"/>
              </a:cxn>
              <a:cxn ang="0">
                <a:pos x="96" y="58"/>
              </a:cxn>
              <a:cxn ang="0">
                <a:pos x="72" y="32"/>
              </a:cxn>
              <a:cxn ang="0">
                <a:pos x="0" y="4"/>
              </a:cxn>
            </a:cxnLst>
            <a:rect l="0" t="0" r="r" b="b"/>
            <a:pathLst>
              <a:path w="416" h="382">
                <a:moveTo>
                  <a:pt x="18" y="0"/>
                </a:moveTo>
                <a:cubicBezTo>
                  <a:pt x="64" y="4"/>
                  <a:pt x="110" y="6"/>
                  <a:pt x="156" y="16"/>
                </a:cubicBezTo>
                <a:cubicBezTo>
                  <a:pt x="202" y="26"/>
                  <a:pt x="246" y="45"/>
                  <a:pt x="292" y="56"/>
                </a:cubicBezTo>
                <a:cubicBezTo>
                  <a:pt x="294" y="57"/>
                  <a:pt x="296" y="59"/>
                  <a:pt x="298" y="60"/>
                </a:cubicBezTo>
                <a:cubicBezTo>
                  <a:pt x="300" y="61"/>
                  <a:pt x="302" y="61"/>
                  <a:pt x="304" y="62"/>
                </a:cubicBezTo>
                <a:cubicBezTo>
                  <a:pt x="308" y="64"/>
                  <a:pt x="316" y="70"/>
                  <a:pt x="316" y="70"/>
                </a:cubicBezTo>
                <a:cubicBezTo>
                  <a:pt x="321" y="77"/>
                  <a:pt x="334" y="89"/>
                  <a:pt x="342" y="92"/>
                </a:cubicBezTo>
                <a:cubicBezTo>
                  <a:pt x="348" y="101"/>
                  <a:pt x="364" y="109"/>
                  <a:pt x="374" y="116"/>
                </a:cubicBezTo>
                <a:cubicBezTo>
                  <a:pt x="377" y="126"/>
                  <a:pt x="383" y="133"/>
                  <a:pt x="390" y="140"/>
                </a:cubicBezTo>
                <a:cubicBezTo>
                  <a:pt x="396" y="159"/>
                  <a:pt x="410" y="175"/>
                  <a:pt x="416" y="194"/>
                </a:cubicBezTo>
                <a:cubicBezTo>
                  <a:pt x="412" y="206"/>
                  <a:pt x="411" y="221"/>
                  <a:pt x="400" y="228"/>
                </a:cubicBezTo>
                <a:cubicBezTo>
                  <a:pt x="397" y="238"/>
                  <a:pt x="392" y="244"/>
                  <a:pt x="384" y="250"/>
                </a:cubicBezTo>
                <a:cubicBezTo>
                  <a:pt x="380" y="263"/>
                  <a:pt x="372" y="276"/>
                  <a:pt x="360" y="284"/>
                </a:cubicBezTo>
                <a:cubicBezTo>
                  <a:pt x="354" y="292"/>
                  <a:pt x="347" y="293"/>
                  <a:pt x="338" y="298"/>
                </a:cubicBezTo>
                <a:cubicBezTo>
                  <a:pt x="332" y="302"/>
                  <a:pt x="320" y="310"/>
                  <a:pt x="320" y="310"/>
                </a:cubicBezTo>
                <a:cubicBezTo>
                  <a:pt x="308" y="327"/>
                  <a:pt x="288" y="326"/>
                  <a:pt x="272" y="336"/>
                </a:cubicBezTo>
                <a:cubicBezTo>
                  <a:pt x="236" y="360"/>
                  <a:pt x="168" y="369"/>
                  <a:pt x="126" y="376"/>
                </a:cubicBezTo>
                <a:cubicBezTo>
                  <a:pt x="89" y="373"/>
                  <a:pt x="45" y="381"/>
                  <a:pt x="8" y="382"/>
                </a:cubicBezTo>
                <a:cubicBezTo>
                  <a:pt x="6" y="381"/>
                  <a:pt x="1" y="381"/>
                  <a:pt x="2" y="380"/>
                </a:cubicBezTo>
                <a:cubicBezTo>
                  <a:pt x="7" y="375"/>
                  <a:pt x="33" y="370"/>
                  <a:pt x="40" y="368"/>
                </a:cubicBezTo>
                <a:cubicBezTo>
                  <a:pt x="61" y="361"/>
                  <a:pt x="70" y="350"/>
                  <a:pt x="88" y="338"/>
                </a:cubicBezTo>
                <a:cubicBezTo>
                  <a:pt x="93" y="323"/>
                  <a:pt x="104" y="310"/>
                  <a:pt x="110" y="296"/>
                </a:cubicBezTo>
                <a:cubicBezTo>
                  <a:pt x="120" y="274"/>
                  <a:pt x="127" y="251"/>
                  <a:pt x="130" y="226"/>
                </a:cubicBezTo>
                <a:cubicBezTo>
                  <a:pt x="127" y="180"/>
                  <a:pt x="134" y="96"/>
                  <a:pt x="96" y="58"/>
                </a:cubicBezTo>
                <a:cubicBezTo>
                  <a:pt x="93" y="48"/>
                  <a:pt x="81" y="38"/>
                  <a:pt x="72" y="32"/>
                </a:cubicBezTo>
                <a:cubicBezTo>
                  <a:pt x="61" y="16"/>
                  <a:pt x="18" y="4"/>
                  <a:pt x="0" y="4"/>
                </a:cubicBezTo>
              </a:path>
            </a:pathLst>
          </a:custGeom>
          <a:solidFill>
            <a:srgbClr val="F5FF97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pt-BR" sz="1633" dirty="0"/>
          </a:p>
        </p:txBody>
      </p:sp>
      <p:pic>
        <p:nvPicPr>
          <p:cNvPr id="74765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1681" y="2622090"/>
            <a:ext cx="2343470" cy="1436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2" name="Forma livre 81"/>
          <p:cNvSpPr/>
          <p:nvPr/>
        </p:nvSpPr>
        <p:spPr bwMode="auto">
          <a:xfrm>
            <a:off x="1850725" y="2775139"/>
            <a:ext cx="659871" cy="421015"/>
          </a:xfrm>
          <a:custGeom>
            <a:avLst/>
            <a:gdLst>
              <a:gd name="connsiteX0" fmla="*/ 1304925 w 6138862"/>
              <a:gd name="connsiteY0" fmla="*/ 904875 h 4114800"/>
              <a:gd name="connsiteX1" fmla="*/ 733425 w 6138862"/>
              <a:gd name="connsiteY1" fmla="*/ 3590925 h 4114800"/>
              <a:gd name="connsiteX2" fmla="*/ 5705475 w 6138862"/>
              <a:gd name="connsiteY2" fmla="*/ 3590925 h 4114800"/>
              <a:gd name="connsiteX3" fmla="*/ 3333750 w 6138862"/>
              <a:gd name="connsiteY3" fmla="*/ 447675 h 4114800"/>
              <a:gd name="connsiteX4" fmla="*/ 1304925 w 6138862"/>
              <a:gd name="connsiteY4" fmla="*/ 904875 h 4114800"/>
              <a:gd name="connsiteX0" fmla="*/ 1304925 w 6463107"/>
              <a:gd name="connsiteY0" fmla="*/ 344679 h 3478404"/>
              <a:gd name="connsiteX1" fmla="*/ 733425 w 6463107"/>
              <a:gd name="connsiteY1" fmla="*/ 3030729 h 3478404"/>
              <a:gd name="connsiteX2" fmla="*/ 5705475 w 6463107"/>
              <a:gd name="connsiteY2" fmla="*/ 3030729 h 3478404"/>
              <a:gd name="connsiteX3" fmla="*/ 5279218 w 6463107"/>
              <a:gd name="connsiteY3" fmla="*/ 962655 h 3478404"/>
              <a:gd name="connsiteX4" fmla="*/ 1304925 w 6463107"/>
              <a:gd name="connsiteY4" fmla="*/ 344679 h 347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63107" h="3478404">
                <a:moveTo>
                  <a:pt x="1304925" y="344679"/>
                </a:moveTo>
                <a:cubicBezTo>
                  <a:pt x="547293" y="689358"/>
                  <a:pt x="0" y="2583054"/>
                  <a:pt x="733425" y="3030729"/>
                </a:cubicBezTo>
                <a:cubicBezTo>
                  <a:pt x="1466850" y="3478404"/>
                  <a:pt x="4947843" y="3375408"/>
                  <a:pt x="5705475" y="3030729"/>
                </a:cubicBezTo>
                <a:cubicBezTo>
                  <a:pt x="6463107" y="2686050"/>
                  <a:pt x="6017405" y="1410330"/>
                  <a:pt x="5279218" y="962655"/>
                </a:cubicBezTo>
                <a:cubicBezTo>
                  <a:pt x="4541031" y="514980"/>
                  <a:pt x="2062557" y="0"/>
                  <a:pt x="1304925" y="344679"/>
                </a:cubicBezTo>
                <a:close/>
              </a:path>
            </a:pathLst>
          </a:cu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82944" tIns="41472" rIns="82944" bIns="41472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pt-BR" sz="1451" dirty="0" err="1"/>
          </a:p>
        </p:txBody>
      </p:sp>
      <p:cxnSp>
        <p:nvCxnSpPr>
          <p:cNvPr id="102" name="Forma 101"/>
          <p:cNvCxnSpPr>
            <a:stCxn id="82" idx="2"/>
          </p:cNvCxnSpPr>
          <p:nvPr/>
        </p:nvCxnSpPr>
        <p:spPr bwMode="auto">
          <a:xfrm>
            <a:off x="2433243" y="3141969"/>
            <a:ext cx="636455" cy="198614"/>
          </a:xfrm>
          <a:prstGeom prst="curvedConnector3">
            <a:avLst>
              <a:gd name="adj1" fmla="val 50000"/>
            </a:avLst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  <a:scene3d>
            <a:camera prst="orthographicFront"/>
            <a:lightRig rig="threePt" dir="t"/>
          </a:scene3d>
          <a:sp3d/>
        </p:spPr>
      </p:cxnSp>
      <p:sp>
        <p:nvSpPr>
          <p:cNvPr id="121" name="CaixaDeTexto 120"/>
          <p:cNvSpPr txBox="1"/>
          <p:nvPr/>
        </p:nvSpPr>
        <p:spPr>
          <a:xfrm>
            <a:off x="522316" y="4068211"/>
            <a:ext cx="1894207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33" dirty="0"/>
              <a:t>Matemática</a:t>
            </a:r>
          </a:p>
        </p:txBody>
      </p:sp>
      <p:sp>
        <p:nvSpPr>
          <p:cNvPr id="122" name="CaixaDeTexto 121"/>
          <p:cNvSpPr txBox="1"/>
          <p:nvPr/>
        </p:nvSpPr>
        <p:spPr>
          <a:xfrm>
            <a:off x="6531525" y="4068211"/>
            <a:ext cx="1894207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33" dirty="0"/>
              <a:t>Circuitos digitais</a:t>
            </a:r>
          </a:p>
        </p:txBody>
      </p:sp>
      <p:grpSp>
        <p:nvGrpSpPr>
          <p:cNvPr id="128" name="Grupo 127"/>
          <p:cNvGrpSpPr/>
          <p:nvPr/>
        </p:nvGrpSpPr>
        <p:grpSpPr>
          <a:xfrm>
            <a:off x="3396285" y="2767026"/>
            <a:ext cx="914445" cy="391905"/>
            <a:chOff x="3456136" y="5868069"/>
            <a:chExt cx="720080" cy="432048"/>
          </a:xfrm>
        </p:grpSpPr>
        <p:sp>
          <p:nvSpPr>
            <p:cNvPr id="125" name="Retângulo de cantos arredondados 124"/>
            <p:cNvSpPr/>
            <p:nvPr/>
          </p:nvSpPr>
          <p:spPr bwMode="auto">
            <a:xfrm>
              <a:off x="3456136" y="5868069"/>
              <a:ext cx="648072" cy="432048"/>
            </a:xfrm>
            <a:prstGeom prst="roundRect">
              <a:avLst/>
            </a:prstGeom>
            <a:solidFill>
              <a:srgbClr val="F2F589"/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82944" tIns="41472" rIns="82944" bIns="41472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pt-BR" sz="2540" b="1" dirty="0"/>
                <a:t> V</a:t>
              </a:r>
              <a:endParaRPr lang="pt-BR" sz="1451" b="1" dirty="0"/>
            </a:p>
          </p:txBody>
        </p:sp>
        <p:sp>
          <p:nvSpPr>
            <p:cNvPr id="126" name="Retângulo 125"/>
            <p:cNvSpPr/>
            <p:nvPr/>
          </p:nvSpPr>
          <p:spPr bwMode="auto">
            <a:xfrm>
              <a:off x="3888184" y="5868069"/>
              <a:ext cx="288032" cy="21602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82944" tIns="41472" rIns="82944" bIns="41472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pt-BR" sz="1451" dirty="0"/>
                <a:t>0</a:t>
              </a:r>
            </a:p>
          </p:txBody>
        </p:sp>
        <p:sp>
          <p:nvSpPr>
            <p:cNvPr id="127" name="Retângulo 126"/>
            <p:cNvSpPr/>
            <p:nvPr/>
          </p:nvSpPr>
          <p:spPr bwMode="auto">
            <a:xfrm>
              <a:off x="3888184" y="6084093"/>
              <a:ext cx="288032" cy="21602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349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82944" tIns="41472" rIns="82944" bIns="41472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pt-BR" sz="1451" dirty="0"/>
                <a:t>1</a:t>
              </a:r>
            </a:p>
          </p:txBody>
        </p:sp>
      </p:grpSp>
      <p:grpSp>
        <p:nvGrpSpPr>
          <p:cNvPr id="119" name="Grupo 118"/>
          <p:cNvGrpSpPr/>
          <p:nvPr/>
        </p:nvGrpSpPr>
        <p:grpSpPr>
          <a:xfrm>
            <a:off x="7576605" y="2687408"/>
            <a:ext cx="1264733" cy="914445"/>
            <a:chOff x="5143670" y="5673595"/>
            <a:chExt cx="1684455" cy="1217919"/>
          </a:xfrm>
        </p:grpSpPr>
        <p:sp>
          <p:nvSpPr>
            <p:cNvPr id="48" name="Retângulo 47"/>
            <p:cNvSpPr/>
            <p:nvPr/>
          </p:nvSpPr>
          <p:spPr bwMode="auto">
            <a:xfrm>
              <a:off x="5143670" y="6085256"/>
              <a:ext cx="419661" cy="4031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1633" dirty="0"/>
            </a:p>
          </p:txBody>
        </p:sp>
        <p:sp>
          <p:nvSpPr>
            <p:cNvPr id="51" name="Retângulo 50"/>
            <p:cNvSpPr/>
            <p:nvPr/>
          </p:nvSpPr>
          <p:spPr bwMode="auto">
            <a:xfrm>
              <a:off x="5143670" y="6488385"/>
              <a:ext cx="419661" cy="4031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1633" dirty="0" err="1"/>
            </a:p>
          </p:txBody>
        </p:sp>
        <p:sp>
          <p:nvSpPr>
            <p:cNvPr id="53" name="Retângulo 52"/>
            <p:cNvSpPr/>
            <p:nvPr/>
          </p:nvSpPr>
          <p:spPr bwMode="auto">
            <a:xfrm>
              <a:off x="5991875" y="6085256"/>
              <a:ext cx="419661" cy="4031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1633" dirty="0" err="1"/>
            </a:p>
          </p:txBody>
        </p:sp>
        <p:sp>
          <p:nvSpPr>
            <p:cNvPr id="54" name="Retângulo 53"/>
            <p:cNvSpPr/>
            <p:nvPr/>
          </p:nvSpPr>
          <p:spPr bwMode="auto">
            <a:xfrm>
              <a:off x="5572213" y="5673595"/>
              <a:ext cx="419661" cy="4031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1633" dirty="0"/>
            </a:p>
          </p:txBody>
        </p:sp>
        <p:sp>
          <p:nvSpPr>
            <p:cNvPr id="75" name="Retângulo 74"/>
            <p:cNvSpPr/>
            <p:nvPr/>
          </p:nvSpPr>
          <p:spPr bwMode="auto">
            <a:xfrm>
              <a:off x="6408464" y="6084093"/>
              <a:ext cx="419661" cy="403129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1633" dirty="0" err="1"/>
            </a:p>
          </p:txBody>
        </p:sp>
      </p:grpSp>
      <p:grpSp>
        <p:nvGrpSpPr>
          <p:cNvPr id="81" name="Grupo 80"/>
          <p:cNvGrpSpPr/>
          <p:nvPr/>
        </p:nvGrpSpPr>
        <p:grpSpPr>
          <a:xfrm>
            <a:off x="7585244" y="2687407"/>
            <a:ext cx="1257738" cy="914445"/>
            <a:chOff x="6860300" y="2339677"/>
            <a:chExt cx="1663405" cy="1209387"/>
          </a:xfrm>
        </p:grpSpPr>
        <p:cxnSp>
          <p:nvCxnSpPr>
            <p:cNvPr id="55" name="Forma 54"/>
            <p:cNvCxnSpPr>
              <a:stCxn id="58" idx="1"/>
              <a:endCxn id="59" idx="0"/>
            </p:cNvCxnSpPr>
            <p:nvPr/>
          </p:nvCxnSpPr>
          <p:spPr bwMode="auto">
            <a:xfrm rot="10800000" flipV="1">
              <a:off x="7070131" y="2541241"/>
              <a:ext cx="202429" cy="201565"/>
            </a:xfrm>
            <a:prstGeom prst="bentConnector2">
              <a:avLst/>
            </a:prstGeom>
            <a:solidFill>
              <a:srgbClr val="00B8FF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Forma 55"/>
            <p:cNvCxnSpPr>
              <a:stCxn id="60" idx="0"/>
            </p:cNvCxnSpPr>
            <p:nvPr/>
          </p:nvCxnSpPr>
          <p:spPr bwMode="auto">
            <a:xfrm rot="16200000" flipV="1">
              <a:off x="7700055" y="2533408"/>
              <a:ext cx="201565" cy="217232"/>
            </a:xfrm>
            <a:prstGeom prst="bentConnector4">
              <a:avLst>
                <a:gd name="adj1" fmla="val 102115"/>
                <a:gd name="adj2" fmla="val 59114"/>
              </a:avLst>
            </a:prstGeom>
            <a:solidFill>
              <a:srgbClr val="00B8FF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Conector angulado 169"/>
            <p:cNvCxnSpPr>
              <a:stCxn id="59" idx="3"/>
            </p:cNvCxnSpPr>
            <p:nvPr/>
          </p:nvCxnSpPr>
          <p:spPr bwMode="auto">
            <a:xfrm flipH="1">
              <a:off x="7274409" y="2944370"/>
              <a:ext cx="5552" cy="403129"/>
            </a:xfrm>
            <a:prstGeom prst="bentConnector4">
              <a:avLst>
                <a:gd name="adj1" fmla="val -2679389"/>
                <a:gd name="adj2" fmla="val 96164"/>
              </a:avLst>
            </a:prstGeom>
            <a:solidFill>
              <a:srgbClr val="00B8FF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8" name="Retângulo 57"/>
            <p:cNvSpPr/>
            <p:nvPr/>
          </p:nvSpPr>
          <p:spPr bwMode="auto">
            <a:xfrm>
              <a:off x="7272560" y="2339677"/>
              <a:ext cx="419661" cy="403129"/>
            </a:xfrm>
            <a:prstGeom prst="rect">
              <a:avLst/>
            </a:prstGeom>
            <a:solidFill>
              <a:srgbClr val="FFEBAB"/>
            </a:solidFill>
            <a:ln w="412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1633" dirty="0"/>
            </a:p>
          </p:txBody>
        </p:sp>
        <p:sp>
          <p:nvSpPr>
            <p:cNvPr id="59" name="Retângulo 58"/>
            <p:cNvSpPr/>
            <p:nvPr/>
          </p:nvSpPr>
          <p:spPr bwMode="auto">
            <a:xfrm>
              <a:off x="6860300" y="2742806"/>
              <a:ext cx="419661" cy="403129"/>
            </a:xfrm>
            <a:prstGeom prst="rect">
              <a:avLst/>
            </a:prstGeom>
            <a:solidFill>
              <a:srgbClr val="CADBFE"/>
            </a:solidFill>
            <a:ln w="412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1633" dirty="0"/>
            </a:p>
          </p:txBody>
        </p:sp>
        <p:sp>
          <p:nvSpPr>
            <p:cNvPr id="61" name="Retângulo 60"/>
            <p:cNvSpPr/>
            <p:nvPr/>
          </p:nvSpPr>
          <p:spPr bwMode="auto">
            <a:xfrm>
              <a:off x="6860300" y="3145935"/>
              <a:ext cx="419661" cy="403129"/>
            </a:xfrm>
            <a:prstGeom prst="rect">
              <a:avLst/>
            </a:prstGeom>
            <a:solidFill>
              <a:srgbClr val="F5FF97"/>
            </a:solidFill>
            <a:ln w="412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1633" dirty="0" err="1"/>
            </a:p>
          </p:txBody>
        </p:sp>
        <p:sp>
          <p:nvSpPr>
            <p:cNvPr id="76" name="Retângulo 75"/>
            <p:cNvSpPr/>
            <p:nvPr/>
          </p:nvSpPr>
          <p:spPr bwMode="auto">
            <a:xfrm>
              <a:off x="8104044" y="2741245"/>
              <a:ext cx="419661" cy="403129"/>
            </a:xfrm>
            <a:prstGeom prst="rect">
              <a:avLst/>
            </a:prstGeom>
            <a:solidFill>
              <a:srgbClr val="CADBFE"/>
            </a:solidFill>
            <a:ln w="412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1633" dirty="0"/>
            </a:p>
          </p:txBody>
        </p:sp>
        <p:sp>
          <p:nvSpPr>
            <p:cNvPr id="60" name="Retângulo 59"/>
            <p:cNvSpPr/>
            <p:nvPr/>
          </p:nvSpPr>
          <p:spPr bwMode="auto">
            <a:xfrm>
              <a:off x="7699623" y="2742806"/>
              <a:ext cx="419661" cy="403129"/>
            </a:xfrm>
            <a:prstGeom prst="rect">
              <a:avLst/>
            </a:prstGeom>
            <a:solidFill>
              <a:srgbClr val="F5FF97"/>
            </a:solidFill>
            <a:ln w="412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1633" dirty="0"/>
            </a:p>
          </p:txBody>
        </p:sp>
        <p:cxnSp>
          <p:nvCxnSpPr>
            <p:cNvPr id="77" name="Conector angulado 169"/>
            <p:cNvCxnSpPr>
              <a:stCxn id="76" idx="2"/>
              <a:endCxn id="60" idx="2"/>
            </p:cNvCxnSpPr>
            <p:nvPr/>
          </p:nvCxnSpPr>
          <p:spPr bwMode="auto">
            <a:xfrm rot="5400000">
              <a:off x="8110885" y="2942944"/>
              <a:ext cx="1561" cy="404421"/>
            </a:xfrm>
            <a:prstGeom prst="bentConnector3">
              <a:avLst>
                <a:gd name="adj1" fmla="val 12791868"/>
              </a:avLst>
            </a:prstGeom>
            <a:solidFill>
              <a:srgbClr val="00B8FF"/>
            </a:solidFill>
            <a:ln w="412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0" name="Grupo 119"/>
          <p:cNvGrpSpPr/>
          <p:nvPr/>
        </p:nvGrpSpPr>
        <p:grpSpPr>
          <a:xfrm>
            <a:off x="6204937" y="2687409"/>
            <a:ext cx="1175715" cy="1050046"/>
            <a:chOff x="7344568" y="3828029"/>
            <a:chExt cx="1296144" cy="1157603"/>
          </a:xfrm>
        </p:grpSpPr>
        <p:grpSp>
          <p:nvGrpSpPr>
            <p:cNvPr id="97" name="Grupo 96"/>
            <p:cNvGrpSpPr/>
            <p:nvPr/>
          </p:nvGrpSpPr>
          <p:grpSpPr>
            <a:xfrm>
              <a:off x="7344568" y="3828029"/>
              <a:ext cx="1296144" cy="1157603"/>
              <a:chOff x="1367904" y="3491805"/>
              <a:chExt cx="1728192" cy="1543472"/>
            </a:xfrm>
          </p:grpSpPr>
          <p:sp>
            <p:nvSpPr>
              <p:cNvPr id="98" name="Retângulo 97"/>
              <p:cNvSpPr/>
              <p:nvPr/>
            </p:nvSpPr>
            <p:spPr bwMode="auto">
              <a:xfrm>
                <a:off x="1742047" y="3491805"/>
                <a:ext cx="66462" cy="1526504"/>
              </a:xfrm>
              <a:prstGeom prst="rect">
                <a:avLst/>
              </a:prstGeom>
              <a:solidFill>
                <a:schemeClr val="tx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2944" tIns="41472" rIns="82944" bIns="41472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pt-BR" sz="1270" dirty="0"/>
              </a:p>
            </p:txBody>
          </p:sp>
          <p:sp>
            <p:nvSpPr>
              <p:cNvPr id="99" name="Retângulo 98"/>
              <p:cNvSpPr/>
              <p:nvPr/>
            </p:nvSpPr>
            <p:spPr bwMode="auto">
              <a:xfrm>
                <a:off x="1932938" y="3500289"/>
                <a:ext cx="66462" cy="1526504"/>
              </a:xfrm>
              <a:prstGeom prst="rect">
                <a:avLst/>
              </a:prstGeom>
              <a:solidFill>
                <a:schemeClr val="tx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2944" tIns="41472" rIns="82944" bIns="41472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pt-BR" sz="1270" dirty="0"/>
              </a:p>
            </p:txBody>
          </p:sp>
          <p:sp>
            <p:nvSpPr>
              <p:cNvPr id="100" name="Retângulo 99"/>
              <p:cNvSpPr/>
              <p:nvPr/>
            </p:nvSpPr>
            <p:spPr bwMode="auto">
              <a:xfrm>
                <a:off x="2111103" y="3491805"/>
                <a:ext cx="66462" cy="1526504"/>
              </a:xfrm>
              <a:prstGeom prst="rect">
                <a:avLst/>
              </a:prstGeom>
              <a:solidFill>
                <a:schemeClr val="tx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2944" tIns="41472" rIns="82944" bIns="41472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pt-BR" sz="1270" dirty="0"/>
              </a:p>
            </p:txBody>
          </p:sp>
          <p:sp>
            <p:nvSpPr>
              <p:cNvPr id="101" name="Retângulo 100"/>
              <p:cNvSpPr/>
              <p:nvPr/>
            </p:nvSpPr>
            <p:spPr bwMode="auto">
              <a:xfrm>
                <a:off x="2301993" y="3500289"/>
                <a:ext cx="66462" cy="1526504"/>
              </a:xfrm>
              <a:prstGeom prst="rect">
                <a:avLst/>
              </a:prstGeom>
              <a:solidFill>
                <a:schemeClr val="tx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2944" tIns="41472" rIns="82944" bIns="41472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pt-BR" sz="1270" dirty="0"/>
              </a:p>
            </p:txBody>
          </p:sp>
          <p:sp>
            <p:nvSpPr>
              <p:cNvPr id="103" name="Retângulo 102"/>
              <p:cNvSpPr/>
              <p:nvPr/>
            </p:nvSpPr>
            <p:spPr bwMode="auto">
              <a:xfrm>
                <a:off x="2501365" y="3500289"/>
                <a:ext cx="66462" cy="1526504"/>
              </a:xfrm>
              <a:prstGeom prst="rect">
                <a:avLst/>
              </a:prstGeom>
              <a:solidFill>
                <a:schemeClr val="tx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2944" tIns="41472" rIns="82944" bIns="41472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pt-BR" sz="1270" dirty="0"/>
              </a:p>
            </p:txBody>
          </p:sp>
          <p:sp>
            <p:nvSpPr>
              <p:cNvPr id="104" name="Retângulo 103"/>
              <p:cNvSpPr/>
              <p:nvPr/>
            </p:nvSpPr>
            <p:spPr bwMode="auto">
              <a:xfrm>
                <a:off x="2692255" y="3508773"/>
                <a:ext cx="66462" cy="1526504"/>
              </a:xfrm>
              <a:prstGeom prst="rect">
                <a:avLst/>
              </a:prstGeom>
              <a:solidFill>
                <a:schemeClr val="tx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2944" tIns="41472" rIns="82944" bIns="41472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pt-BR" sz="1270" dirty="0"/>
              </a:p>
            </p:txBody>
          </p:sp>
          <p:sp>
            <p:nvSpPr>
              <p:cNvPr id="105" name="Retângulo 104"/>
              <p:cNvSpPr/>
              <p:nvPr/>
            </p:nvSpPr>
            <p:spPr bwMode="auto">
              <a:xfrm>
                <a:off x="1378085" y="3895644"/>
                <a:ext cx="1718011" cy="61083"/>
              </a:xfrm>
              <a:prstGeom prst="rect">
                <a:avLst/>
              </a:prstGeom>
              <a:solidFill>
                <a:schemeClr val="tx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2944" tIns="41472" rIns="82944" bIns="41472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pt-BR" sz="1270" dirty="0"/>
              </a:p>
            </p:txBody>
          </p:sp>
          <p:sp>
            <p:nvSpPr>
              <p:cNvPr id="106" name="Retângulo 105"/>
              <p:cNvSpPr/>
              <p:nvPr/>
            </p:nvSpPr>
            <p:spPr bwMode="auto">
              <a:xfrm>
                <a:off x="1367904" y="4031812"/>
                <a:ext cx="1718011" cy="61083"/>
              </a:xfrm>
              <a:prstGeom prst="rect">
                <a:avLst/>
              </a:prstGeom>
              <a:solidFill>
                <a:schemeClr val="tx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2944" tIns="41472" rIns="82944" bIns="41472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pt-BR" sz="1270" dirty="0"/>
              </a:p>
            </p:txBody>
          </p:sp>
          <p:sp>
            <p:nvSpPr>
              <p:cNvPr id="107" name="Retângulo 106"/>
              <p:cNvSpPr/>
              <p:nvPr/>
            </p:nvSpPr>
            <p:spPr bwMode="auto">
              <a:xfrm>
                <a:off x="1378085" y="4181979"/>
                <a:ext cx="1718011" cy="61083"/>
              </a:xfrm>
              <a:prstGeom prst="rect">
                <a:avLst/>
              </a:prstGeom>
              <a:solidFill>
                <a:schemeClr val="tx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2944" tIns="41472" rIns="82944" bIns="41472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pt-BR" sz="1270" dirty="0"/>
              </a:p>
            </p:txBody>
          </p:sp>
          <p:sp>
            <p:nvSpPr>
              <p:cNvPr id="108" name="Retângulo 107"/>
              <p:cNvSpPr/>
              <p:nvPr/>
            </p:nvSpPr>
            <p:spPr bwMode="auto">
              <a:xfrm>
                <a:off x="1378085" y="4318147"/>
                <a:ext cx="1718011" cy="61083"/>
              </a:xfrm>
              <a:prstGeom prst="rect">
                <a:avLst/>
              </a:prstGeom>
              <a:solidFill>
                <a:schemeClr val="tx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2944" tIns="41472" rIns="82944" bIns="41472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pt-BR" sz="1270" dirty="0"/>
              </a:p>
            </p:txBody>
          </p:sp>
          <p:sp>
            <p:nvSpPr>
              <p:cNvPr id="109" name="Retângulo 108"/>
              <p:cNvSpPr/>
              <p:nvPr/>
            </p:nvSpPr>
            <p:spPr bwMode="auto">
              <a:xfrm>
                <a:off x="1378085" y="4461953"/>
                <a:ext cx="1718011" cy="61083"/>
              </a:xfrm>
              <a:prstGeom prst="rect">
                <a:avLst/>
              </a:prstGeom>
              <a:solidFill>
                <a:schemeClr val="tx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2944" tIns="41472" rIns="82944" bIns="41472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pt-BR" sz="1270" dirty="0"/>
              </a:p>
            </p:txBody>
          </p:sp>
          <p:sp>
            <p:nvSpPr>
              <p:cNvPr id="110" name="Retângulo 109"/>
              <p:cNvSpPr/>
              <p:nvPr/>
            </p:nvSpPr>
            <p:spPr bwMode="auto">
              <a:xfrm>
                <a:off x="1378085" y="4598121"/>
                <a:ext cx="1718011" cy="61083"/>
              </a:xfrm>
              <a:prstGeom prst="rect">
                <a:avLst/>
              </a:prstGeom>
              <a:solidFill>
                <a:schemeClr val="tx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2944" tIns="41472" rIns="82944" bIns="41472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pt-BR" sz="1270" dirty="0"/>
              </a:p>
            </p:txBody>
          </p:sp>
          <p:sp>
            <p:nvSpPr>
              <p:cNvPr id="111" name="Retângulo de cantos arredondados 110"/>
              <p:cNvSpPr/>
              <p:nvPr/>
            </p:nvSpPr>
            <p:spPr bwMode="auto">
              <a:xfrm>
                <a:off x="1627360" y="3738689"/>
                <a:ext cx="1234422" cy="1080119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476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82944" tIns="41472" rIns="82944" bIns="41472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pt-BR" sz="2540" dirty="0"/>
              </a:p>
            </p:txBody>
          </p:sp>
        </p:grpSp>
        <p:sp>
          <p:nvSpPr>
            <p:cNvPr id="112" name="Forma livre 111"/>
            <p:cNvSpPr/>
            <p:nvPr/>
          </p:nvSpPr>
          <p:spPr bwMode="auto">
            <a:xfrm>
              <a:off x="7652215" y="4044052"/>
              <a:ext cx="782562" cy="657597"/>
            </a:xfrm>
            <a:custGeom>
              <a:avLst/>
              <a:gdLst>
                <a:gd name="connsiteX0" fmla="*/ 103717 w 860954"/>
                <a:gd name="connsiteY0" fmla="*/ 88371 h 730779"/>
                <a:gd name="connsiteX1" fmla="*/ 113242 w 860954"/>
                <a:gd name="connsiteY1" fmla="*/ 653521 h 730779"/>
                <a:gd name="connsiteX2" fmla="*/ 783167 w 860954"/>
                <a:gd name="connsiteY2" fmla="*/ 551921 h 730779"/>
                <a:gd name="connsiteX3" fmla="*/ 579967 w 860954"/>
                <a:gd name="connsiteY3" fmla="*/ 123296 h 730779"/>
                <a:gd name="connsiteX4" fmla="*/ 103717 w 860954"/>
                <a:gd name="connsiteY4" fmla="*/ 88371 h 730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0954" h="730779">
                  <a:moveTo>
                    <a:pt x="103717" y="88371"/>
                  </a:moveTo>
                  <a:cubicBezTo>
                    <a:pt x="25930" y="176742"/>
                    <a:pt x="0" y="576263"/>
                    <a:pt x="113242" y="653521"/>
                  </a:cubicBezTo>
                  <a:cubicBezTo>
                    <a:pt x="226484" y="730779"/>
                    <a:pt x="705380" y="640292"/>
                    <a:pt x="783167" y="551921"/>
                  </a:cubicBezTo>
                  <a:cubicBezTo>
                    <a:pt x="860954" y="463550"/>
                    <a:pt x="694267" y="199496"/>
                    <a:pt x="579967" y="123296"/>
                  </a:cubicBezTo>
                  <a:cubicBezTo>
                    <a:pt x="465667" y="47096"/>
                    <a:pt x="181504" y="0"/>
                    <a:pt x="103717" y="88371"/>
                  </a:cubicBezTo>
                  <a:close/>
                </a:path>
              </a:pathLst>
            </a:custGeom>
            <a:solidFill>
              <a:srgbClr val="F2F58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82944" tIns="41472" rIns="82944" bIns="41472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pt-BR" sz="1451" dirty="0" err="1"/>
            </a:p>
          </p:txBody>
        </p:sp>
        <p:grpSp>
          <p:nvGrpSpPr>
            <p:cNvPr id="113" name="Grupo 112"/>
            <p:cNvGrpSpPr/>
            <p:nvPr/>
          </p:nvGrpSpPr>
          <p:grpSpPr>
            <a:xfrm>
              <a:off x="7744863" y="4226172"/>
              <a:ext cx="530989" cy="393948"/>
              <a:chOff x="3665810" y="5978177"/>
              <a:chExt cx="745902" cy="553395"/>
            </a:xfrm>
          </p:grpSpPr>
          <p:pic>
            <p:nvPicPr>
              <p:cNvPr id="115" name="Imagem 114" descr="Gear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665810" y="5978177"/>
                <a:ext cx="185163" cy="185164"/>
              </a:xfrm>
              <a:prstGeom prst="rect">
                <a:avLst/>
              </a:prstGeom>
            </p:spPr>
          </p:pic>
          <p:pic>
            <p:nvPicPr>
              <p:cNvPr id="116" name="Imagem 115" descr="Gear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671059" y="6161245"/>
                <a:ext cx="370327" cy="370327"/>
              </a:xfrm>
              <a:prstGeom prst="rect">
                <a:avLst/>
              </a:prstGeom>
            </p:spPr>
          </p:pic>
          <p:pic>
            <p:nvPicPr>
              <p:cNvPr id="117" name="Imagem 116" descr="Gear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041386" y="6346408"/>
                <a:ext cx="133483" cy="133483"/>
              </a:xfrm>
              <a:prstGeom prst="rect">
                <a:avLst/>
              </a:prstGeom>
            </p:spPr>
          </p:pic>
          <p:pic>
            <p:nvPicPr>
              <p:cNvPr id="118" name="Imagem 117" descr="Gear.pn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4133967" y="6114954"/>
                <a:ext cx="277745" cy="277745"/>
              </a:xfrm>
              <a:prstGeom prst="rect">
                <a:avLst/>
              </a:prstGeom>
            </p:spPr>
          </p:pic>
        </p:grpSp>
      </p:grpSp>
      <p:sp>
        <p:nvSpPr>
          <p:cNvPr id="124" name="CaixaDeTexto 123"/>
          <p:cNvSpPr txBox="1"/>
          <p:nvPr/>
        </p:nvSpPr>
        <p:spPr>
          <a:xfrm>
            <a:off x="3526920" y="3761090"/>
            <a:ext cx="1894207" cy="25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89" dirty="0"/>
              <a:t>Variável booleana</a:t>
            </a:r>
          </a:p>
        </p:txBody>
      </p:sp>
      <p:sp>
        <p:nvSpPr>
          <p:cNvPr id="129" name="CaixaDeTexto 128"/>
          <p:cNvSpPr txBox="1"/>
          <p:nvPr/>
        </p:nvSpPr>
        <p:spPr>
          <a:xfrm>
            <a:off x="3526920" y="3913482"/>
            <a:ext cx="1894207" cy="259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89" dirty="0"/>
              <a:t>Operações básicas</a:t>
            </a:r>
          </a:p>
        </p:txBody>
      </p:sp>
      <p:cxnSp>
        <p:nvCxnSpPr>
          <p:cNvPr id="130" name="Conector reto 129"/>
          <p:cNvCxnSpPr/>
          <p:nvPr/>
        </p:nvCxnSpPr>
        <p:spPr bwMode="auto">
          <a:xfrm>
            <a:off x="3200333" y="3369185"/>
            <a:ext cx="2482065" cy="0"/>
          </a:xfrm>
          <a:prstGeom prst="line">
            <a:avLst/>
          </a:prstGeom>
          <a:solidFill>
            <a:srgbClr val="00B8FF"/>
          </a:solidFill>
          <a:ln w="317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1" name="Retângulo 130"/>
          <p:cNvSpPr/>
          <p:nvPr/>
        </p:nvSpPr>
        <p:spPr>
          <a:xfrm>
            <a:off x="2873745" y="3443639"/>
            <a:ext cx="3143314" cy="343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33" b="1" dirty="0">
                <a:solidFill>
                  <a:schemeClr val="bg1">
                    <a:lumMod val="50000"/>
                  </a:schemeClr>
                </a:solidFill>
              </a:rPr>
              <a:t>Álgebra booleana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Álgebra</a:t>
            </a:r>
            <a:r>
              <a:rPr lang="en-US" dirty="0" smtClean="0"/>
              <a:t> </a:t>
            </a:r>
            <a:r>
              <a:rPr lang="en-US" dirty="0" err="1" smtClean="0"/>
              <a:t>booleana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902129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Operação 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Declaração</a:t>
            </a:r>
          </a:p>
          <a:p>
            <a:endParaRPr lang="pt-BR" dirty="0" smtClean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Operação lógica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Operação bitwise</a:t>
            </a:r>
          </a:p>
        </p:txBody>
      </p:sp>
      <p:sp>
        <p:nvSpPr>
          <p:cNvPr id="7" name="Retângulo 6"/>
          <p:cNvSpPr/>
          <p:nvPr/>
        </p:nvSpPr>
        <p:spPr>
          <a:xfrm>
            <a:off x="3310950" y="928915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 = 0b00001000</a:t>
            </a:r>
          </a:p>
          <a:p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 = 0b00000101</a:t>
            </a:r>
            <a:endParaRPr lang="pt-BR" sz="2000" dirty="0"/>
          </a:p>
        </p:txBody>
      </p:sp>
      <p:sp>
        <p:nvSpPr>
          <p:cNvPr id="8" name="Retângulo 7"/>
          <p:cNvSpPr/>
          <p:nvPr/>
        </p:nvSpPr>
        <p:spPr>
          <a:xfrm>
            <a:off x="3310950" y="3091543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9" name="Retângulo 8"/>
          <p:cNvSpPr/>
          <p:nvPr/>
        </p:nvSpPr>
        <p:spPr>
          <a:xfrm>
            <a:off x="3310950" y="4581159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</a:t>
            </a:r>
          </a:p>
          <a:p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 = 0b00001000</a:t>
            </a:r>
          </a:p>
          <a:p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 = 0b00000101</a:t>
            </a:r>
          </a:p>
          <a:p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 = 0b00000000</a:t>
            </a:r>
          </a:p>
        </p:txBody>
      </p:sp>
    </p:spTree>
    <p:extLst>
      <p:ext uri="{BB962C8B-B14F-4D97-AF65-F5344CB8AC3E}">
        <p14:creationId xmlns:p14="http://schemas.microsoft.com/office/powerpoint/2010/main" val="90721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Operação OU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Declaração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Operação lógica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 smtClean="0"/>
              <a:t>Operação </a:t>
            </a:r>
            <a:r>
              <a:rPr lang="pt-BR" dirty="0"/>
              <a:t>bitwise</a:t>
            </a:r>
          </a:p>
          <a:p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310950" y="3091543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||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9" name="Retângulo 8"/>
          <p:cNvSpPr/>
          <p:nvPr/>
        </p:nvSpPr>
        <p:spPr>
          <a:xfrm>
            <a:off x="3310950" y="4581159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13</a:t>
            </a:r>
          </a:p>
          <a:p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 = 0b00001000</a:t>
            </a:r>
          </a:p>
          <a:p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 = 0b00000101</a:t>
            </a:r>
          </a:p>
          <a:p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 = 0b00001101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310950" y="928915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 = 0b00001000</a:t>
            </a:r>
          </a:p>
          <a:p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 = 0b00000101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8418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Operação XOR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Declaração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Operação lógica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Operação bitwise</a:t>
            </a:r>
          </a:p>
        </p:txBody>
      </p:sp>
      <p:sp>
        <p:nvSpPr>
          <p:cNvPr id="8" name="Retângulo 7"/>
          <p:cNvSpPr/>
          <p:nvPr/>
        </p:nvSpPr>
        <p:spPr>
          <a:xfrm>
            <a:off x="3310950" y="3091543"/>
            <a:ext cx="27238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não existe em C</a:t>
            </a:r>
          </a:p>
        </p:txBody>
      </p:sp>
      <p:sp>
        <p:nvSpPr>
          <p:cNvPr id="9" name="Retângulo 8"/>
          <p:cNvSpPr/>
          <p:nvPr/>
        </p:nvSpPr>
        <p:spPr>
          <a:xfrm>
            <a:off x="3310950" y="4581159"/>
            <a:ext cx="4572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pt-BR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pt-BR" sz="2000" b="0" i="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</a:t>
            </a:r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13</a:t>
            </a:r>
          </a:p>
          <a:p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 = 0b00001000</a:t>
            </a:r>
          </a:p>
          <a:p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 = 0b00000101</a:t>
            </a:r>
          </a:p>
          <a:p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 = 0b00001101</a:t>
            </a:r>
          </a:p>
        </p:txBody>
      </p:sp>
      <p:sp>
        <p:nvSpPr>
          <p:cNvPr id="10" name="Retângulo 9"/>
          <p:cNvSpPr/>
          <p:nvPr/>
        </p:nvSpPr>
        <p:spPr>
          <a:xfrm>
            <a:off x="3310950" y="928915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8</a:t>
            </a:r>
            <a:r>
              <a:rPr lang="pt-BR" sz="20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 = 0b00001000</a:t>
            </a:r>
          </a:p>
          <a:p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0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000" b="0" i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5</a:t>
            </a:r>
            <a:r>
              <a:rPr lang="pt-BR" sz="20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0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0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B = 0b00000101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07056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Deslocamento de bits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</a:t>
            </a:r>
            <a:r>
              <a:rPr lang="pt-BR" dirty="0"/>
              <a:t>operação shift desloca os bits</a:t>
            </a:r>
          </a:p>
          <a:p>
            <a:r>
              <a:rPr lang="pt-BR" dirty="0" smtClean="0"/>
              <a:t>Para </a:t>
            </a:r>
            <a:r>
              <a:rPr lang="pt-BR" dirty="0"/>
              <a:t>a esquerda operador </a:t>
            </a:r>
            <a:r>
              <a:rPr lang="pt-BR" dirty="0" smtClean="0"/>
              <a:t>"&lt;&lt;"</a:t>
            </a:r>
            <a:endParaRPr lang="pt-BR" dirty="0"/>
          </a:p>
          <a:p>
            <a:r>
              <a:rPr lang="pt-BR" dirty="0" smtClean="0"/>
              <a:t>Para </a:t>
            </a:r>
            <a:r>
              <a:rPr lang="pt-BR" dirty="0"/>
              <a:t>direita operador </a:t>
            </a:r>
            <a:r>
              <a:rPr lang="pt-BR" dirty="0" smtClean="0"/>
              <a:t>“&gt;&gt;"</a:t>
            </a:r>
            <a:endParaRPr lang="pt-BR" dirty="0"/>
          </a:p>
          <a:p>
            <a:r>
              <a:rPr lang="pt-BR" dirty="0" smtClean="0"/>
              <a:t>É </a:t>
            </a:r>
            <a:r>
              <a:rPr lang="pt-BR" dirty="0"/>
              <a:t>necessário indicar quantas casas serão deslocadas</a:t>
            </a:r>
          </a:p>
        </p:txBody>
      </p:sp>
    </p:spTree>
    <p:extLst>
      <p:ext uri="{BB962C8B-B14F-4D97-AF65-F5344CB8AC3E}">
        <p14:creationId xmlns:p14="http://schemas.microsoft.com/office/powerpoint/2010/main" val="298088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Deslocamento esquerda</a:t>
            </a:r>
            <a:endParaRPr lang="pt-BR" dirty="0"/>
          </a:p>
        </p:txBody>
      </p:sp>
      <p:grpSp>
        <p:nvGrpSpPr>
          <p:cNvPr id="41" name="Grupo 40"/>
          <p:cNvGrpSpPr/>
          <p:nvPr/>
        </p:nvGrpSpPr>
        <p:grpSpPr>
          <a:xfrm>
            <a:off x="72000" y="1989000"/>
            <a:ext cx="9000000" cy="2880000"/>
            <a:chOff x="-4823" y="15240"/>
            <a:chExt cx="5159753" cy="1402080"/>
          </a:xfrm>
        </p:grpSpPr>
        <p:sp>
          <p:nvSpPr>
            <p:cNvPr id="3" name="Retângulo 1"/>
            <p:cNvSpPr>
              <a:spLocks noChangeArrowheads="1"/>
            </p:cNvSpPr>
            <p:nvPr/>
          </p:nvSpPr>
          <p:spPr bwMode="auto">
            <a:xfrm>
              <a:off x="2477429" y="376085"/>
              <a:ext cx="1863075" cy="1041235"/>
            </a:xfrm>
            <a:prstGeom prst="rect">
              <a:avLst/>
            </a:prstGeom>
            <a:solidFill>
              <a:srgbClr val="FFFFFF"/>
            </a:solidFill>
            <a:ln w="18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</a:pP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sp>
          <p:nvSpPr>
            <p:cNvPr id="4" name="Retângulo 56"/>
            <p:cNvSpPr>
              <a:spLocks noChangeArrowheads="1"/>
            </p:cNvSpPr>
            <p:nvPr/>
          </p:nvSpPr>
          <p:spPr bwMode="auto">
            <a:xfrm>
              <a:off x="2477429" y="15240"/>
              <a:ext cx="1863075" cy="388149"/>
            </a:xfrm>
            <a:prstGeom prst="rect">
              <a:avLst/>
            </a:prstGeom>
            <a:solidFill>
              <a:srgbClr val="0066CC"/>
            </a:solidFill>
            <a:ln w="18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lnSpc>
                  <a:spcPct val="93000"/>
                </a:lnSpc>
                <a:buClrTx/>
              </a:pPr>
              <a:r>
                <a:rPr lang="pt-BR" altLang="pt-BR" sz="24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rPr>
                <a:t>memória</a:t>
              </a:r>
            </a:p>
          </p:txBody>
        </p:sp>
        <p:sp>
          <p:nvSpPr>
            <p:cNvPr id="5" name="Rectangle 50"/>
            <p:cNvSpPr>
              <a:spLocks noChangeArrowheads="1"/>
            </p:cNvSpPr>
            <p:nvPr/>
          </p:nvSpPr>
          <p:spPr bwMode="auto">
            <a:xfrm>
              <a:off x="4100477" y="660428"/>
              <a:ext cx="1054453" cy="2016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pt-BR" altLang="pt-BR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before</a:t>
              </a:r>
              <a:endParaRPr lang="pt-BR" altLang="pt-BR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CaixaDeTexto 5"/>
            <p:cNvSpPr txBox="1"/>
            <p:nvPr/>
          </p:nvSpPr>
          <p:spPr>
            <a:xfrm>
              <a:off x="-4823" y="399143"/>
              <a:ext cx="2151588" cy="943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unsigned char</a:t>
              </a:r>
              <a:r>
                <a:rPr lang="pt-BR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before</a:t>
              </a:r>
              <a:r>
                <a:rPr lang="pt-BR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BR" sz="2400" b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unsigned char</a:t>
              </a:r>
              <a:r>
                <a:rPr lang="pt-BR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after</a:t>
              </a:r>
              <a:r>
                <a:rPr lang="pt-BR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BR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before</a:t>
              </a:r>
              <a:r>
                <a:rPr lang="pt-BR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= 0xB9;</a:t>
              </a:r>
            </a:p>
            <a:p>
              <a:r>
                <a:rPr lang="pt-BR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after</a:t>
              </a:r>
              <a:r>
                <a:rPr lang="pt-BR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pt-BR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before</a:t>
              </a:r>
              <a:r>
                <a:rPr lang="pt-BR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&lt;&lt; 1;</a:t>
              </a:r>
            </a:p>
            <a:p>
              <a:r>
                <a:rPr lang="pt-BR" sz="2400" dirty="0">
                  <a:solidFill>
                    <a:srgbClr val="008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//</a:t>
              </a:r>
              <a:r>
                <a:rPr lang="pt-BR" sz="2400" dirty="0" err="1">
                  <a:solidFill>
                    <a:srgbClr val="008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after</a:t>
              </a:r>
              <a:r>
                <a:rPr lang="pt-BR" sz="2400" dirty="0">
                  <a:solidFill>
                    <a:srgbClr val="008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0x72</a:t>
              </a:r>
            </a:p>
          </p:txBody>
        </p:sp>
        <p:sp>
          <p:nvSpPr>
            <p:cNvPr id="7" name="Rectangle 50"/>
            <p:cNvSpPr>
              <a:spLocks noChangeArrowheads="1"/>
            </p:cNvSpPr>
            <p:nvPr/>
          </p:nvSpPr>
          <p:spPr bwMode="auto">
            <a:xfrm>
              <a:off x="4100477" y="1131579"/>
              <a:ext cx="1054453" cy="202263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pt-BR" altLang="pt-BR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after</a:t>
              </a:r>
              <a:endParaRPr lang="pt-BR" altLang="pt-BR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ectangle 50"/>
            <p:cNvSpPr>
              <a:spLocks noChangeArrowheads="1"/>
            </p:cNvSpPr>
            <p:nvPr/>
          </p:nvSpPr>
          <p:spPr bwMode="auto">
            <a:xfrm>
              <a:off x="2667000" y="659767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1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sp>
          <p:nvSpPr>
            <p:cNvPr id="9" name="Rectangle 50"/>
            <p:cNvSpPr>
              <a:spLocks noChangeArrowheads="1"/>
            </p:cNvSpPr>
            <p:nvPr/>
          </p:nvSpPr>
          <p:spPr bwMode="auto">
            <a:xfrm>
              <a:off x="2846459" y="659767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0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sp>
          <p:nvSpPr>
            <p:cNvPr id="10" name="Rectangle 50"/>
            <p:cNvSpPr>
              <a:spLocks noChangeArrowheads="1"/>
            </p:cNvSpPr>
            <p:nvPr/>
          </p:nvSpPr>
          <p:spPr bwMode="auto">
            <a:xfrm>
              <a:off x="3025916" y="659767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1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sp>
          <p:nvSpPr>
            <p:cNvPr id="11" name="Rectangle 50"/>
            <p:cNvSpPr>
              <a:spLocks noChangeArrowheads="1"/>
            </p:cNvSpPr>
            <p:nvPr/>
          </p:nvSpPr>
          <p:spPr bwMode="auto">
            <a:xfrm>
              <a:off x="3205373" y="659767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1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sp>
          <p:nvSpPr>
            <p:cNvPr id="12" name="Rectangle 50"/>
            <p:cNvSpPr>
              <a:spLocks noChangeArrowheads="1"/>
            </p:cNvSpPr>
            <p:nvPr/>
          </p:nvSpPr>
          <p:spPr bwMode="auto">
            <a:xfrm>
              <a:off x="3384832" y="659767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1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sp>
          <p:nvSpPr>
            <p:cNvPr id="13" name="Rectangle 50"/>
            <p:cNvSpPr>
              <a:spLocks noChangeArrowheads="1"/>
            </p:cNvSpPr>
            <p:nvPr/>
          </p:nvSpPr>
          <p:spPr bwMode="auto">
            <a:xfrm>
              <a:off x="3564289" y="659767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0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sp>
          <p:nvSpPr>
            <p:cNvPr id="14" name="Rectangle 50"/>
            <p:cNvSpPr>
              <a:spLocks noChangeArrowheads="1"/>
            </p:cNvSpPr>
            <p:nvPr/>
          </p:nvSpPr>
          <p:spPr bwMode="auto">
            <a:xfrm>
              <a:off x="3743748" y="659767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15" name="Rectangle 50"/>
            <p:cNvSpPr>
              <a:spLocks noChangeArrowheads="1"/>
            </p:cNvSpPr>
            <p:nvPr/>
          </p:nvSpPr>
          <p:spPr bwMode="auto">
            <a:xfrm>
              <a:off x="3923179" y="659767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1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sp>
          <p:nvSpPr>
            <p:cNvPr id="16" name="Rectangle 50"/>
            <p:cNvSpPr>
              <a:spLocks noChangeArrowheads="1"/>
            </p:cNvSpPr>
            <p:nvPr/>
          </p:nvSpPr>
          <p:spPr bwMode="auto">
            <a:xfrm>
              <a:off x="2667000" y="457506"/>
              <a:ext cx="177298" cy="202261"/>
            </a:xfrm>
            <a:prstGeom prst="rect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1400" dirty="0" smtClean="0">
                  <a:solidFill>
                    <a:srgbClr val="000000"/>
                  </a:solidFill>
                </a:rPr>
                <a:t>7</a:t>
              </a:r>
              <a:endParaRPr lang="pt-BR" altLang="pt-BR" sz="1400" dirty="0">
                <a:solidFill>
                  <a:srgbClr val="000000"/>
                </a:solidFill>
              </a:endParaRPr>
            </a:p>
          </p:txBody>
        </p:sp>
        <p:sp>
          <p:nvSpPr>
            <p:cNvPr id="17" name="Rectangle 50"/>
            <p:cNvSpPr>
              <a:spLocks noChangeArrowheads="1"/>
            </p:cNvSpPr>
            <p:nvPr/>
          </p:nvSpPr>
          <p:spPr bwMode="auto">
            <a:xfrm>
              <a:off x="2846459" y="457506"/>
              <a:ext cx="177298" cy="202261"/>
            </a:xfrm>
            <a:prstGeom prst="rect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1400" dirty="0" smtClean="0">
                  <a:solidFill>
                    <a:srgbClr val="000000"/>
                  </a:solidFill>
                </a:rPr>
                <a:t>6</a:t>
              </a:r>
              <a:endParaRPr lang="pt-BR" altLang="pt-BR" sz="1400" dirty="0">
                <a:solidFill>
                  <a:srgbClr val="000000"/>
                </a:solidFill>
              </a:endParaRPr>
            </a:p>
          </p:txBody>
        </p:sp>
        <p:sp>
          <p:nvSpPr>
            <p:cNvPr id="18" name="Rectangle 50"/>
            <p:cNvSpPr>
              <a:spLocks noChangeArrowheads="1"/>
            </p:cNvSpPr>
            <p:nvPr/>
          </p:nvSpPr>
          <p:spPr bwMode="auto">
            <a:xfrm>
              <a:off x="3025916" y="457506"/>
              <a:ext cx="177298" cy="202261"/>
            </a:xfrm>
            <a:prstGeom prst="rect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1400" dirty="0" smtClean="0">
                  <a:solidFill>
                    <a:srgbClr val="000000"/>
                  </a:solidFill>
                </a:rPr>
                <a:t>5</a:t>
              </a:r>
              <a:endParaRPr lang="pt-BR" altLang="pt-BR" sz="1400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50"/>
            <p:cNvSpPr>
              <a:spLocks noChangeArrowheads="1"/>
            </p:cNvSpPr>
            <p:nvPr/>
          </p:nvSpPr>
          <p:spPr bwMode="auto">
            <a:xfrm>
              <a:off x="3205373" y="457506"/>
              <a:ext cx="177298" cy="202261"/>
            </a:xfrm>
            <a:prstGeom prst="rect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1400" dirty="0" smtClean="0">
                  <a:solidFill>
                    <a:srgbClr val="000000"/>
                  </a:solidFill>
                </a:rPr>
                <a:t>4</a:t>
              </a:r>
              <a:endParaRPr lang="pt-BR" altLang="pt-BR" sz="1400" dirty="0">
                <a:solidFill>
                  <a:srgbClr val="000000"/>
                </a:solidFill>
              </a:endParaRPr>
            </a:p>
          </p:txBody>
        </p:sp>
        <p:sp>
          <p:nvSpPr>
            <p:cNvPr id="20" name="Rectangle 50"/>
            <p:cNvSpPr>
              <a:spLocks noChangeArrowheads="1"/>
            </p:cNvSpPr>
            <p:nvPr/>
          </p:nvSpPr>
          <p:spPr bwMode="auto">
            <a:xfrm>
              <a:off x="3384832" y="457506"/>
              <a:ext cx="177298" cy="202261"/>
            </a:xfrm>
            <a:prstGeom prst="rect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1400" dirty="0" smtClean="0">
                  <a:solidFill>
                    <a:srgbClr val="000000"/>
                  </a:solidFill>
                </a:rPr>
                <a:t>3</a:t>
              </a:r>
              <a:endParaRPr lang="pt-BR" altLang="pt-BR" sz="1400" dirty="0">
                <a:solidFill>
                  <a:srgbClr val="000000"/>
                </a:solidFill>
              </a:endParaRPr>
            </a:p>
          </p:txBody>
        </p:sp>
        <p:sp>
          <p:nvSpPr>
            <p:cNvPr id="21" name="Rectangle 50"/>
            <p:cNvSpPr>
              <a:spLocks noChangeArrowheads="1"/>
            </p:cNvSpPr>
            <p:nvPr/>
          </p:nvSpPr>
          <p:spPr bwMode="auto">
            <a:xfrm>
              <a:off x="3564289" y="457506"/>
              <a:ext cx="177298" cy="202261"/>
            </a:xfrm>
            <a:prstGeom prst="rect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1400" dirty="0" smtClean="0">
                  <a:solidFill>
                    <a:srgbClr val="000000"/>
                  </a:solidFill>
                </a:rPr>
                <a:t>2</a:t>
              </a:r>
              <a:endParaRPr lang="pt-BR" altLang="pt-BR" sz="1400" dirty="0">
                <a:solidFill>
                  <a:srgbClr val="000000"/>
                </a:solidFill>
              </a:endParaRPr>
            </a:p>
          </p:txBody>
        </p:sp>
        <p:sp>
          <p:nvSpPr>
            <p:cNvPr id="22" name="Rectangle 50"/>
            <p:cNvSpPr>
              <a:spLocks noChangeArrowheads="1"/>
            </p:cNvSpPr>
            <p:nvPr/>
          </p:nvSpPr>
          <p:spPr bwMode="auto">
            <a:xfrm>
              <a:off x="3743748" y="457506"/>
              <a:ext cx="177298" cy="202261"/>
            </a:xfrm>
            <a:prstGeom prst="rect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1400" dirty="0" smtClean="0">
                  <a:solidFill>
                    <a:srgbClr val="000000"/>
                  </a:solidFill>
                </a:rPr>
                <a:t>1</a:t>
              </a:r>
              <a:endParaRPr lang="pt-BR" altLang="pt-BR" sz="1400" dirty="0">
                <a:solidFill>
                  <a:srgbClr val="000000"/>
                </a:solidFill>
              </a:endParaRPr>
            </a:p>
          </p:txBody>
        </p:sp>
        <p:sp>
          <p:nvSpPr>
            <p:cNvPr id="23" name="Rectangle 50"/>
            <p:cNvSpPr>
              <a:spLocks noChangeArrowheads="1"/>
            </p:cNvSpPr>
            <p:nvPr/>
          </p:nvSpPr>
          <p:spPr bwMode="auto">
            <a:xfrm>
              <a:off x="3923179" y="457506"/>
              <a:ext cx="177298" cy="202261"/>
            </a:xfrm>
            <a:prstGeom prst="rect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1400" dirty="0" smtClean="0">
                  <a:solidFill>
                    <a:srgbClr val="000000"/>
                  </a:solidFill>
                </a:rPr>
                <a:t>0</a:t>
              </a:r>
              <a:endParaRPr lang="pt-BR" altLang="pt-BR" sz="1400" dirty="0">
                <a:solidFill>
                  <a:srgbClr val="000000"/>
                </a:solidFill>
              </a:endParaRPr>
            </a:p>
          </p:txBody>
        </p:sp>
        <p:sp>
          <p:nvSpPr>
            <p:cNvPr id="24" name="Rectangle 50"/>
            <p:cNvSpPr>
              <a:spLocks noChangeArrowheads="1"/>
            </p:cNvSpPr>
            <p:nvPr/>
          </p:nvSpPr>
          <p:spPr bwMode="auto">
            <a:xfrm>
              <a:off x="2667000" y="1131581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0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sp>
          <p:nvSpPr>
            <p:cNvPr id="25" name="Rectangle 50"/>
            <p:cNvSpPr>
              <a:spLocks noChangeArrowheads="1"/>
            </p:cNvSpPr>
            <p:nvPr/>
          </p:nvSpPr>
          <p:spPr bwMode="auto">
            <a:xfrm>
              <a:off x="2846459" y="1131581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1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sp>
          <p:nvSpPr>
            <p:cNvPr id="26" name="Rectangle 50"/>
            <p:cNvSpPr>
              <a:spLocks noChangeArrowheads="1"/>
            </p:cNvSpPr>
            <p:nvPr/>
          </p:nvSpPr>
          <p:spPr bwMode="auto">
            <a:xfrm>
              <a:off x="3025916" y="1131581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1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sp>
          <p:nvSpPr>
            <p:cNvPr id="27" name="Rectangle 50"/>
            <p:cNvSpPr>
              <a:spLocks noChangeArrowheads="1"/>
            </p:cNvSpPr>
            <p:nvPr/>
          </p:nvSpPr>
          <p:spPr bwMode="auto">
            <a:xfrm>
              <a:off x="3205373" y="1131581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1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sp>
          <p:nvSpPr>
            <p:cNvPr id="28" name="Rectangle 50"/>
            <p:cNvSpPr>
              <a:spLocks noChangeArrowheads="1"/>
            </p:cNvSpPr>
            <p:nvPr/>
          </p:nvSpPr>
          <p:spPr bwMode="auto">
            <a:xfrm>
              <a:off x="3384832" y="1131581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0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sp>
          <p:nvSpPr>
            <p:cNvPr id="29" name="Rectangle 50"/>
            <p:cNvSpPr>
              <a:spLocks noChangeArrowheads="1"/>
            </p:cNvSpPr>
            <p:nvPr/>
          </p:nvSpPr>
          <p:spPr bwMode="auto">
            <a:xfrm>
              <a:off x="3564289" y="1131581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0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sp>
          <p:nvSpPr>
            <p:cNvPr id="30" name="Rectangle 50"/>
            <p:cNvSpPr>
              <a:spLocks noChangeArrowheads="1"/>
            </p:cNvSpPr>
            <p:nvPr/>
          </p:nvSpPr>
          <p:spPr bwMode="auto">
            <a:xfrm>
              <a:off x="3743748" y="1131581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1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sp>
          <p:nvSpPr>
            <p:cNvPr id="31" name="Rectangle 50"/>
            <p:cNvSpPr>
              <a:spLocks noChangeArrowheads="1"/>
            </p:cNvSpPr>
            <p:nvPr/>
          </p:nvSpPr>
          <p:spPr bwMode="auto">
            <a:xfrm>
              <a:off x="3923179" y="1131581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0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cxnSp>
          <p:nvCxnSpPr>
            <p:cNvPr id="32" name="Conector de seta reta 31"/>
            <p:cNvCxnSpPr>
              <a:stCxn id="9" idx="2"/>
              <a:endCxn id="24" idx="0"/>
            </p:cNvCxnSpPr>
            <p:nvPr/>
          </p:nvCxnSpPr>
          <p:spPr>
            <a:xfrm flipH="1">
              <a:off x="2755650" y="862028"/>
              <a:ext cx="179459" cy="269553"/>
            </a:xfrm>
            <a:prstGeom prst="straightConnector1">
              <a:avLst/>
            </a:prstGeom>
            <a:ln w="9525">
              <a:solidFill>
                <a:srgbClr val="0070C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/>
            <p:cNvCxnSpPr>
              <a:stCxn id="10" idx="2"/>
              <a:endCxn id="25" idx="0"/>
            </p:cNvCxnSpPr>
            <p:nvPr/>
          </p:nvCxnSpPr>
          <p:spPr>
            <a:xfrm flipH="1">
              <a:off x="2935108" y="862028"/>
              <a:ext cx="179457" cy="269553"/>
            </a:xfrm>
            <a:prstGeom prst="straightConnector1">
              <a:avLst/>
            </a:prstGeom>
            <a:ln w="9525">
              <a:solidFill>
                <a:srgbClr val="0070C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/>
            <p:cNvCxnSpPr>
              <a:stCxn id="11" idx="2"/>
              <a:endCxn id="26" idx="0"/>
            </p:cNvCxnSpPr>
            <p:nvPr/>
          </p:nvCxnSpPr>
          <p:spPr>
            <a:xfrm flipH="1">
              <a:off x="3114566" y="862028"/>
              <a:ext cx="179457" cy="269553"/>
            </a:xfrm>
            <a:prstGeom prst="straightConnector1">
              <a:avLst/>
            </a:prstGeom>
            <a:ln w="9525">
              <a:solidFill>
                <a:srgbClr val="0070C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de seta reta 34"/>
            <p:cNvCxnSpPr>
              <a:stCxn id="12" idx="2"/>
              <a:endCxn id="27" idx="0"/>
            </p:cNvCxnSpPr>
            <p:nvPr/>
          </p:nvCxnSpPr>
          <p:spPr>
            <a:xfrm flipH="1">
              <a:off x="3294023" y="862028"/>
              <a:ext cx="179459" cy="269553"/>
            </a:xfrm>
            <a:prstGeom prst="straightConnector1">
              <a:avLst/>
            </a:prstGeom>
            <a:ln w="9525">
              <a:solidFill>
                <a:srgbClr val="0070C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 de seta reta 35"/>
            <p:cNvCxnSpPr>
              <a:stCxn id="13" idx="2"/>
              <a:endCxn id="28" idx="0"/>
            </p:cNvCxnSpPr>
            <p:nvPr/>
          </p:nvCxnSpPr>
          <p:spPr>
            <a:xfrm flipH="1">
              <a:off x="3473482" y="862028"/>
              <a:ext cx="179457" cy="269553"/>
            </a:xfrm>
            <a:prstGeom prst="straightConnector1">
              <a:avLst/>
            </a:prstGeom>
            <a:ln w="9525">
              <a:solidFill>
                <a:srgbClr val="0070C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/>
            <p:cNvCxnSpPr>
              <a:stCxn id="14" idx="2"/>
              <a:endCxn id="29" idx="0"/>
            </p:cNvCxnSpPr>
            <p:nvPr/>
          </p:nvCxnSpPr>
          <p:spPr>
            <a:xfrm flipH="1">
              <a:off x="3652939" y="862028"/>
              <a:ext cx="179459" cy="269553"/>
            </a:xfrm>
            <a:prstGeom prst="straightConnector1">
              <a:avLst/>
            </a:prstGeom>
            <a:ln w="9525">
              <a:solidFill>
                <a:srgbClr val="0070C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/>
            <p:cNvCxnSpPr>
              <a:stCxn id="15" idx="2"/>
              <a:endCxn id="30" idx="0"/>
            </p:cNvCxnSpPr>
            <p:nvPr/>
          </p:nvCxnSpPr>
          <p:spPr>
            <a:xfrm flipH="1">
              <a:off x="3832398" y="862028"/>
              <a:ext cx="179431" cy="269553"/>
            </a:xfrm>
            <a:prstGeom prst="straightConnector1">
              <a:avLst/>
            </a:prstGeom>
            <a:ln w="9525">
              <a:solidFill>
                <a:srgbClr val="0070C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em curva 38"/>
            <p:cNvCxnSpPr>
              <a:stCxn id="40" idx="1"/>
              <a:endCxn id="31" idx="0"/>
            </p:cNvCxnSpPr>
            <p:nvPr/>
          </p:nvCxnSpPr>
          <p:spPr>
            <a:xfrm rot="10800000" flipV="1">
              <a:off x="4011828" y="996803"/>
              <a:ext cx="90808" cy="134778"/>
            </a:xfrm>
            <a:prstGeom prst="curvedConnector2">
              <a:avLst/>
            </a:prstGeom>
            <a:ln w="9525">
              <a:solidFill>
                <a:srgbClr val="0070C0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50"/>
            <p:cNvSpPr>
              <a:spLocks noChangeArrowheads="1"/>
            </p:cNvSpPr>
            <p:nvPr/>
          </p:nvSpPr>
          <p:spPr bwMode="auto">
            <a:xfrm>
              <a:off x="4102636" y="895672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0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40471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Deslocamento aritmético direita</a:t>
            </a:r>
            <a:endParaRPr lang="pt-BR" dirty="0"/>
          </a:p>
        </p:txBody>
      </p:sp>
      <p:grpSp>
        <p:nvGrpSpPr>
          <p:cNvPr id="86" name="Grupo 85"/>
          <p:cNvGrpSpPr/>
          <p:nvPr/>
        </p:nvGrpSpPr>
        <p:grpSpPr>
          <a:xfrm>
            <a:off x="72000" y="1989000"/>
            <a:ext cx="9000000" cy="2880000"/>
            <a:chOff x="-4823" y="15240"/>
            <a:chExt cx="5159753" cy="1402080"/>
          </a:xfrm>
        </p:grpSpPr>
        <p:sp>
          <p:nvSpPr>
            <p:cNvPr id="87" name="Retângulo 1"/>
            <p:cNvSpPr>
              <a:spLocks noChangeArrowheads="1"/>
            </p:cNvSpPr>
            <p:nvPr/>
          </p:nvSpPr>
          <p:spPr bwMode="auto">
            <a:xfrm>
              <a:off x="2400301" y="376085"/>
              <a:ext cx="1940204" cy="1041235"/>
            </a:xfrm>
            <a:prstGeom prst="rect">
              <a:avLst/>
            </a:prstGeom>
            <a:solidFill>
              <a:srgbClr val="FFFFFF"/>
            </a:solidFill>
            <a:ln w="18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</a:pP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sp>
          <p:nvSpPr>
            <p:cNvPr id="88" name="Retângulo 56"/>
            <p:cNvSpPr>
              <a:spLocks noChangeArrowheads="1"/>
            </p:cNvSpPr>
            <p:nvPr/>
          </p:nvSpPr>
          <p:spPr bwMode="auto">
            <a:xfrm>
              <a:off x="2400301" y="15240"/>
              <a:ext cx="1940204" cy="388149"/>
            </a:xfrm>
            <a:prstGeom prst="rect">
              <a:avLst/>
            </a:prstGeom>
            <a:solidFill>
              <a:srgbClr val="0066CC"/>
            </a:solidFill>
            <a:ln w="18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lnSpc>
                  <a:spcPct val="93000"/>
                </a:lnSpc>
                <a:buClrTx/>
              </a:pPr>
              <a:r>
                <a:rPr lang="pt-BR" altLang="pt-BR" sz="24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rPr>
                <a:t>memória</a:t>
              </a:r>
            </a:p>
          </p:txBody>
        </p:sp>
        <p:sp>
          <p:nvSpPr>
            <p:cNvPr id="89" name="Rectangle 50"/>
            <p:cNvSpPr>
              <a:spLocks noChangeArrowheads="1"/>
            </p:cNvSpPr>
            <p:nvPr/>
          </p:nvSpPr>
          <p:spPr bwMode="auto">
            <a:xfrm>
              <a:off x="4100477" y="660428"/>
              <a:ext cx="1054453" cy="2016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pt-BR" altLang="pt-BR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before</a:t>
              </a:r>
              <a:endParaRPr lang="pt-BR" altLang="pt-BR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0" name="CaixaDeTexto 89"/>
            <p:cNvSpPr txBox="1"/>
            <p:nvPr/>
          </p:nvSpPr>
          <p:spPr>
            <a:xfrm>
              <a:off x="-4823" y="399143"/>
              <a:ext cx="2054173" cy="943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char</a:t>
              </a:r>
              <a:r>
                <a:rPr lang="pt-BR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before</a:t>
              </a:r>
              <a:r>
                <a:rPr lang="pt-BR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BR" sz="2400" b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char</a:t>
              </a:r>
              <a:r>
                <a:rPr lang="pt-BR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after</a:t>
              </a:r>
              <a:r>
                <a:rPr lang="pt-BR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BR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before</a:t>
              </a:r>
              <a:r>
                <a:rPr lang="pt-BR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= 0xB9;</a:t>
              </a:r>
            </a:p>
            <a:p>
              <a:r>
                <a:rPr lang="pt-BR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after</a:t>
              </a:r>
              <a:r>
                <a:rPr lang="pt-BR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pt-BR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before</a:t>
              </a:r>
              <a:r>
                <a:rPr lang="pt-BR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&gt;&gt; 1;</a:t>
              </a:r>
            </a:p>
            <a:p>
              <a:r>
                <a:rPr lang="pt-BR" sz="2400" dirty="0">
                  <a:solidFill>
                    <a:srgbClr val="008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//</a:t>
              </a:r>
              <a:r>
                <a:rPr lang="pt-BR" sz="2400" dirty="0" err="1">
                  <a:solidFill>
                    <a:srgbClr val="008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after</a:t>
              </a:r>
              <a:r>
                <a:rPr lang="pt-BR" sz="2400" dirty="0">
                  <a:solidFill>
                    <a:srgbClr val="008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0xDC </a:t>
              </a:r>
            </a:p>
          </p:txBody>
        </p:sp>
        <p:sp>
          <p:nvSpPr>
            <p:cNvPr id="91" name="Rectangle 50"/>
            <p:cNvSpPr>
              <a:spLocks noChangeArrowheads="1"/>
            </p:cNvSpPr>
            <p:nvPr/>
          </p:nvSpPr>
          <p:spPr bwMode="auto">
            <a:xfrm>
              <a:off x="4100477" y="1131579"/>
              <a:ext cx="1054453" cy="202263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pt-BR" altLang="pt-BR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after</a:t>
              </a:r>
              <a:endParaRPr lang="pt-BR" altLang="pt-BR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2" name="Rectangle 50"/>
            <p:cNvSpPr>
              <a:spLocks noChangeArrowheads="1"/>
            </p:cNvSpPr>
            <p:nvPr/>
          </p:nvSpPr>
          <p:spPr bwMode="auto">
            <a:xfrm>
              <a:off x="2667000" y="659767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1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sp>
          <p:nvSpPr>
            <p:cNvPr id="93" name="Rectangle 50"/>
            <p:cNvSpPr>
              <a:spLocks noChangeArrowheads="1"/>
            </p:cNvSpPr>
            <p:nvPr/>
          </p:nvSpPr>
          <p:spPr bwMode="auto">
            <a:xfrm>
              <a:off x="2846459" y="659767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0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sp>
          <p:nvSpPr>
            <p:cNvPr id="94" name="Rectangle 50"/>
            <p:cNvSpPr>
              <a:spLocks noChangeArrowheads="1"/>
            </p:cNvSpPr>
            <p:nvPr/>
          </p:nvSpPr>
          <p:spPr bwMode="auto">
            <a:xfrm>
              <a:off x="3025916" y="659767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1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sp>
          <p:nvSpPr>
            <p:cNvPr id="95" name="Rectangle 50"/>
            <p:cNvSpPr>
              <a:spLocks noChangeArrowheads="1"/>
            </p:cNvSpPr>
            <p:nvPr/>
          </p:nvSpPr>
          <p:spPr bwMode="auto">
            <a:xfrm>
              <a:off x="3205373" y="659767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1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sp>
          <p:nvSpPr>
            <p:cNvPr id="96" name="Rectangle 50"/>
            <p:cNvSpPr>
              <a:spLocks noChangeArrowheads="1"/>
            </p:cNvSpPr>
            <p:nvPr/>
          </p:nvSpPr>
          <p:spPr bwMode="auto">
            <a:xfrm>
              <a:off x="3384832" y="659767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1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sp>
          <p:nvSpPr>
            <p:cNvPr id="97" name="Rectangle 50"/>
            <p:cNvSpPr>
              <a:spLocks noChangeArrowheads="1"/>
            </p:cNvSpPr>
            <p:nvPr/>
          </p:nvSpPr>
          <p:spPr bwMode="auto">
            <a:xfrm>
              <a:off x="3564289" y="659767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0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sp>
          <p:nvSpPr>
            <p:cNvPr id="98" name="Rectangle 50"/>
            <p:cNvSpPr>
              <a:spLocks noChangeArrowheads="1"/>
            </p:cNvSpPr>
            <p:nvPr/>
          </p:nvSpPr>
          <p:spPr bwMode="auto">
            <a:xfrm>
              <a:off x="3743748" y="659767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99" name="Rectangle 50"/>
            <p:cNvSpPr>
              <a:spLocks noChangeArrowheads="1"/>
            </p:cNvSpPr>
            <p:nvPr/>
          </p:nvSpPr>
          <p:spPr bwMode="auto">
            <a:xfrm>
              <a:off x="3923179" y="659767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1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sp>
          <p:nvSpPr>
            <p:cNvPr id="100" name="Rectangle 50"/>
            <p:cNvSpPr>
              <a:spLocks noChangeArrowheads="1"/>
            </p:cNvSpPr>
            <p:nvPr/>
          </p:nvSpPr>
          <p:spPr bwMode="auto">
            <a:xfrm>
              <a:off x="2667000" y="457506"/>
              <a:ext cx="177298" cy="202261"/>
            </a:xfrm>
            <a:prstGeom prst="rect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1400" dirty="0" smtClean="0">
                  <a:solidFill>
                    <a:srgbClr val="000000"/>
                  </a:solidFill>
                </a:rPr>
                <a:t>7</a:t>
              </a:r>
              <a:endParaRPr lang="pt-BR" altLang="pt-BR" sz="1400" dirty="0">
                <a:solidFill>
                  <a:srgbClr val="000000"/>
                </a:solidFill>
              </a:endParaRPr>
            </a:p>
          </p:txBody>
        </p:sp>
        <p:sp>
          <p:nvSpPr>
            <p:cNvPr id="101" name="Rectangle 50"/>
            <p:cNvSpPr>
              <a:spLocks noChangeArrowheads="1"/>
            </p:cNvSpPr>
            <p:nvPr/>
          </p:nvSpPr>
          <p:spPr bwMode="auto">
            <a:xfrm>
              <a:off x="2846459" y="457506"/>
              <a:ext cx="177298" cy="202261"/>
            </a:xfrm>
            <a:prstGeom prst="rect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1400" dirty="0" smtClean="0">
                  <a:solidFill>
                    <a:srgbClr val="000000"/>
                  </a:solidFill>
                </a:rPr>
                <a:t>6</a:t>
              </a:r>
              <a:endParaRPr lang="pt-BR" altLang="pt-BR" sz="1400" dirty="0">
                <a:solidFill>
                  <a:srgbClr val="000000"/>
                </a:solidFill>
              </a:endParaRPr>
            </a:p>
          </p:txBody>
        </p:sp>
        <p:sp>
          <p:nvSpPr>
            <p:cNvPr id="102" name="Rectangle 50"/>
            <p:cNvSpPr>
              <a:spLocks noChangeArrowheads="1"/>
            </p:cNvSpPr>
            <p:nvPr/>
          </p:nvSpPr>
          <p:spPr bwMode="auto">
            <a:xfrm>
              <a:off x="3025916" y="457506"/>
              <a:ext cx="177298" cy="202261"/>
            </a:xfrm>
            <a:prstGeom prst="rect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1400" dirty="0" smtClean="0">
                  <a:solidFill>
                    <a:srgbClr val="000000"/>
                  </a:solidFill>
                </a:rPr>
                <a:t>5</a:t>
              </a:r>
              <a:endParaRPr lang="pt-BR" altLang="pt-BR" sz="1400" dirty="0">
                <a:solidFill>
                  <a:srgbClr val="000000"/>
                </a:solidFill>
              </a:endParaRPr>
            </a:p>
          </p:txBody>
        </p:sp>
        <p:sp>
          <p:nvSpPr>
            <p:cNvPr id="103" name="Rectangle 50"/>
            <p:cNvSpPr>
              <a:spLocks noChangeArrowheads="1"/>
            </p:cNvSpPr>
            <p:nvPr/>
          </p:nvSpPr>
          <p:spPr bwMode="auto">
            <a:xfrm>
              <a:off x="3205373" y="457506"/>
              <a:ext cx="177298" cy="202261"/>
            </a:xfrm>
            <a:prstGeom prst="rect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1400" dirty="0" smtClean="0">
                  <a:solidFill>
                    <a:srgbClr val="000000"/>
                  </a:solidFill>
                </a:rPr>
                <a:t>4</a:t>
              </a:r>
              <a:endParaRPr lang="pt-BR" altLang="pt-BR" sz="1400" dirty="0">
                <a:solidFill>
                  <a:srgbClr val="000000"/>
                </a:solidFill>
              </a:endParaRPr>
            </a:p>
          </p:txBody>
        </p:sp>
        <p:sp>
          <p:nvSpPr>
            <p:cNvPr id="104" name="Rectangle 50"/>
            <p:cNvSpPr>
              <a:spLocks noChangeArrowheads="1"/>
            </p:cNvSpPr>
            <p:nvPr/>
          </p:nvSpPr>
          <p:spPr bwMode="auto">
            <a:xfrm>
              <a:off x="3384832" y="457506"/>
              <a:ext cx="177298" cy="202261"/>
            </a:xfrm>
            <a:prstGeom prst="rect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1400" dirty="0" smtClean="0">
                  <a:solidFill>
                    <a:srgbClr val="000000"/>
                  </a:solidFill>
                </a:rPr>
                <a:t>3</a:t>
              </a:r>
              <a:endParaRPr lang="pt-BR" altLang="pt-BR" sz="1400" dirty="0">
                <a:solidFill>
                  <a:srgbClr val="000000"/>
                </a:solidFill>
              </a:endParaRPr>
            </a:p>
          </p:txBody>
        </p:sp>
        <p:sp>
          <p:nvSpPr>
            <p:cNvPr id="105" name="Rectangle 50"/>
            <p:cNvSpPr>
              <a:spLocks noChangeArrowheads="1"/>
            </p:cNvSpPr>
            <p:nvPr/>
          </p:nvSpPr>
          <p:spPr bwMode="auto">
            <a:xfrm>
              <a:off x="3564289" y="457506"/>
              <a:ext cx="177298" cy="202261"/>
            </a:xfrm>
            <a:prstGeom prst="rect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1400" dirty="0" smtClean="0">
                  <a:solidFill>
                    <a:srgbClr val="000000"/>
                  </a:solidFill>
                </a:rPr>
                <a:t>2</a:t>
              </a:r>
              <a:endParaRPr lang="pt-BR" altLang="pt-BR" sz="1400" dirty="0">
                <a:solidFill>
                  <a:srgbClr val="000000"/>
                </a:solidFill>
              </a:endParaRPr>
            </a:p>
          </p:txBody>
        </p:sp>
        <p:sp>
          <p:nvSpPr>
            <p:cNvPr id="106" name="Rectangle 50"/>
            <p:cNvSpPr>
              <a:spLocks noChangeArrowheads="1"/>
            </p:cNvSpPr>
            <p:nvPr/>
          </p:nvSpPr>
          <p:spPr bwMode="auto">
            <a:xfrm>
              <a:off x="3743748" y="457506"/>
              <a:ext cx="177298" cy="202261"/>
            </a:xfrm>
            <a:prstGeom prst="rect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1400" dirty="0" smtClean="0">
                  <a:solidFill>
                    <a:srgbClr val="000000"/>
                  </a:solidFill>
                </a:rPr>
                <a:t>1</a:t>
              </a:r>
              <a:endParaRPr lang="pt-BR" altLang="pt-BR" sz="1400" dirty="0">
                <a:solidFill>
                  <a:srgbClr val="000000"/>
                </a:solidFill>
              </a:endParaRPr>
            </a:p>
          </p:txBody>
        </p:sp>
        <p:sp>
          <p:nvSpPr>
            <p:cNvPr id="107" name="Rectangle 50"/>
            <p:cNvSpPr>
              <a:spLocks noChangeArrowheads="1"/>
            </p:cNvSpPr>
            <p:nvPr/>
          </p:nvSpPr>
          <p:spPr bwMode="auto">
            <a:xfrm>
              <a:off x="3923179" y="457506"/>
              <a:ext cx="177298" cy="202261"/>
            </a:xfrm>
            <a:prstGeom prst="rect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1400" dirty="0" smtClean="0">
                  <a:solidFill>
                    <a:srgbClr val="000000"/>
                  </a:solidFill>
                </a:rPr>
                <a:t>0</a:t>
              </a:r>
              <a:endParaRPr lang="pt-BR" altLang="pt-BR" sz="1400" dirty="0">
                <a:solidFill>
                  <a:srgbClr val="000000"/>
                </a:solidFill>
              </a:endParaRPr>
            </a:p>
          </p:txBody>
        </p:sp>
        <p:sp>
          <p:nvSpPr>
            <p:cNvPr id="108" name="Rectangle 50"/>
            <p:cNvSpPr>
              <a:spLocks noChangeArrowheads="1"/>
            </p:cNvSpPr>
            <p:nvPr/>
          </p:nvSpPr>
          <p:spPr bwMode="auto">
            <a:xfrm>
              <a:off x="2667000" y="1131581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1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sp>
          <p:nvSpPr>
            <p:cNvPr id="109" name="Rectangle 50"/>
            <p:cNvSpPr>
              <a:spLocks noChangeArrowheads="1"/>
            </p:cNvSpPr>
            <p:nvPr/>
          </p:nvSpPr>
          <p:spPr bwMode="auto">
            <a:xfrm>
              <a:off x="2846459" y="1131581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1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sp>
          <p:nvSpPr>
            <p:cNvPr id="110" name="Rectangle 50"/>
            <p:cNvSpPr>
              <a:spLocks noChangeArrowheads="1"/>
            </p:cNvSpPr>
            <p:nvPr/>
          </p:nvSpPr>
          <p:spPr bwMode="auto">
            <a:xfrm>
              <a:off x="3025916" y="1131581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0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sp>
          <p:nvSpPr>
            <p:cNvPr id="111" name="Rectangle 50"/>
            <p:cNvSpPr>
              <a:spLocks noChangeArrowheads="1"/>
            </p:cNvSpPr>
            <p:nvPr/>
          </p:nvSpPr>
          <p:spPr bwMode="auto">
            <a:xfrm>
              <a:off x="3205373" y="1131581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1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sp>
          <p:nvSpPr>
            <p:cNvPr id="112" name="Rectangle 50"/>
            <p:cNvSpPr>
              <a:spLocks noChangeArrowheads="1"/>
            </p:cNvSpPr>
            <p:nvPr/>
          </p:nvSpPr>
          <p:spPr bwMode="auto">
            <a:xfrm>
              <a:off x="3384832" y="1131581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1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sp>
          <p:nvSpPr>
            <p:cNvPr id="113" name="Rectangle 50"/>
            <p:cNvSpPr>
              <a:spLocks noChangeArrowheads="1"/>
            </p:cNvSpPr>
            <p:nvPr/>
          </p:nvSpPr>
          <p:spPr bwMode="auto">
            <a:xfrm>
              <a:off x="3564289" y="1131581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1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sp>
          <p:nvSpPr>
            <p:cNvPr id="114" name="Rectangle 50"/>
            <p:cNvSpPr>
              <a:spLocks noChangeArrowheads="1"/>
            </p:cNvSpPr>
            <p:nvPr/>
          </p:nvSpPr>
          <p:spPr bwMode="auto">
            <a:xfrm>
              <a:off x="3743748" y="1131581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0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sp>
          <p:nvSpPr>
            <p:cNvPr id="115" name="Rectangle 50"/>
            <p:cNvSpPr>
              <a:spLocks noChangeArrowheads="1"/>
            </p:cNvSpPr>
            <p:nvPr/>
          </p:nvSpPr>
          <p:spPr bwMode="auto">
            <a:xfrm>
              <a:off x="3923179" y="1131581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0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cxnSp>
          <p:nvCxnSpPr>
            <p:cNvPr id="116" name="Conector de seta reta 115"/>
            <p:cNvCxnSpPr>
              <a:stCxn id="92" idx="2"/>
              <a:endCxn id="109" idx="0"/>
            </p:cNvCxnSpPr>
            <p:nvPr/>
          </p:nvCxnSpPr>
          <p:spPr>
            <a:xfrm>
              <a:off x="2755649" y="862028"/>
              <a:ext cx="179459" cy="269553"/>
            </a:xfrm>
            <a:prstGeom prst="straightConnector1">
              <a:avLst/>
            </a:prstGeom>
            <a:ln w="9525">
              <a:solidFill>
                <a:schemeClr val="accent5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ector de seta reta 116"/>
            <p:cNvCxnSpPr>
              <a:stCxn id="93" idx="2"/>
              <a:endCxn id="110" idx="0"/>
            </p:cNvCxnSpPr>
            <p:nvPr/>
          </p:nvCxnSpPr>
          <p:spPr>
            <a:xfrm>
              <a:off x="2935108" y="862028"/>
              <a:ext cx="179457" cy="269553"/>
            </a:xfrm>
            <a:prstGeom prst="straightConnector1">
              <a:avLst/>
            </a:prstGeom>
            <a:ln w="9525">
              <a:solidFill>
                <a:schemeClr val="accent5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ector de seta reta 117"/>
            <p:cNvCxnSpPr>
              <a:endCxn id="111" idx="0"/>
            </p:cNvCxnSpPr>
            <p:nvPr/>
          </p:nvCxnSpPr>
          <p:spPr>
            <a:xfrm>
              <a:off x="3108753" y="862028"/>
              <a:ext cx="185269" cy="269553"/>
            </a:xfrm>
            <a:prstGeom prst="straightConnector1">
              <a:avLst/>
            </a:prstGeom>
            <a:ln w="9525">
              <a:solidFill>
                <a:schemeClr val="accent5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ector de seta reta 118"/>
            <p:cNvCxnSpPr>
              <a:stCxn id="95" idx="2"/>
              <a:endCxn id="112" idx="0"/>
            </p:cNvCxnSpPr>
            <p:nvPr/>
          </p:nvCxnSpPr>
          <p:spPr>
            <a:xfrm>
              <a:off x="3294022" y="862028"/>
              <a:ext cx="179459" cy="269553"/>
            </a:xfrm>
            <a:prstGeom prst="straightConnector1">
              <a:avLst/>
            </a:prstGeom>
            <a:ln w="9525">
              <a:solidFill>
                <a:schemeClr val="accent5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ector de seta reta 119"/>
            <p:cNvCxnSpPr>
              <a:stCxn id="96" idx="2"/>
              <a:endCxn id="113" idx="0"/>
            </p:cNvCxnSpPr>
            <p:nvPr/>
          </p:nvCxnSpPr>
          <p:spPr>
            <a:xfrm>
              <a:off x="3473481" y="862028"/>
              <a:ext cx="179457" cy="269553"/>
            </a:xfrm>
            <a:prstGeom prst="straightConnector1">
              <a:avLst/>
            </a:prstGeom>
            <a:ln w="9525">
              <a:solidFill>
                <a:schemeClr val="accent5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ector de seta reta 120"/>
            <p:cNvCxnSpPr>
              <a:stCxn id="97" idx="2"/>
              <a:endCxn id="114" idx="0"/>
            </p:cNvCxnSpPr>
            <p:nvPr/>
          </p:nvCxnSpPr>
          <p:spPr>
            <a:xfrm>
              <a:off x="3652938" y="862028"/>
              <a:ext cx="179459" cy="269553"/>
            </a:xfrm>
            <a:prstGeom prst="straightConnector1">
              <a:avLst/>
            </a:prstGeom>
            <a:ln w="9525">
              <a:solidFill>
                <a:schemeClr val="accent5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ector de seta reta 121"/>
            <p:cNvCxnSpPr>
              <a:stCxn id="98" idx="2"/>
              <a:endCxn id="115" idx="0"/>
            </p:cNvCxnSpPr>
            <p:nvPr/>
          </p:nvCxnSpPr>
          <p:spPr>
            <a:xfrm>
              <a:off x="3832397" y="862028"/>
              <a:ext cx="179431" cy="269553"/>
            </a:xfrm>
            <a:prstGeom prst="straightConnector1">
              <a:avLst/>
            </a:prstGeom>
            <a:ln w="9525">
              <a:solidFill>
                <a:schemeClr val="accent5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ector em curva 122"/>
            <p:cNvCxnSpPr>
              <a:stCxn id="92" idx="1"/>
              <a:endCxn id="108" idx="1"/>
            </p:cNvCxnSpPr>
            <p:nvPr/>
          </p:nvCxnSpPr>
          <p:spPr>
            <a:xfrm rot="10800000" flipV="1">
              <a:off x="2667000" y="760898"/>
              <a:ext cx="12700" cy="471814"/>
            </a:xfrm>
            <a:prstGeom prst="curvedConnector3">
              <a:avLst>
                <a:gd name="adj1" fmla="val 1800000"/>
              </a:avLst>
            </a:prstGeom>
            <a:ln w="9525">
              <a:solidFill>
                <a:schemeClr val="accent5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788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Deslocamento </a:t>
            </a:r>
            <a:r>
              <a:rPr lang="pt-BR" dirty="0" smtClean="0"/>
              <a:t>lógico direita</a:t>
            </a:r>
            <a:endParaRPr lang="pt-BR" dirty="0"/>
          </a:p>
        </p:txBody>
      </p:sp>
      <p:grpSp>
        <p:nvGrpSpPr>
          <p:cNvPr id="42" name="Grupo 41"/>
          <p:cNvGrpSpPr/>
          <p:nvPr/>
        </p:nvGrpSpPr>
        <p:grpSpPr>
          <a:xfrm>
            <a:off x="72000" y="1989000"/>
            <a:ext cx="9000000" cy="2880000"/>
            <a:chOff x="-4823" y="15240"/>
            <a:chExt cx="5159753" cy="1402080"/>
          </a:xfrm>
        </p:grpSpPr>
        <p:sp>
          <p:nvSpPr>
            <p:cNvPr id="43" name="Retângulo 1"/>
            <p:cNvSpPr>
              <a:spLocks noChangeArrowheads="1"/>
            </p:cNvSpPr>
            <p:nvPr/>
          </p:nvSpPr>
          <p:spPr bwMode="auto">
            <a:xfrm>
              <a:off x="2400301" y="376085"/>
              <a:ext cx="1940204" cy="1041235"/>
            </a:xfrm>
            <a:prstGeom prst="rect">
              <a:avLst/>
            </a:prstGeom>
            <a:solidFill>
              <a:srgbClr val="FFFFFF"/>
            </a:solidFill>
            <a:ln w="18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</a:pP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sp>
          <p:nvSpPr>
            <p:cNvPr id="44" name="Retângulo 56"/>
            <p:cNvSpPr>
              <a:spLocks noChangeArrowheads="1"/>
            </p:cNvSpPr>
            <p:nvPr/>
          </p:nvSpPr>
          <p:spPr bwMode="auto">
            <a:xfrm>
              <a:off x="2400301" y="15240"/>
              <a:ext cx="1940204" cy="388149"/>
            </a:xfrm>
            <a:prstGeom prst="rect">
              <a:avLst/>
            </a:prstGeom>
            <a:solidFill>
              <a:srgbClr val="0066CC"/>
            </a:solidFill>
            <a:ln w="180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lnSpc>
                  <a:spcPct val="93000"/>
                </a:lnSpc>
                <a:buClrTx/>
              </a:pPr>
              <a:r>
                <a:rPr lang="pt-BR" altLang="pt-BR" sz="2400" b="1" dirty="0">
                  <a:solidFill>
                    <a:srgbClr val="FFFFFF"/>
                  </a:solidFill>
                  <a:latin typeface="Arial" panose="020B0604020202020204" pitchFamily="34" charset="0"/>
                  <a:cs typeface="Arial Unicode MS" panose="020B0604020202020204" pitchFamily="34" charset="-128"/>
                </a:rPr>
                <a:t>memória</a:t>
              </a:r>
            </a:p>
          </p:txBody>
        </p:sp>
        <p:sp>
          <p:nvSpPr>
            <p:cNvPr id="45" name="Rectangle 50"/>
            <p:cNvSpPr>
              <a:spLocks noChangeArrowheads="1"/>
            </p:cNvSpPr>
            <p:nvPr/>
          </p:nvSpPr>
          <p:spPr bwMode="auto">
            <a:xfrm>
              <a:off x="4100477" y="660428"/>
              <a:ext cx="1054453" cy="201600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pt-BR" altLang="pt-BR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before</a:t>
              </a:r>
              <a:endParaRPr lang="pt-BR" altLang="pt-BR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-4823" y="399143"/>
              <a:ext cx="2151588" cy="943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unsigned char</a:t>
              </a:r>
              <a:r>
                <a:rPr lang="pt-BR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before</a:t>
              </a:r>
              <a:r>
                <a:rPr lang="pt-BR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BR" sz="2400" b="1" dirty="0" smtClean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unsigned char</a:t>
              </a:r>
              <a:r>
                <a:rPr lang="pt-BR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pt-BR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after</a:t>
              </a:r>
              <a:r>
                <a:rPr lang="pt-BR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;</a:t>
              </a:r>
            </a:p>
            <a:p>
              <a:r>
                <a:rPr lang="pt-BR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before</a:t>
              </a:r>
              <a:r>
                <a:rPr lang="pt-BR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= 0xB9;</a:t>
              </a:r>
            </a:p>
            <a:p>
              <a:r>
                <a:rPr lang="pt-BR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after</a:t>
              </a:r>
              <a:r>
                <a:rPr lang="pt-BR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= </a:t>
              </a:r>
              <a:r>
                <a:rPr lang="pt-BR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before</a:t>
              </a:r>
              <a:r>
                <a:rPr lang="pt-BR" sz="2400" dirty="0" smtClean="0">
                  <a:latin typeface="Consolas" panose="020B0609020204030204" pitchFamily="49" charset="0"/>
                  <a:cs typeface="Consolas" panose="020B0609020204030204" pitchFamily="49" charset="0"/>
                </a:rPr>
                <a:t> &gt;&gt; 1;</a:t>
              </a:r>
            </a:p>
            <a:p>
              <a:r>
                <a:rPr lang="pt-BR" sz="2400" dirty="0">
                  <a:solidFill>
                    <a:srgbClr val="008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//</a:t>
              </a:r>
              <a:r>
                <a:rPr lang="pt-BR" sz="2400" dirty="0" err="1">
                  <a:solidFill>
                    <a:srgbClr val="008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after</a:t>
              </a:r>
              <a:r>
                <a:rPr lang="pt-BR" sz="2400" dirty="0">
                  <a:solidFill>
                    <a:srgbClr val="008000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 = 0x5C </a:t>
              </a:r>
            </a:p>
          </p:txBody>
        </p:sp>
        <p:sp>
          <p:nvSpPr>
            <p:cNvPr id="47" name="Rectangle 50"/>
            <p:cNvSpPr>
              <a:spLocks noChangeArrowheads="1"/>
            </p:cNvSpPr>
            <p:nvPr/>
          </p:nvSpPr>
          <p:spPr bwMode="auto">
            <a:xfrm>
              <a:off x="4100477" y="1131579"/>
              <a:ext cx="1054453" cy="202263"/>
            </a:xfrm>
            <a:prstGeom prst="rect">
              <a:avLst/>
            </a:prstGeom>
            <a:solidFill>
              <a:schemeClr val="bg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pt-BR" altLang="pt-BR" sz="24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after</a:t>
              </a:r>
              <a:endParaRPr lang="pt-BR" altLang="pt-BR" sz="2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Rectangle 50"/>
            <p:cNvSpPr>
              <a:spLocks noChangeArrowheads="1"/>
            </p:cNvSpPr>
            <p:nvPr/>
          </p:nvSpPr>
          <p:spPr bwMode="auto">
            <a:xfrm>
              <a:off x="2667000" y="659767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1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sp>
          <p:nvSpPr>
            <p:cNvPr id="49" name="Rectangle 50"/>
            <p:cNvSpPr>
              <a:spLocks noChangeArrowheads="1"/>
            </p:cNvSpPr>
            <p:nvPr/>
          </p:nvSpPr>
          <p:spPr bwMode="auto">
            <a:xfrm>
              <a:off x="2846459" y="659767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0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025916" y="659767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1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3205373" y="659767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1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3384832" y="659767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1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3564289" y="659767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0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sp>
          <p:nvSpPr>
            <p:cNvPr id="54" name="Rectangle 50"/>
            <p:cNvSpPr>
              <a:spLocks noChangeArrowheads="1"/>
            </p:cNvSpPr>
            <p:nvPr/>
          </p:nvSpPr>
          <p:spPr bwMode="auto">
            <a:xfrm>
              <a:off x="3743748" y="659767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3923179" y="659767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1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sp>
          <p:nvSpPr>
            <p:cNvPr id="56" name="Rectangle 50"/>
            <p:cNvSpPr>
              <a:spLocks noChangeArrowheads="1"/>
            </p:cNvSpPr>
            <p:nvPr/>
          </p:nvSpPr>
          <p:spPr bwMode="auto">
            <a:xfrm>
              <a:off x="2667000" y="457506"/>
              <a:ext cx="177298" cy="202261"/>
            </a:xfrm>
            <a:prstGeom prst="rect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1400" dirty="0" smtClean="0">
                  <a:solidFill>
                    <a:srgbClr val="000000"/>
                  </a:solidFill>
                </a:rPr>
                <a:t>7</a:t>
              </a:r>
              <a:endParaRPr lang="pt-BR" altLang="pt-BR" sz="1400" dirty="0">
                <a:solidFill>
                  <a:srgbClr val="000000"/>
                </a:solidFill>
              </a:endParaRPr>
            </a:p>
          </p:txBody>
        </p:sp>
        <p:sp>
          <p:nvSpPr>
            <p:cNvPr id="57" name="Rectangle 50"/>
            <p:cNvSpPr>
              <a:spLocks noChangeArrowheads="1"/>
            </p:cNvSpPr>
            <p:nvPr/>
          </p:nvSpPr>
          <p:spPr bwMode="auto">
            <a:xfrm>
              <a:off x="2846459" y="457506"/>
              <a:ext cx="177298" cy="202261"/>
            </a:xfrm>
            <a:prstGeom prst="rect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1400" dirty="0" smtClean="0">
                  <a:solidFill>
                    <a:srgbClr val="000000"/>
                  </a:solidFill>
                </a:rPr>
                <a:t>6</a:t>
              </a:r>
              <a:endParaRPr lang="pt-BR" altLang="pt-BR" sz="1400" dirty="0">
                <a:solidFill>
                  <a:srgbClr val="000000"/>
                </a:solidFill>
              </a:endParaRPr>
            </a:p>
          </p:txBody>
        </p:sp>
        <p:sp>
          <p:nvSpPr>
            <p:cNvPr id="58" name="Rectangle 50"/>
            <p:cNvSpPr>
              <a:spLocks noChangeArrowheads="1"/>
            </p:cNvSpPr>
            <p:nvPr/>
          </p:nvSpPr>
          <p:spPr bwMode="auto">
            <a:xfrm>
              <a:off x="3025916" y="457506"/>
              <a:ext cx="177298" cy="202261"/>
            </a:xfrm>
            <a:prstGeom prst="rect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1400" dirty="0" smtClean="0">
                  <a:solidFill>
                    <a:srgbClr val="000000"/>
                  </a:solidFill>
                </a:rPr>
                <a:t>5</a:t>
              </a:r>
              <a:endParaRPr lang="pt-BR" altLang="pt-BR" sz="1400" dirty="0">
                <a:solidFill>
                  <a:srgbClr val="000000"/>
                </a:solidFill>
              </a:endParaRPr>
            </a:p>
          </p:txBody>
        </p:sp>
        <p:sp>
          <p:nvSpPr>
            <p:cNvPr id="59" name="Rectangle 50"/>
            <p:cNvSpPr>
              <a:spLocks noChangeArrowheads="1"/>
            </p:cNvSpPr>
            <p:nvPr/>
          </p:nvSpPr>
          <p:spPr bwMode="auto">
            <a:xfrm>
              <a:off x="3205373" y="457506"/>
              <a:ext cx="177298" cy="202261"/>
            </a:xfrm>
            <a:prstGeom prst="rect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1400" dirty="0" smtClean="0">
                  <a:solidFill>
                    <a:srgbClr val="000000"/>
                  </a:solidFill>
                </a:rPr>
                <a:t>4</a:t>
              </a:r>
              <a:endParaRPr lang="pt-BR" altLang="pt-BR" sz="1400" dirty="0">
                <a:solidFill>
                  <a:srgbClr val="000000"/>
                </a:solidFill>
              </a:endParaRPr>
            </a:p>
          </p:txBody>
        </p:sp>
        <p:sp>
          <p:nvSpPr>
            <p:cNvPr id="60" name="Rectangle 50"/>
            <p:cNvSpPr>
              <a:spLocks noChangeArrowheads="1"/>
            </p:cNvSpPr>
            <p:nvPr/>
          </p:nvSpPr>
          <p:spPr bwMode="auto">
            <a:xfrm>
              <a:off x="3384832" y="457506"/>
              <a:ext cx="177298" cy="202261"/>
            </a:xfrm>
            <a:prstGeom prst="rect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1400" dirty="0" smtClean="0">
                  <a:solidFill>
                    <a:srgbClr val="000000"/>
                  </a:solidFill>
                </a:rPr>
                <a:t>3</a:t>
              </a:r>
              <a:endParaRPr lang="pt-BR" altLang="pt-BR" sz="1400" dirty="0">
                <a:solidFill>
                  <a:srgbClr val="000000"/>
                </a:solidFill>
              </a:endParaRPr>
            </a:p>
          </p:txBody>
        </p:sp>
        <p:sp>
          <p:nvSpPr>
            <p:cNvPr id="61" name="Rectangle 50"/>
            <p:cNvSpPr>
              <a:spLocks noChangeArrowheads="1"/>
            </p:cNvSpPr>
            <p:nvPr/>
          </p:nvSpPr>
          <p:spPr bwMode="auto">
            <a:xfrm>
              <a:off x="3564289" y="457506"/>
              <a:ext cx="177298" cy="202261"/>
            </a:xfrm>
            <a:prstGeom prst="rect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1400" dirty="0" smtClean="0">
                  <a:solidFill>
                    <a:srgbClr val="000000"/>
                  </a:solidFill>
                </a:rPr>
                <a:t>2</a:t>
              </a:r>
              <a:endParaRPr lang="pt-BR" altLang="pt-BR" sz="1400" dirty="0">
                <a:solidFill>
                  <a:srgbClr val="000000"/>
                </a:solidFill>
              </a:endParaRPr>
            </a:p>
          </p:txBody>
        </p:sp>
        <p:sp>
          <p:nvSpPr>
            <p:cNvPr id="62" name="Rectangle 50"/>
            <p:cNvSpPr>
              <a:spLocks noChangeArrowheads="1"/>
            </p:cNvSpPr>
            <p:nvPr/>
          </p:nvSpPr>
          <p:spPr bwMode="auto">
            <a:xfrm>
              <a:off x="3743748" y="457506"/>
              <a:ext cx="177298" cy="202261"/>
            </a:xfrm>
            <a:prstGeom prst="rect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1400" dirty="0" smtClean="0">
                  <a:solidFill>
                    <a:srgbClr val="000000"/>
                  </a:solidFill>
                </a:rPr>
                <a:t>1</a:t>
              </a:r>
              <a:endParaRPr lang="pt-BR" altLang="pt-BR" sz="1400" dirty="0">
                <a:solidFill>
                  <a:srgbClr val="000000"/>
                </a:solidFill>
              </a:endParaRPr>
            </a:p>
          </p:txBody>
        </p:sp>
        <p:sp>
          <p:nvSpPr>
            <p:cNvPr id="63" name="Rectangle 50"/>
            <p:cNvSpPr>
              <a:spLocks noChangeArrowheads="1"/>
            </p:cNvSpPr>
            <p:nvPr/>
          </p:nvSpPr>
          <p:spPr bwMode="auto">
            <a:xfrm>
              <a:off x="3923179" y="457506"/>
              <a:ext cx="177298" cy="202261"/>
            </a:xfrm>
            <a:prstGeom prst="rect">
              <a:avLst/>
            </a:prstGeom>
            <a:noFill/>
            <a:ln w="12700">
              <a:noFill/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1400" dirty="0" smtClean="0">
                  <a:solidFill>
                    <a:srgbClr val="000000"/>
                  </a:solidFill>
                </a:rPr>
                <a:t>0</a:t>
              </a:r>
              <a:endParaRPr lang="pt-BR" altLang="pt-BR" sz="1400" dirty="0">
                <a:solidFill>
                  <a:srgbClr val="000000"/>
                </a:solidFill>
              </a:endParaRPr>
            </a:p>
          </p:txBody>
        </p:sp>
        <p:sp>
          <p:nvSpPr>
            <p:cNvPr id="64" name="Rectangle 50"/>
            <p:cNvSpPr>
              <a:spLocks noChangeArrowheads="1"/>
            </p:cNvSpPr>
            <p:nvPr/>
          </p:nvSpPr>
          <p:spPr bwMode="auto">
            <a:xfrm>
              <a:off x="2667000" y="1131581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0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sp>
          <p:nvSpPr>
            <p:cNvPr id="65" name="Rectangle 50"/>
            <p:cNvSpPr>
              <a:spLocks noChangeArrowheads="1"/>
            </p:cNvSpPr>
            <p:nvPr/>
          </p:nvSpPr>
          <p:spPr bwMode="auto">
            <a:xfrm>
              <a:off x="2846459" y="1131581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1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sp>
          <p:nvSpPr>
            <p:cNvPr id="66" name="Rectangle 50"/>
            <p:cNvSpPr>
              <a:spLocks noChangeArrowheads="1"/>
            </p:cNvSpPr>
            <p:nvPr/>
          </p:nvSpPr>
          <p:spPr bwMode="auto">
            <a:xfrm>
              <a:off x="3025916" y="1131581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0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sp>
          <p:nvSpPr>
            <p:cNvPr id="67" name="Rectangle 50"/>
            <p:cNvSpPr>
              <a:spLocks noChangeArrowheads="1"/>
            </p:cNvSpPr>
            <p:nvPr/>
          </p:nvSpPr>
          <p:spPr bwMode="auto">
            <a:xfrm>
              <a:off x="3205373" y="1131581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1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sp>
          <p:nvSpPr>
            <p:cNvPr id="68" name="Rectangle 50"/>
            <p:cNvSpPr>
              <a:spLocks noChangeArrowheads="1"/>
            </p:cNvSpPr>
            <p:nvPr/>
          </p:nvSpPr>
          <p:spPr bwMode="auto">
            <a:xfrm>
              <a:off x="3384832" y="1131581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1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sp>
          <p:nvSpPr>
            <p:cNvPr id="69" name="Rectangle 50"/>
            <p:cNvSpPr>
              <a:spLocks noChangeArrowheads="1"/>
            </p:cNvSpPr>
            <p:nvPr/>
          </p:nvSpPr>
          <p:spPr bwMode="auto">
            <a:xfrm>
              <a:off x="3564289" y="1131581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1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sp>
          <p:nvSpPr>
            <p:cNvPr id="70" name="Rectangle 50"/>
            <p:cNvSpPr>
              <a:spLocks noChangeArrowheads="1"/>
            </p:cNvSpPr>
            <p:nvPr/>
          </p:nvSpPr>
          <p:spPr bwMode="auto">
            <a:xfrm>
              <a:off x="3743748" y="1131581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0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sp>
          <p:nvSpPr>
            <p:cNvPr id="71" name="Rectangle 50"/>
            <p:cNvSpPr>
              <a:spLocks noChangeArrowheads="1"/>
            </p:cNvSpPr>
            <p:nvPr/>
          </p:nvSpPr>
          <p:spPr bwMode="auto">
            <a:xfrm>
              <a:off x="3923179" y="1131581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0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  <p:cxnSp>
          <p:nvCxnSpPr>
            <p:cNvPr id="72" name="Conector de seta reta 71"/>
            <p:cNvCxnSpPr>
              <a:stCxn id="48" idx="2"/>
              <a:endCxn id="65" idx="0"/>
            </p:cNvCxnSpPr>
            <p:nvPr/>
          </p:nvCxnSpPr>
          <p:spPr>
            <a:xfrm>
              <a:off x="2755649" y="862028"/>
              <a:ext cx="179459" cy="269553"/>
            </a:xfrm>
            <a:prstGeom prst="straightConnector1">
              <a:avLst/>
            </a:prstGeom>
            <a:ln w="9525">
              <a:solidFill>
                <a:schemeClr val="accent5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ector de seta reta 72"/>
            <p:cNvCxnSpPr>
              <a:stCxn id="49" idx="2"/>
              <a:endCxn id="66" idx="0"/>
            </p:cNvCxnSpPr>
            <p:nvPr/>
          </p:nvCxnSpPr>
          <p:spPr>
            <a:xfrm>
              <a:off x="2935108" y="862028"/>
              <a:ext cx="179457" cy="269553"/>
            </a:xfrm>
            <a:prstGeom prst="straightConnector1">
              <a:avLst/>
            </a:prstGeom>
            <a:ln w="9525">
              <a:solidFill>
                <a:schemeClr val="accent5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ector de seta reta 73"/>
            <p:cNvCxnSpPr>
              <a:endCxn id="67" idx="0"/>
            </p:cNvCxnSpPr>
            <p:nvPr/>
          </p:nvCxnSpPr>
          <p:spPr>
            <a:xfrm>
              <a:off x="3108753" y="862028"/>
              <a:ext cx="185269" cy="269553"/>
            </a:xfrm>
            <a:prstGeom prst="straightConnector1">
              <a:avLst/>
            </a:prstGeom>
            <a:ln w="9525">
              <a:solidFill>
                <a:schemeClr val="accent5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ector de seta reta 74"/>
            <p:cNvCxnSpPr>
              <a:stCxn id="51" idx="2"/>
              <a:endCxn id="68" idx="0"/>
            </p:cNvCxnSpPr>
            <p:nvPr/>
          </p:nvCxnSpPr>
          <p:spPr>
            <a:xfrm>
              <a:off x="3294022" y="862028"/>
              <a:ext cx="179459" cy="269553"/>
            </a:xfrm>
            <a:prstGeom prst="straightConnector1">
              <a:avLst/>
            </a:prstGeom>
            <a:ln w="9525">
              <a:solidFill>
                <a:schemeClr val="accent5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de seta reta 75"/>
            <p:cNvCxnSpPr>
              <a:stCxn id="52" idx="2"/>
              <a:endCxn id="69" idx="0"/>
            </p:cNvCxnSpPr>
            <p:nvPr/>
          </p:nvCxnSpPr>
          <p:spPr>
            <a:xfrm>
              <a:off x="3473481" y="862028"/>
              <a:ext cx="179457" cy="269553"/>
            </a:xfrm>
            <a:prstGeom prst="straightConnector1">
              <a:avLst/>
            </a:prstGeom>
            <a:ln w="9525">
              <a:solidFill>
                <a:schemeClr val="accent5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ector de seta reta 76"/>
            <p:cNvCxnSpPr>
              <a:stCxn id="53" idx="2"/>
              <a:endCxn id="70" idx="0"/>
            </p:cNvCxnSpPr>
            <p:nvPr/>
          </p:nvCxnSpPr>
          <p:spPr>
            <a:xfrm>
              <a:off x="3652938" y="862028"/>
              <a:ext cx="179459" cy="269553"/>
            </a:xfrm>
            <a:prstGeom prst="straightConnector1">
              <a:avLst/>
            </a:prstGeom>
            <a:ln w="9525">
              <a:solidFill>
                <a:schemeClr val="accent5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de seta reta 77"/>
            <p:cNvCxnSpPr>
              <a:stCxn id="54" idx="2"/>
              <a:endCxn id="71" idx="0"/>
            </p:cNvCxnSpPr>
            <p:nvPr/>
          </p:nvCxnSpPr>
          <p:spPr>
            <a:xfrm>
              <a:off x="3832397" y="862028"/>
              <a:ext cx="179431" cy="269553"/>
            </a:xfrm>
            <a:prstGeom prst="straightConnector1">
              <a:avLst/>
            </a:prstGeom>
            <a:ln w="9525">
              <a:solidFill>
                <a:schemeClr val="accent5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de seta reta 78"/>
            <p:cNvCxnSpPr>
              <a:stCxn id="80" idx="2"/>
              <a:endCxn id="64" idx="1"/>
            </p:cNvCxnSpPr>
            <p:nvPr/>
          </p:nvCxnSpPr>
          <p:spPr>
            <a:xfrm>
              <a:off x="2536574" y="1081103"/>
              <a:ext cx="130426" cy="151609"/>
            </a:xfrm>
            <a:prstGeom prst="straightConnector1">
              <a:avLst/>
            </a:prstGeom>
            <a:ln w="9525">
              <a:solidFill>
                <a:schemeClr val="accent5"/>
              </a:solidFill>
              <a:tail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50"/>
            <p:cNvSpPr>
              <a:spLocks noChangeArrowheads="1"/>
            </p:cNvSpPr>
            <p:nvPr/>
          </p:nvSpPr>
          <p:spPr bwMode="auto">
            <a:xfrm>
              <a:off x="2447925" y="878842"/>
              <a:ext cx="177298" cy="2022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  <a:effectLst/>
            <a:extLst/>
          </p:spPr>
          <p:txBody>
            <a:bodyPr wrap="none" lIns="99000" tIns="54000" rIns="99000" bIns="54000" anchor="ctr"/>
            <a:lstStyle>
              <a:lvl1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1pPr>
              <a:lvl2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2pPr>
              <a:lvl3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3pPr>
              <a:lvl4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4pPr>
              <a:lvl5pPr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688975" algn="l"/>
                  <a:tab pos="1379538" algn="l"/>
                  <a:tab pos="2070100" algn="l"/>
                  <a:tab pos="2760663" algn="l"/>
                  <a:tab pos="3451225" algn="l"/>
                  <a:tab pos="4141788" algn="l"/>
                  <a:tab pos="4832350" algn="l"/>
                  <a:tab pos="5522913" algn="l"/>
                  <a:tab pos="6213475" algn="l"/>
                  <a:tab pos="6904038" algn="l"/>
                  <a:tab pos="7594600" algn="l"/>
                  <a:tab pos="8285163" algn="l"/>
                  <a:tab pos="8975725" algn="l"/>
                  <a:tab pos="9666288" algn="l"/>
                  <a:tab pos="10356850" algn="l"/>
                </a:tabLst>
                <a:defRPr sz="1300">
                  <a:solidFill>
                    <a:schemeClr val="bg1"/>
                  </a:solidFill>
                  <a:latin typeface="Calibri" panose="020F0502020204030204" pitchFamily="34" charset="0"/>
                  <a:ea typeface="Microsoft YaHei" panose="020B0503020204020204" pitchFamily="34" charset="-122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pt-BR" altLang="pt-BR" sz="2400" dirty="0" smtClean="0">
                  <a:solidFill>
                    <a:srgbClr val="000000"/>
                  </a:solidFill>
                </a:rPr>
                <a:t>0</a:t>
              </a:r>
              <a:endParaRPr lang="pt-BR" altLang="pt-BR" sz="24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7991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Operações com 1 bit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395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Ligar </a:t>
            </a:r>
            <a:r>
              <a:rPr lang="pt-BR" dirty="0"/>
              <a:t>um </a:t>
            </a:r>
            <a:r>
              <a:rPr lang="pt-BR" dirty="0" smtClean="0"/>
              <a:t>bit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</a:t>
            </a:r>
            <a:r>
              <a:rPr lang="pt-BR" dirty="0"/>
              <a:t>uma </a:t>
            </a:r>
            <a:r>
              <a:rPr lang="pt-BR" dirty="0" smtClean="0"/>
              <a:t>"máscara</a:t>
            </a:r>
            <a:r>
              <a:rPr lang="pt-BR" dirty="0"/>
              <a:t>" cheia de 0 (zeros) e com 1 (um) apenas na posição desejada</a:t>
            </a:r>
          </a:p>
          <a:p>
            <a:r>
              <a:rPr lang="pt-BR" dirty="0" smtClean="0"/>
              <a:t>Fazer </a:t>
            </a:r>
            <a:r>
              <a:rPr lang="pt-BR" dirty="0"/>
              <a:t>uma operação OR entre a variável e a máscara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616218"/>
              </p:ext>
            </p:extLst>
          </p:nvPr>
        </p:nvGraphicFramePr>
        <p:xfrm>
          <a:off x="431388" y="3392488"/>
          <a:ext cx="8640000" cy="1440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80000"/>
                <a:gridCol w="1080000"/>
                <a:gridCol w="1080000"/>
                <a:gridCol w="1080000"/>
                <a:gridCol w="1080000"/>
                <a:gridCol w="1080000"/>
                <a:gridCol w="1080000"/>
                <a:gridCol w="1080000"/>
              </a:tblGrid>
              <a:tr h="720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Posição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N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 smtClean="0">
                          <a:effectLst/>
                        </a:rPr>
                        <a:t>...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X+1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X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X-1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 smtClean="0">
                          <a:effectLst/>
                        </a:rPr>
                        <a:t>...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720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Valor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 smtClean="0">
                          <a:effectLst/>
                        </a:rPr>
                        <a:t>...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 smtClean="0">
                          <a:effectLst/>
                        </a:rPr>
                        <a:t>...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04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Ligar um bit</a:t>
            </a:r>
            <a:endParaRPr lang="pt-BR" dirty="0"/>
          </a:p>
        </p:txBody>
      </p:sp>
      <p:sp>
        <p:nvSpPr>
          <p:cNvPr id="6" name="Retângulo 5"/>
          <p:cNvSpPr/>
          <p:nvPr/>
        </p:nvSpPr>
        <p:spPr>
          <a:xfrm>
            <a:off x="628650" y="1351508"/>
            <a:ext cx="78867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//Passo a passo</a:t>
            </a:r>
          </a:p>
          <a:p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bit 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0" i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4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mascara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4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mascara 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0" i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bit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4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400" b="0" i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0" i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mascara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4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24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4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//Uma linha</a:t>
            </a:r>
          </a:p>
          <a:p>
            <a:r>
              <a:rPr lang="pt-BR" sz="2400" b="0" i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|=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400" b="0" i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sz="24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24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4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//Com define</a:t>
            </a:r>
          </a:p>
          <a:p>
            <a:r>
              <a:rPr lang="pt-BR" sz="2400" b="0" i="0" dirty="0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 </a:t>
            </a:r>
            <a:r>
              <a:rPr lang="pt-BR" sz="2400" b="0" i="0" dirty="0" err="1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BitSet</a:t>
            </a:r>
            <a:r>
              <a:rPr lang="pt-BR" sz="2400" b="0" i="0" dirty="0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400" b="0" i="0" dirty="0" err="1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arg,bit</a:t>
            </a:r>
            <a:r>
              <a:rPr lang="pt-BR" sz="2400" b="0" i="0" dirty="0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((</a:t>
            </a:r>
            <a:r>
              <a:rPr lang="pt-BR" sz="2400" b="0" i="0" dirty="0" err="1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pt-BR" sz="2400" b="0" i="0" dirty="0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|= (1&lt;&lt;bit))</a:t>
            </a:r>
          </a:p>
        </p:txBody>
      </p:sp>
    </p:spTree>
    <p:extLst>
      <p:ext uri="{BB962C8B-B14F-4D97-AF65-F5344CB8AC3E}">
        <p14:creationId xmlns:p14="http://schemas.microsoft.com/office/powerpoint/2010/main" val="49958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62177"/>
              </p:ext>
            </p:extLst>
          </p:nvPr>
        </p:nvGraphicFramePr>
        <p:xfrm>
          <a:off x="3413516" y="3412453"/>
          <a:ext cx="1681024" cy="70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1" name="Equação" r:id="rId4" imgW="545760" imgH="215640" progId="Equation.3">
                  <p:embed/>
                </p:oleObj>
              </mc:Choice>
              <mc:Fallback>
                <p:oleObj name="Equação" r:id="rId4" imgW="5457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3516" y="3412453"/>
                        <a:ext cx="1681024" cy="709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upo 9"/>
          <p:cNvGrpSpPr/>
          <p:nvPr/>
        </p:nvGrpSpPr>
        <p:grpSpPr>
          <a:xfrm>
            <a:off x="718268" y="3535155"/>
            <a:ext cx="1811659" cy="783810"/>
            <a:chOff x="3456136" y="5868069"/>
            <a:chExt cx="720080" cy="432048"/>
          </a:xfrm>
        </p:grpSpPr>
        <p:sp>
          <p:nvSpPr>
            <p:cNvPr id="11" name="Retângulo de cantos arredondados 10"/>
            <p:cNvSpPr/>
            <p:nvPr/>
          </p:nvSpPr>
          <p:spPr bwMode="auto">
            <a:xfrm>
              <a:off x="3456136" y="5868069"/>
              <a:ext cx="648072" cy="432048"/>
            </a:xfrm>
            <a:prstGeom prst="roundRect">
              <a:avLst/>
            </a:prstGeom>
            <a:solidFill>
              <a:srgbClr val="F2F589"/>
            </a:solidFill>
            <a:ln w="539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82944" tIns="41472" rIns="82944" bIns="41472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pt-BR" sz="4898" b="1" dirty="0"/>
                <a:t> V</a:t>
              </a:r>
              <a:endParaRPr lang="pt-BR" sz="3266" b="1" dirty="0"/>
            </a:p>
          </p:txBody>
        </p:sp>
        <p:sp>
          <p:nvSpPr>
            <p:cNvPr id="13" name="Retângulo 12"/>
            <p:cNvSpPr/>
            <p:nvPr/>
          </p:nvSpPr>
          <p:spPr bwMode="auto">
            <a:xfrm>
              <a:off x="3888184" y="5868069"/>
              <a:ext cx="288032" cy="21602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539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82944" tIns="41472" rIns="82944" bIns="41472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pt-BR" sz="2177" dirty="0"/>
                <a:t>0</a:t>
              </a:r>
            </a:p>
          </p:txBody>
        </p:sp>
        <p:sp>
          <p:nvSpPr>
            <p:cNvPr id="14" name="Retângulo 13"/>
            <p:cNvSpPr/>
            <p:nvPr/>
          </p:nvSpPr>
          <p:spPr bwMode="auto">
            <a:xfrm>
              <a:off x="3888184" y="6084093"/>
              <a:ext cx="288032" cy="21602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539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82944" tIns="41472" rIns="82944" bIns="41472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pt-BR" sz="2177" dirty="0"/>
                <a:t>1</a:t>
              </a:r>
            </a:p>
          </p:txBody>
        </p:sp>
      </p:grpSp>
      <p:cxnSp>
        <p:nvCxnSpPr>
          <p:cNvPr id="126" name="Conector reto 125"/>
          <p:cNvCxnSpPr/>
          <p:nvPr/>
        </p:nvCxnSpPr>
        <p:spPr bwMode="auto">
          <a:xfrm>
            <a:off x="3465010" y="4111937"/>
            <a:ext cx="1567620" cy="0"/>
          </a:xfrm>
          <a:prstGeom prst="line">
            <a:avLst/>
          </a:prstGeom>
          <a:solidFill>
            <a:srgbClr val="00B8FF"/>
          </a:solidFill>
          <a:ln w="349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Retângulo 126"/>
          <p:cNvSpPr/>
          <p:nvPr/>
        </p:nvSpPr>
        <p:spPr>
          <a:xfrm>
            <a:off x="3592320" y="4144769"/>
            <a:ext cx="1273105" cy="259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089" b="1" dirty="0"/>
              <a:t>Níveis lógicos 0 e 1</a:t>
            </a:r>
          </a:p>
        </p:txBody>
      </p:sp>
      <p:cxnSp>
        <p:nvCxnSpPr>
          <p:cNvPr id="47" name="Conector de seta reta 46"/>
          <p:cNvCxnSpPr/>
          <p:nvPr/>
        </p:nvCxnSpPr>
        <p:spPr bwMode="auto">
          <a:xfrm>
            <a:off x="2677793" y="3917038"/>
            <a:ext cx="587857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aphicFrame>
        <p:nvGraphicFramePr>
          <p:cNvPr id="921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470585"/>
              </p:ext>
            </p:extLst>
          </p:nvPr>
        </p:nvGraphicFramePr>
        <p:xfrm>
          <a:off x="6647858" y="2359441"/>
          <a:ext cx="1173600" cy="584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2" name="Equação" r:id="rId6" imgW="380880" imgH="177480" progId="Equation.3">
                  <p:embed/>
                </p:oleObj>
              </mc:Choice>
              <mc:Fallback>
                <p:oleObj name="Equação" r:id="rId6" imgW="3808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7858" y="2359441"/>
                        <a:ext cx="1173600" cy="584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1" name="Conector de seta reta 50"/>
          <p:cNvCxnSpPr/>
          <p:nvPr/>
        </p:nvCxnSpPr>
        <p:spPr bwMode="auto">
          <a:xfrm rot="19800000">
            <a:off x="5294554" y="3488669"/>
            <a:ext cx="914445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cxnSp>
        <p:nvCxnSpPr>
          <p:cNvPr id="53" name="Conector reto 52"/>
          <p:cNvCxnSpPr/>
          <p:nvPr/>
        </p:nvCxnSpPr>
        <p:spPr bwMode="auto">
          <a:xfrm>
            <a:off x="6451905" y="2875068"/>
            <a:ext cx="1567620" cy="0"/>
          </a:xfrm>
          <a:prstGeom prst="line">
            <a:avLst/>
          </a:prstGeom>
          <a:solidFill>
            <a:srgbClr val="00B8FF"/>
          </a:solidFill>
          <a:ln w="34925" cap="flat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7473408"/>
              </p:ext>
            </p:extLst>
          </p:nvPr>
        </p:nvGraphicFramePr>
        <p:xfrm>
          <a:off x="6689836" y="4648770"/>
          <a:ext cx="1095840" cy="584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83" name="Equação" r:id="rId8" imgW="355320" imgH="177480" progId="Equation.3">
                  <p:embed/>
                </p:oleObj>
              </mc:Choice>
              <mc:Fallback>
                <p:oleObj name="Equação" r:id="rId8" imgW="3553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9836" y="4648770"/>
                        <a:ext cx="1095840" cy="584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Retângulo 58"/>
          <p:cNvSpPr/>
          <p:nvPr/>
        </p:nvSpPr>
        <p:spPr bwMode="auto">
          <a:xfrm>
            <a:off x="6466207" y="2944998"/>
            <a:ext cx="1567620" cy="3265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82944" tIns="41472" rIns="82944" bIns="41472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2177" dirty="0"/>
              <a:t>0</a:t>
            </a:r>
          </a:p>
        </p:txBody>
      </p:sp>
      <p:sp>
        <p:nvSpPr>
          <p:cNvPr id="60" name="Retângulo 59"/>
          <p:cNvSpPr/>
          <p:nvPr/>
        </p:nvSpPr>
        <p:spPr bwMode="auto">
          <a:xfrm>
            <a:off x="6466207" y="4312971"/>
            <a:ext cx="1567620" cy="32658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82944" tIns="41472" rIns="82944" bIns="41472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2177" dirty="0"/>
              <a:t>1</a:t>
            </a:r>
          </a:p>
        </p:txBody>
      </p:sp>
      <p:cxnSp>
        <p:nvCxnSpPr>
          <p:cNvPr id="61" name="Conector de seta reta 60"/>
          <p:cNvCxnSpPr/>
          <p:nvPr/>
        </p:nvCxnSpPr>
        <p:spPr bwMode="auto">
          <a:xfrm rot="1800000">
            <a:off x="5294554" y="4090354"/>
            <a:ext cx="914445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72" name="Seta para cima e para baixo 71"/>
          <p:cNvSpPr/>
          <p:nvPr/>
        </p:nvSpPr>
        <p:spPr bwMode="auto">
          <a:xfrm>
            <a:off x="7119382" y="3442190"/>
            <a:ext cx="261270" cy="718492"/>
          </a:xfrm>
          <a:prstGeom prst="upDownArrow">
            <a:avLst>
              <a:gd name="adj1" fmla="val 32363"/>
              <a:gd name="adj2" fmla="val 50000"/>
            </a:avLst>
          </a:prstGeom>
          <a:solidFill>
            <a:srgbClr val="F2F58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txBody>
          <a:bodyPr vert="horz" wrap="square" lIns="82944" tIns="41472" rIns="82944" bIns="41472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pt-BR" sz="1451" dirty="0" err="1"/>
          </a:p>
        </p:txBody>
      </p:sp>
      <p:sp>
        <p:nvSpPr>
          <p:cNvPr id="74" name="Retângulo de cantos arredondados 73"/>
          <p:cNvSpPr/>
          <p:nvPr/>
        </p:nvSpPr>
        <p:spPr bwMode="auto">
          <a:xfrm>
            <a:off x="6662160" y="3665790"/>
            <a:ext cx="1175715" cy="26127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txBody>
          <a:bodyPr vert="horz" wrap="square" lIns="82944" tIns="41472" rIns="82944" bIns="41472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089" b="1" dirty="0" err="1"/>
              <a:t>Níveis</a:t>
            </a:r>
            <a:r>
              <a:rPr lang="en-US" sz="1089" b="1" dirty="0"/>
              <a:t>/</a:t>
            </a:r>
            <a:r>
              <a:rPr lang="en-US" sz="1089" b="1" dirty="0" err="1"/>
              <a:t>Estados</a:t>
            </a:r>
            <a:endParaRPr lang="en-US" sz="1633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Álgebra</a:t>
            </a:r>
            <a:r>
              <a:rPr lang="en-US" dirty="0"/>
              <a:t> </a:t>
            </a:r>
            <a:r>
              <a:rPr lang="en-US" dirty="0" err="1"/>
              <a:t>booleana</a:t>
            </a:r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0" y="1225921"/>
            <a:ext cx="9144000" cy="594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5445" indent="-325445" algn="ctr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  <a:defRPr/>
            </a:pPr>
            <a:r>
              <a:rPr lang="pt-BR" sz="3266" dirty="0">
                <a:solidFill>
                  <a:srgbClr val="000000"/>
                </a:solidFill>
              </a:rPr>
              <a:t>Variável booleana</a:t>
            </a:r>
          </a:p>
        </p:txBody>
      </p:sp>
    </p:spTree>
    <p:extLst>
      <p:ext uri="{BB962C8B-B14F-4D97-AF65-F5344CB8AC3E}">
        <p14:creationId xmlns:p14="http://schemas.microsoft.com/office/powerpoint/2010/main" val="835607274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Desligar um </a:t>
            </a:r>
            <a:r>
              <a:rPr lang="pt-BR" dirty="0" smtClean="0"/>
              <a:t>bit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</a:t>
            </a:r>
            <a:r>
              <a:rPr lang="pt-BR" dirty="0"/>
              <a:t>uma "máscara" cheia de 1 (uns) e com 0 (zero) apenas na posição desejada</a:t>
            </a:r>
          </a:p>
          <a:p>
            <a:pPr lvl="1"/>
            <a:r>
              <a:rPr lang="pt-BR" dirty="0" smtClean="0"/>
              <a:t>Fazer </a:t>
            </a:r>
            <a:r>
              <a:rPr lang="pt-BR" dirty="0"/>
              <a:t>uma operação AND entre a variável e a </a:t>
            </a:r>
            <a:r>
              <a:rPr lang="pt-BR" dirty="0" smtClean="0"/>
              <a:t>máscara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197210"/>
              </p:ext>
            </p:extLst>
          </p:nvPr>
        </p:nvGraphicFramePr>
        <p:xfrm>
          <a:off x="431388" y="3392488"/>
          <a:ext cx="8640000" cy="1440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80000"/>
                <a:gridCol w="1080000"/>
                <a:gridCol w="1080000"/>
                <a:gridCol w="1080000"/>
                <a:gridCol w="1080000"/>
                <a:gridCol w="1080000"/>
                <a:gridCol w="1080000"/>
                <a:gridCol w="1080000"/>
              </a:tblGrid>
              <a:tr h="720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Posição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N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 smtClean="0">
                          <a:effectLst/>
                        </a:rPr>
                        <a:t>...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X+1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X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X-1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 smtClean="0">
                          <a:effectLst/>
                        </a:rPr>
                        <a:t>...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720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Valor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 smtClean="0">
                          <a:effectLst/>
                        </a:rPr>
                        <a:t>...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 smtClean="0">
                          <a:effectLst/>
                        </a:rPr>
                        <a:t>...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Desligar um bit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8650" y="1351508"/>
            <a:ext cx="78867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//Passo a passo</a:t>
            </a:r>
          </a:p>
          <a:p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bit 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0" i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4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mascara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4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mascara 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0" i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bit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4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400" b="0" i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0" i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mascara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4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24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4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//Uma linha</a:t>
            </a:r>
          </a:p>
          <a:p>
            <a:r>
              <a:rPr lang="pt-BR" sz="2400" b="0" i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&amp;=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~(</a:t>
            </a:r>
            <a:r>
              <a:rPr lang="pt-BR" sz="2400" b="0" i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sz="24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24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4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//Com define</a:t>
            </a:r>
          </a:p>
          <a:p>
            <a:r>
              <a:rPr lang="pt-BR" sz="2400" b="0" i="0" dirty="0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 </a:t>
            </a:r>
            <a:r>
              <a:rPr lang="pt-BR" sz="2400" b="0" i="0" dirty="0" err="1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BitClr</a:t>
            </a:r>
            <a:r>
              <a:rPr lang="pt-BR" sz="2400" b="0" i="0" dirty="0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400" b="0" i="0" dirty="0" err="1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arg,bit</a:t>
            </a:r>
            <a:r>
              <a:rPr lang="pt-BR" sz="2400" b="0" i="0" dirty="0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((</a:t>
            </a:r>
            <a:r>
              <a:rPr lang="pt-BR" sz="2400" b="0" i="0" dirty="0" err="1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pt-BR" sz="2400" b="0" i="0" dirty="0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&amp;= ~(1&lt;&lt;bit))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57350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Trocar o valor de um bit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</a:t>
            </a:r>
            <a:r>
              <a:rPr lang="pt-BR" dirty="0"/>
              <a:t>uma "máscara" cheia de 0 (zeros) e com 1 (um) apenas na posição desejada</a:t>
            </a:r>
          </a:p>
          <a:p>
            <a:r>
              <a:rPr lang="pt-BR" dirty="0" smtClean="0"/>
              <a:t>Fazer </a:t>
            </a:r>
            <a:r>
              <a:rPr lang="pt-BR" dirty="0"/>
              <a:t>uma operação XOR entre a variável e a máscara</a:t>
            </a:r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633910"/>
              </p:ext>
            </p:extLst>
          </p:nvPr>
        </p:nvGraphicFramePr>
        <p:xfrm>
          <a:off x="431388" y="3392488"/>
          <a:ext cx="8640000" cy="1440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80000"/>
                <a:gridCol w="1080000"/>
                <a:gridCol w="1080000"/>
                <a:gridCol w="1080000"/>
                <a:gridCol w="1080000"/>
                <a:gridCol w="1080000"/>
                <a:gridCol w="1080000"/>
                <a:gridCol w="1080000"/>
              </a:tblGrid>
              <a:tr h="720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Posição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N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 smtClean="0">
                          <a:effectLst/>
                        </a:rPr>
                        <a:t>...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X+1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X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X-1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 smtClean="0">
                          <a:effectLst/>
                        </a:rPr>
                        <a:t>...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720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Valor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 smtClean="0">
                          <a:effectLst/>
                        </a:rPr>
                        <a:t>...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 smtClean="0">
                          <a:effectLst/>
                        </a:rPr>
                        <a:t>...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979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Trocar o valor de um bit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8650" y="1351508"/>
            <a:ext cx="78867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//Passo a passo</a:t>
            </a:r>
          </a:p>
          <a:p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bit 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0" i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4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mascara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4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mascara 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0" i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bit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4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400" b="0" i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0" i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mascara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4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24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4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//Uma linha</a:t>
            </a:r>
          </a:p>
          <a:p>
            <a:r>
              <a:rPr lang="pt-BR" sz="2400" b="0" i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^=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400" b="0" i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pt-BR" sz="24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24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4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//Com define</a:t>
            </a:r>
          </a:p>
          <a:p>
            <a:r>
              <a:rPr lang="pt-BR" sz="2400" b="0" i="0" dirty="0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 </a:t>
            </a:r>
            <a:r>
              <a:rPr lang="pt-BR" sz="2400" b="0" i="0" dirty="0" err="1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BitFlp</a:t>
            </a:r>
            <a:r>
              <a:rPr lang="pt-BR" sz="2400" b="0" i="0" dirty="0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400" b="0" i="0" dirty="0" err="1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arg,bit</a:t>
            </a:r>
            <a:r>
              <a:rPr lang="pt-BR" sz="2400" b="0" i="0" dirty="0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((</a:t>
            </a:r>
            <a:r>
              <a:rPr lang="pt-BR" sz="2400" b="0" i="0" dirty="0" err="1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pt-BR" sz="2400" b="0" i="0" dirty="0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^= (1&lt;&lt;bit))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6621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Verificar o estado de um bit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 </a:t>
            </a:r>
            <a:r>
              <a:rPr lang="pt-BR" dirty="0"/>
              <a:t>uma "máscara" cheia de 0 (zeros) e com 1 (um) apenas na posição desejada</a:t>
            </a:r>
          </a:p>
          <a:p>
            <a:r>
              <a:rPr lang="pt-BR" dirty="0" smtClean="0"/>
              <a:t>Fazer </a:t>
            </a:r>
            <a:r>
              <a:rPr lang="pt-BR" dirty="0"/>
              <a:t>uma operação AND entre a variável e a máscara</a:t>
            </a:r>
          </a:p>
          <a:p>
            <a:r>
              <a:rPr lang="pt-BR" dirty="0" smtClean="0"/>
              <a:t>Não </a:t>
            </a:r>
            <a:r>
              <a:rPr lang="pt-BR" dirty="0"/>
              <a:t>atribuir o resultado à </a:t>
            </a:r>
            <a:r>
              <a:rPr lang="pt-BR" dirty="0" smtClean="0"/>
              <a:t>variável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112879"/>
              </p:ext>
            </p:extLst>
          </p:nvPr>
        </p:nvGraphicFramePr>
        <p:xfrm>
          <a:off x="431388" y="3392488"/>
          <a:ext cx="8640000" cy="14400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080000"/>
                <a:gridCol w="1080000"/>
                <a:gridCol w="1080000"/>
                <a:gridCol w="1080000"/>
                <a:gridCol w="1080000"/>
                <a:gridCol w="1080000"/>
                <a:gridCol w="1080000"/>
                <a:gridCol w="1080000"/>
              </a:tblGrid>
              <a:tr h="720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Posição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N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 smtClean="0">
                          <a:effectLst/>
                        </a:rPr>
                        <a:t>...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X+1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X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X-1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 smtClean="0">
                          <a:effectLst/>
                        </a:rPr>
                        <a:t>...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7200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Valor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 smtClean="0">
                          <a:effectLst/>
                        </a:rPr>
                        <a:t>...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1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>
                          <a:effectLst/>
                        </a:rPr>
                        <a:t>0</a:t>
                      </a:r>
                      <a:endParaRPr lang="pt-BR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 smtClean="0">
                          <a:effectLst/>
                        </a:rPr>
                        <a:t>...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u="none" strike="noStrike" dirty="0">
                          <a:effectLst/>
                        </a:rPr>
                        <a:t>0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097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Verificar o estado de um bit</a:t>
            </a:r>
          </a:p>
        </p:txBody>
      </p:sp>
      <p:sp>
        <p:nvSpPr>
          <p:cNvPr id="5" name="Retângulo 4"/>
          <p:cNvSpPr/>
          <p:nvPr/>
        </p:nvSpPr>
        <p:spPr>
          <a:xfrm>
            <a:off x="628650" y="1351508"/>
            <a:ext cx="78867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//Passo a passo</a:t>
            </a:r>
          </a:p>
          <a:p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bit 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0" i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4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mascara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4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mascara 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0" i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bit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pt-BR" sz="24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400" b="1" i="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400" b="0" i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mascara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24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24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4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//Uma linha</a:t>
            </a:r>
          </a:p>
          <a:p>
            <a:r>
              <a:rPr lang="pt-BR" sz="2400" b="1" i="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400" b="0" i="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400" b="0" i="0" dirty="0" smtClean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pt-BR" sz="2400" b="0" i="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b="1" i="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pt-BR" sz="24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pt-BR" sz="2400" b="0" i="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400" b="0" i="0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//Com define</a:t>
            </a:r>
          </a:p>
          <a:p>
            <a:r>
              <a:rPr lang="pt-BR" sz="2400" b="0" i="0" dirty="0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#define </a:t>
            </a:r>
            <a:r>
              <a:rPr lang="pt-BR" sz="2400" b="0" i="0" dirty="0" err="1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BitTst</a:t>
            </a:r>
            <a:r>
              <a:rPr lang="pt-BR" sz="2400" b="0" i="0" dirty="0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pt-BR" sz="2400" b="0" i="0" dirty="0" err="1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arg,bit</a:t>
            </a:r>
            <a:r>
              <a:rPr lang="pt-BR" sz="2400" b="0" i="0" dirty="0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((</a:t>
            </a:r>
            <a:r>
              <a:rPr lang="pt-BR" sz="2400" b="0" i="0" dirty="0" err="1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</a:t>
            </a:r>
            <a:r>
              <a:rPr lang="pt-BR" sz="2400" b="0" i="0" dirty="0" smtClean="0">
                <a:solidFill>
                  <a:srgbClr val="804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&amp; (1&lt;&lt;bit))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8437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tângulo 51"/>
          <p:cNvSpPr/>
          <p:nvPr/>
        </p:nvSpPr>
        <p:spPr>
          <a:xfrm>
            <a:off x="0" y="1225921"/>
            <a:ext cx="9144000" cy="594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5445" indent="-325445" algn="ctr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  <a:defRPr/>
            </a:pPr>
            <a:r>
              <a:rPr lang="pt-BR" sz="3266" dirty="0">
                <a:solidFill>
                  <a:srgbClr val="000000"/>
                </a:solidFill>
              </a:rPr>
              <a:t>Variável booleana</a:t>
            </a:r>
          </a:p>
        </p:txBody>
      </p:sp>
      <p:grpSp>
        <p:nvGrpSpPr>
          <p:cNvPr id="115" name="Grupo 114"/>
          <p:cNvGrpSpPr/>
          <p:nvPr/>
        </p:nvGrpSpPr>
        <p:grpSpPr>
          <a:xfrm>
            <a:off x="1306125" y="3799840"/>
            <a:ext cx="2743335" cy="1293431"/>
            <a:chOff x="1151880" y="5436021"/>
            <a:chExt cx="3024336" cy="1425918"/>
          </a:xfrm>
        </p:grpSpPr>
        <p:cxnSp>
          <p:nvCxnSpPr>
            <p:cNvPr id="70" name="Conector angulado 69"/>
            <p:cNvCxnSpPr>
              <a:stCxn id="66" idx="1"/>
              <a:endCxn id="67" idx="1"/>
            </p:cNvCxnSpPr>
            <p:nvPr/>
          </p:nvCxnSpPr>
          <p:spPr bwMode="auto">
            <a:xfrm rot="5400000" flipH="1" flipV="1">
              <a:off x="1817954" y="5454023"/>
              <a:ext cx="252028" cy="720080"/>
            </a:xfrm>
            <a:prstGeom prst="bentConnector2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Forma 72"/>
            <p:cNvCxnSpPr>
              <a:stCxn id="67" idx="3"/>
              <a:endCxn id="68" idx="0"/>
            </p:cNvCxnSpPr>
            <p:nvPr/>
          </p:nvCxnSpPr>
          <p:spPr bwMode="auto">
            <a:xfrm>
              <a:off x="3096096" y="5688049"/>
              <a:ext cx="792088" cy="180020"/>
            </a:xfrm>
            <a:prstGeom prst="bentConnector2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Retângulo 66"/>
            <p:cNvSpPr/>
            <p:nvPr/>
          </p:nvSpPr>
          <p:spPr bwMode="auto">
            <a:xfrm>
              <a:off x="2304008" y="5436021"/>
              <a:ext cx="792088" cy="504056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txBody>
            <a:bodyPr vert="horz" wrap="square" lIns="82944" tIns="41472" rIns="82944" bIns="41472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pt-BR" sz="1451" dirty="0" err="1"/>
            </a:p>
          </p:txBody>
        </p:sp>
        <p:cxnSp>
          <p:nvCxnSpPr>
            <p:cNvPr id="37" name="Conector reto 36"/>
            <p:cNvCxnSpPr/>
            <p:nvPr/>
          </p:nvCxnSpPr>
          <p:spPr bwMode="auto">
            <a:xfrm>
              <a:off x="2448024" y="5682525"/>
              <a:ext cx="144016" cy="0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38" name="Conector reto 37"/>
            <p:cNvCxnSpPr/>
            <p:nvPr/>
          </p:nvCxnSpPr>
          <p:spPr bwMode="auto">
            <a:xfrm>
              <a:off x="2808064" y="5682525"/>
              <a:ext cx="144016" cy="0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39" name="Conector reto 38"/>
            <p:cNvCxnSpPr/>
            <p:nvPr/>
          </p:nvCxnSpPr>
          <p:spPr bwMode="auto">
            <a:xfrm flipV="1">
              <a:off x="2592040" y="5538509"/>
              <a:ext cx="144016" cy="144016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Fluxograma: Disco magnético 65"/>
            <p:cNvSpPr/>
            <p:nvPr/>
          </p:nvSpPr>
          <p:spPr bwMode="auto">
            <a:xfrm>
              <a:off x="1367904" y="5940077"/>
              <a:ext cx="432048" cy="576064"/>
            </a:xfrm>
            <a:prstGeom prst="flowChartMagneticDisk">
              <a:avLst/>
            </a:prstGeom>
            <a:solidFill>
              <a:srgbClr val="FF9B9B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txBody>
            <a:bodyPr vert="horz" wrap="square" lIns="82944" tIns="41472" rIns="82944" bIns="41472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pt-BR" sz="1451" dirty="0" err="1"/>
            </a:p>
          </p:txBody>
        </p:sp>
        <p:pic>
          <p:nvPicPr>
            <p:cNvPr id="68" name="Picture 8" descr="bulb, lamb, light, off icon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3600152" y="5868069"/>
              <a:ext cx="576064" cy="576064"/>
            </a:xfrm>
            <a:prstGeom prst="rect">
              <a:avLst/>
            </a:prstGeom>
            <a:noFill/>
          </p:spPr>
        </p:pic>
        <p:cxnSp>
          <p:nvCxnSpPr>
            <p:cNvPr id="76" name="Conector angulado 75"/>
            <p:cNvCxnSpPr>
              <a:stCxn id="66" idx="3"/>
              <a:endCxn id="68" idx="2"/>
            </p:cNvCxnSpPr>
            <p:nvPr/>
          </p:nvCxnSpPr>
          <p:spPr bwMode="auto">
            <a:xfrm rot="5400000" flipH="1" flipV="1">
              <a:off x="2700052" y="5328009"/>
              <a:ext cx="72008" cy="2304256"/>
            </a:xfrm>
            <a:prstGeom prst="bentConnector3">
              <a:avLst>
                <a:gd name="adj1" fmla="val -317465"/>
              </a:avLst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Conector em curva 55"/>
            <p:cNvCxnSpPr/>
            <p:nvPr/>
          </p:nvCxnSpPr>
          <p:spPr bwMode="auto">
            <a:xfrm rot="10800000">
              <a:off x="2376016" y="5508029"/>
              <a:ext cx="216024" cy="72008"/>
            </a:xfrm>
            <a:prstGeom prst="curvedConnector3">
              <a:avLst>
                <a:gd name="adj1" fmla="val 5908"/>
              </a:avLst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3" name="Retângulo 112"/>
            <p:cNvSpPr/>
            <p:nvPr/>
          </p:nvSpPr>
          <p:spPr>
            <a:xfrm>
              <a:off x="1151880" y="5652044"/>
              <a:ext cx="318450" cy="12098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33" b="1" dirty="0"/>
                <a:t>+</a:t>
              </a:r>
            </a:p>
            <a:p>
              <a:endParaRPr lang="pt-BR" sz="1633" b="1" dirty="0"/>
            </a:p>
            <a:p>
              <a:endParaRPr lang="pt-BR" sz="1633" b="1" dirty="0"/>
            </a:p>
            <a:p>
              <a:r>
                <a:rPr lang="pt-BR" sz="1633" b="1" dirty="0"/>
                <a:t>-</a:t>
              </a:r>
              <a:endParaRPr lang="pt-BR" sz="1633" dirty="0"/>
            </a:p>
          </p:txBody>
        </p:sp>
      </p:grpSp>
      <p:grpSp>
        <p:nvGrpSpPr>
          <p:cNvPr id="116" name="Grupo 115"/>
          <p:cNvGrpSpPr/>
          <p:nvPr/>
        </p:nvGrpSpPr>
        <p:grpSpPr>
          <a:xfrm>
            <a:off x="5086708" y="3799840"/>
            <a:ext cx="2645233" cy="1293431"/>
            <a:chOff x="4576978" y="5364013"/>
            <a:chExt cx="2916186" cy="1425918"/>
          </a:xfrm>
        </p:grpSpPr>
        <p:cxnSp>
          <p:nvCxnSpPr>
            <p:cNvPr id="97" name="Conector angulado 69"/>
            <p:cNvCxnSpPr>
              <a:stCxn id="95" idx="1"/>
              <a:endCxn id="91" idx="1"/>
            </p:cNvCxnSpPr>
            <p:nvPr/>
          </p:nvCxnSpPr>
          <p:spPr bwMode="auto">
            <a:xfrm rot="5400000" flipH="1" flipV="1">
              <a:off x="5130322" y="5382015"/>
              <a:ext cx="252028" cy="720080"/>
            </a:xfrm>
            <a:prstGeom prst="bentConnector2">
              <a:avLst/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Forma 97"/>
            <p:cNvCxnSpPr>
              <a:stCxn id="91" idx="3"/>
            </p:cNvCxnSpPr>
            <p:nvPr/>
          </p:nvCxnSpPr>
          <p:spPr bwMode="auto">
            <a:xfrm>
              <a:off x="6408464" y="5616041"/>
              <a:ext cx="792088" cy="180020"/>
            </a:xfrm>
            <a:prstGeom prst="bentConnector3">
              <a:avLst>
                <a:gd name="adj1" fmla="val 102109"/>
              </a:avLst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Retângulo 90"/>
            <p:cNvSpPr/>
            <p:nvPr/>
          </p:nvSpPr>
          <p:spPr bwMode="auto">
            <a:xfrm>
              <a:off x="5616376" y="5364013"/>
              <a:ext cx="792088" cy="504056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txBody>
            <a:bodyPr vert="horz" wrap="square" lIns="82944" tIns="41472" rIns="82944" bIns="41472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pt-BR" sz="1451" dirty="0" err="1"/>
            </a:p>
          </p:txBody>
        </p:sp>
        <p:cxnSp>
          <p:nvCxnSpPr>
            <p:cNvPr id="92" name="Conector reto 91"/>
            <p:cNvCxnSpPr/>
            <p:nvPr/>
          </p:nvCxnSpPr>
          <p:spPr bwMode="auto">
            <a:xfrm>
              <a:off x="5760392" y="5610517"/>
              <a:ext cx="144016" cy="0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93" name="Conector reto 92"/>
            <p:cNvCxnSpPr/>
            <p:nvPr/>
          </p:nvCxnSpPr>
          <p:spPr bwMode="auto">
            <a:xfrm>
              <a:off x="6120432" y="5610517"/>
              <a:ext cx="144016" cy="0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94" name="Conector reto 93"/>
            <p:cNvCxnSpPr/>
            <p:nvPr/>
          </p:nvCxnSpPr>
          <p:spPr bwMode="auto">
            <a:xfrm flipV="1">
              <a:off x="5904408" y="5610225"/>
              <a:ext cx="220167" cy="292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5" name="Fluxograma: Disco magnético 94"/>
            <p:cNvSpPr/>
            <p:nvPr/>
          </p:nvSpPr>
          <p:spPr bwMode="auto">
            <a:xfrm>
              <a:off x="4680272" y="5868069"/>
              <a:ext cx="432048" cy="576064"/>
            </a:xfrm>
            <a:prstGeom prst="flowChartMagneticDisk">
              <a:avLst/>
            </a:prstGeom>
            <a:solidFill>
              <a:srgbClr val="FF9B9B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txBody>
            <a:bodyPr vert="horz" wrap="square" lIns="82944" tIns="41472" rIns="82944" bIns="41472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pt-BR" sz="1451" dirty="0" err="1"/>
            </a:p>
          </p:txBody>
        </p:sp>
        <p:cxnSp>
          <p:nvCxnSpPr>
            <p:cNvPr id="99" name="Conector angulado 98"/>
            <p:cNvCxnSpPr>
              <a:stCxn id="95" idx="3"/>
            </p:cNvCxnSpPr>
            <p:nvPr/>
          </p:nvCxnSpPr>
          <p:spPr bwMode="auto">
            <a:xfrm rot="5400000" flipH="1" flipV="1">
              <a:off x="6012420" y="5256001"/>
              <a:ext cx="72008" cy="2304256"/>
            </a:xfrm>
            <a:prstGeom prst="bentConnector3">
              <a:avLst>
                <a:gd name="adj1" fmla="val -317465"/>
              </a:avLst>
            </a:prstGeom>
            <a:solidFill>
              <a:srgbClr val="00B8FF"/>
            </a:solidFill>
            <a:ln w="254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22" name="Picture 10" descr="bulb, idea, light icon"/>
            <p:cNvPicPr>
              <a:picLocks noChangeAspect="1" noChangeArrowheads="1"/>
            </p:cNvPicPr>
            <p:nvPr/>
          </p:nvPicPr>
          <p:blipFill>
            <a:blip r:embed="rId5" cstate="print"/>
            <a:stretch>
              <a:fillRect/>
            </a:stretch>
          </p:blipFill>
          <p:spPr bwMode="auto">
            <a:xfrm>
              <a:off x="6920140" y="5796061"/>
              <a:ext cx="573024" cy="573024"/>
            </a:xfrm>
            <a:prstGeom prst="rect">
              <a:avLst/>
            </a:prstGeom>
            <a:noFill/>
          </p:spPr>
        </p:pic>
        <p:cxnSp>
          <p:nvCxnSpPr>
            <p:cNvPr id="63" name="Conector em curva 62"/>
            <p:cNvCxnSpPr/>
            <p:nvPr/>
          </p:nvCxnSpPr>
          <p:spPr bwMode="auto">
            <a:xfrm rot="16200000" flipH="1">
              <a:off x="5898058" y="5426496"/>
              <a:ext cx="144016" cy="144016"/>
            </a:xfrm>
            <a:prstGeom prst="curvedConnector3">
              <a:avLst>
                <a:gd name="adj1" fmla="val -13934"/>
              </a:avLst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4" name="Retângulo 113"/>
            <p:cNvSpPr/>
            <p:nvPr/>
          </p:nvSpPr>
          <p:spPr>
            <a:xfrm>
              <a:off x="4576978" y="5580036"/>
              <a:ext cx="318450" cy="12098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633" b="1" dirty="0"/>
                <a:t>+</a:t>
              </a:r>
            </a:p>
            <a:p>
              <a:endParaRPr lang="pt-BR" sz="1633" b="1" dirty="0"/>
            </a:p>
            <a:p>
              <a:endParaRPr lang="pt-BR" sz="1633" b="1" dirty="0"/>
            </a:p>
            <a:p>
              <a:r>
                <a:rPr lang="pt-BR" sz="1633" b="1" dirty="0"/>
                <a:t>-</a:t>
              </a:r>
              <a:endParaRPr lang="pt-BR" sz="1633" dirty="0"/>
            </a:p>
          </p:txBody>
        </p:sp>
      </p:grpSp>
      <p:graphicFrame>
        <p:nvGraphicFramePr>
          <p:cNvPr id="686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224348"/>
              </p:ext>
            </p:extLst>
          </p:nvPr>
        </p:nvGraphicFramePr>
        <p:xfrm>
          <a:off x="2473201" y="3473254"/>
          <a:ext cx="524471" cy="261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0" name="Equação" r:id="rId6" imgW="380880" imgH="177480" progId="Equation.3">
                  <p:embed/>
                </p:oleObj>
              </mc:Choice>
              <mc:Fallback>
                <p:oleObj name="Equação" r:id="rId6" imgW="3808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3201" y="3473254"/>
                        <a:ext cx="524471" cy="2612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0468028"/>
              </p:ext>
            </p:extLst>
          </p:nvPr>
        </p:nvGraphicFramePr>
        <p:xfrm>
          <a:off x="6113902" y="3481962"/>
          <a:ext cx="489600" cy="241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1" name="Equação" r:id="rId8" imgW="355320" imgH="164880" progId="Equation.3">
                  <p:embed/>
                </p:oleObj>
              </mc:Choice>
              <mc:Fallback>
                <p:oleObj name="Equação" r:id="rId8" imgW="3553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902" y="3481962"/>
                        <a:ext cx="489600" cy="2419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872452"/>
              </p:ext>
            </p:extLst>
          </p:nvPr>
        </p:nvGraphicFramePr>
        <p:xfrm>
          <a:off x="3984481" y="4322416"/>
          <a:ext cx="524160" cy="262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2" name="Equação" r:id="rId10" imgW="380880" imgH="177480" progId="Equation.3">
                  <p:embed/>
                </p:oleObj>
              </mc:Choice>
              <mc:Fallback>
                <p:oleObj name="Equação" r:id="rId10" imgW="3808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481" y="4322416"/>
                        <a:ext cx="524160" cy="262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783403"/>
              </p:ext>
            </p:extLst>
          </p:nvPr>
        </p:nvGraphicFramePr>
        <p:xfrm>
          <a:off x="7656481" y="4322416"/>
          <a:ext cx="491040" cy="243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93" name="Equação" r:id="rId12" imgW="355320" imgH="164880" progId="Equation.3">
                  <p:embed/>
                </p:oleObj>
              </mc:Choice>
              <mc:Fallback>
                <p:oleObj name="Equação" r:id="rId12" imgW="35532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6481" y="4322416"/>
                        <a:ext cx="491040" cy="2433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8" name="Grupo 9"/>
          <p:cNvGrpSpPr/>
          <p:nvPr/>
        </p:nvGrpSpPr>
        <p:grpSpPr>
          <a:xfrm>
            <a:off x="2220570" y="2282214"/>
            <a:ext cx="1306350" cy="565189"/>
            <a:chOff x="3456136" y="5868069"/>
            <a:chExt cx="720080" cy="432048"/>
          </a:xfrm>
        </p:grpSpPr>
        <p:sp>
          <p:nvSpPr>
            <p:cNvPr id="129" name="Retângulo de cantos arredondados 128"/>
            <p:cNvSpPr/>
            <p:nvPr/>
          </p:nvSpPr>
          <p:spPr bwMode="auto">
            <a:xfrm>
              <a:off x="3456136" y="5868069"/>
              <a:ext cx="648072" cy="432048"/>
            </a:xfrm>
            <a:prstGeom prst="roundRect">
              <a:avLst/>
            </a:prstGeom>
            <a:solidFill>
              <a:srgbClr val="F2F589"/>
            </a:solidFill>
            <a:ln w="539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82944" tIns="41472" rIns="82944" bIns="41472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pt-BR" sz="3628" b="1" dirty="0"/>
                <a:t> V</a:t>
              </a:r>
              <a:endParaRPr lang="pt-BR" sz="2177" b="1" dirty="0"/>
            </a:p>
          </p:txBody>
        </p:sp>
        <p:sp>
          <p:nvSpPr>
            <p:cNvPr id="130" name="Retângulo 129"/>
            <p:cNvSpPr/>
            <p:nvPr/>
          </p:nvSpPr>
          <p:spPr bwMode="auto">
            <a:xfrm>
              <a:off x="3888184" y="5868069"/>
              <a:ext cx="288032" cy="21602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539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82944" tIns="41472" rIns="82944" bIns="41472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pt-BR" sz="1451" dirty="0"/>
                <a:t>0</a:t>
              </a:r>
            </a:p>
          </p:txBody>
        </p:sp>
        <p:sp>
          <p:nvSpPr>
            <p:cNvPr id="131" name="Retângulo 130"/>
            <p:cNvSpPr/>
            <p:nvPr/>
          </p:nvSpPr>
          <p:spPr bwMode="auto">
            <a:xfrm>
              <a:off x="3888184" y="6084093"/>
              <a:ext cx="288032" cy="21602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539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82944" tIns="41472" rIns="82944" bIns="41472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pt-BR" sz="1451" dirty="0"/>
                <a:t>1</a:t>
              </a:r>
            </a:p>
          </p:txBody>
        </p:sp>
      </p:grpSp>
      <p:cxnSp>
        <p:nvCxnSpPr>
          <p:cNvPr id="132" name="Conector de seta reta 131"/>
          <p:cNvCxnSpPr/>
          <p:nvPr/>
        </p:nvCxnSpPr>
        <p:spPr bwMode="auto">
          <a:xfrm>
            <a:off x="3657555" y="2566523"/>
            <a:ext cx="587857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sp>
        <p:nvSpPr>
          <p:cNvPr id="133" name="Retângulo 132"/>
          <p:cNvSpPr/>
          <p:nvPr/>
        </p:nvSpPr>
        <p:spPr>
          <a:xfrm>
            <a:off x="4364527" y="2217268"/>
            <a:ext cx="2318968" cy="76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177" b="1" dirty="0"/>
              <a:t>A, </a:t>
            </a:r>
            <a:r>
              <a:rPr lang="pt-BR" sz="2177" dirty="0"/>
              <a:t>estado da chave</a:t>
            </a:r>
          </a:p>
          <a:p>
            <a:r>
              <a:rPr lang="pt-BR" sz="2177" b="1" dirty="0"/>
              <a:t>B, </a:t>
            </a:r>
            <a:r>
              <a:rPr lang="pt-BR" sz="2177" dirty="0"/>
              <a:t>estado da luz</a:t>
            </a:r>
          </a:p>
        </p:txBody>
      </p:sp>
      <p:cxnSp>
        <p:nvCxnSpPr>
          <p:cNvPr id="134" name="Conector de seta reta 133"/>
          <p:cNvCxnSpPr/>
          <p:nvPr/>
        </p:nvCxnSpPr>
        <p:spPr bwMode="auto">
          <a:xfrm>
            <a:off x="4628677" y="4474515"/>
            <a:ext cx="253665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  <a:effectLst/>
        </p:spPr>
      </p:cxnSp>
      <p:grpSp>
        <p:nvGrpSpPr>
          <p:cNvPr id="149" name="Grupo 148"/>
          <p:cNvGrpSpPr/>
          <p:nvPr/>
        </p:nvGrpSpPr>
        <p:grpSpPr>
          <a:xfrm>
            <a:off x="6792795" y="4491792"/>
            <a:ext cx="457222" cy="425137"/>
            <a:chOff x="7488584" y="5508029"/>
            <a:chExt cx="504056" cy="468685"/>
          </a:xfrm>
        </p:grpSpPr>
        <p:sp>
          <p:nvSpPr>
            <p:cNvPr id="138" name="Retângulo 137"/>
            <p:cNvSpPr/>
            <p:nvPr/>
          </p:nvSpPr>
          <p:spPr>
            <a:xfrm>
              <a:off x="7704608" y="5690145"/>
              <a:ext cx="263666" cy="28656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089" b="1" dirty="0"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  <p:cxnSp>
          <p:nvCxnSpPr>
            <p:cNvPr id="140" name="Conector angulado 139"/>
            <p:cNvCxnSpPr/>
            <p:nvPr/>
          </p:nvCxnSpPr>
          <p:spPr bwMode="auto">
            <a:xfrm rot="10800000" flipV="1">
              <a:off x="7488584" y="5508029"/>
              <a:ext cx="504056" cy="432048"/>
            </a:xfrm>
            <a:prstGeom prst="bentConnector3">
              <a:avLst>
                <a:gd name="adj1" fmla="val 396"/>
              </a:avLst>
            </a:prstGeom>
            <a:solidFill>
              <a:srgbClr val="00B8FF"/>
            </a:solidFill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148" name="Grupo 147"/>
          <p:cNvGrpSpPr/>
          <p:nvPr/>
        </p:nvGrpSpPr>
        <p:grpSpPr>
          <a:xfrm>
            <a:off x="6074303" y="4338592"/>
            <a:ext cx="587857" cy="259943"/>
            <a:chOff x="6696496" y="5339138"/>
            <a:chExt cx="648072" cy="286570"/>
          </a:xfrm>
        </p:grpSpPr>
        <p:cxnSp>
          <p:nvCxnSpPr>
            <p:cNvPr id="145" name="Conector de seta reta 144"/>
            <p:cNvCxnSpPr/>
            <p:nvPr/>
          </p:nvCxnSpPr>
          <p:spPr bwMode="auto">
            <a:xfrm>
              <a:off x="6696496" y="5364013"/>
              <a:ext cx="648072" cy="0"/>
            </a:xfrm>
            <a:prstGeom prst="straightConnector1">
              <a:avLst/>
            </a:prstGeom>
            <a:solidFill>
              <a:srgbClr val="00B8FF"/>
            </a:solidFill>
            <a:ln w="127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46" name="Retângulo 145"/>
            <p:cNvSpPr/>
            <p:nvPr/>
          </p:nvSpPr>
          <p:spPr>
            <a:xfrm>
              <a:off x="6858918" y="5339138"/>
              <a:ext cx="263666" cy="2865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089" b="1" dirty="0">
                  <a:latin typeface="Times New Roman" pitchFamily="18" charset="0"/>
                  <a:cs typeface="Times New Roman" pitchFamily="18" charset="0"/>
                </a:rPr>
                <a:t>I</a:t>
              </a:r>
            </a:p>
          </p:txBody>
        </p:sp>
      </p:grpSp>
      <p:pic>
        <p:nvPicPr>
          <p:cNvPr id="147" name="Picture 8" descr="bulb, lamb, light, off icon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7213500" y="4188247"/>
            <a:ext cx="522540" cy="522540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Álgebra</a:t>
            </a:r>
            <a:r>
              <a:rPr lang="en-US" dirty="0"/>
              <a:t> </a:t>
            </a:r>
            <a:r>
              <a:rPr lang="en-US" dirty="0" err="1"/>
              <a:t>booleana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78729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9"/>
          <p:cNvGrpSpPr/>
          <p:nvPr/>
        </p:nvGrpSpPr>
        <p:grpSpPr>
          <a:xfrm>
            <a:off x="1828665" y="2722645"/>
            <a:ext cx="1811659" cy="783810"/>
            <a:chOff x="3456136" y="5868069"/>
            <a:chExt cx="720080" cy="432048"/>
          </a:xfrm>
        </p:grpSpPr>
        <p:sp>
          <p:nvSpPr>
            <p:cNvPr id="11" name="Retângulo de cantos arredondados 10"/>
            <p:cNvSpPr/>
            <p:nvPr/>
          </p:nvSpPr>
          <p:spPr bwMode="auto">
            <a:xfrm>
              <a:off x="3456136" y="5868069"/>
              <a:ext cx="648072" cy="432048"/>
            </a:xfrm>
            <a:prstGeom prst="roundRect">
              <a:avLst/>
            </a:prstGeom>
            <a:solidFill>
              <a:srgbClr val="F2F589"/>
            </a:solidFill>
            <a:ln w="539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82944" tIns="41472" rIns="82944" bIns="41472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pt-BR" sz="4898" b="1" dirty="0"/>
                <a:t> V</a:t>
              </a:r>
              <a:endParaRPr lang="pt-BR" sz="3266" b="1" dirty="0"/>
            </a:p>
          </p:txBody>
        </p:sp>
        <p:sp>
          <p:nvSpPr>
            <p:cNvPr id="13" name="Retângulo 12"/>
            <p:cNvSpPr/>
            <p:nvPr/>
          </p:nvSpPr>
          <p:spPr bwMode="auto">
            <a:xfrm>
              <a:off x="3888184" y="5868069"/>
              <a:ext cx="288032" cy="216024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539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82944" tIns="41472" rIns="82944" bIns="41472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pt-BR" sz="2177" dirty="0"/>
                <a:t>0</a:t>
              </a:r>
            </a:p>
          </p:txBody>
        </p:sp>
        <p:sp>
          <p:nvSpPr>
            <p:cNvPr id="14" name="Retângulo 13"/>
            <p:cNvSpPr/>
            <p:nvPr/>
          </p:nvSpPr>
          <p:spPr bwMode="auto">
            <a:xfrm>
              <a:off x="3888184" y="6084093"/>
              <a:ext cx="288032" cy="21602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539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82944" tIns="41472" rIns="82944" bIns="41472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pt-BR" sz="2177" dirty="0"/>
                <a:t>1</a:t>
              </a:r>
            </a:p>
          </p:txBody>
        </p:sp>
      </p:grpSp>
      <p:grpSp>
        <p:nvGrpSpPr>
          <p:cNvPr id="3" name="Grupo 23"/>
          <p:cNvGrpSpPr/>
          <p:nvPr/>
        </p:nvGrpSpPr>
        <p:grpSpPr>
          <a:xfrm>
            <a:off x="4049460" y="2128515"/>
            <a:ext cx="3248644" cy="1891336"/>
            <a:chOff x="6245452" y="3635821"/>
            <a:chExt cx="3168352" cy="1971512"/>
          </a:xfrm>
        </p:grpSpPr>
        <p:cxnSp>
          <p:nvCxnSpPr>
            <p:cNvPr id="16" name="Conector reto 15"/>
            <p:cNvCxnSpPr/>
            <p:nvPr/>
          </p:nvCxnSpPr>
          <p:spPr bwMode="auto">
            <a:xfrm>
              <a:off x="6245452" y="3635821"/>
              <a:ext cx="3168352" cy="0"/>
            </a:xfrm>
            <a:prstGeom prst="line">
              <a:avLst/>
            </a:prstGeom>
            <a:solidFill>
              <a:srgbClr val="00B8FF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Conector reto 16"/>
            <p:cNvCxnSpPr/>
            <p:nvPr/>
          </p:nvCxnSpPr>
          <p:spPr bwMode="auto">
            <a:xfrm>
              <a:off x="6245452" y="4077749"/>
              <a:ext cx="3168352" cy="0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Conector reto 17"/>
            <p:cNvCxnSpPr/>
            <p:nvPr/>
          </p:nvCxnSpPr>
          <p:spPr bwMode="auto">
            <a:xfrm>
              <a:off x="6245452" y="5607333"/>
              <a:ext cx="3168352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CaixaDeTexto 18"/>
          <p:cNvSpPr txBox="1"/>
          <p:nvPr/>
        </p:nvSpPr>
        <p:spPr>
          <a:xfrm>
            <a:off x="4049460" y="2159548"/>
            <a:ext cx="1567620" cy="1851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33" b="1" dirty="0"/>
              <a:t>Nível lógico 0</a:t>
            </a:r>
          </a:p>
          <a:p>
            <a:endParaRPr lang="pt-BR" sz="1633" dirty="0"/>
          </a:p>
          <a:p>
            <a:r>
              <a:rPr lang="pt-BR" sz="1633" dirty="0"/>
              <a:t>Falso</a:t>
            </a:r>
          </a:p>
          <a:p>
            <a:r>
              <a:rPr lang="pt-BR" sz="1633" dirty="0"/>
              <a:t>Desligado</a:t>
            </a:r>
          </a:p>
          <a:p>
            <a:r>
              <a:rPr lang="pt-BR" sz="1633" dirty="0"/>
              <a:t>Baixo</a:t>
            </a:r>
          </a:p>
          <a:p>
            <a:r>
              <a:rPr lang="pt-BR" sz="1633" dirty="0"/>
              <a:t>Não</a:t>
            </a:r>
          </a:p>
          <a:p>
            <a:r>
              <a:rPr lang="pt-BR" sz="1633" dirty="0"/>
              <a:t>Chave aberta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5730484" y="2168510"/>
            <a:ext cx="1567620" cy="1851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633" b="1" dirty="0"/>
              <a:t>Nível lógico 1</a:t>
            </a:r>
          </a:p>
          <a:p>
            <a:pPr algn="r"/>
            <a:endParaRPr lang="pt-BR" sz="1633" dirty="0"/>
          </a:p>
          <a:p>
            <a:pPr algn="r"/>
            <a:r>
              <a:rPr lang="pt-BR" sz="1633" dirty="0"/>
              <a:t>Verdadeiro</a:t>
            </a:r>
          </a:p>
          <a:p>
            <a:pPr algn="r"/>
            <a:r>
              <a:rPr lang="pt-BR" sz="1633" dirty="0"/>
              <a:t>Ligado</a:t>
            </a:r>
          </a:p>
          <a:p>
            <a:pPr algn="r"/>
            <a:r>
              <a:rPr lang="pt-BR" sz="1633" dirty="0"/>
              <a:t>Alto</a:t>
            </a:r>
          </a:p>
          <a:p>
            <a:pPr algn="r"/>
            <a:r>
              <a:rPr lang="pt-BR" sz="1633" dirty="0"/>
              <a:t>Sim</a:t>
            </a:r>
          </a:p>
          <a:p>
            <a:pPr algn="r"/>
            <a:r>
              <a:rPr lang="pt-BR" sz="1633" dirty="0"/>
              <a:t>Chave fechada</a:t>
            </a:r>
          </a:p>
        </p:txBody>
      </p:sp>
      <p:cxnSp>
        <p:nvCxnSpPr>
          <p:cNvPr id="21" name="Conector reto 20"/>
          <p:cNvCxnSpPr/>
          <p:nvPr/>
        </p:nvCxnSpPr>
        <p:spPr bwMode="auto">
          <a:xfrm>
            <a:off x="4049460" y="4247125"/>
            <a:ext cx="3248644" cy="0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tângulo 21"/>
          <p:cNvSpPr/>
          <p:nvPr/>
        </p:nvSpPr>
        <p:spPr>
          <a:xfrm>
            <a:off x="5341248" y="4003135"/>
            <a:ext cx="649537" cy="287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70" dirty="0"/>
              <a:t>binário</a:t>
            </a:r>
            <a:endParaRPr lang="pt-BR" sz="1451" dirty="0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Álgebra</a:t>
            </a:r>
            <a:r>
              <a:rPr lang="en-US" dirty="0"/>
              <a:t> </a:t>
            </a:r>
            <a:r>
              <a:rPr lang="en-US" dirty="0" err="1"/>
              <a:t>booleana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0" y="1225921"/>
            <a:ext cx="9144000" cy="594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5445" indent="-325445" algn="ctr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  <a:defRPr/>
            </a:pPr>
            <a:r>
              <a:rPr lang="pt-BR" sz="3266" dirty="0">
                <a:solidFill>
                  <a:srgbClr val="000000"/>
                </a:solidFill>
              </a:rPr>
              <a:t>Variável booleana</a:t>
            </a:r>
          </a:p>
        </p:txBody>
      </p:sp>
    </p:spTree>
    <p:extLst>
      <p:ext uri="{BB962C8B-B14F-4D97-AF65-F5344CB8AC3E}">
        <p14:creationId xmlns:p14="http://schemas.microsoft.com/office/powerpoint/2010/main" val="314964031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 20"/>
          <p:cNvGrpSpPr/>
          <p:nvPr/>
        </p:nvGrpSpPr>
        <p:grpSpPr>
          <a:xfrm>
            <a:off x="3984143" y="3088147"/>
            <a:ext cx="1470162" cy="626711"/>
            <a:chOff x="5306399" y="2987749"/>
            <a:chExt cx="1620751" cy="690905"/>
          </a:xfrm>
        </p:grpSpPr>
        <p:sp>
          <p:nvSpPr>
            <p:cNvPr id="44" name="Line 44"/>
            <p:cNvSpPr>
              <a:spLocks noChangeShapeType="1"/>
            </p:cNvSpPr>
            <p:nvPr/>
          </p:nvSpPr>
          <p:spPr bwMode="auto">
            <a:xfrm flipH="1">
              <a:off x="5313957" y="3131765"/>
              <a:ext cx="964947" cy="0"/>
            </a:xfrm>
            <a:prstGeom prst="line">
              <a:avLst/>
            </a:prstGeom>
            <a:noFill/>
            <a:ln w="476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pt-BR" sz="1633"/>
            </a:p>
          </p:txBody>
        </p:sp>
        <p:sp>
          <p:nvSpPr>
            <p:cNvPr id="54" name="Line 44"/>
            <p:cNvSpPr>
              <a:spLocks noChangeShapeType="1"/>
            </p:cNvSpPr>
            <p:nvPr/>
          </p:nvSpPr>
          <p:spPr bwMode="auto">
            <a:xfrm flipH="1">
              <a:off x="5306399" y="3534553"/>
              <a:ext cx="96494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pt-BR" sz="1633"/>
            </a:p>
          </p:txBody>
        </p:sp>
        <p:sp>
          <p:nvSpPr>
            <p:cNvPr id="55" name="Line 44"/>
            <p:cNvSpPr>
              <a:spLocks noChangeShapeType="1"/>
            </p:cNvSpPr>
            <p:nvPr/>
          </p:nvSpPr>
          <p:spPr bwMode="auto">
            <a:xfrm flipH="1">
              <a:off x="5962203" y="3340474"/>
              <a:ext cx="964947" cy="0"/>
            </a:xfrm>
            <a:prstGeom prst="line">
              <a:avLst/>
            </a:prstGeom>
            <a:noFill/>
            <a:ln w="476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pt-BR" sz="1633"/>
            </a:p>
          </p:txBody>
        </p:sp>
        <p:sp>
          <p:nvSpPr>
            <p:cNvPr id="46" name="AutoShape 11"/>
            <p:cNvSpPr>
              <a:spLocks noChangeArrowheads="1"/>
            </p:cNvSpPr>
            <p:nvPr/>
          </p:nvSpPr>
          <p:spPr bwMode="auto">
            <a:xfrm>
              <a:off x="5816625" y="2987749"/>
              <a:ext cx="690903" cy="690905"/>
            </a:xfrm>
            <a:prstGeom prst="flowChartDelay">
              <a:avLst/>
            </a:prstGeom>
            <a:solidFill>
              <a:srgbClr val="FFEBAB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1633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1306126" y="3022829"/>
            <a:ext cx="1470162" cy="738256"/>
            <a:chOff x="6760772" y="3579731"/>
            <a:chExt cx="1620751" cy="813876"/>
          </a:xfrm>
        </p:grpSpPr>
        <p:sp>
          <p:nvSpPr>
            <p:cNvPr id="16" name="Line 44"/>
            <p:cNvSpPr>
              <a:spLocks noChangeShapeType="1"/>
            </p:cNvSpPr>
            <p:nvPr/>
          </p:nvSpPr>
          <p:spPr bwMode="auto">
            <a:xfrm flipH="1">
              <a:off x="6768330" y="3787152"/>
              <a:ext cx="964947" cy="0"/>
            </a:xfrm>
            <a:prstGeom prst="line">
              <a:avLst/>
            </a:prstGeom>
            <a:noFill/>
            <a:ln w="476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pt-BR" sz="1633"/>
            </a:p>
          </p:txBody>
        </p:sp>
        <p:sp>
          <p:nvSpPr>
            <p:cNvPr id="17" name="Line 44"/>
            <p:cNvSpPr>
              <a:spLocks noChangeShapeType="1"/>
            </p:cNvSpPr>
            <p:nvPr/>
          </p:nvSpPr>
          <p:spPr bwMode="auto">
            <a:xfrm flipH="1">
              <a:off x="6760772" y="4189940"/>
              <a:ext cx="96494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pt-BR" sz="1633"/>
            </a:p>
          </p:txBody>
        </p:sp>
        <p:sp>
          <p:nvSpPr>
            <p:cNvPr id="18" name="Line 44"/>
            <p:cNvSpPr>
              <a:spLocks noChangeShapeType="1"/>
            </p:cNvSpPr>
            <p:nvPr/>
          </p:nvSpPr>
          <p:spPr bwMode="auto">
            <a:xfrm flipH="1">
              <a:off x="7416576" y="3995861"/>
              <a:ext cx="964947" cy="0"/>
            </a:xfrm>
            <a:prstGeom prst="line">
              <a:avLst/>
            </a:prstGeom>
            <a:noFill/>
            <a:ln w="476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pt-BR" sz="1633"/>
            </a:p>
          </p:txBody>
        </p:sp>
        <p:sp>
          <p:nvSpPr>
            <p:cNvPr id="51" name="Freeform 39"/>
            <p:cNvSpPr>
              <a:spLocks/>
            </p:cNvSpPr>
            <p:nvPr/>
          </p:nvSpPr>
          <p:spPr bwMode="auto">
            <a:xfrm>
              <a:off x="7093971" y="3579731"/>
              <a:ext cx="886315" cy="813876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56" y="16"/>
                </a:cxn>
                <a:cxn ang="0">
                  <a:pos x="292" y="56"/>
                </a:cxn>
                <a:cxn ang="0">
                  <a:pos x="298" y="60"/>
                </a:cxn>
                <a:cxn ang="0">
                  <a:pos x="304" y="62"/>
                </a:cxn>
                <a:cxn ang="0">
                  <a:pos x="316" y="70"/>
                </a:cxn>
                <a:cxn ang="0">
                  <a:pos x="342" y="92"/>
                </a:cxn>
                <a:cxn ang="0">
                  <a:pos x="374" y="116"/>
                </a:cxn>
                <a:cxn ang="0">
                  <a:pos x="390" y="140"/>
                </a:cxn>
                <a:cxn ang="0">
                  <a:pos x="416" y="194"/>
                </a:cxn>
                <a:cxn ang="0">
                  <a:pos x="400" y="228"/>
                </a:cxn>
                <a:cxn ang="0">
                  <a:pos x="384" y="250"/>
                </a:cxn>
                <a:cxn ang="0">
                  <a:pos x="360" y="284"/>
                </a:cxn>
                <a:cxn ang="0">
                  <a:pos x="338" y="298"/>
                </a:cxn>
                <a:cxn ang="0">
                  <a:pos x="320" y="310"/>
                </a:cxn>
                <a:cxn ang="0">
                  <a:pos x="272" y="336"/>
                </a:cxn>
                <a:cxn ang="0">
                  <a:pos x="126" y="376"/>
                </a:cxn>
                <a:cxn ang="0">
                  <a:pos x="8" y="382"/>
                </a:cxn>
                <a:cxn ang="0">
                  <a:pos x="2" y="380"/>
                </a:cxn>
                <a:cxn ang="0">
                  <a:pos x="40" y="368"/>
                </a:cxn>
                <a:cxn ang="0">
                  <a:pos x="88" y="338"/>
                </a:cxn>
                <a:cxn ang="0">
                  <a:pos x="110" y="296"/>
                </a:cxn>
                <a:cxn ang="0">
                  <a:pos x="130" y="226"/>
                </a:cxn>
                <a:cxn ang="0">
                  <a:pos x="96" y="58"/>
                </a:cxn>
                <a:cxn ang="0">
                  <a:pos x="72" y="32"/>
                </a:cxn>
                <a:cxn ang="0">
                  <a:pos x="0" y="4"/>
                </a:cxn>
              </a:cxnLst>
              <a:rect l="0" t="0" r="r" b="b"/>
              <a:pathLst>
                <a:path w="416" h="382">
                  <a:moveTo>
                    <a:pt x="18" y="0"/>
                  </a:moveTo>
                  <a:cubicBezTo>
                    <a:pt x="64" y="4"/>
                    <a:pt x="110" y="6"/>
                    <a:pt x="156" y="16"/>
                  </a:cubicBezTo>
                  <a:cubicBezTo>
                    <a:pt x="202" y="26"/>
                    <a:pt x="246" y="45"/>
                    <a:pt x="292" y="56"/>
                  </a:cubicBezTo>
                  <a:cubicBezTo>
                    <a:pt x="294" y="57"/>
                    <a:pt x="296" y="59"/>
                    <a:pt x="298" y="60"/>
                  </a:cubicBezTo>
                  <a:cubicBezTo>
                    <a:pt x="300" y="61"/>
                    <a:pt x="302" y="61"/>
                    <a:pt x="304" y="62"/>
                  </a:cubicBezTo>
                  <a:cubicBezTo>
                    <a:pt x="308" y="64"/>
                    <a:pt x="316" y="70"/>
                    <a:pt x="316" y="70"/>
                  </a:cubicBezTo>
                  <a:cubicBezTo>
                    <a:pt x="321" y="77"/>
                    <a:pt x="334" y="89"/>
                    <a:pt x="342" y="92"/>
                  </a:cubicBezTo>
                  <a:cubicBezTo>
                    <a:pt x="348" y="101"/>
                    <a:pt x="364" y="109"/>
                    <a:pt x="374" y="116"/>
                  </a:cubicBezTo>
                  <a:cubicBezTo>
                    <a:pt x="377" y="126"/>
                    <a:pt x="383" y="133"/>
                    <a:pt x="390" y="140"/>
                  </a:cubicBezTo>
                  <a:cubicBezTo>
                    <a:pt x="396" y="159"/>
                    <a:pt x="410" y="175"/>
                    <a:pt x="416" y="194"/>
                  </a:cubicBezTo>
                  <a:cubicBezTo>
                    <a:pt x="412" y="206"/>
                    <a:pt x="411" y="221"/>
                    <a:pt x="400" y="228"/>
                  </a:cubicBezTo>
                  <a:cubicBezTo>
                    <a:pt x="397" y="238"/>
                    <a:pt x="392" y="244"/>
                    <a:pt x="384" y="250"/>
                  </a:cubicBezTo>
                  <a:cubicBezTo>
                    <a:pt x="380" y="263"/>
                    <a:pt x="372" y="276"/>
                    <a:pt x="360" y="284"/>
                  </a:cubicBezTo>
                  <a:cubicBezTo>
                    <a:pt x="354" y="292"/>
                    <a:pt x="347" y="293"/>
                    <a:pt x="338" y="298"/>
                  </a:cubicBezTo>
                  <a:cubicBezTo>
                    <a:pt x="332" y="302"/>
                    <a:pt x="320" y="310"/>
                    <a:pt x="320" y="310"/>
                  </a:cubicBezTo>
                  <a:cubicBezTo>
                    <a:pt x="308" y="327"/>
                    <a:pt x="288" y="326"/>
                    <a:pt x="272" y="336"/>
                  </a:cubicBezTo>
                  <a:cubicBezTo>
                    <a:pt x="236" y="360"/>
                    <a:pt x="168" y="369"/>
                    <a:pt x="126" y="376"/>
                  </a:cubicBezTo>
                  <a:cubicBezTo>
                    <a:pt x="89" y="373"/>
                    <a:pt x="45" y="381"/>
                    <a:pt x="8" y="382"/>
                  </a:cubicBezTo>
                  <a:cubicBezTo>
                    <a:pt x="6" y="381"/>
                    <a:pt x="1" y="381"/>
                    <a:pt x="2" y="380"/>
                  </a:cubicBezTo>
                  <a:cubicBezTo>
                    <a:pt x="7" y="375"/>
                    <a:pt x="33" y="370"/>
                    <a:pt x="40" y="368"/>
                  </a:cubicBezTo>
                  <a:cubicBezTo>
                    <a:pt x="61" y="361"/>
                    <a:pt x="70" y="350"/>
                    <a:pt x="88" y="338"/>
                  </a:cubicBezTo>
                  <a:cubicBezTo>
                    <a:pt x="93" y="323"/>
                    <a:pt x="104" y="310"/>
                    <a:pt x="110" y="296"/>
                  </a:cubicBezTo>
                  <a:cubicBezTo>
                    <a:pt x="120" y="274"/>
                    <a:pt x="127" y="251"/>
                    <a:pt x="130" y="226"/>
                  </a:cubicBezTo>
                  <a:cubicBezTo>
                    <a:pt x="127" y="180"/>
                    <a:pt x="134" y="96"/>
                    <a:pt x="96" y="58"/>
                  </a:cubicBezTo>
                  <a:cubicBezTo>
                    <a:pt x="93" y="48"/>
                    <a:pt x="81" y="38"/>
                    <a:pt x="72" y="32"/>
                  </a:cubicBezTo>
                  <a:cubicBezTo>
                    <a:pt x="61" y="16"/>
                    <a:pt x="18" y="4"/>
                    <a:pt x="0" y="4"/>
                  </a:cubicBezTo>
                </a:path>
              </a:pathLst>
            </a:custGeom>
            <a:solidFill>
              <a:srgbClr val="F5FF97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1633" dirty="0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6335573" y="3138620"/>
            <a:ext cx="1698256" cy="537384"/>
            <a:chOff x="4896294" y="4136149"/>
            <a:chExt cx="1872209" cy="592428"/>
          </a:xfrm>
        </p:grpSpPr>
        <p:sp>
          <p:nvSpPr>
            <p:cNvPr id="19" name="Line 44"/>
            <p:cNvSpPr>
              <a:spLocks noChangeShapeType="1"/>
            </p:cNvSpPr>
            <p:nvPr/>
          </p:nvSpPr>
          <p:spPr bwMode="auto">
            <a:xfrm flipH="1">
              <a:off x="4896294" y="4427909"/>
              <a:ext cx="1872209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pt-BR" sz="1633"/>
            </a:p>
          </p:txBody>
        </p:sp>
        <p:sp>
          <p:nvSpPr>
            <p:cNvPr id="36" name="Triângulo isósceles 35"/>
            <p:cNvSpPr/>
            <p:nvPr/>
          </p:nvSpPr>
          <p:spPr bwMode="auto">
            <a:xfrm rot="5400000">
              <a:off x="5482320" y="4148593"/>
              <a:ext cx="592428" cy="567539"/>
            </a:xfrm>
            <a:prstGeom prst="triangle">
              <a:avLst/>
            </a:prstGeom>
            <a:solidFill>
              <a:srgbClr val="CADBFE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1633" dirty="0"/>
            </a:p>
          </p:txBody>
        </p:sp>
        <p:sp>
          <p:nvSpPr>
            <p:cNvPr id="37" name="Elipse 36"/>
            <p:cNvSpPr/>
            <p:nvPr/>
          </p:nvSpPr>
          <p:spPr bwMode="auto">
            <a:xfrm>
              <a:off x="6063045" y="4333653"/>
              <a:ext cx="185923" cy="185923"/>
            </a:xfrm>
            <a:prstGeom prst="ellipse">
              <a:avLst/>
            </a:prstGeom>
            <a:solidFill>
              <a:srgbClr val="CADBFE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633" dirty="0" err="1"/>
            </a:p>
          </p:txBody>
        </p:sp>
      </p:grpSp>
      <p:sp>
        <p:nvSpPr>
          <p:cNvPr id="24" name="Retângulo de cantos arredondados 23"/>
          <p:cNvSpPr/>
          <p:nvPr/>
        </p:nvSpPr>
        <p:spPr bwMode="auto">
          <a:xfrm>
            <a:off x="979538" y="2258783"/>
            <a:ext cx="2155477" cy="457222"/>
          </a:xfrm>
          <a:prstGeom prst="roundRect">
            <a:avLst/>
          </a:prstGeom>
          <a:solidFill>
            <a:srgbClr val="FBFFD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44" tIns="41472" rIns="82944" bIns="41472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2177" dirty="0">
                <a:solidFill>
                  <a:srgbClr val="000000"/>
                </a:solidFill>
              </a:rPr>
              <a:t>Operação </a:t>
            </a:r>
            <a:r>
              <a:rPr lang="pt-BR" sz="2177" b="1" dirty="0">
                <a:solidFill>
                  <a:srgbClr val="000000"/>
                </a:solidFill>
              </a:rPr>
              <a:t>OU</a:t>
            </a:r>
          </a:p>
        </p:txBody>
      </p:sp>
      <p:sp>
        <p:nvSpPr>
          <p:cNvPr id="25" name="Retângulo de cantos arredondados 24"/>
          <p:cNvSpPr/>
          <p:nvPr/>
        </p:nvSpPr>
        <p:spPr bwMode="auto">
          <a:xfrm>
            <a:off x="3526920" y="2258783"/>
            <a:ext cx="2155477" cy="457222"/>
          </a:xfrm>
          <a:prstGeom prst="roundRect">
            <a:avLst/>
          </a:prstGeom>
          <a:solidFill>
            <a:srgbClr val="FBFFD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44" tIns="41472" rIns="82944" bIns="41472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2177" dirty="0">
                <a:solidFill>
                  <a:srgbClr val="000000"/>
                </a:solidFill>
              </a:rPr>
              <a:t>Operação </a:t>
            </a:r>
            <a:r>
              <a:rPr lang="pt-BR" sz="2177" b="1" dirty="0">
                <a:solidFill>
                  <a:srgbClr val="000000"/>
                </a:solidFill>
              </a:rPr>
              <a:t>E</a:t>
            </a:r>
          </a:p>
        </p:txBody>
      </p:sp>
      <p:sp>
        <p:nvSpPr>
          <p:cNvPr id="26" name="Retângulo de cantos arredondados 25"/>
          <p:cNvSpPr/>
          <p:nvPr/>
        </p:nvSpPr>
        <p:spPr bwMode="auto">
          <a:xfrm>
            <a:off x="6008985" y="2258783"/>
            <a:ext cx="2155477" cy="457222"/>
          </a:xfrm>
          <a:prstGeom prst="roundRect">
            <a:avLst/>
          </a:prstGeom>
          <a:solidFill>
            <a:srgbClr val="FBFFD9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44" tIns="41472" rIns="82944" bIns="41472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t-BR" sz="2177" dirty="0">
                <a:solidFill>
                  <a:srgbClr val="000000"/>
                </a:solidFill>
              </a:rPr>
              <a:t>Operação </a:t>
            </a:r>
            <a:r>
              <a:rPr lang="pt-BR" sz="2177" b="1" dirty="0">
                <a:solidFill>
                  <a:srgbClr val="000000"/>
                </a:solidFill>
              </a:rPr>
              <a:t>Não</a:t>
            </a:r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Operações</a:t>
            </a:r>
            <a:r>
              <a:rPr lang="en-US" dirty="0" smtClean="0"/>
              <a:t> </a:t>
            </a:r>
            <a:r>
              <a:rPr lang="en-US" dirty="0" err="1" smtClean="0"/>
              <a:t>booleanas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6497473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upo 21"/>
          <p:cNvGrpSpPr/>
          <p:nvPr/>
        </p:nvGrpSpPr>
        <p:grpSpPr>
          <a:xfrm>
            <a:off x="670780" y="2701866"/>
            <a:ext cx="2650207" cy="884250"/>
            <a:chOff x="1243544" y="4196645"/>
            <a:chExt cx="2921669" cy="974824"/>
          </a:xfrm>
        </p:grpSpPr>
        <p:grpSp>
          <p:nvGrpSpPr>
            <p:cNvPr id="9" name="Grupo 8"/>
            <p:cNvGrpSpPr/>
            <p:nvPr/>
          </p:nvGrpSpPr>
          <p:grpSpPr>
            <a:xfrm>
              <a:off x="2045903" y="4476167"/>
              <a:ext cx="1451380" cy="402788"/>
              <a:chOff x="5306399" y="3131765"/>
              <a:chExt cx="1451380" cy="402788"/>
            </a:xfrm>
          </p:grpSpPr>
          <p:sp>
            <p:nvSpPr>
              <p:cNvPr id="10" name="Line 44"/>
              <p:cNvSpPr>
                <a:spLocks noChangeShapeType="1"/>
              </p:cNvSpPr>
              <p:nvPr/>
            </p:nvSpPr>
            <p:spPr bwMode="auto">
              <a:xfrm flipH="1">
                <a:off x="5313957" y="3131765"/>
                <a:ext cx="964947" cy="0"/>
              </a:xfrm>
              <a:prstGeom prst="line">
                <a:avLst/>
              </a:prstGeom>
              <a:noFill/>
              <a:ln w="476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 sz="1633"/>
              </a:p>
            </p:txBody>
          </p:sp>
          <p:sp>
            <p:nvSpPr>
              <p:cNvPr id="11" name="Line 44"/>
              <p:cNvSpPr>
                <a:spLocks noChangeShapeType="1"/>
              </p:cNvSpPr>
              <p:nvPr/>
            </p:nvSpPr>
            <p:spPr bwMode="auto">
              <a:xfrm flipH="1">
                <a:off x="5306399" y="3534553"/>
                <a:ext cx="964947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 sz="1633"/>
              </a:p>
            </p:txBody>
          </p:sp>
          <p:sp>
            <p:nvSpPr>
              <p:cNvPr id="13" name="Line 44"/>
              <p:cNvSpPr>
                <a:spLocks noChangeShapeType="1"/>
              </p:cNvSpPr>
              <p:nvPr/>
            </p:nvSpPr>
            <p:spPr bwMode="auto">
              <a:xfrm flipH="1">
                <a:off x="5792832" y="3340474"/>
                <a:ext cx="964947" cy="0"/>
              </a:xfrm>
              <a:prstGeom prst="line">
                <a:avLst/>
              </a:prstGeom>
              <a:noFill/>
              <a:ln w="476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/>
              <a:lstStyle/>
              <a:p>
                <a:endParaRPr lang="pt-BR" sz="1633"/>
              </a:p>
            </p:txBody>
          </p:sp>
        </p:grpSp>
        <p:sp>
          <p:nvSpPr>
            <p:cNvPr id="15" name="Retângulo 14"/>
            <p:cNvSpPr/>
            <p:nvPr/>
          </p:nvSpPr>
          <p:spPr bwMode="auto">
            <a:xfrm>
              <a:off x="2376016" y="4348281"/>
              <a:ext cx="702078" cy="648072"/>
            </a:xfrm>
            <a:prstGeom prst="rect">
              <a:avLst/>
            </a:prstGeom>
            <a:solidFill>
              <a:srgbClr val="F8FFB3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pt-BR" sz="2903" b="1" dirty="0"/>
                <a:t>?</a:t>
              </a:r>
              <a:endParaRPr lang="pt-BR" sz="2903" b="1" dirty="0" err="1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1247894" y="4196645"/>
              <a:ext cx="420948" cy="5327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2540" b="1" dirty="0"/>
                <a:t>A</a:t>
              </a: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1243544" y="4638765"/>
              <a:ext cx="405042" cy="5327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2540" b="1" dirty="0"/>
                <a:t>B</a:t>
              </a: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63706" y="4431261"/>
              <a:ext cx="401507" cy="5327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2540" b="1" dirty="0"/>
                <a:t>X</a:t>
              </a:r>
            </a:p>
          </p:txBody>
        </p:sp>
        <p:sp>
          <p:nvSpPr>
            <p:cNvPr id="19" name="Pentágono 18"/>
            <p:cNvSpPr/>
            <p:nvPr/>
          </p:nvSpPr>
          <p:spPr bwMode="auto">
            <a:xfrm>
              <a:off x="1740248" y="4420289"/>
              <a:ext cx="360040" cy="135015"/>
            </a:xfrm>
            <a:prstGeom prst="homePlate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82944" tIns="41472" rIns="82944" bIns="41472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GB"/>
              </a:defPPr>
              <a:lvl1pPr algn="l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 Unicode MS" charset="0"/>
                </a:defRPr>
              </a:lvl1pPr>
              <a:lvl2pPr marL="742950" indent="-285750" algn="l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 Unicode MS" charset="0"/>
                </a:defRPr>
              </a:lvl2pPr>
              <a:lvl3pPr marL="1143000" indent="-228600" algn="l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 Unicode MS" charset="0"/>
                </a:defRPr>
              </a:lvl3pPr>
              <a:lvl4pPr marL="1600200" indent="-228600" algn="l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 Unicode MS" charset="0"/>
                </a:defRPr>
              </a:lvl4pPr>
              <a:lvl5pPr marL="2057400" indent="-228600" algn="l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 Unicode MS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 Unicode MS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 Unicode MS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 Unicode MS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 Unicode MS" charset="0"/>
                </a:defRPr>
              </a:lvl9pPr>
            </a:lstStyle>
            <a:p>
              <a:pPr algn="ctr"/>
              <a:endParaRPr lang="pt-BR" sz="1451" dirty="0" err="1"/>
            </a:p>
          </p:txBody>
        </p:sp>
        <p:sp>
          <p:nvSpPr>
            <p:cNvPr id="20" name="Pentágono 19"/>
            <p:cNvSpPr/>
            <p:nvPr/>
          </p:nvSpPr>
          <p:spPr bwMode="auto">
            <a:xfrm>
              <a:off x="1740248" y="4821857"/>
              <a:ext cx="360040" cy="135015"/>
            </a:xfrm>
            <a:prstGeom prst="homePlate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82944" tIns="41472" rIns="82944" bIns="41472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GB"/>
              </a:defPPr>
              <a:lvl1pPr algn="l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 Unicode MS" charset="0"/>
                </a:defRPr>
              </a:lvl1pPr>
              <a:lvl2pPr marL="742950" indent="-285750" algn="l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 Unicode MS" charset="0"/>
                </a:defRPr>
              </a:lvl2pPr>
              <a:lvl3pPr marL="1143000" indent="-228600" algn="l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 Unicode MS" charset="0"/>
                </a:defRPr>
              </a:lvl3pPr>
              <a:lvl4pPr marL="1600200" indent="-228600" algn="l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 Unicode MS" charset="0"/>
                </a:defRPr>
              </a:lvl4pPr>
              <a:lvl5pPr marL="2057400" indent="-228600" algn="l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 Unicode MS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 Unicode MS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 Unicode MS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 Unicode MS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 Unicode MS" charset="0"/>
                </a:defRPr>
              </a:lvl9pPr>
            </a:lstStyle>
            <a:p>
              <a:pPr algn="ctr"/>
              <a:endParaRPr lang="pt-BR" sz="1451" dirty="0" err="1"/>
            </a:p>
          </p:txBody>
        </p:sp>
        <p:sp>
          <p:nvSpPr>
            <p:cNvPr id="21" name="Pentágono 20"/>
            <p:cNvSpPr/>
            <p:nvPr/>
          </p:nvSpPr>
          <p:spPr bwMode="auto">
            <a:xfrm>
              <a:off x="3418036" y="4617645"/>
              <a:ext cx="360040" cy="135015"/>
            </a:xfrm>
            <a:prstGeom prst="homePlate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82944" tIns="41472" rIns="82944" bIns="41472" numCol="1" rtlCol="0" anchor="ctr" anchorCtr="0" compatLnSpc="1">
              <a:prstTxWarp prst="textNoShape">
                <a:avLst/>
              </a:prstTxWarp>
            </a:bodyPr>
            <a:lstStyle>
              <a:defPPr>
                <a:defRPr lang="en-GB"/>
              </a:defPPr>
              <a:lvl1pPr algn="l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 Unicode MS" charset="0"/>
                </a:defRPr>
              </a:lvl1pPr>
              <a:lvl2pPr marL="742950" indent="-285750" algn="l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 Unicode MS" charset="0"/>
                </a:defRPr>
              </a:lvl2pPr>
              <a:lvl3pPr marL="1143000" indent="-228600" algn="l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 Unicode MS" charset="0"/>
                </a:defRPr>
              </a:lvl3pPr>
              <a:lvl4pPr marL="1600200" indent="-228600" algn="l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 Unicode MS" charset="0"/>
                </a:defRPr>
              </a:lvl4pPr>
              <a:lvl5pPr marL="2057400" indent="-228600" algn="l" defTabSz="449263" rtl="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 Unicode MS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 Unicode MS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 Unicode MS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 Unicode MS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 Unicode MS" charset="0"/>
                </a:defRPr>
              </a:lvl9pPr>
            </a:lstStyle>
            <a:p>
              <a:pPr algn="ctr"/>
              <a:endParaRPr lang="pt-BR" sz="1451" dirty="0" err="1"/>
            </a:p>
          </p:txBody>
        </p:sp>
      </p:grpSp>
      <p:sp>
        <p:nvSpPr>
          <p:cNvPr id="32" name="Retângulo 31"/>
          <p:cNvSpPr/>
          <p:nvPr/>
        </p:nvSpPr>
        <p:spPr bwMode="auto">
          <a:xfrm>
            <a:off x="6531525" y="2263868"/>
            <a:ext cx="1632937" cy="39190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82944" tIns="41472" rIns="82944" bIns="41472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pt-BR" sz="1814" dirty="0" err="1"/>
          </a:p>
        </p:txBody>
      </p:sp>
      <p:grpSp>
        <p:nvGrpSpPr>
          <p:cNvPr id="34" name="Grupo 33"/>
          <p:cNvGrpSpPr/>
          <p:nvPr/>
        </p:nvGrpSpPr>
        <p:grpSpPr>
          <a:xfrm>
            <a:off x="6531525" y="2243828"/>
            <a:ext cx="1632937" cy="1914248"/>
            <a:chOff x="4464248" y="3469712"/>
            <a:chExt cx="3581404" cy="2110325"/>
          </a:xfrm>
        </p:grpSpPr>
        <p:cxnSp>
          <p:nvCxnSpPr>
            <p:cNvPr id="24" name="Conector reto 23"/>
            <p:cNvCxnSpPr/>
            <p:nvPr/>
          </p:nvCxnSpPr>
          <p:spPr bwMode="auto">
            <a:xfrm>
              <a:off x="4464248" y="3469712"/>
              <a:ext cx="3581404" cy="0"/>
            </a:xfrm>
            <a:prstGeom prst="line">
              <a:avLst/>
            </a:prstGeom>
            <a:solidFill>
              <a:srgbClr val="00B8FF"/>
            </a:solidFill>
            <a:ln w="508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Conector reto 24"/>
            <p:cNvCxnSpPr/>
            <p:nvPr/>
          </p:nvCxnSpPr>
          <p:spPr bwMode="auto">
            <a:xfrm>
              <a:off x="4464248" y="3911640"/>
              <a:ext cx="3581404" cy="0"/>
            </a:xfrm>
            <a:prstGeom prst="line">
              <a:avLst/>
            </a:prstGeom>
            <a:solidFill>
              <a:srgbClr val="00B8FF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Conector reto 25"/>
            <p:cNvCxnSpPr/>
            <p:nvPr/>
          </p:nvCxnSpPr>
          <p:spPr bwMode="auto">
            <a:xfrm>
              <a:off x="4464248" y="5580037"/>
              <a:ext cx="3581404" cy="0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7" name="CaixaDeTexto 26"/>
          <p:cNvSpPr txBox="1"/>
          <p:nvPr/>
        </p:nvSpPr>
        <p:spPr>
          <a:xfrm>
            <a:off x="6531525" y="2284385"/>
            <a:ext cx="391905" cy="193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77" dirty="0"/>
              <a:t>A</a:t>
            </a:r>
          </a:p>
          <a:p>
            <a:endParaRPr lang="pt-BR" sz="1089" dirty="0"/>
          </a:p>
          <a:p>
            <a:r>
              <a:rPr lang="pt-BR" sz="2177" dirty="0"/>
              <a:t>0</a:t>
            </a:r>
          </a:p>
          <a:p>
            <a:r>
              <a:rPr lang="pt-BR" sz="2177" dirty="0"/>
              <a:t>0</a:t>
            </a:r>
          </a:p>
          <a:p>
            <a:r>
              <a:rPr lang="pt-BR" sz="2177" dirty="0"/>
              <a:t>1</a:t>
            </a:r>
          </a:p>
          <a:p>
            <a:r>
              <a:rPr lang="pt-BR" sz="2177" dirty="0"/>
              <a:t>1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6923430" y="2280234"/>
            <a:ext cx="391905" cy="193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177" dirty="0"/>
              <a:t>B</a:t>
            </a:r>
          </a:p>
          <a:p>
            <a:endParaRPr lang="pt-BR" sz="1089" dirty="0"/>
          </a:p>
          <a:p>
            <a:r>
              <a:rPr lang="pt-BR" sz="2177" dirty="0"/>
              <a:t>0</a:t>
            </a:r>
          </a:p>
          <a:p>
            <a:r>
              <a:rPr lang="pt-BR" sz="2177" dirty="0"/>
              <a:t>1</a:t>
            </a:r>
          </a:p>
          <a:p>
            <a:r>
              <a:rPr lang="pt-BR" sz="2177" dirty="0"/>
              <a:t>0</a:t>
            </a:r>
          </a:p>
          <a:p>
            <a:r>
              <a:rPr lang="pt-BR" sz="2177" dirty="0"/>
              <a:t>1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7380652" y="2280235"/>
            <a:ext cx="818370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177" b="1" dirty="0"/>
              <a:t>X</a:t>
            </a:r>
          </a:p>
          <a:p>
            <a:pPr algn="ctr"/>
            <a:endParaRPr lang="pt-BR" sz="1089" dirty="0"/>
          </a:p>
          <a:p>
            <a:pPr algn="ctr"/>
            <a:r>
              <a:rPr lang="pt-BR" sz="2177" b="1" i="1" dirty="0">
                <a:latin typeface="Times New Roman" pitchFamily="18" charset="0"/>
                <a:cs typeface="Times New Roman" pitchFamily="18" charset="0"/>
              </a:rPr>
              <a:t>f(0,0)</a:t>
            </a:r>
          </a:p>
          <a:p>
            <a:pPr algn="ctr"/>
            <a:r>
              <a:rPr lang="pt-BR" sz="2177" b="1" i="1" dirty="0">
                <a:latin typeface="Times New Roman" pitchFamily="18" charset="0"/>
                <a:cs typeface="Times New Roman" pitchFamily="18" charset="0"/>
              </a:rPr>
              <a:t>f(0,1)</a:t>
            </a:r>
            <a:endParaRPr lang="pt-BR" sz="2177" b="1" dirty="0"/>
          </a:p>
          <a:p>
            <a:pPr algn="ctr"/>
            <a:r>
              <a:rPr lang="pt-BR" sz="2177" b="1" i="1" dirty="0">
                <a:latin typeface="Times New Roman" pitchFamily="18" charset="0"/>
                <a:cs typeface="Times New Roman" pitchFamily="18" charset="0"/>
              </a:rPr>
              <a:t>f(1,0)</a:t>
            </a:r>
          </a:p>
          <a:p>
            <a:pPr algn="ctr"/>
            <a:r>
              <a:rPr lang="pt-BR" sz="2177" b="1" i="1" dirty="0">
                <a:latin typeface="Times New Roman" pitchFamily="18" charset="0"/>
                <a:cs typeface="Times New Roman" pitchFamily="18" charset="0"/>
              </a:rPr>
              <a:t>f(1,1)</a:t>
            </a:r>
          </a:p>
          <a:p>
            <a:pPr algn="ctr"/>
            <a:endParaRPr lang="pt-BR" sz="2177" b="1" dirty="0"/>
          </a:p>
        </p:txBody>
      </p:sp>
      <p:cxnSp>
        <p:nvCxnSpPr>
          <p:cNvPr id="36" name="Conector reto 35"/>
          <p:cNvCxnSpPr/>
          <p:nvPr/>
        </p:nvCxnSpPr>
        <p:spPr bwMode="auto">
          <a:xfrm>
            <a:off x="7351852" y="2263868"/>
            <a:ext cx="0" cy="1894207"/>
          </a:xfrm>
          <a:prstGeom prst="lin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CaixaDeTexto 37"/>
          <p:cNvSpPr txBox="1"/>
          <p:nvPr/>
        </p:nvSpPr>
        <p:spPr>
          <a:xfrm>
            <a:off x="5682397" y="1329383"/>
            <a:ext cx="117571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33" dirty="0"/>
              <a:t>Entradas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7511287" y="1329383"/>
            <a:ext cx="1175715" cy="343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33" dirty="0"/>
              <a:t>Saída</a:t>
            </a:r>
          </a:p>
        </p:txBody>
      </p:sp>
      <p:cxnSp>
        <p:nvCxnSpPr>
          <p:cNvPr id="42" name="Conector em curva 41"/>
          <p:cNvCxnSpPr>
            <a:stCxn id="38" idx="2"/>
          </p:cNvCxnSpPr>
          <p:nvPr/>
        </p:nvCxnSpPr>
        <p:spPr bwMode="auto">
          <a:xfrm rot="16200000" flipH="1">
            <a:off x="6489179" y="1454078"/>
            <a:ext cx="411279" cy="849127"/>
          </a:xfrm>
          <a:prstGeom prst="curvedConnector2">
            <a:avLst/>
          </a:prstGeom>
          <a:solidFill>
            <a:srgbClr val="00B8FF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Conector em curva 42"/>
          <p:cNvCxnSpPr>
            <a:stCxn id="38" idx="2"/>
          </p:cNvCxnSpPr>
          <p:nvPr/>
        </p:nvCxnSpPr>
        <p:spPr bwMode="auto">
          <a:xfrm rot="16200000" flipH="1">
            <a:off x="6291152" y="1652105"/>
            <a:ext cx="415429" cy="457223"/>
          </a:xfrm>
          <a:prstGeom prst="curvedConnector2">
            <a:avLst/>
          </a:prstGeom>
          <a:solidFill>
            <a:srgbClr val="00B8FF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Conector em curva 45"/>
          <p:cNvCxnSpPr>
            <a:stCxn id="40" idx="2"/>
          </p:cNvCxnSpPr>
          <p:nvPr/>
        </p:nvCxnSpPr>
        <p:spPr bwMode="auto">
          <a:xfrm rot="5400000">
            <a:off x="7745591" y="1730727"/>
            <a:ext cx="411279" cy="295830"/>
          </a:xfrm>
          <a:prstGeom prst="curvedConnector3">
            <a:avLst>
              <a:gd name="adj1" fmla="val 50000"/>
            </a:avLst>
          </a:prstGeom>
          <a:solidFill>
            <a:srgbClr val="00B8FF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3" name="Retângulo 52"/>
          <p:cNvSpPr/>
          <p:nvPr/>
        </p:nvSpPr>
        <p:spPr>
          <a:xfrm>
            <a:off x="4141697" y="2831685"/>
            <a:ext cx="1309141" cy="5949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2540" b="1" dirty="0"/>
              <a:t>X=</a:t>
            </a:r>
            <a:r>
              <a:rPr lang="pt-BR" sz="3266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pt-BR" sz="2540" dirty="0"/>
              <a:t>(</a:t>
            </a:r>
            <a:r>
              <a:rPr lang="pt-BR" sz="2540" b="1" dirty="0"/>
              <a:t>A,B</a:t>
            </a:r>
            <a:r>
              <a:rPr lang="pt-BR" sz="2540" dirty="0"/>
              <a:t>)</a:t>
            </a:r>
          </a:p>
        </p:txBody>
      </p:sp>
      <p:cxnSp>
        <p:nvCxnSpPr>
          <p:cNvPr id="54" name="Conector de seta reta 53"/>
          <p:cNvCxnSpPr/>
          <p:nvPr/>
        </p:nvCxnSpPr>
        <p:spPr bwMode="auto">
          <a:xfrm>
            <a:off x="3461603" y="3132352"/>
            <a:ext cx="391905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cxnSp>
        <p:nvCxnSpPr>
          <p:cNvPr id="56" name="Conector de seta reta 55"/>
          <p:cNvCxnSpPr/>
          <p:nvPr/>
        </p:nvCxnSpPr>
        <p:spPr bwMode="auto">
          <a:xfrm>
            <a:off x="5747715" y="3158272"/>
            <a:ext cx="391905" cy="0"/>
          </a:xfrm>
          <a:prstGeom prst="straightConnector1">
            <a:avLst/>
          </a:prstGeom>
          <a:solidFill>
            <a:srgbClr val="00B8FF"/>
          </a:solidFill>
          <a:ln w="28575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</p:spPr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Tabela verdade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62936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tângulo 51"/>
          <p:cNvSpPr/>
          <p:nvPr/>
        </p:nvSpPr>
        <p:spPr>
          <a:xfrm>
            <a:off x="0" y="1730746"/>
            <a:ext cx="9144000" cy="594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5445" indent="-325445" algn="ctr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  <a:defRPr/>
            </a:pPr>
            <a:r>
              <a:rPr lang="pt-BR" sz="3266" dirty="0">
                <a:solidFill>
                  <a:srgbClr val="000000"/>
                </a:solidFill>
              </a:rPr>
              <a:t>Operação booleana OU</a:t>
            </a:r>
          </a:p>
        </p:txBody>
      </p:sp>
      <p:sp>
        <p:nvSpPr>
          <p:cNvPr id="56" name="Retângulo 55"/>
          <p:cNvSpPr/>
          <p:nvPr/>
        </p:nvSpPr>
        <p:spPr>
          <a:xfrm>
            <a:off x="2408862" y="4128030"/>
            <a:ext cx="1792478" cy="7064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3991" b="1" i="1" dirty="0">
                <a:latin typeface="Times New Roman" pitchFamily="18" charset="0"/>
                <a:cs typeface="Times New Roman" pitchFamily="18" charset="0"/>
              </a:rPr>
              <a:t>X=A+B</a:t>
            </a:r>
            <a:endParaRPr lang="pt-BR" sz="3266" b="1" dirty="0"/>
          </a:p>
        </p:txBody>
      </p:sp>
      <p:grpSp>
        <p:nvGrpSpPr>
          <p:cNvPr id="57" name="Grupo 56"/>
          <p:cNvGrpSpPr/>
          <p:nvPr/>
        </p:nvGrpSpPr>
        <p:grpSpPr>
          <a:xfrm>
            <a:off x="5298720" y="2954109"/>
            <a:ext cx="1271790" cy="1975640"/>
            <a:chOff x="6192440" y="3523677"/>
            <a:chExt cx="1402060" cy="2178005"/>
          </a:xfrm>
        </p:grpSpPr>
        <p:sp>
          <p:nvSpPr>
            <p:cNvPr id="58" name="Retângulo 57"/>
            <p:cNvSpPr/>
            <p:nvPr/>
          </p:nvSpPr>
          <p:spPr bwMode="auto">
            <a:xfrm>
              <a:off x="6192440" y="3545770"/>
              <a:ext cx="1368152" cy="43204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82944" tIns="41472" rIns="82944" bIns="41472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pt-BR" sz="1814" dirty="0" err="1"/>
            </a:p>
          </p:txBody>
        </p:sp>
        <p:grpSp>
          <p:nvGrpSpPr>
            <p:cNvPr id="59" name="Grupo 33"/>
            <p:cNvGrpSpPr/>
            <p:nvPr/>
          </p:nvGrpSpPr>
          <p:grpSpPr>
            <a:xfrm>
              <a:off x="6192440" y="3523677"/>
              <a:ext cx="1368152" cy="2110325"/>
              <a:chOff x="4464248" y="3469712"/>
              <a:chExt cx="3581404" cy="2110325"/>
            </a:xfrm>
          </p:grpSpPr>
          <p:cxnSp>
            <p:nvCxnSpPr>
              <p:cNvPr id="64" name="Conector reto 63"/>
              <p:cNvCxnSpPr/>
              <p:nvPr/>
            </p:nvCxnSpPr>
            <p:spPr bwMode="auto">
              <a:xfrm>
                <a:off x="4464248" y="3469712"/>
                <a:ext cx="3581404" cy="0"/>
              </a:xfrm>
              <a:prstGeom prst="line">
                <a:avLst/>
              </a:prstGeom>
              <a:solidFill>
                <a:srgbClr val="00B8FF"/>
              </a:solidFill>
              <a:ln w="508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5" name="Conector reto 64"/>
              <p:cNvCxnSpPr/>
              <p:nvPr/>
            </p:nvCxnSpPr>
            <p:spPr bwMode="auto">
              <a:xfrm>
                <a:off x="4464248" y="3911640"/>
                <a:ext cx="3581404" cy="0"/>
              </a:xfrm>
              <a:prstGeom prst="line">
                <a:avLst/>
              </a:prstGeom>
              <a:solidFill>
                <a:srgbClr val="00B8FF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6" name="Conector reto 65"/>
              <p:cNvCxnSpPr/>
              <p:nvPr/>
            </p:nvCxnSpPr>
            <p:spPr bwMode="auto">
              <a:xfrm>
                <a:off x="4464248" y="5580037"/>
                <a:ext cx="3581404" cy="0"/>
              </a:xfrm>
              <a:prstGeom prst="lin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0" name="CaixaDeTexto 59"/>
            <p:cNvSpPr txBox="1"/>
            <p:nvPr/>
          </p:nvSpPr>
          <p:spPr>
            <a:xfrm>
              <a:off x="6192440" y="3568389"/>
              <a:ext cx="432048" cy="2133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177" dirty="0"/>
                <a:t>A</a:t>
              </a:r>
            </a:p>
            <a:p>
              <a:endParaRPr lang="pt-BR" sz="1089" dirty="0"/>
            </a:p>
            <a:p>
              <a:r>
                <a:rPr lang="pt-BR" sz="2177" dirty="0"/>
                <a:t>0</a:t>
              </a:r>
            </a:p>
            <a:p>
              <a:r>
                <a:rPr lang="pt-BR" sz="2177" dirty="0"/>
                <a:t>0</a:t>
              </a:r>
            </a:p>
            <a:p>
              <a:r>
                <a:rPr lang="pt-BR" sz="2177" dirty="0"/>
                <a:t>1</a:t>
              </a:r>
            </a:p>
            <a:p>
              <a:r>
                <a:rPr lang="pt-BR" sz="2177" dirty="0"/>
                <a:t>1</a:t>
              </a: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6624488" y="3563813"/>
              <a:ext cx="432048" cy="2133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177" dirty="0"/>
                <a:t>B</a:t>
              </a:r>
            </a:p>
            <a:p>
              <a:endParaRPr lang="pt-BR" sz="1089" dirty="0"/>
            </a:p>
            <a:p>
              <a:r>
                <a:rPr lang="pt-BR" sz="2177" dirty="0"/>
                <a:t>0</a:t>
              </a:r>
            </a:p>
            <a:p>
              <a:r>
                <a:rPr lang="pt-BR" sz="2177" dirty="0"/>
                <a:t>1</a:t>
              </a:r>
            </a:p>
            <a:p>
              <a:r>
                <a:rPr lang="pt-BR" sz="2177" dirty="0"/>
                <a:t>0</a:t>
              </a:r>
            </a:p>
            <a:p>
              <a:r>
                <a:rPr lang="pt-BR" sz="2177" dirty="0"/>
                <a:t>1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7162452" y="3563813"/>
              <a:ext cx="432048" cy="21332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177" b="1" dirty="0"/>
                <a:t>X</a:t>
              </a:r>
            </a:p>
            <a:p>
              <a:endParaRPr lang="pt-BR" sz="1089" dirty="0"/>
            </a:p>
            <a:p>
              <a:r>
                <a:rPr lang="pt-BR" sz="2177" b="1" dirty="0"/>
                <a:t>0</a:t>
              </a:r>
            </a:p>
            <a:p>
              <a:r>
                <a:rPr lang="pt-BR" sz="2177" b="1" dirty="0"/>
                <a:t>1</a:t>
              </a:r>
            </a:p>
            <a:p>
              <a:r>
                <a:rPr lang="pt-BR" sz="2177" b="1" dirty="0"/>
                <a:t>1</a:t>
              </a:r>
            </a:p>
            <a:p>
              <a:r>
                <a:rPr lang="pt-BR" sz="2177" b="1" dirty="0"/>
                <a:t>1</a:t>
              </a:r>
            </a:p>
          </p:txBody>
        </p:sp>
        <p:cxnSp>
          <p:nvCxnSpPr>
            <p:cNvPr id="63" name="Conector reto 62"/>
            <p:cNvCxnSpPr/>
            <p:nvPr/>
          </p:nvCxnSpPr>
          <p:spPr bwMode="auto">
            <a:xfrm>
              <a:off x="7096794" y="3545770"/>
              <a:ext cx="0" cy="2088232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Grupo 42"/>
          <p:cNvGrpSpPr/>
          <p:nvPr/>
        </p:nvGrpSpPr>
        <p:grpSpPr>
          <a:xfrm>
            <a:off x="2620703" y="3084743"/>
            <a:ext cx="1470162" cy="738256"/>
            <a:chOff x="6760772" y="3579731"/>
            <a:chExt cx="1620751" cy="813876"/>
          </a:xfrm>
        </p:grpSpPr>
        <p:sp>
          <p:nvSpPr>
            <p:cNvPr id="26" name="Line 44"/>
            <p:cNvSpPr>
              <a:spLocks noChangeShapeType="1"/>
            </p:cNvSpPr>
            <p:nvPr/>
          </p:nvSpPr>
          <p:spPr bwMode="auto">
            <a:xfrm flipH="1">
              <a:off x="6768330" y="3787152"/>
              <a:ext cx="964947" cy="0"/>
            </a:xfrm>
            <a:prstGeom prst="line">
              <a:avLst/>
            </a:prstGeom>
            <a:noFill/>
            <a:ln w="476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pt-BR" sz="1633"/>
            </a:p>
          </p:txBody>
        </p:sp>
        <p:sp>
          <p:nvSpPr>
            <p:cNvPr id="27" name="Line 44"/>
            <p:cNvSpPr>
              <a:spLocks noChangeShapeType="1"/>
            </p:cNvSpPr>
            <p:nvPr/>
          </p:nvSpPr>
          <p:spPr bwMode="auto">
            <a:xfrm flipH="1">
              <a:off x="6760772" y="4189940"/>
              <a:ext cx="964947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pt-BR" sz="1633"/>
            </a:p>
          </p:txBody>
        </p:sp>
        <p:sp>
          <p:nvSpPr>
            <p:cNvPr id="28" name="Line 44"/>
            <p:cNvSpPr>
              <a:spLocks noChangeShapeType="1"/>
            </p:cNvSpPr>
            <p:nvPr/>
          </p:nvSpPr>
          <p:spPr bwMode="auto">
            <a:xfrm flipH="1">
              <a:off x="7416576" y="3995861"/>
              <a:ext cx="964947" cy="0"/>
            </a:xfrm>
            <a:prstGeom prst="line">
              <a:avLst/>
            </a:prstGeom>
            <a:noFill/>
            <a:ln w="476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pt-BR" sz="1633"/>
            </a:p>
          </p:txBody>
        </p:sp>
        <p:sp>
          <p:nvSpPr>
            <p:cNvPr id="29" name="Freeform 39"/>
            <p:cNvSpPr>
              <a:spLocks/>
            </p:cNvSpPr>
            <p:nvPr/>
          </p:nvSpPr>
          <p:spPr bwMode="auto">
            <a:xfrm>
              <a:off x="7093971" y="3579731"/>
              <a:ext cx="886315" cy="813876"/>
            </a:xfrm>
            <a:custGeom>
              <a:avLst/>
              <a:gdLst/>
              <a:ahLst/>
              <a:cxnLst>
                <a:cxn ang="0">
                  <a:pos x="18" y="0"/>
                </a:cxn>
                <a:cxn ang="0">
                  <a:pos x="156" y="16"/>
                </a:cxn>
                <a:cxn ang="0">
                  <a:pos x="292" y="56"/>
                </a:cxn>
                <a:cxn ang="0">
                  <a:pos x="298" y="60"/>
                </a:cxn>
                <a:cxn ang="0">
                  <a:pos x="304" y="62"/>
                </a:cxn>
                <a:cxn ang="0">
                  <a:pos x="316" y="70"/>
                </a:cxn>
                <a:cxn ang="0">
                  <a:pos x="342" y="92"/>
                </a:cxn>
                <a:cxn ang="0">
                  <a:pos x="374" y="116"/>
                </a:cxn>
                <a:cxn ang="0">
                  <a:pos x="390" y="140"/>
                </a:cxn>
                <a:cxn ang="0">
                  <a:pos x="416" y="194"/>
                </a:cxn>
                <a:cxn ang="0">
                  <a:pos x="400" y="228"/>
                </a:cxn>
                <a:cxn ang="0">
                  <a:pos x="384" y="250"/>
                </a:cxn>
                <a:cxn ang="0">
                  <a:pos x="360" y="284"/>
                </a:cxn>
                <a:cxn ang="0">
                  <a:pos x="338" y="298"/>
                </a:cxn>
                <a:cxn ang="0">
                  <a:pos x="320" y="310"/>
                </a:cxn>
                <a:cxn ang="0">
                  <a:pos x="272" y="336"/>
                </a:cxn>
                <a:cxn ang="0">
                  <a:pos x="126" y="376"/>
                </a:cxn>
                <a:cxn ang="0">
                  <a:pos x="8" y="382"/>
                </a:cxn>
                <a:cxn ang="0">
                  <a:pos x="2" y="380"/>
                </a:cxn>
                <a:cxn ang="0">
                  <a:pos x="40" y="368"/>
                </a:cxn>
                <a:cxn ang="0">
                  <a:pos x="88" y="338"/>
                </a:cxn>
                <a:cxn ang="0">
                  <a:pos x="110" y="296"/>
                </a:cxn>
                <a:cxn ang="0">
                  <a:pos x="130" y="226"/>
                </a:cxn>
                <a:cxn ang="0">
                  <a:pos x="96" y="58"/>
                </a:cxn>
                <a:cxn ang="0">
                  <a:pos x="72" y="32"/>
                </a:cxn>
                <a:cxn ang="0">
                  <a:pos x="0" y="4"/>
                </a:cxn>
              </a:cxnLst>
              <a:rect l="0" t="0" r="r" b="b"/>
              <a:pathLst>
                <a:path w="416" h="382">
                  <a:moveTo>
                    <a:pt x="18" y="0"/>
                  </a:moveTo>
                  <a:cubicBezTo>
                    <a:pt x="64" y="4"/>
                    <a:pt x="110" y="6"/>
                    <a:pt x="156" y="16"/>
                  </a:cubicBezTo>
                  <a:cubicBezTo>
                    <a:pt x="202" y="26"/>
                    <a:pt x="246" y="45"/>
                    <a:pt x="292" y="56"/>
                  </a:cubicBezTo>
                  <a:cubicBezTo>
                    <a:pt x="294" y="57"/>
                    <a:pt x="296" y="59"/>
                    <a:pt x="298" y="60"/>
                  </a:cubicBezTo>
                  <a:cubicBezTo>
                    <a:pt x="300" y="61"/>
                    <a:pt x="302" y="61"/>
                    <a:pt x="304" y="62"/>
                  </a:cubicBezTo>
                  <a:cubicBezTo>
                    <a:pt x="308" y="64"/>
                    <a:pt x="316" y="70"/>
                    <a:pt x="316" y="70"/>
                  </a:cubicBezTo>
                  <a:cubicBezTo>
                    <a:pt x="321" y="77"/>
                    <a:pt x="334" y="89"/>
                    <a:pt x="342" y="92"/>
                  </a:cubicBezTo>
                  <a:cubicBezTo>
                    <a:pt x="348" y="101"/>
                    <a:pt x="364" y="109"/>
                    <a:pt x="374" y="116"/>
                  </a:cubicBezTo>
                  <a:cubicBezTo>
                    <a:pt x="377" y="126"/>
                    <a:pt x="383" y="133"/>
                    <a:pt x="390" y="140"/>
                  </a:cubicBezTo>
                  <a:cubicBezTo>
                    <a:pt x="396" y="159"/>
                    <a:pt x="410" y="175"/>
                    <a:pt x="416" y="194"/>
                  </a:cubicBezTo>
                  <a:cubicBezTo>
                    <a:pt x="412" y="206"/>
                    <a:pt x="411" y="221"/>
                    <a:pt x="400" y="228"/>
                  </a:cubicBezTo>
                  <a:cubicBezTo>
                    <a:pt x="397" y="238"/>
                    <a:pt x="392" y="244"/>
                    <a:pt x="384" y="250"/>
                  </a:cubicBezTo>
                  <a:cubicBezTo>
                    <a:pt x="380" y="263"/>
                    <a:pt x="372" y="276"/>
                    <a:pt x="360" y="284"/>
                  </a:cubicBezTo>
                  <a:cubicBezTo>
                    <a:pt x="354" y="292"/>
                    <a:pt x="347" y="293"/>
                    <a:pt x="338" y="298"/>
                  </a:cubicBezTo>
                  <a:cubicBezTo>
                    <a:pt x="332" y="302"/>
                    <a:pt x="320" y="310"/>
                    <a:pt x="320" y="310"/>
                  </a:cubicBezTo>
                  <a:cubicBezTo>
                    <a:pt x="308" y="327"/>
                    <a:pt x="288" y="326"/>
                    <a:pt x="272" y="336"/>
                  </a:cubicBezTo>
                  <a:cubicBezTo>
                    <a:pt x="236" y="360"/>
                    <a:pt x="168" y="369"/>
                    <a:pt x="126" y="376"/>
                  </a:cubicBezTo>
                  <a:cubicBezTo>
                    <a:pt x="89" y="373"/>
                    <a:pt x="45" y="381"/>
                    <a:pt x="8" y="382"/>
                  </a:cubicBezTo>
                  <a:cubicBezTo>
                    <a:pt x="6" y="381"/>
                    <a:pt x="1" y="381"/>
                    <a:pt x="2" y="380"/>
                  </a:cubicBezTo>
                  <a:cubicBezTo>
                    <a:pt x="7" y="375"/>
                    <a:pt x="33" y="370"/>
                    <a:pt x="40" y="368"/>
                  </a:cubicBezTo>
                  <a:cubicBezTo>
                    <a:pt x="61" y="361"/>
                    <a:pt x="70" y="350"/>
                    <a:pt x="88" y="338"/>
                  </a:cubicBezTo>
                  <a:cubicBezTo>
                    <a:pt x="93" y="323"/>
                    <a:pt x="104" y="310"/>
                    <a:pt x="110" y="296"/>
                  </a:cubicBezTo>
                  <a:cubicBezTo>
                    <a:pt x="120" y="274"/>
                    <a:pt x="127" y="251"/>
                    <a:pt x="130" y="226"/>
                  </a:cubicBezTo>
                  <a:cubicBezTo>
                    <a:pt x="127" y="180"/>
                    <a:pt x="134" y="96"/>
                    <a:pt x="96" y="58"/>
                  </a:cubicBezTo>
                  <a:cubicBezTo>
                    <a:pt x="93" y="48"/>
                    <a:pt x="81" y="38"/>
                    <a:pt x="72" y="32"/>
                  </a:cubicBezTo>
                  <a:cubicBezTo>
                    <a:pt x="61" y="16"/>
                    <a:pt x="18" y="4"/>
                    <a:pt x="0" y="4"/>
                  </a:cubicBezTo>
                </a:path>
              </a:pathLst>
            </a:custGeom>
            <a:solidFill>
              <a:srgbClr val="F5FF97"/>
            </a:solidFill>
            <a:ln w="635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 sz="1633" dirty="0"/>
            </a:p>
          </p:txBody>
        </p: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Operações</a:t>
            </a:r>
            <a:r>
              <a:rPr lang="en-US" dirty="0"/>
              <a:t> </a:t>
            </a:r>
            <a:r>
              <a:rPr lang="en-US" dirty="0" err="1"/>
              <a:t>booleanas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5819589"/>
      </p:ext>
    </p:extLst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tângulo 51"/>
          <p:cNvSpPr/>
          <p:nvPr/>
        </p:nvSpPr>
        <p:spPr>
          <a:xfrm>
            <a:off x="0" y="1730746"/>
            <a:ext cx="9144000" cy="594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5445" indent="-325445" algn="ctr"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</a:tabLst>
              <a:defRPr/>
            </a:pPr>
            <a:r>
              <a:rPr lang="pt-BR" sz="3266" dirty="0">
                <a:solidFill>
                  <a:srgbClr val="000000"/>
                </a:solidFill>
              </a:rPr>
              <a:t>Operação booleana OU</a:t>
            </a:r>
          </a:p>
        </p:txBody>
      </p:sp>
      <p:cxnSp>
        <p:nvCxnSpPr>
          <p:cNvPr id="68" name="Conector angulado 69"/>
          <p:cNvCxnSpPr>
            <a:stCxn id="74" idx="1"/>
            <a:endCxn id="70" idx="1"/>
          </p:cNvCxnSpPr>
          <p:nvPr/>
        </p:nvCxnSpPr>
        <p:spPr bwMode="auto">
          <a:xfrm rot="5400000" flipH="1" flipV="1">
            <a:off x="1698030" y="3365741"/>
            <a:ext cx="391905" cy="653175"/>
          </a:xfrm>
          <a:prstGeom prst="bentConnector2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Forma 68"/>
          <p:cNvCxnSpPr>
            <a:stCxn id="70" idx="3"/>
            <a:endCxn id="75" idx="0"/>
          </p:cNvCxnSpPr>
          <p:nvPr/>
        </p:nvCxnSpPr>
        <p:spPr bwMode="auto">
          <a:xfrm>
            <a:off x="3069698" y="3496376"/>
            <a:ext cx="587857" cy="326587"/>
          </a:xfrm>
          <a:prstGeom prst="bentConnector2">
            <a:avLst/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0" name="Retângulo 69"/>
          <p:cNvSpPr/>
          <p:nvPr/>
        </p:nvSpPr>
        <p:spPr bwMode="auto">
          <a:xfrm>
            <a:off x="2220570" y="2973836"/>
            <a:ext cx="849127" cy="1045080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txBody>
          <a:bodyPr vert="horz" wrap="square" lIns="82944" tIns="41472" rIns="82944" bIns="41472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pt-BR" dirty="0" err="1"/>
          </a:p>
        </p:txBody>
      </p:sp>
      <p:cxnSp>
        <p:nvCxnSpPr>
          <p:cNvPr id="71" name="Conector reto 70"/>
          <p:cNvCxnSpPr/>
          <p:nvPr/>
        </p:nvCxnSpPr>
        <p:spPr bwMode="auto">
          <a:xfrm>
            <a:off x="2416523" y="3378699"/>
            <a:ext cx="130635" cy="0"/>
          </a:xfrm>
          <a:prstGeom prst="line">
            <a:avLst/>
          </a:prstGeom>
          <a:solidFill>
            <a:srgbClr val="00B8FF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72" name="Conector reto 71"/>
          <p:cNvCxnSpPr/>
          <p:nvPr/>
        </p:nvCxnSpPr>
        <p:spPr bwMode="auto">
          <a:xfrm>
            <a:off x="2743110" y="3378699"/>
            <a:ext cx="130635" cy="0"/>
          </a:xfrm>
          <a:prstGeom prst="line">
            <a:avLst/>
          </a:prstGeom>
          <a:solidFill>
            <a:srgbClr val="00B8FF"/>
          </a:solidFill>
          <a:ln w="3175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73" name="Conector reto 72"/>
          <p:cNvCxnSpPr/>
          <p:nvPr/>
        </p:nvCxnSpPr>
        <p:spPr bwMode="auto">
          <a:xfrm flipV="1">
            <a:off x="2547158" y="3248064"/>
            <a:ext cx="130635" cy="130635"/>
          </a:xfrm>
          <a:prstGeom prst="line">
            <a:avLst/>
          </a:prstGeom>
          <a:solidFill>
            <a:srgbClr val="00B8FF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4" name="Fluxograma: Disco magnético 73"/>
          <p:cNvSpPr/>
          <p:nvPr/>
        </p:nvSpPr>
        <p:spPr bwMode="auto">
          <a:xfrm>
            <a:off x="1371443" y="3888281"/>
            <a:ext cx="391905" cy="522540"/>
          </a:xfrm>
          <a:prstGeom prst="flowChartMagneticDisk">
            <a:avLst/>
          </a:prstGeom>
          <a:solidFill>
            <a:srgbClr val="FF9B9B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/>
        </p:spPr>
        <p:txBody>
          <a:bodyPr vert="horz" wrap="square" lIns="82944" tIns="41472" rIns="82944" bIns="41472" numCol="1" rtlCol="0" anchor="ctr" anchorCtr="0" compatLnSpc="1">
            <a:prstTxWarp prst="textNoShape">
              <a:avLst/>
            </a:prstTxWarp>
          </a:bodyPr>
          <a:lstStyle/>
          <a:p>
            <a:pPr algn="ctr"/>
            <a:endParaRPr lang="pt-BR" dirty="0" err="1"/>
          </a:p>
        </p:txBody>
      </p:sp>
      <p:pic>
        <p:nvPicPr>
          <p:cNvPr id="75" name="Picture 8" descr="bulb, lamb, light, off icon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396285" y="3822964"/>
            <a:ext cx="522540" cy="522540"/>
          </a:xfrm>
          <a:prstGeom prst="rect">
            <a:avLst/>
          </a:prstGeom>
          <a:noFill/>
        </p:spPr>
      </p:pic>
      <p:cxnSp>
        <p:nvCxnSpPr>
          <p:cNvPr id="76" name="Conector angulado 75"/>
          <p:cNvCxnSpPr>
            <a:stCxn id="74" idx="3"/>
            <a:endCxn id="75" idx="2"/>
          </p:cNvCxnSpPr>
          <p:nvPr/>
        </p:nvCxnSpPr>
        <p:spPr bwMode="auto">
          <a:xfrm rot="5400000" flipH="1" flipV="1">
            <a:off x="2579817" y="3333082"/>
            <a:ext cx="65317" cy="2090160"/>
          </a:xfrm>
          <a:prstGeom prst="bentConnector3">
            <a:avLst>
              <a:gd name="adj1" fmla="val -317465"/>
            </a:avLst>
          </a:prstGeom>
          <a:solidFill>
            <a:srgbClr val="00B8FF"/>
          </a:solidFill>
          <a:ln w="254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78" name="Retângulo 77"/>
          <p:cNvSpPr/>
          <p:nvPr/>
        </p:nvSpPr>
        <p:spPr>
          <a:xfrm>
            <a:off x="1175490" y="3627011"/>
            <a:ext cx="31290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/>
              <a:t>+</a:t>
            </a:r>
          </a:p>
          <a:p>
            <a:endParaRPr lang="pt-BR" sz="2000" b="1" dirty="0"/>
          </a:p>
          <a:p>
            <a:endParaRPr lang="pt-BR" sz="2000" b="1" dirty="0"/>
          </a:p>
          <a:p>
            <a:r>
              <a:rPr lang="pt-BR" sz="2000" b="1" dirty="0"/>
              <a:t>-</a:t>
            </a:r>
            <a:endParaRPr lang="pt-BR" sz="2000" dirty="0"/>
          </a:p>
        </p:txBody>
      </p:sp>
      <p:cxnSp>
        <p:nvCxnSpPr>
          <p:cNvPr id="83" name="Conector reto 82"/>
          <p:cNvCxnSpPr/>
          <p:nvPr/>
        </p:nvCxnSpPr>
        <p:spPr bwMode="auto">
          <a:xfrm>
            <a:off x="2416523" y="3639969"/>
            <a:ext cx="130635" cy="0"/>
          </a:xfrm>
          <a:prstGeom prst="line">
            <a:avLst/>
          </a:prstGeom>
          <a:solidFill>
            <a:srgbClr val="00B8FF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oval" w="med" len="med"/>
          </a:ln>
          <a:effectLst/>
        </p:spPr>
      </p:cxnSp>
      <p:cxnSp>
        <p:nvCxnSpPr>
          <p:cNvPr id="84" name="Conector reto 83"/>
          <p:cNvCxnSpPr/>
          <p:nvPr/>
        </p:nvCxnSpPr>
        <p:spPr bwMode="auto">
          <a:xfrm>
            <a:off x="2743110" y="3639969"/>
            <a:ext cx="130635" cy="0"/>
          </a:xfrm>
          <a:prstGeom prst="line">
            <a:avLst/>
          </a:prstGeom>
          <a:solidFill>
            <a:srgbClr val="00B8FF"/>
          </a:solidFill>
          <a:ln w="31750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85" name="Conector reto 84"/>
          <p:cNvCxnSpPr/>
          <p:nvPr/>
        </p:nvCxnSpPr>
        <p:spPr bwMode="auto">
          <a:xfrm flipV="1">
            <a:off x="2547158" y="3509334"/>
            <a:ext cx="130635" cy="130635"/>
          </a:xfrm>
          <a:prstGeom prst="line">
            <a:avLst/>
          </a:prstGeom>
          <a:solidFill>
            <a:srgbClr val="00B8FF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Conector reto 86"/>
          <p:cNvCxnSpPr/>
          <p:nvPr/>
        </p:nvCxnSpPr>
        <p:spPr bwMode="auto">
          <a:xfrm>
            <a:off x="2416523" y="3378699"/>
            <a:ext cx="0" cy="261270"/>
          </a:xfrm>
          <a:prstGeom prst="line">
            <a:avLst/>
          </a:prstGeom>
          <a:solidFill>
            <a:srgbClr val="00B8FF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9" name="Conector reto 88"/>
          <p:cNvCxnSpPr/>
          <p:nvPr/>
        </p:nvCxnSpPr>
        <p:spPr bwMode="auto">
          <a:xfrm flipH="1">
            <a:off x="2285888" y="3509334"/>
            <a:ext cx="130635" cy="0"/>
          </a:xfrm>
          <a:prstGeom prst="line">
            <a:avLst/>
          </a:prstGeom>
          <a:solidFill>
            <a:srgbClr val="00B8FF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Conector reto 89"/>
          <p:cNvCxnSpPr/>
          <p:nvPr/>
        </p:nvCxnSpPr>
        <p:spPr bwMode="auto">
          <a:xfrm>
            <a:off x="2873745" y="3378699"/>
            <a:ext cx="0" cy="261270"/>
          </a:xfrm>
          <a:prstGeom prst="line">
            <a:avLst/>
          </a:prstGeom>
          <a:solidFill>
            <a:srgbClr val="00B8FF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Conector reto 90"/>
          <p:cNvCxnSpPr/>
          <p:nvPr/>
        </p:nvCxnSpPr>
        <p:spPr bwMode="auto">
          <a:xfrm flipH="1">
            <a:off x="2873745" y="3509334"/>
            <a:ext cx="130635" cy="0"/>
          </a:xfrm>
          <a:prstGeom prst="line">
            <a:avLst/>
          </a:prstGeom>
          <a:solidFill>
            <a:srgbClr val="00B8FF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8" name="Retângulo 97"/>
          <p:cNvSpPr/>
          <p:nvPr/>
        </p:nvSpPr>
        <p:spPr>
          <a:xfrm>
            <a:off x="2518358" y="2982476"/>
            <a:ext cx="333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/>
              <a:t>A</a:t>
            </a:r>
          </a:p>
        </p:txBody>
      </p:sp>
      <p:sp>
        <p:nvSpPr>
          <p:cNvPr id="99" name="Retângulo 98"/>
          <p:cNvSpPr/>
          <p:nvPr/>
        </p:nvSpPr>
        <p:spPr>
          <a:xfrm>
            <a:off x="2520567" y="3692329"/>
            <a:ext cx="3241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/>
              <a:t>B</a:t>
            </a:r>
          </a:p>
        </p:txBody>
      </p:sp>
      <p:sp>
        <p:nvSpPr>
          <p:cNvPr id="102" name="Retângulo 101"/>
          <p:cNvSpPr/>
          <p:nvPr/>
        </p:nvSpPr>
        <p:spPr>
          <a:xfrm>
            <a:off x="2243610" y="2647249"/>
            <a:ext cx="86273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/>
              <a:t>X=A+B</a:t>
            </a:r>
          </a:p>
        </p:txBody>
      </p:sp>
      <p:grpSp>
        <p:nvGrpSpPr>
          <p:cNvPr id="86" name="Grupo 85"/>
          <p:cNvGrpSpPr/>
          <p:nvPr/>
        </p:nvGrpSpPr>
        <p:grpSpPr>
          <a:xfrm>
            <a:off x="4927387" y="2703803"/>
            <a:ext cx="1214442" cy="1109962"/>
            <a:chOff x="5432102" y="3367386"/>
            <a:chExt cx="1338838" cy="1223656"/>
          </a:xfrm>
        </p:grpSpPr>
        <p:cxnSp>
          <p:nvCxnSpPr>
            <p:cNvPr id="103" name="Conector reto 102"/>
            <p:cNvCxnSpPr/>
            <p:nvPr/>
          </p:nvCxnSpPr>
          <p:spPr bwMode="auto">
            <a:xfrm>
              <a:off x="5576118" y="3804194"/>
              <a:ext cx="144016" cy="0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4" name="Conector reto 103"/>
            <p:cNvCxnSpPr/>
            <p:nvPr/>
          </p:nvCxnSpPr>
          <p:spPr bwMode="auto">
            <a:xfrm>
              <a:off x="5936158" y="3804194"/>
              <a:ext cx="144016" cy="0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05" name="Conector reto 104"/>
            <p:cNvCxnSpPr/>
            <p:nvPr/>
          </p:nvCxnSpPr>
          <p:spPr bwMode="auto">
            <a:xfrm flipV="1">
              <a:off x="5720134" y="3660178"/>
              <a:ext cx="144016" cy="144016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6" name="Conector reto 105"/>
            <p:cNvCxnSpPr/>
            <p:nvPr/>
          </p:nvCxnSpPr>
          <p:spPr bwMode="auto">
            <a:xfrm>
              <a:off x="5576118" y="4092226"/>
              <a:ext cx="144016" cy="0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07" name="Conector reto 106"/>
            <p:cNvCxnSpPr/>
            <p:nvPr/>
          </p:nvCxnSpPr>
          <p:spPr bwMode="auto">
            <a:xfrm>
              <a:off x="5936158" y="4092226"/>
              <a:ext cx="144016" cy="0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08" name="Conector reto 107"/>
            <p:cNvCxnSpPr/>
            <p:nvPr/>
          </p:nvCxnSpPr>
          <p:spPr bwMode="auto">
            <a:xfrm flipV="1">
              <a:off x="5720134" y="3948210"/>
              <a:ext cx="144016" cy="144016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9" name="Conector reto 108"/>
            <p:cNvCxnSpPr/>
            <p:nvPr/>
          </p:nvCxnSpPr>
          <p:spPr bwMode="auto">
            <a:xfrm>
              <a:off x="5576118" y="3804194"/>
              <a:ext cx="0" cy="288032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0" name="Conector reto 109"/>
            <p:cNvCxnSpPr/>
            <p:nvPr/>
          </p:nvCxnSpPr>
          <p:spPr bwMode="auto">
            <a:xfrm flipH="1">
              <a:off x="5432102" y="3948210"/>
              <a:ext cx="144016" cy="0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Conector reto 110"/>
            <p:cNvCxnSpPr/>
            <p:nvPr/>
          </p:nvCxnSpPr>
          <p:spPr bwMode="auto">
            <a:xfrm>
              <a:off x="6080174" y="3804194"/>
              <a:ext cx="0" cy="288032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Conector reto 111"/>
            <p:cNvCxnSpPr/>
            <p:nvPr/>
          </p:nvCxnSpPr>
          <p:spPr bwMode="auto">
            <a:xfrm flipH="1">
              <a:off x="6080174" y="3948210"/>
              <a:ext cx="144016" cy="0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" name="Retângulo 112"/>
            <p:cNvSpPr/>
            <p:nvPr/>
          </p:nvSpPr>
          <p:spPr>
            <a:xfrm>
              <a:off x="5544368" y="3367386"/>
              <a:ext cx="652450" cy="441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/>
                <a:t>A=0</a:t>
              </a:r>
            </a:p>
          </p:txBody>
        </p:sp>
        <p:sp>
          <p:nvSpPr>
            <p:cNvPr id="114" name="Retângulo 113"/>
            <p:cNvSpPr/>
            <p:nvPr/>
          </p:nvSpPr>
          <p:spPr>
            <a:xfrm>
              <a:off x="5544368" y="4149949"/>
              <a:ext cx="641847" cy="441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/>
                <a:t>B=0</a:t>
              </a:r>
            </a:p>
          </p:txBody>
        </p:sp>
        <p:pic>
          <p:nvPicPr>
            <p:cNvPr id="115" name="Picture 8" descr="bulb, lamb, light, off icon"/>
            <p:cNvPicPr>
              <a:picLocks noChangeAspect="1" noChangeArrowheads="1"/>
            </p:cNvPicPr>
            <p:nvPr/>
          </p:nvPicPr>
          <p:blipFill>
            <a:blip r:embed="rId3" cstate="print"/>
            <a:stretch>
              <a:fillRect/>
            </a:stretch>
          </p:blipFill>
          <p:spPr bwMode="auto">
            <a:xfrm>
              <a:off x="6194876" y="3645893"/>
              <a:ext cx="576064" cy="576064"/>
            </a:xfrm>
            <a:prstGeom prst="rect">
              <a:avLst/>
            </a:prstGeom>
            <a:noFill/>
          </p:spPr>
        </p:pic>
      </p:grpSp>
      <p:grpSp>
        <p:nvGrpSpPr>
          <p:cNvPr id="2" name="Grupo 161"/>
          <p:cNvGrpSpPr/>
          <p:nvPr/>
        </p:nvGrpSpPr>
        <p:grpSpPr>
          <a:xfrm>
            <a:off x="6495555" y="2686026"/>
            <a:ext cx="1211684" cy="1109962"/>
            <a:chOff x="3557458" y="5868069"/>
            <a:chExt cx="1335798" cy="1223656"/>
          </a:xfrm>
        </p:grpSpPr>
        <p:cxnSp>
          <p:nvCxnSpPr>
            <p:cNvPr id="116" name="Conector reto 115"/>
            <p:cNvCxnSpPr/>
            <p:nvPr/>
          </p:nvCxnSpPr>
          <p:spPr bwMode="auto">
            <a:xfrm>
              <a:off x="3701474" y="6304877"/>
              <a:ext cx="144016" cy="0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17" name="Conector reto 116"/>
            <p:cNvCxnSpPr/>
            <p:nvPr/>
          </p:nvCxnSpPr>
          <p:spPr bwMode="auto">
            <a:xfrm>
              <a:off x="4061514" y="6304877"/>
              <a:ext cx="144016" cy="0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18" name="Conector reto 117"/>
            <p:cNvCxnSpPr/>
            <p:nvPr/>
          </p:nvCxnSpPr>
          <p:spPr bwMode="auto">
            <a:xfrm flipV="1">
              <a:off x="3845490" y="6296025"/>
              <a:ext cx="240735" cy="8852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9" name="Conector reto 118"/>
            <p:cNvCxnSpPr/>
            <p:nvPr/>
          </p:nvCxnSpPr>
          <p:spPr bwMode="auto">
            <a:xfrm>
              <a:off x="3701474" y="6592909"/>
              <a:ext cx="144016" cy="0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20" name="Conector reto 119"/>
            <p:cNvCxnSpPr/>
            <p:nvPr/>
          </p:nvCxnSpPr>
          <p:spPr bwMode="auto">
            <a:xfrm>
              <a:off x="4061514" y="6592909"/>
              <a:ext cx="144016" cy="0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21" name="Conector reto 120"/>
            <p:cNvCxnSpPr/>
            <p:nvPr/>
          </p:nvCxnSpPr>
          <p:spPr bwMode="auto">
            <a:xfrm flipV="1">
              <a:off x="3845490" y="6448893"/>
              <a:ext cx="144016" cy="144016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2" name="Conector reto 121"/>
            <p:cNvCxnSpPr/>
            <p:nvPr/>
          </p:nvCxnSpPr>
          <p:spPr bwMode="auto">
            <a:xfrm>
              <a:off x="3701474" y="6304877"/>
              <a:ext cx="0" cy="288032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3" name="Conector reto 122"/>
            <p:cNvCxnSpPr/>
            <p:nvPr/>
          </p:nvCxnSpPr>
          <p:spPr bwMode="auto">
            <a:xfrm flipH="1">
              <a:off x="3557458" y="6448893"/>
              <a:ext cx="144016" cy="0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Conector reto 123"/>
            <p:cNvCxnSpPr/>
            <p:nvPr/>
          </p:nvCxnSpPr>
          <p:spPr bwMode="auto">
            <a:xfrm>
              <a:off x="4205530" y="6304877"/>
              <a:ext cx="0" cy="288032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Conector reto 124"/>
            <p:cNvCxnSpPr/>
            <p:nvPr/>
          </p:nvCxnSpPr>
          <p:spPr bwMode="auto">
            <a:xfrm flipH="1">
              <a:off x="4205530" y="6448893"/>
              <a:ext cx="144016" cy="0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6" name="Retângulo 125"/>
            <p:cNvSpPr/>
            <p:nvPr/>
          </p:nvSpPr>
          <p:spPr>
            <a:xfrm>
              <a:off x="3676091" y="5868069"/>
              <a:ext cx="652451" cy="441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/>
                <a:t>A=1</a:t>
              </a:r>
            </a:p>
          </p:txBody>
        </p:sp>
        <p:sp>
          <p:nvSpPr>
            <p:cNvPr id="127" name="Retângulo 126"/>
            <p:cNvSpPr/>
            <p:nvPr/>
          </p:nvSpPr>
          <p:spPr>
            <a:xfrm>
              <a:off x="3629465" y="6650632"/>
              <a:ext cx="641847" cy="441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/>
                <a:t>B=0</a:t>
              </a:r>
            </a:p>
          </p:txBody>
        </p:sp>
        <p:pic>
          <p:nvPicPr>
            <p:cNvPr id="131" name="Picture 10" descr="bulb, idea, light icon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4320232" y="6156101"/>
              <a:ext cx="573024" cy="573024"/>
            </a:xfrm>
            <a:prstGeom prst="rect">
              <a:avLst/>
            </a:prstGeom>
            <a:noFill/>
          </p:spPr>
        </p:pic>
      </p:grpSp>
      <p:grpSp>
        <p:nvGrpSpPr>
          <p:cNvPr id="3" name="Grupo 162"/>
          <p:cNvGrpSpPr/>
          <p:nvPr/>
        </p:nvGrpSpPr>
        <p:grpSpPr>
          <a:xfrm>
            <a:off x="4927388" y="4010152"/>
            <a:ext cx="1211684" cy="1109962"/>
            <a:chOff x="5040312" y="5868069"/>
            <a:chExt cx="1335798" cy="1223656"/>
          </a:xfrm>
        </p:grpSpPr>
        <p:cxnSp>
          <p:nvCxnSpPr>
            <p:cNvPr id="132" name="Conector reto 131"/>
            <p:cNvCxnSpPr/>
            <p:nvPr/>
          </p:nvCxnSpPr>
          <p:spPr bwMode="auto">
            <a:xfrm>
              <a:off x="5184328" y="6304877"/>
              <a:ext cx="144016" cy="0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33" name="Conector reto 132"/>
            <p:cNvCxnSpPr/>
            <p:nvPr/>
          </p:nvCxnSpPr>
          <p:spPr bwMode="auto">
            <a:xfrm>
              <a:off x="5544368" y="6304877"/>
              <a:ext cx="144016" cy="0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34" name="Conector reto 133"/>
            <p:cNvCxnSpPr/>
            <p:nvPr/>
          </p:nvCxnSpPr>
          <p:spPr bwMode="auto">
            <a:xfrm flipV="1">
              <a:off x="5328344" y="6172521"/>
              <a:ext cx="158618" cy="132356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5" name="Conector reto 134"/>
            <p:cNvCxnSpPr/>
            <p:nvPr/>
          </p:nvCxnSpPr>
          <p:spPr bwMode="auto">
            <a:xfrm>
              <a:off x="5184328" y="6592909"/>
              <a:ext cx="144016" cy="0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36" name="Conector reto 135"/>
            <p:cNvCxnSpPr/>
            <p:nvPr/>
          </p:nvCxnSpPr>
          <p:spPr bwMode="auto">
            <a:xfrm>
              <a:off x="5544368" y="6592909"/>
              <a:ext cx="144016" cy="0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37" name="Conector reto 136"/>
            <p:cNvCxnSpPr/>
            <p:nvPr/>
          </p:nvCxnSpPr>
          <p:spPr bwMode="auto">
            <a:xfrm>
              <a:off x="5328344" y="6592909"/>
              <a:ext cx="208856" cy="1566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8" name="Conector reto 137"/>
            <p:cNvCxnSpPr/>
            <p:nvPr/>
          </p:nvCxnSpPr>
          <p:spPr bwMode="auto">
            <a:xfrm>
              <a:off x="5184328" y="6304877"/>
              <a:ext cx="0" cy="288032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9" name="Conector reto 138"/>
            <p:cNvCxnSpPr/>
            <p:nvPr/>
          </p:nvCxnSpPr>
          <p:spPr bwMode="auto">
            <a:xfrm flipH="1">
              <a:off x="5040312" y="6448893"/>
              <a:ext cx="144016" cy="0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0" name="Conector reto 139"/>
            <p:cNvCxnSpPr/>
            <p:nvPr/>
          </p:nvCxnSpPr>
          <p:spPr bwMode="auto">
            <a:xfrm>
              <a:off x="5688384" y="6304877"/>
              <a:ext cx="0" cy="288032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1" name="Conector reto 140"/>
            <p:cNvCxnSpPr/>
            <p:nvPr/>
          </p:nvCxnSpPr>
          <p:spPr bwMode="auto">
            <a:xfrm flipH="1">
              <a:off x="5688384" y="6448893"/>
              <a:ext cx="144016" cy="0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2" name="Retângulo 141"/>
            <p:cNvSpPr/>
            <p:nvPr/>
          </p:nvSpPr>
          <p:spPr>
            <a:xfrm>
              <a:off x="5151974" y="5868069"/>
              <a:ext cx="652451" cy="441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/>
                <a:t>A=0</a:t>
              </a:r>
            </a:p>
          </p:txBody>
        </p:sp>
        <p:sp>
          <p:nvSpPr>
            <p:cNvPr id="143" name="Retângulo 142"/>
            <p:cNvSpPr/>
            <p:nvPr/>
          </p:nvSpPr>
          <p:spPr>
            <a:xfrm>
              <a:off x="5126590" y="6650632"/>
              <a:ext cx="641847" cy="441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/>
                <a:t>B=1</a:t>
              </a:r>
            </a:p>
          </p:txBody>
        </p:sp>
        <p:pic>
          <p:nvPicPr>
            <p:cNvPr id="144" name="Picture 10" descr="bulb, idea, light icon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5803086" y="6156101"/>
              <a:ext cx="573024" cy="573024"/>
            </a:xfrm>
            <a:prstGeom prst="rect">
              <a:avLst/>
            </a:prstGeom>
            <a:noFill/>
          </p:spPr>
        </p:pic>
      </p:grpSp>
      <p:grpSp>
        <p:nvGrpSpPr>
          <p:cNvPr id="4" name="Grupo 163"/>
          <p:cNvGrpSpPr/>
          <p:nvPr/>
        </p:nvGrpSpPr>
        <p:grpSpPr>
          <a:xfrm>
            <a:off x="6495008" y="4010152"/>
            <a:ext cx="1211684" cy="1109962"/>
            <a:chOff x="6552480" y="5868069"/>
            <a:chExt cx="1335798" cy="1223656"/>
          </a:xfrm>
        </p:grpSpPr>
        <p:cxnSp>
          <p:nvCxnSpPr>
            <p:cNvPr id="147" name="Conector reto 146"/>
            <p:cNvCxnSpPr/>
            <p:nvPr/>
          </p:nvCxnSpPr>
          <p:spPr bwMode="auto">
            <a:xfrm>
              <a:off x="6696496" y="6304877"/>
              <a:ext cx="144016" cy="0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48" name="Conector reto 147"/>
            <p:cNvCxnSpPr/>
            <p:nvPr/>
          </p:nvCxnSpPr>
          <p:spPr bwMode="auto">
            <a:xfrm>
              <a:off x="7056536" y="6304877"/>
              <a:ext cx="144016" cy="0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49" name="Conector reto 148"/>
            <p:cNvCxnSpPr/>
            <p:nvPr/>
          </p:nvCxnSpPr>
          <p:spPr bwMode="auto">
            <a:xfrm>
              <a:off x="6840512" y="6304877"/>
              <a:ext cx="207988" cy="673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0" name="Conector reto 149"/>
            <p:cNvCxnSpPr/>
            <p:nvPr/>
          </p:nvCxnSpPr>
          <p:spPr bwMode="auto">
            <a:xfrm>
              <a:off x="6696496" y="6592909"/>
              <a:ext cx="144016" cy="0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oval" w="med" len="med"/>
            </a:ln>
            <a:effectLst/>
          </p:spPr>
        </p:cxnSp>
        <p:cxnSp>
          <p:nvCxnSpPr>
            <p:cNvPr id="151" name="Conector reto 150"/>
            <p:cNvCxnSpPr/>
            <p:nvPr/>
          </p:nvCxnSpPr>
          <p:spPr bwMode="auto">
            <a:xfrm>
              <a:off x="7056536" y="6592909"/>
              <a:ext cx="144016" cy="0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152" name="Conector reto 151"/>
            <p:cNvCxnSpPr/>
            <p:nvPr/>
          </p:nvCxnSpPr>
          <p:spPr bwMode="auto">
            <a:xfrm flipV="1">
              <a:off x="6840512" y="6592909"/>
              <a:ext cx="216024" cy="1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3" name="Conector reto 152"/>
            <p:cNvCxnSpPr/>
            <p:nvPr/>
          </p:nvCxnSpPr>
          <p:spPr bwMode="auto">
            <a:xfrm>
              <a:off x="6696496" y="6304877"/>
              <a:ext cx="0" cy="288032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4" name="Conector reto 153"/>
            <p:cNvCxnSpPr/>
            <p:nvPr/>
          </p:nvCxnSpPr>
          <p:spPr bwMode="auto">
            <a:xfrm flipH="1">
              <a:off x="6552480" y="6448893"/>
              <a:ext cx="144016" cy="0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5" name="Conector reto 154"/>
            <p:cNvCxnSpPr/>
            <p:nvPr/>
          </p:nvCxnSpPr>
          <p:spPr bwMode="auto">
            <a:xfrm>
              <a:off x="7200552" y="6304877"/>
              <a:ext cx="0" cy="288032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6" name="Conector reto 155"/>
            <p:cNvCxnSpPr/>
            <p:nvPr/>
          </p:nvCxnSpPr>
          <p:spPr bwMode="auto">
            <a:xfrm flipH="1">
              <a:off x="7200552" y="6448893"/>
              <a:ext cx="144016" cy="0"/>
            </a:xfrm>
            <a:prstGeom prst="line">
              <a:avLst/>
            </a:prstGeom>
            <a:solidFill>
              <a:srgbClr val="00B8FF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7" name="Retângulo 156"/>
            <p:cNvSpPr/>
            <p:nvPr/>
          </p:nvSpPr>
          <p:spPr>
            <a:xfrm>
              <a:off x="6696496" y="5868069"/>
              <a:ext cx="652451" cy="441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/>
                <a:t>A=1</a:t>
              </a:r>
            </a:p>
          </p:txBody>
        </p:sp>
        <p:sp>
          <p:nvSpPr>
            <p:cNvPr id="158" name="Retângulo 157"/>
            <p:cNvSpPr/>
            <p:nvPr/>
          </p:nvSpPr>
          <p:spPr>
            <a:xfrm>
              <a:off x="6696496" y="6650632"/>
              <a:ext cx="641847" cy="4410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 dirty="0"/>
                <a:t>B=1</a:t>
              </a:r>
            </a:p>
          </p:txBody>
        </p:sp>
        <p:pic>
          <p:nvPicPr>
            <p:cNvPr id="159" name="Picture 10" descr="bulb, idea, light icon"/>
            <p:cNvPicPr>
              <a:picLocks noChangeAspect="1" noChangeArrowheads="1"/>
            </p:cNvPicPr>
            <p:nvPr/>
          </p:nvPicPr>
          <p:blipFill>
            <a:blip r:embed="rId4" cstate="print"/>
            <a:stretch>
              <a:fillRect/>
            </a:stretch>
          </p:blipFill>
          <p:spPr bwMode="auto">
            <a:xfrm>
              <a:off x="7315254" y="6156101"/>
              <a:ext cx="573024" cy="573024"/>
            </a:xfrm>
            <a:prstGeom prst="rect">
              <a:avLst/>
            </a:prstGeom>
            <a:noFill/>
          </p:spPr>
        </p:pic>
      </p:grpSp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Operações</a:t>
            </a:r>
            <a:r>
              <a:rPr lang="en-US" dirty="0"/>
              <a:t> </a:t>
            </a:r>
            <a:r>
              <a:rPr lang="en-US" dirty="0" err="1"/>
              <a:t>booleanas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554168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10307</TotalTime>
  <Words>1796</Words>
  <Application>Microsoft Office PowerPoint</Application>
  <PresentationFormat>Apresentação na tela (4:3)</PresentationFormat>
  <Paragraphs>582</Paragraphs>
  <Slides>35</Slides>
  <Notes>12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3" baseType="lpstr">
      <vt:lpstr>Arial Unicode MS</vt:lpstr>
      <vt:lpstr>Microsoft YaHei</vt:lpstr>
      <vt:lpstr>Arial</vt:lpstr>
      <vt:lpstr>Calibri</vt:lpstr>
      <vt:lpstr>Consolas</vt:lpstr>
      <vt:lpstr>Times New Roman</vt:lpstr>
      <vt:lpstr>Office Theme</vt:lpstr>
      <vt:lpstr>Equação</vt:lpstr>
      <vt:lpstr>Operações com bits</vt:lpstr>
      <vt:lpstr>Álgebra booleana</vt:lpstr>
      <vt:lpstr>Álgebra booleana</vt:lpstr>
      <vt:lpstr>Álgebra booleana</vt:lpstr>
      <vt:lpstr>Álgebra booleana</vt:lpstr>
      <vt:lpstr>Operações booleanas</vt:lpstr>
      <vt:lpstr>Tabela verdade</vt:lpstr>
      <vt:lpstr>Operações booleanas</vt:lpstr>
      <vt:lpstr>Operações booleanas</vt:lpstr>
      <vt:lpstr>Operações booleanas</vt:lpstr>
      <vt:lpstr>Operações booleanas</vt:lpstr>
      <vt:lpstr>Operações booleanas</vt:lpstr>
      <vt:lpstr>Operações booleanas</vt:lpstr>
      <vt:lpstr>Operações lógicas em linguagem C</vt:lpstr>
      <vt:lpstr>Operações lógicas</vt:lpstr>
      <vt:lpstr>Operações binárias</vt:lpstr>
      <vt:lpstr>Operações binárias</vt:lpstr>
      <vt:lpstr>Operações bitwise em linguagem C</vt:lpstr>
      <vt:lpstr>Operação de negação</vt:lpstr>
      <vt:lpstr>Operação E</vt:lpstr>
      <vt:lpstr>Operação OU</vt:lpstr>
      <vt:lpstr>Operação XOR</vt:lpstr>
      <vt:lpstr>Deslocamento de bits</vt:lpstr>
      <vt:lpstr>Deslocamento esquerda</vt:lpstr>
      <vt:lpstr>Deslocamento aritmético direita</vt:lpstr>
      <vt:lpstr>Deslocamento lógico direita</vt:lpstr>
      <vt:lpstr>Operações com 1 bit</vt:lpstr>
      <vt:lpstr>Ligar um bit</vt:lpstr>
      <vt:lpstr>Ligar um bit</vt:lpstr>
      <vt:lpstr>Desligar um bit</vt:lpstr>
      <vt:lpstr>Desligar um bit</vt:lpstr>
      <vt:lpstr>Trocar o valor de um bit</vt:lpstr>
      <vt:lpstr>Trocar o valor de um bit</vt:lpstr>
      <vt:lpstr>Verificar o estado de um bit</vt:lpstr>
      <vt:lpstr>Verificar o estado de um bit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Linguagem C</dc:title>
  <dc:creator>Rodrigo Almeida</dc:creator>
  <cp:lastModifiedBy>Rodrigo Almeida</cp:lastModifiedBy>
  <cp:revision>212</cp:revision>
  <dcterms:created xsi:type="dcterms:W3CDTF">2015-10-27T17:13:34Z</dcterms:created>
  <dcterms:modified xsi:type="dcterms:W3CDTF">2015-11-16T14:46:02Z</dcterms:modified>
</cp:coreProperties>
</file>